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gif" ContentType="image/gif"/>
  <Default Extension="xlsx" ContentType="application/haansoftxlsx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ags/tag1.xml" ContentType="application/vnd.openxmlformats-officedocument.presentationml.tags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4.xml" ContentType="application/vnd.openxmlformats-officedocument.presentationml.notesSlide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notesSlides/notesSlide5.xml" ContentType="application/vnd.openxmlformats-officedocument.presentationml.notesSlide+xml"/>
  <Override PartName="/ppt/charts/chart17.xml" ContentType="application/vnd.openxmlformats-officedocument.drawingml.chart+xml"/>
  <Override PartName="/ppt/charts/chart18.xml" ContentType="application/vnd.openxmlformats-officedocument.drawingml.chart+xml"/>
  <Override PartName="/ppt/charts/chart19.xml" ContentType="application/vnd.openxmlformats-officedocument.drawingml.chart+xml"/>
  <Override PartName="/ppt/charts/chart20.xml" ContentType="application/vnd.openxmlformats-officedocument.drawingml.chart+xml"/>
  <Override PartName="/ppt/charts/chart21.xml" ContentType="application/vnd.openxmlformats-officedocument.drawingml.chart+xml"/>
  <Override PartName="/ppt/charts/chart22.xml" ContentType="application/vnd.openxmlformats-officedocument.drawingml.chart+xml"/>
  <Override PartName="/ppt/charts/chart23.xml" ContentType="application/vnd.openxmlformats-officedocument.drawingml.chart+xml"/>
  <Override PartName="/ppt/charts/chart24.xml" ContentType="application/vnd.openxmlformats-officedocument.drawingml.chart+xml"/>
  <Override PartName="/ppt/charts/chart25.xml" ContentType="application/vnd.openxmlformats-officedocument.drawingml.chart+xml"/>
  <Override PartName="/ppt/charts/chart26.xml" ContentType="application/vnd.openxmlformats-officedocument.drawingml.chart+xml"/>
  <Override PartName="/ppt/charts/chart27.xml" ContentType="application/vnd.openxmlformats-officedocument.drawingml.chart+xml"/>
  <Override PartName="/ppt/charts/chart28.xml" ContentType="application/vnd.openxmlformats-officedocument.drawingml.chart+xml"/>
  <Override PartName="/ppt/charts/chart29.xml" ContentType="application/vnd.openxmlformats-officedocument.drawingml.chart+xml"/>
  <Override PartName="/ppt/charts/chart30.xml" ContentType="application/vnd.openxmlformats-officedocument.drawingml.chart+xml"/>
  <Override PartName="/ppt/charts/chart31.xml" ContentType="application/vnd.openxmlformats-officedocument.drawingml.chart+xml"/>
  <Override PartName="/ppt/charts/chart32.xml" ContentType="application/vnd.openxmlformats-officedocument.drawingml.chart+xml"/>
  <Override PartName="/ppt/charts/chart33.xml" ContentType="application/vnd.openxmlformats-officedocument.drawingml.chart+xml"/>
  <Override PartName="/ppt/charts/chart34.xml" ContentType="application/vnd.openxmlformats-officedocument.drawingml.chart+xml"/>
  <Override PartName="/ppt/charts/chart35.xml" ContentType="application/vnd.openxmlformats-officedocument.drawingml.chart+xml"/>
  <Override PartName="/ppt/charts/chart36.xml" ContentType="application/vnd.openxmlformats-officedocument.drawingml.chart+xml"/>
  <Override PartName="/ppt/charts/chart37.xml" ContentType="application/vnd.openxmlformats-officedocument.drawingml.chart+xml"/>
  <Override PartName="/ppt/charts/chart38.xml" ContentType="application/vnd.openxmlformats-officedocument.drawingml.chart+xml"/>
  <Override PartName="/ppt/charts/chart39.xml" ContentType="application/vnd.openxmlformats-officedocument.drawingml.chart+xml"/>
  <Override PartName="/ppt/charts/chart40.xml" ContentType="application/vnd.openxmlformats-officedocument.drawingml.chart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firstSlideNum="0" showSpecialPlsOnTitleSld="0" saveSubsetFonts="1">
  <p:sldMasterIdLst>
    <p:sldMasterId id="2147483648" r:id="rId1"/>
  </p:sldMasterIdLst>
  <p:notesMasterIdLst>
    <p:notesMasterId r:id="rId150"/>
  </p:notesMasterIdLst>
  <p:handoutMasterIdLst>
    <p:handoutMasterId r:id="rId151"/>
  </p:handoutMasterIdLst>
  <p:sldIdLst>
    <p:sldId id="834" r:id="rId2"/>
    <p:sldId id="883" r:id="rId3"/>
    <p:sldId id="538" r:id="rId4"/>
    <p:sldId id="606" r:id="rId5"/>
    <p:sldId id="603" r:id="rId6"/>
    <p:sldId id="592" r:id="rId7"/>
    <p:sldId id="593" r:id="rId8"/>
    <p:sldId id="594" r:id="rId9"/>
    <p:sldId id="748" r:id="rId10"/>
    <p:sldId id="563" r:id="rId11"/>
    <p:sldId id="564" r:id="rId12"/>
    <p:sldId id="565" r:id="rId13"/>
    <p:sldId id="566" r:id="rId14"/>
    <p:sldId id="579" r:id="rId15"/>
    <p:sldId id="580" r:id="rId16"/>
    <p:sldId id="582" r:id="rId17"/>
    <p:sldId id="601" r:id="rId18"/>
    <p:sldId id="598" r:id="rId19"/>
    <p:sldId id="600" r:id="rId20"/>
    <p:sldId id="720" r:id="rId21"/>
    <p:sldId id="571" r:id="rId22"/>
    <p:sldId id="572" r:id="rId23"/>
    <p:sldId id="602" r:id="rId24"/>
    <p:sldId id="647" r:id="rId25"/>
    <p:sldId id="590" r:id="rId26"/>
    <p:sldId id="591" r:id="rId27"/>
    <p:sldId id="650" r:id="rId28"/>
    <p:sldId id="754" r:id="rId29"/>
    <p:sldId id="757" r:id="rId30"/>
    <p:sldId id="755" r:id="rId31"/>
    <p:sldId id="578" r:id="rId32"/>
    <p:sldId id="608" r:id="rId33"/>
    <p:sldId id="722" r:id="rId34"/>
    <p:sldId id="723" r:id="rId35"/>
    <p:sldId id="724" r:id="rId36"/>
    <p:sldId id="725" r:id="rId37"/>
    <p:sldId id="726" r:id="rId38"/>
    <p:sldId id="727" r:id="rId39"/>
    <p:sldId id="728" r:id="rId40"/>
    <p:sldId id="729" r:id="rId41"/>
    <p:sldId id="730" r:id="rId42"/>
    <p:sldId id="731" r:id="rId43"/>
    <p:sldId id="732" r:id="rId44"/>
    <p:sldId id="733" r:id="rId45"/>
    <p:sldId id="734" r:id="rId46"/>
    <p:sldId id="735" r:id="rId47"/>
    <p:sldId id="759" r:id="rId48"/>
    <p:sldId id="760" r:id="rId49"/>
    <p:sldId id="761" r:id="rId50"/>
    <p:sldId id="762" r:id="rId51"/>
    <p:sldId id="763" r:id="rId52"/>
    <p:sldId id="764" r:id="rId53"/>
    <p:sldId id="765" r:id="rId54"/>
    <p:sldId id="766" r:id="rId55"/>
    <p:sldId id="718" r:id="rId56"/>
    <p:sldId id="656" r:id="rId57"/>
    <p:sldId id="657" r:id="rId58"/>
    <p:sldId id="658" r:id="rId59"/>
    <p:sldId id="659" r:id="rId60"/>
    <p:sldId id="660" r:id="rId61"/>
    <p:sldId id="662" r:id="rId62"/>
    <p:sldId id="663" r:id="rId63"/>
    <p:sldId id="664" r:id="rId64"/>
    <p:sldId id="749" r:id="rId65"/>
    <p:sldId id="781" r:id="rId66"/>
    <p:sldId id="842" r:id="rId67"/>
    <p:sldId id="843" r:id="rId68"/>
    <p:sldId id="844" r:id="rId69"/>
    <p:sldId id="845" r:id="rId70"/>
    <p:sldId id="846" r:id="rId71"/>
    <p:sldId id="847" r:id="rId72"/>
    <p:sldId id="848" r:id="rId73"/>
    <p:sldId id="849" r:id="rId74"/>
    <p:sldId id="850" r:id="rId75"/>
    <p:sldId id="770" r:id="rId76"/>
    <p:sldId id="771" r:id="rId77"/>
    <p:sldId id="772" r:id="rId78"/>
    <p:sldId id="773" r:id="rId79"/>
    <p:sldId id="774" r:id="rId80"/>
    <p:sldId id="775" r:id="rId81"/>
    <p:sldId id="776" r:id="rId82"/>
    <p:sldId id="777" r:id="rId83"/>
    <p:sldId id="778" r:id="rId84"/>
    <p:sldId id="750" r:id="rId85"/>
    <p:sldId id="752" r:id="rId86"/>
    <p:sldId id="756" r:id="rId87"/>
    <p:sldId id="767" r:id="rId88"/>
    <p:sldId id="787" r:id="rId89"/>
    <p:sldId id="836" r:id="rId90"/>
    <p:sldId id="790" r:id="rId91"/>
    <p:sldId id="794" r:id="rId92"/>
    <p:sldId id="795" r:id="rId93"/>
    <p:sldId id="796" r:id="rId94"/>
    <p:sldId id="797" r:id="rId95"/>
    <p:sldId id="837" r:id="rId96"/>
    <p:sldId id="835" r:id="rId97"/>
    <p:sldId id="811" r:id="rId98"/>
    <p:sldId id="810" r:id="rId99"/>
    <p:sldId id="814" r:id="rId100"/>
    <p:sldId id="815" r:id="rId101"/>
    <p:sldId id="816" r:id="rId102"/>
    <p:sldId id="817" r:id="rId103"/>
    <p:sldId id="841" r:id="rId104"/>
    <p:sldId id="838" r:id="rId105"/>
    <p:sldId id="822" r:id="rId106"/>
    <p:sldId id="823" r:id="rId107"/>
    <p:sldId id="851" r:id="rId108"/>
    <p:sldId id="826" r:id="rId109"/>
    <p:sldId id="852" r:id="rId110"/>
    <p:sldId id="800" r:id="rId111"/>
    <p:sldId id="801" r:id="rId112"/>
    <p:sldId id="802" r:id="rId113"/>
    <p:sldId id="803" r:id="rId114"/>
    <p:sldId id="804" r:id="rId115"/>
    <p:sldId id="805" r:id="rId116"/>
    <p:sldId id="808" r:id="rId117"/>
    <p:sldId id="809" r:id="rId118"/>
    <p:sldId id="864" r:id="rId119"/>
    <p:sldId id="872" r:id="rId120"/>
    <p:sldId id="865" r:id="rId121"/>
    <p:sldId id="866" r:id="rId122"/>
    <p:sldId id="873" r:id="rId123"/>
    <p:sldId id="867" r:id="rId124"/>
    <p:sldId id="868" r:id="rId125"/>
    <p:sldId id="869" r:id="rId126"/>
    <p:sldId id="870" r:id="rId127"/>
    <p:sldId id="874" r:id="rId128"/>
    <p:sldId id="871" r:id="rId129"/>
    <p:sldId id="884" r:id="rId130"/>
    <p:sldId id="853" r:id="rId131"/>
    <p:sldId id="854" r:id="rId132"/>
    <p:sldId id="855" r:id="rId133"/>
    <p:sldId id="856" r:id="rId134"/>
    <p:sldId id="857" r:id="rId135"/>
    <p:sldId id="858" r:id="rId136"/>
    <p:sldId id="859" r:id="rId137"/>
    <p:sldId id="860" r:id="rId138"/>
    <p:sldId id="875" r:id="rId139"/>
    <p:sldId id="876" r:id="rId140"/>
    <p:sldId id="877" r:id="rId141"/>
    <p:sldId id="879" r:id="rId142"/>
    <p:sldId id="880" r:id="rId143"/>
    <p:sldId id="881" r:id="rId144"/>
    <p:sldId id="882" r:id="rId145"/>
    <p:sldId id="861" r:id="rId146"/>
    <p:sldId id="862" r:id="rId147"/>
    <p:sldId id="863" r:id="rId148"/>
    <p:sldId id="769" r:id="rId149"/>
  </p:sldIdLst>
  <p:sldSz cx="9906000" cy="6858000" type="A4"/>
  <p:notesSz cx="6797675" cy="9926638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orient="horz" pos="4110">
          <p15:clr>
            <a:srgbClr val="A4A3A4"/>
          </p15:clr>
        </p15:guide>
        <p15:guide id="3" pos="3120">
          <p15:clr>
            <a:srgbClr val="A4A3A4"/>
          </p15:clr>
        </p15:guide>
        <p15:guide id="4" pos="2394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130">
          <p15:clr>
            <a:srgbClr val="A4A3A4"/>
          </p15:clr>
        </p15:guide>
        <p15:guide id="2" pos="2144">
          <p15:clr>
            <a:srgbClr val="A4A3A4"/>
          </p15:clr>
        </p15:guide>
        <p15:guide id="3" orient="horz" pos="3126">
          <p15:clr>
            <a:srgbClr val="A4A3A4"/>
          </p15:clr>
        </p15:guide>
        <p15:guide id="4" pos="214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33CC"/>
    <a:srgbClr val="D8E3F0"/>
    <a:srgbClr val="FF6600"/>
    <a:srgbClr val="DCE6F2"/>
    <a:srgbClr val="FF6565"/>
    <a:srgbClr val="FFCC66"/>
    <a:srgbClr val="FFFFB9"/>
    <a:srgbClr val="FFCD2D"/>
    <a:srgbClr val="FFFF99"/>
    <a:srgbClr val="486F9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보통 스타일 2 - 강조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5AB1C69-6EDB-4FF4-983F-18BD219EF322}" styleName="보통 스타일 2 - 강조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0A15C55-8517-42AA-B614-E9B94910E393}" styleName="보통 스타일 2 - 강조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85BE263C-DBD7-4A20-BB59-AAB30ACAA65A}" styleName="보통 스타일 3 - 강조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6E25E649-3F16-4E02-A733-19D2CDBF48F0}" styleName="보통 스타일 3 - 강조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16DA210-FB5B-4158-B5E0-FEB733F419BA}" styleName="밝은 스타일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6868" autoAdjust="0"/>
    <p:restoredTop sz="90535" autoAdjust="0"/>
  </p:normalViewPr>
  <p:slideViewPr>
    <p:cSldViewPr>
      <p:cViewPr varScale="1">
        <p:scale>
          <a:sx n="78" d="100"/>
          <a:sy n="78" d="100"/>
        </p:scale>
        <p:origin x="1810" y="58"/>
      </p:cViewPr>
      <p:guideLst>
        <p:guide orient="horz" pos="2160"/>
        <p:guide orient="horz" pos="4110"/>
        <p:guide pos="3120"/>
        <p:guide pos="2394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-33859"/>
    </p:cViewPr>
  </p:sorterViewPr>
  <p:notesViewPr>
    <p:cSldViewPr>
      <p:cViewPr varScale="1">
        <p:scale>
          <a:sx n="50" d="100"/>
          <a:sy n="50" d="100"/>
        </p:scale>
        <p:origin x="-3018" y="-108"/>
      </p:cViewPr>
      <p:guideLst>
        <p:guide orient="horz" pos="3130"/>
        <p:guide pos="2144"/>
        <p:guide orient="horz" pos="3126"/>
        <p:guide pos="2141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slide" Target="slides/slide137.xml"/><Relationship Id="rId154" Type="http://schemas.openxmlformats.org/officeDocument/2006/relationships/theme" Target="theme/theme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notesMaster" Target="notesMasters/notesMaster1.xml"/><Relationship Id="rId155" Type="http://schemas.openxmlformats.org/officeDocument/2006/relationships/tableStyles" Target="tableStyles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137" Type="http://schemas.openxmlformats.org/officeDocument/2006/relationships/slide" Target="slides/slide13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53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51" Type="http://schemas.openxmlformats.org/officeDocument/2006/relationships/handoutMaster" Target="handoutMasters/handout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presProps" Target="presProp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____111111111111111111111111111111111111111111111111111111111111111111111111111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____1010101010101010101010101010101010101010101010101010101010101010101010101010101010101010101010101010101010101010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____111111111111111111111111111111111112111111111111111111111111111111111111111111111111111111111111111111111111111111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____1212121212121212121212121212121213121212121212121212121212121212121212121212121212121212121212121212121212121212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____81313131313131313131313131311131313131313131313131313131313131313131313131313131313131313131313131313131313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____119999999991414141414141414141414141411141414141414141414141414141414141414141414141414141414141414141414141414141414.xlsx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____9991010101010101010101515151515151515151515151511151515151515151515151515151515151515151515151515151515151515151515151515151515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____161616161616161616161611161616161616161616161616161616161616161616161616161616161616161616161616161616.xlsx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____1717111717171717171717171717171717171717171717171717171717171717171717.xlsx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____181818181818181818111818181818181818111818181818181818181818181818181818181818181818181818181818181818.xlsx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____19111919191919191919191919191919191919191919191919191919191919191919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____11222222222222222222222222222222222222222222222222222222222222222222222222222.xlsx"/></Relationships>
</file>

<file path=ppt/charts/_rels/chart2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____20112020202020202020202020202020202020202020202020202020202020202020.xlsx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____2121112121212121212121212121212121212121212121212121212121212121212121.xlsx"/></Relationships>
</file>

<file path=ppt/charts/_rels/chart2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____2222112222222222222222222222222222222222222222222222222222222222222222.xlsx"/></Relationships>
</file>

<file path=ppt/charts/_rels/chart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____23232323112323232323232323112323232323232323232323232323232323232323232323232323232323232323.xlsx"/></Relationships>
</file>

<file path=ppt/charts/_rels/chart2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____24242424112424242424242424112424242424242424242424242424242424242424242424242424242424242424.xlsx"/></Relationships>
</file>

<file path=ppt/charts/_rels/chart2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____25252525112525252525252525112525252525252525252525252525252525252525252525252525252525252525.xlsx"/></Relationships>
</file>

<file path=ppt/charts/_rels/chart2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____11262626262626262626262626262626262626262626262626262626262626262626262626262626.xlsx"/></Relationships>
</file>

<file path=ppt/charts/_rels/chart2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____1111272727272727272727272727272727272727272727272727272727272727272727272727272727.xlsx"/></Relationships>
</file>

<file path=ppt/charts/_rels/chart2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____11282828282828282828282828282828282828282828282828282828282828282828282828282828.xlsx"/></Relationships>
</file>

<file path=ppt/charts/_rels/chart2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____292929292929292929292929292929292929292929292929292929292929292929292929292929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____333333333333333333333333333333333333333333333333333333333333333333333333333.xlsx"/></Relationships>
</file>

<file path=ppt/charts/_rels/chart30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sus%20N55SF\Desktop\140902%20&#44277;&#51452;&#49884;%20&#49444;&#47928;&#51312;&#49324;%20&#44208;&#44284;%20&#54028;&#51068;\3.%20&#45236;&#48512;&#51649;&#50896;%20&#52636;&#47141;&#44208;&#44284;(EXCEL)-&#48712;&#46020;,%20&#44592;&#49696;,%20&#44368;&#52264;,%20&#48516;&#49328;&#48516;&#49437;(&#44536;&#47000;&#54532;%20&#54252;&#54632;).xls" TargetMode="External"/></Relationships>
</file>

<file path=ppt/charts/_rels/chart3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sus%20N55SF\Desktop\140902%20&#44277;&#51452;&#49884;%20&#49444;&#47928;&#51312;&#49324;%20&#44208;&#44284;%20&#54028;&#51068;\3.%20&#45236;&#48512;&#51649;&#50896;%20&#52636;&#47141;&#44208;&#44284;(EXCEL)-&#48712;&#46020;,%20&#44592;&#49696;,%20&#44368;&#52264;,%20&#48516;&#49328;&#48516;&#49437;(&#44536;&#47000;&#54532;%20&#54252;&#54632;).xls" TargetMode="External"/></Relationships>
</file>

<file path=ppt/charts/_rels/chart3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sus%20N55SF\Desktop\140902%20&#44277;&#51452;&#49884;%20&#49444;&#47928;&#51312;&#49324;%20&#44208;&#44284;%20&#54028;&#51068;\3.%20&#45236;&#48512;&#51649;&#50896;%20&#52636;&#47141;&#44208;&#44284;(EXCEL)-&#48712;&#46020;,%20&#44592;&#49696;,%20&#44368;&#52264;,%20&#48516;&#49328;&#48516;&#49437;(&#44536;&#47000;&#54532;%20&#54252;&#54632;).xls" TargetMode="External"/></Relationships>
</file>

<file path=ppt/charts/_rels/chart3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sus%20N55SF\Desktop\1232.xlsx" TargetMode="External"/></Relationships>
</file>

<file path=ppt/charts/_rels/chart3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sus%20N55SF\Desktop\&#45236;&#48512;&#51649;&#50896;.xlsx" TargetMode="External"/></Relationships>
</file>

<file path=ppt/charts/_rels/chart3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sus%20N55SF\Desktop\&#45236;&#48512;&#51649;&#50896;.xlsx" TargetMode="External"/></Relationships>
</file>

<file path=ppt/charts/_rels/chart36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sus%20N55SF\Desktop\140902%20&#44277;&#51452;&#49884;%20&#49444;&#47928;&#51312;&#49324;%20&#44208;&#44284;%20&#54028;&#51068;\3.%20&#45236;&#48512;&#51649;&#50896;%20&#52636;&#47141;&#44208;&#44284;(EXCEL)-&#48712;&#46020;,%20&#44592;&#49696;,%20&#44368;&#52264;,%20&#48516;&#49328;&#48516;&#49437;(&#44536;&#47000;&#54532;%20&#54252;&#54632;).xls" TargetMode="External"/></Relationships>
</file>

<file path=ppt/charts/_rels/chart37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sus%20N55SF\Desktop\1232.xlsx" TargetMode="External"/></Relationships>
</file>

<file path=ppt/charts/_rels/chart38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sus%20N55SF\Desktop\140902%20&#44277;&#51452;&#49884;%20&#49444;&#47928;&#51312;&#49324;%20&#44208;&#44284;%20&#54028;&#51068;\3.%20&#45236;&#48512;&#51649;&#50896;%20&#52636;&#47141;&#44208;&#44284;(EXCEL)-&#48712;&#46020;,%20&#44592;&#49696;,%20&#44368;&#52264;,%20&#48516;&#49328;&#48516;&#49437;(&#44536;&#47000;&#54532;%20&#54252;&#54632;).xls" TargetMode="External"/></Relationships>
</file>

<file path=ppt/charts/_rels/chart39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sus%20N55SF\Desktop\140902%20&#44277;&#51452;&#49884;%20&#49444;&#47928;&#51312;&#49324;%20&#44208;&#44284;%20&#54028;&#51068;\3.%20&#45236;&#48512;&#51649;&#50896;%20&#52636;&#47141;&#44208;&#44284;(EXCEL)-&#48712;&#46020;,%20&#44592;&#49696;,%20&#44368;&#52264;,%20&#48516;&#49328;&#48516;&#49437;(&#44536;&#47000;&#54532;%20&#54252;&#54632;).xls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____21111111111111111111112444444444444444444444444444444444444444444444444444444444444444444444444444.xlsx"/></Relationships>
</file>

<file path=ppt/charts/_rels/chart40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Asus%20N55SF\Desktop\140902%20&#44277;&#51452;&#49884;%20&#49444;&#47928;&#51312;&#49324;%20&#44208;&#44284;%20&#54028;&#51068;\3.%20&#45236;&#48512;&#51649;&#50896;%20&#52636;&#47141;&#44208;&#44284;(EXCEL)-&#48712;&#46020;,%20&#44592;&#49696;,%20&#44368;&#52264;,%20&#48516;&#49328;&#48516;&#49437;(&#44536;&#47000;&#54532;%20&#54252;&#54632;).xls" TargetMode="External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____55555555555555555555555555555555555555555555555555555555555555555555555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____344444445766666666666666666666666666666666666666666666666666666666666666666666666666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____7777777777777777777777777777777777777777777777777777777777777777777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____88888888888888888888888888888888888888888888888888888888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____119999999999999999999999999999999999999999999999999999999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전국대비비중</c:v>
                </c:pt>
              </c:strCache>
            </c:strRef>
          </c:tx>
          <c:spPr>
            <a:gradFill flip="none" rotWithShape="1">
              <a:gsLst>
                <a:gs pos="0">
                  <a:srgbClr val="4F81BD">
                    <a:tint val="66000"/>
                    <a:satMod val="160000"/>
                  </a:srgbClr>
                </a:gs>
                <a:gs pos="50000">
                  <a:srgbClr val="4F81BD">
                    <a:tint val="44500"/>
                    <a:satMod val="160000"/>
                  </a:srgbClr>
                </a:gs>
                <a:gs pos="100000">
                  <a:srgbClr val="4F81BD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 w="9525">
              <a:solidFill>
                <a:schemeClr val="tx1"/>
              </a:solidFill>
              <a:prstDash val="solid"/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b="1">
                    <a:solidFill>
                      <a:schemeClr val="accent1">
                        <a:lumMod val="50000"/>
                      </a:schemeClr>
                    </a:solidFill>
                  </a:defRPr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Sheet1!$A$2:$A$13</c:f>
              <c:strCache>
                <c:ptCount val="12"/>
                <c:pt idx="0">
                  <c:v>2001</c:v>
                </c:pt>
                <c:pt idx="1">
                  <c:v>2002</c:v>
                </c:pt>
                <c:pt idx="2">
                  <c:v>2003</c:v>
                </c:pt>
                <c:pt idx="3">
                  <c:v>2004</c:v>
                </c:pt>
                <c:pt idx="4">
                  <c:v>2005</c:v>
                </c:pt>
                <c:pt idx="5">
                  <c:v>2006</c:v>
                </c:pt>
                <c:pt idx="6">
                  <c:v>2007</c:v>
                </c:pt>
                <c:pt idx="7">
                  <c:v>2008</c:v>
                </c:pt>
                <c:pt idx="8">
                  <c:v>2009</c:v>
                </c:pt>
                <c:pt idx="9">
                  <c:v>2010</c:v>
                </c:pt>
                <c:pt idx="10">
                  <c:v>2011</c:v>
                </c:pt>
                <c:pt idx="11">
                  <c:v>2012</c:v>
                </c:pt>
              </c:strCache>
            </c:strRef>
          </c:cat>
          <c:val>
            <c:numRef>
              <c:f>Sheet1!$D$2:$D$13</c:f>
              <c:numCache>
                <c:formatCode>0.00%</c:formatCode>
                <c:ptCount val="12"/>
                <c:pt idx="0">
                  <c:v>4.7437072128360194E-2</c:v>
                </c:pt>
                <c:pt idx="1">
                  <c:v>4.8187613692242004E-2</c:v>
                </c:pt>
                <c:pt idx="2">
                  <c:v>5.0828801629559717E-2</c:v>
                </c:pt>
                <c:pt idx="3">
                  <c:v>5.2691534282170112E-2</c:v>
                </c:pt>
                <c:pt idx="4">
                  <c:v>5.5766637667939302E-2</c:v>
                </c:pt>
                <c:pt idx="5">
                  <c:v>5.6209232404411717E-2</c:v>
                </c:pt>
                <c:pt idx="6">
                  <c:v>5.6583776904007926E-2</c:v>
                </c:pt>
                <c:pt idx="7">
                  <c:v>5.7940917512221697E-2</c:v>
                </c:pt>
                <c:pt idx="8">
                  <c:v>6.2322519182422521E-2</c:v>
                </c:pt>
                <c:pt idx="9">
                  <c:v>6.5736927049353175E-2</c:v>
                </c:pt>
                <c:pt idx="10">
                  <c:v>6.8988801846344275E-2</c:v>
                </c:pt>
                <c:pt idx="11">
                  <c:v>6.9212140037738012E-2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93364416"/>
        <c:axId val="295792008"/>
      </c:barChar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전국</c:v>
                </c:pt>
              </c:strCache>
            </c:strRef>
          </c:tx>
          <c:spPr>
            <a:ln w="22225">
              <a:solidFill>
                <a:schemeClr val="accent1">
                  <a:lumMod val="75000"/>
                </a:schemeClr>
              </a:solidFill>
            </a:ln>
          </c:spPr>
          <c:marker>
            <c:symbol val="none"/>
          </c:marker>
          <c:cat>
            <c:strRef>
              <c:f>Sheet1!$A$2:$A$13</c:f>
              <c:strCache>
                <c:ptCount val="12"/>
                <c:pt idx="0">
                  <c:v>2001</c:v>
                </c:pt>
                <c:pt idx="1">
                  <c:v>2002</c:v>
                </c:pt>
                <c:pt idx="2">
                  <c:v>2003</c:v>
                </c:pt>
                <c:pt idx="3">
                  <c:v>2004</c:v>
                </c:pt>
                <c:pt idx="4">
                  <c:v>2005</c:v>
                </c:pt>
                <c:pt idx="5">
                  <c:v>2006</c:v>
                </c:pt>
                <c:pt idx="6">
                  <c:v>2007</c:v>
                </c:pt>
                <c:pt idx="7">
                  <c:v>2008</c:v>
                </c:pt>
                <c:pt idx="8">
                  <c:v>2009</c:v>
                </c:pt>
                <c:pt idx="9">
                  <c:v>2010</c:v>
                </c:pt>
                <c:pt idx="10">
                  <c:v>2011</c:v>
                </c:pt>
                <c:pt idx="11">
                  <c:v>2012</c:v>
                </c:pt>
              </c:strCache>
            </c:strRef>
          </c:cat>
          <c:val>
            <c:numRef>
              <c:f>Sheet1!$B$2:$B$13</c:f>
              <c:numCache>
                <c:formatCode>0.00%</c:formatCode>
                <c:ptCount val="12"/>
                <c:pt idx="0">
                  <c:v>7.6950884676590156E-2</c:v>
                </c:pt>
                <c:pt idx="1">
                  <c:v>0.11272863877081576</c:v>
                </c:pt>
                <c:pt idx="2">
                  <c:v>6.736175549503759E-2</c:v>
                </c:pt>
                <c:pt idx="3">
                  <c:v>7.4132911743669552E-2</c:v>
                </c:pt>
                <c:pt idx="4">
                  <c:v>0.10917757500934183</c:v>
                </c:pt>
                <c:pt idx="5">
                  <c:v>5.0686159074126907E-2</c:v>
                </c:pt>
                <c:pt idx="6">
                  <c:v>7.9236564290575504E-2</c:v>
                </c:pt>
                <c:pt idx="7">
                  <c:v>5.9876506209709524E-2</c:v>
                </c:pt>
                <c:pt idx="8">
                  <c:v>4.1281364540407456E-2</c:v>
                </c:pt>
                <c:pt idx="9">
                  <c:v>9.8820526257291694E-2</c:v>
                </c:pt>
                <c:pt idx="10">
                  <c:v>5.1964054678436823E-2</c:v>
                </c:pt>
                <c:pt idx="11">
                  <c:v>3.4677811139632454E-2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충청남도</c:v>
                </c:pt>
              </c:strCache>
            </c:strRef>
          </c:tx>
          <c:spPr>
            <a:ln w="22225">
              <a:solidFill>
                <a:srgbClr val="C00000"/>
              </a:solidFill>
            </a:ln>
          </c:spPr>
          <c:marker>
            <c:symbol val="none"/>
          </c:marker>
          <c:cat>
            <c:strRef>
              <c:f>Sheet1!$A$2:$A$13</c:f>
              <c:strCache>
                <c:ptCount val="12"/>
                <c:pt idx="0">
                  <c:v>2001</c:v>
                </c:pt>
                <c:pt idx="1">
                  <c:v>2002</c:v>
                </c:pt>
                <c:pt idx="2">
                  <c:v>2003</c:v>
                </c:pt>
                <c:pt idx="3">
                  <c:v>2004</c:v>
                </c:pt>
                <c:pt idx="4">
                  <c:v>2005</c:v>
                </c:pt>
                <c:pt idx="5">
                  <c:v>2006</c:v>
                </c:pt>
                <c:pt idx="6">
                  <c:v>2007</c:v>
                </c:pt>
                <c:pt idx="7">
                  <c:v>2008</c:v>
                </c:pt>
                <c:pt idx="8">
                  <c:v>2009</c:v>
                </c:pt>
                <c:pt idx="9">
                  <c:v>2010</c:v>
                </c:pt>
                <c:pt idx="10">
                  <c:v>2011</c:v>
                </c:pt>
                <c:pt idx="11">
                  <c:v>2012</c:v>
                </c:pt>
              </c:strCache>
            </c:strRef>
          </c:cat>
          <c:val>
            <c:numRef>
              <c:f>Sheet1!$C$2:$C$13</c:f>
              <c:numCache>
                <c:formatCode>0.00%</c:formatCode>
                <c:ptCount val="12"/>
                <c:pt idx="0">
                  <c:v>5.3489491150329901E-2</c:v>
                </c:pt>
                <c:pt idx="1">
                  <c:v>0.13033404853258679</c:v>
                </c:pt>
                <c:pt idx="2">
                  <c:v>0.12586440332012144</c:v>
                </c:pt>
                <c:pt idx="3">
                  <c:v>0.11349686257080592</c:v>
                </c:pt>
                <c:pt idx="4">
                  <c:v>0.17390971391544771</c:v>
                </c:pt>
                <c:pt idx="5">
                  <c:v>5.9024982842935517E-2</c:v>
                </c:pt>
                <c:pt idx="6">
                  <c:v>8.6427947300570546E-2</c:v>
                </c:pt>
                <c:pt idx="7">
                  <c:v>8.5297245597761723E-2</c:v>
                </c:pt>
                <c:pt idx="8">
                  <c:v>0.12002502898198407</c:v>
                </c:pt>
                <c:pt idx="9">
                  <c:v>0.1590206192319551</c:v>
                </c:pt>
                <c:pt idx="10">
                  <c:v>0.10400262037198676</c:v>
                </c:pt>
                <c:pt idx="11">
                  <c:v>3.8027384763623912E-2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93364416"/>
        <c:axId val="295792008"/>
      </c:lineChart>
      <c:catAx>
        <c:axId val="2933644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b="1"/>
            </a:pPr>
            <a:endParaRPr lang="ko-KR"/>
          </a:p>
        </c:txPr>
        <c:crossAx val="295792008"/>
        <c:crosses val="autoZero"/>
        <c:auto val="1"/>
        <c:lblAlgn val="ctr"/>
        <c:lblOffset val="100"/>
        <c:noMultiLvlLbl val="0"/>
      </c:catAx>
      <c:valAx>
        <c:axId val="295792008"/>
        <c:scaling>
          <c:orientation val="minMax"/>
          <c:max val="0.18000000000000024"/>
          <c:min val="0"/>
        </c:scaling>
        <c:delete val="0"/>
        <c:axPos val="l"/>
        <c:numFmt formatCode="0%" sourceLinked="0"/>
        <c:majorTickMark val="none"/>
        <c:minorTickMark val="none"/>
        <c:tickLblPos val="nextTo"/>
        <c:txPr>
          <a:bodyPr/>
          <a:lstStyle/>
          <a:p>
            <a:pPr>
              <a:defRPr b="1"/>
            </a:pPr>
            <a:endParaRPr lang="ko-KR"/>
          </a:p>
        </c:txPr>
        <c:crossAx val="293364416"/>
        <c:crosses val="autoZero"/>
        <c:crossBetween val="between"/>
      </c:valAx>
      <c:spPr>
        <a:noFill/>
        <a:ln w="25400">
          <a:noFill/>
        </a:ln>
      </c:spPr>
    </c:plotArea>
    <c:legend>
      <c:legendPos val="b"/>
      <c:layout>
        <c:manualLayout>
          <c:xMode val="edge"/>
          <c:yMode val="edge"/>
          <c:x val="0.16016340915463048"/>
          <c:y val="0.90071135335545405"/>
          <c:w val="0.66318376409096558"/>
          <c:h val="6.6812375577664077E-2"/>
        </c:manualLayout>
      </c:layout>
      <c:overlay val="0"/>
      <c:txPr>
        <a:bodyPr/>
        <a:lstStyle/>
        <a:p>
          <a:pPr>
            <a:defRPr sz="1000" b="1"/>
          </a:pPr>
          <a:endParaRPr lang="ko-KR"/>
        </a:p>
      </c:txPr>
    </c:legend>
    <c:plotVisOnly val="1"/>
    <c:dispBlanksAs val="gap"/>
    <c:showDLblsOverMax val="0"/>
  </c:chart>
  <c:spPr>
    <a:ln>
      <a:prstDash val="solid"/>
    </a:ln>
  </c:spPr>
  <c:txPr>
    <a:bodyPr/>
    <a:lstStyle/>
    <a:p>
      <a:pPr>
        <a:defRPr sz="900"/>
      </a:pPr>
      <a:endParaRPr lang="ko-KR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gradFill flip="none" rotWithShape="1">
              <a:gsLst>
                <a:gs pos="0">
                  <a:srgbClr val="4F81BD">
                    <a:tint val="66000"/>
                    <a:satMod val="160000"/>
                  </a:srgbClr>
                </a:gs>
                <a:gs pos="50000">
                  <a:srgbClr val="4F81BD">
                    <a:tint val="44500"/>
                    <a:satMod val="160000"/>
                  </a:srgbClr>
                </a:gs>
                <a:gs pos="100000">
                  <a:srgbClr val="4F81BD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>
              <a:solidFill>
                <a:schemeClr val="accent1">
                  <a:lumMod val="50000"/>
                </a:schemeClr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Sheet1!$A$1:$B$1</c:f>
              <c:strCache>
                <c:ptCount val="2"/>
                <c:pt idx="0">
                  <c:v>2012</c:v>
                </c:pt>
                <c:pt idx="1">
                  <c:v>2013</c:v>
                </c:pt>
              </c:strCache>
            </c:strRef>
          </c:cat>
          <c:val>
            <c:numRef>
              <c:f>Sheet1!$A$2:$B$2</c:f>
              <c:numCache>
                <c:formatCode>0.0%</c:formatCode>
                <c:ptCount val="2"/>
                <c:pt idx="0">
                  <c:v>0.40100000000000002</c:v>
                </c:pt>
                <c:pt idx="1">
                  <c:v>0.47000000000000008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axId val="332900832"/>
        <c:axId val="332898872"/>
      </c:barChart>
      <c:catAx>
        <c:axId val="3329008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332898872"/>
        <c:crosses val="autoZero"/>
        <c:auto val="1"/>
        <c:lblAlgn val="ctr"/>
        <c:lblOffset val="0"/>
        <c:noMultiLvlLbl val="0"/>
      </c:catAx>
      <c:valAx>
        <c:axId val="332898872"/>
        <c:scaling>
          <c:orientation val="minMax"/>
          <c:max val="0.58000000000000007"/>
        </c:scaling>
        <c:delete val="0"/>
        <c:axPos val="l"/>
        <c:numFmt formatCode="0.0%" sourceLinked="1"/>
        <c:majorTickMark val="none"/>
        <c:minorTickMark val="none"/>
        <c:tickLblPos val="nextTo"/>
        <c:crossAx val="33290083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000" b="1">
          <a:latin typeface="+mn-ea"/>
          <a:ea typeface="+mn-ea"/>
        </a:defRPr>
      </a:pPr>
      <a:endParaRPr lang="ko-KR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10"/>
    </mc:Choice>
    <mc:Fallback>
      <c:style val="10"/>
    </mc:Fallback>
  </mc:AlternateContent>
  <c:chart>
    <c:autoTitleDeleted val="1"/>
    <c:plotArea>
      <c:layout>
        <c:manualLayout>
          <c:layoutTarget val="inner"/>
          <c:xMode val="edge"/>
          <c:yMode val="edge"/>
          <c:x val="6.5000000000000002E-2"/>
          <c:y val="0"/>
          <c:w val="0.86584967320261985"/>
          <c:h val="1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스마트폰</c:v>
                </c:pt>
              </c:strCache>
            </c:strRef>
          </c:tx>
          <c:dPt>
            <c:idx val="0"/>
            <c:bubble3D val="0"/>
            <c:spPr>
              <a:gradFill flip="none" rotWithShape="1">
                <a:gsLst>
                  <a:gs pos="0">
                    <a:srgbClr val="C00000">
                      <a:shade val="30000"/>
                      <a:satMod val="115000"/>
                    </a:srgbClr>
                  </a:gs>
                  <a:gs pos="50000">
                    <a:srgbClr val="C00000">
                      <a:shade val="67500"/>
                      <a:satMod val="115000"/>
                    </a:srgbClr>
                  </a:gs>
                  <a:gs pos="100000">
                    <a:srgbClr val="C00000">
                      <a:shade val="100000"/>
                      <a:satMod val="115000"/>
                    </a:srgbClr>
                  </a:gs>
                </a:gsLst>
                <a:lin ang="10800000" scaled="1"/>
                <a:tileRect/>
              </a:gradFill>
            </c:spPr>
          </c:dPt>
          <c:dPt>
            <c:idx val="1"/>
            <c:bubble3D val="0"/>
            <c:spPr>
              <a:gradFill flip="none" rotWithShape="1">
                <a:gsLst>
                  <a:gs pos="0">
                    <a:srgbClr val="4F81BD">
                      <a:lumMod val="50000"/>
                      <a:shade val="30000"/>
                      <a:satMod val="115000"/>
                    </a:srgbClr>
                  </a:gs>
                  <a:gs pos="50000">
                    <a:srgbClr val="4F81BD">
                      <a:lumMod val="50000"/>
                      <a:shade val="67500"/>
                      <a:satMod val="115000"/>
                    </a:srgbClr>
                  </a:gs>
                  <a:gs pos="100000">
                    <a:srgbClr val="4F81BD">
                      <a:lumMod val="50000"/>
                      <a:shade val="100000"/>
                      <a:satMod val="115000"/>
                    </a:srgbClr>
                  </a:gs>
                </a:gsLst>
                <a:lin ang="0" scaled="1"/>
                <a:tileRect/>
              </a:gradFill>
            </c:spPr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b="0">
                    <a:solidFill>
                      <a:schemeClr val="bg1"/>
                    </a:solidFill>
                    <a:latin typeface="HY헤드라인M" pitchFamily="18" charset="-127"/>
                    <a:ea typeface="HY헤드라인M" pitchFamily="18" charset="-127"/>
                  </a:defRPr>
                </a:pPr>
                <a:endParaRPr lang="ko-KR"/>
              </a:p>
            </c:txPr>
            <c:showLegendKey val="0"/>
            <c:showVal val="1"/>
            <c:showCatName val="1"/>
            <c:showSerName val="0"/>
            <c:showPercent val="0"/>
            <c:showBubbleSize val="0"/>
            <c:separator>
</c:separator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사용</c:v>
                </c:pt>
                <c:pt idx="1">
                  <c:v>미사용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0.56000000000000005</c:v>
                </c:pt>
                <c:pt idx="1">
                  <c:v>0.43000000000000038</c:v>
                </c:pt>
              </c:numCache>
            </c:numRef>
          </c:val>
        </c:ser>
        <c:dLbls>
          <c:showLegendKey val="0"/>
          <c:showVal val="1"/>
          <c:showCatName val="1"/>
          <c:showSerName val="0"/>
          <c:showPercent val="0"/>
          <c:showBubbleSize val="0"/>
          <c:showLeaderLines val="1"/>
        </c:dLbls>
        <c:firstSliceAng val="0"/>
        <c:holeSize val="50"/>
      </c:doughnutChart>
    </c:plotArea>
    <c:plotVisOnly val="1"/>
    <c:dispBlanksAs val="zero"/>
    <c:showDLblsOverMax val="0"/>
  </c:chart>
  <c:txPr>
    <a:bodyPr/>
    <a:lstStyle/>
    <a:p>
      <a:pPr>
        <a:defRPr sz="1200" b="1"/>
      </a:pPr>
      <a:endParaRPr lang="ko-KR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hart>
    <c:autoTitleDeleted val="1"/>
    <c:plotArea>
      <c:layout>
        <c:manualLayout>
          <c:layoutTarget val="inner"/>
          <c:xMode val="edge"/>
          <c:yMode val="edge"/>
          <c:x val="6.5000000000000002E-2"/>
          <c:y val="0"/>
          <c:w val="0.86584967320262018"/>
          <c:h val="1"/>
        </c:manualLayout>
      </c:layout>
      <c:doughnutChart>
        <c:varyColors val="1"/>
        <c:ser>
          <c:idx val="0"/>
          <c:order val="0"/>
          <c:dPt>
            <c:idx val="2"/>
            <c:bubble3D val="0"/>
            <c:spPr>
              <a:solidFill>
                <a:srgbClr val="C00000"/>
              </a:solidFill>
            </c:spPr>
          </c:dPt>
          <c:dPt>
            <c:idx val="4"/>
            <c:bubble3D val="0"/>
            <c:spPr>
              <a:solidFill>
                <a:srgbClr val="FFC000"/>
              </a:solidFill>
            </c:spPr>
          </c:dPt>
          <c:dLbls>
            <c:dLbl>
              <c:idx val="0"/>
              <c:layout>
                <c:manualLayout>
                  <c:x val="8.707206138648959E-3"/>
                  <c:y val="-1.7777653349757845E-2"/>
                </c:manualLayout>
              </c:layout>
              <c:spPr/>
              <c:txPr>
                <a:bodyPr anchor="t" anchorCtr="0"/>
                <a:lstStyle/>
                <a:p>
                  <a:pPr>
                    <a:defRPr sz="800">
                      <a:solidFill>
                        <a:schemeClr val="bg1"/>
                      </a:solidFill>
                    </a:defRPr>
                  </a:pPr>
                  <a:endParaRPr lang="ko-KR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4.3536030693244717E-3"/>
                  <c:y val="2.6666480024636747E-2"/>
                </c:manualLayout>
              </c:layout>
              <c:spPr/>
              <c:txPr>
                <a:bodyPr anchor="t" anchorCtr="0"/>
                <a:lstStyle/>
                <a:p>
                  <a:pPr>
                    <a:defRPr sz="800">
                      <a:solidFill>
                        <a:schemeClr val="bg1"/>
                      </a:solidFill>
                    </a:defRPr>
                  </a:pPr>
                  <a:endParaRPr lang="ko-KR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spPr/>
              <c:txPr>
                <a:bodyPr anchor="t" anchorCtr="0"/>
                <a:lstStyle/>
                <a:p>
                  <a:pPr>
                    <a:defRPr sz="800">
                      <a:solidFill>
                        <a:schemeClr val="bg1"/>
                      </a:solidFill>
                    </a:defRPr>
                  </a:pPr>
                  <a:endParaRPr lang="ko-KR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4"/>
              <c:layout>
                <c:manualLayout>
                  <c:x val="-6.0950442970542223E-2"/>
                  <c:y val="-8.8888266748789746E-3"/>
                </c:manualLayout>
              </c:layout>
              <c:showLegendKey val="0"/>
              <c:showVal val="0"/>
              <c:showCatName val="1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/>
              </c:extLst>
            </c:dLbl>
            <c:dLbl>
              <c:idx val="5"/>
              <c:layout>
                <c:manualLayout>
                  <c:x val="-1.7414412277297776E-2"/>
                  <c:y val="-8.8888266748789746E-3"/>
                </c:manualLayout>
              </c:layout>
              <c:showLegendKey val="0"/>
              <c:showVal val="0"/>
              <c:showCatName val="1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/>
              </c:extLst>
            </c:dLbl>
            <c:dLbl>
              <c:idx val="6"/>
              <c:layout>
                <c:manualLayout>
                  <c:x val="-4.3536030693244424E-2"/>
                  <c:y val="-3.555530669951569E-2"/>
                </c:manualLayout>
              </c:layout>
              <c:showLegendKey val="0"/>
              <c:showVal val="0"/>
              <c:showCatName val="1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/>
              </c:extLst>
            </c:dLbl>
            <c:dLbl>
              <c:idx val="7"/>
              <c:layout>
                <c:manualLayout>
                  <c:x val="2.1768015346622222E-2"/>
                  <c:y val="2.6666480024636747E-2"/>
                </c:manualLayout>
              </c:layout>
              <c:showLegendKey val="0"/>
              <c:showVal val="0"/>
              <c:showCatName val="1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/>
              </c:extLst>
            </c:dLbl>
            <c:dLbl>
              <c:idx val="8"/>
              <c:layout>
                <c:manualLayout>
                  <c:x val="-1.7414412277297776E-2"/>
                  <c:y val="-1.7777653349757845E-2"/>
                </c:manualLayout>
              </c:layout>
              <c:showLegendKey val="0"/>
              <c:showVal val="0"/>
              <c:showCatName val="1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anchor="t" anchorCtr="0"/>
              <a:lstStyle/>
              <a:p>
                <a:pPr>
                  <a:defRPr sz="800">
                    <a:solidFill>
                      <a:schemeClr val="tx1"/>
                    </a:solidFill>
                  </a:defRPr>
                </a:pPr>
                <a:endParaRPr lang="ko-K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/>
            </c:extLst>
          </c:dLbls>
          <c:cat>
            <c:strRef>
              <c:f>Sheet1!$A$1:$I$1</c:f>
              <c:strCache>
                <c:ptCount val="9"/>
                <c:pt idx="0">
                  <c:v>트위터</c:v>
                </c:pt>
                <c:pt idx="1">
                  <c:v>기타</c:v>
                </c:pt>
                <c:pt idx="2">
                  <c:v>페이스북</c:v>
                </c:pt>
                <c:pt idx="3">
                  <c:v>미투데이</c:v>
                </c:pt>
                <c:pt idx="4">
                  <c:v>카카오 스토리</c:v>
                </c:pt>
                <c:pt idx="5">
                  <c:v>네이버 밴드</c:v>
                </c:pt>
                <c:pt idx="6">
                  <c:v>요즘</c:v>
                </c:pt>
                <c:pt idx="7">
                  <c:v>구글 플러스</c:v>
                </c:pt>
                <c:pt idx="8">
                  <c:v>싸이월드</c:v>
                </c:pt>
              </c:strCache>
            </c:strRef>
          </c:cat>
          <c:val>
            <c:numRef>
              <c:f>Sheet1!$A$2:$I$2</c:f>
              <c:numCache>
                <c:formatCode>0.0%</c:formatCode>
                <c:ptCount val="9"/>
                <c:pt idx="0">
                  <c:v>6.0000000000000032E-2</c:v>
                </c:pt>
                <c:pt idx="1">
                  <c:v>3.0000000000000092E-3</c:v>
                </c:pt>
                <c:pt idx="2">
                  <c:v>0.20400000000000001</c:v>
                </c:pt>
                <c:pt idx="3">
                  <c:v>2.4E-2</c:v>
                </c:pt>
                <c:pt idx="4">
                  <c:v>0.37600000000000156</c:v>
                </c:pt>
                <c:pt idx="5">
                  <c:v>7.5999999999999998E-2</c:v>
                </c:pt>
                <c:pt idx="6">
                  <c:v>1.7999999999999999E-2</c:v>
                </c:pt>
                <c:pt idx="7">
                  <c:v>3.3000000000000002E-2</c:v>
                </c:pt>
                <c:pt idx="8">
                  <c:v>6.7000000000000004E-2</c:v>
                </c:pt>
              </c:numCache>
            </c:numRef>
          </c:val>
        </c:ser>
        <c:dLbls>
          <c:showLegendKey val="0"/>
          <c:showVal val="1"/>
          <c:showCatName val="1"/>
          <c:showSerName val="0"/>
          <c:showPercent val="0"/>
          <c:showBubbleSize val="0"/>
          <c:showLeaderLines val="0"/>
        </c:dLbls>
        <c:firstSliceAng val="0"/>
        <c:holeSize val="50"/>
      </c:doughnutChart>
    </c:plotArea>
    <c:plotVisOnly val="1"/>
    <c:dispBlanksAs val="zero"/>
    <c:showDLblsOverMax val="0"/>
  </c:chart>
  <c:txPr>
    <a:bodyPr/>
    <a:lstStyle/>
    <a:p>
      <a:pPr>
        <a:defRPr sz="1000" b="1">
          <a:solidFill>
            <a:schemeClr val="bg1"/>
          </a:solidFill>
          <a:latin typeface="+mn-ea"/>
          <a:ea typeface="+mn-ea"/>
        </a:defRPr>
      </a:pPr>
      <a:endParaRPr lang="ko-KR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10"/>
    </mc:Choice>
    <mc:Fallback>
      <c:style val="10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759478831853981E-2"/>
          <c:y val="3.8202810709585082E-2"/>
          <c:w val="0.9464810423362926"/>
          <c:h val="0.7018063645721333"/>
        </c:manualLayout>
      </c:layout>
      <c:barChart>
        <c:barDir val="col"/>
        <c:grouping val="stacked"/>
        <c:varyColors val="0"/>
        <c:ser>
          <c:idx val="2"/>
          <c:order val="0"/>
          <c:tx>
            <c:strRef>
              <c:f>Sheet1!$B$1</c:f>
              <c:strCache>
                <c:ptCount val="1"/>
                <c:pt idx="0">
                  <c:v>지방세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 b="1">
                    <a:solidFill>
                      <a:schemeClr val="tx1"/>
                    </a:solidFill>
                  </a:defRPr>
                </a:pPr>
                <a:endParaRPr lang="ko-K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Sheet1!$A$2:$A$7</c:f>
              <c:numCache>
                <c:formatCode>General</c:formatCode>
                <c:ptCount val="6"/>
                <c:pt idx="0">
                  <c:v>2013</c:v>
                </c:pt>
                <c:pt idx="1">
                  <c:v>2012</c:v>
                </c:pt>
                <c:pt idx="2">
                  <c:v>2011</c:v>
                </c:pt>
                <c:pt idx="3">
                  <c:v>2010</c:v>
                </c:pt>
                <c:pt idx="4">
                  <c:v>2009</c:v>
                </c:pt>
                <c:pt idx="5">
                  <c:v>2008</c:v>
                </c:pt>
              </c:numCache>
            </c:numRef>
          </c:cat>
          <c:val>
            <c:numRef>
              <c:f>Sheet1!$B$2:$B$7</c:f>
              <c:numCache>
                <c:formatCode>#,##0_ </c:formatCode>
                <c:ptCount val="6"/>
                <c:pt idx="0">
                  <c:v>50254</c:v>
                </c:pt>
                <c:pt idx="1">
                  <c:v>49306</c:v>
                </c:pt>
                <c:pt idx="2">
                  <c:v>47240</c:v>
                </c:pt>
                <c:pt idx="3">
                  <c:v>48063</c:v>
                </c:pt>
                <c:pt idx="4">
                  <c:v>46384</c:v>
                </c:pt>
                <c:pt idx="5">
                  <c:v>42131</c:v>
                </c:pt>
              </c:numCache>
            </c:numRef>
          </c:val>
        </c:ser>
        <c:ser>
          <c:idx val="3"/>
          <c:order val="1"/>
          <c:tx>
            <c:strRef>
              <c:f>Sheet1!$C$1</c:f>
              <c:strCache>
                <c:ptCount val="1"/>
                <c:pt idx="0">
                  <c:v>세외수입</c:v>
                </c:pt>
              </c:strCache>
            </c:strRef>
          </c:tx>
          <c:spPr>
            <a:solidFill>
              <a:srgbClr val="C0000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 b="1">
                    <a:solidFill>
                      <a:schemeClr val="bg1"/>
                    </a:solidFill>
                  </a:defRPr>
                </a:pPr>
                <a:endParaRPr lang="ko-K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Sheet1!$A$2:$A$7</c:f>
              <c:numCache>
                <c:formatCode>General</c:formatCode>
                <c:ptCount val="6"/>
                <c:pt idx="0">
                  <c:v>2013</c:v>
                </c:pt>
                <c:pt idx="1">
                  <c:v>2012</c:v>
                </c:pt>
                <c:pt idx="2">
                  <c:v>2011</c:v>
                </c:pt>
                <c:pt idx="3">
                  <c:v>2010</c:v>
                </c:pt>
                <c:pt idx="4">
                  <c:v>2009</c:v>
                </c:pt>
                <c:pt idx="5">
                  <c:v>2008</c:v>
                </c:pt>
              </c:numCache>
            </c:numRef>
          </c:cat>
          <c:val>
            <c:numRef>
              <c:f>Sheet1!$C$2:$C$7</c:f>
              <c:numCache>
                <c:formatCode>#,##0_ </c:formatCode>
                <c:ptCount val="6"/>
                <c:pt idx="0">
                  <c:v>106548</c:v>
                </c:pt>
                <c:pt idx="1">
                  <c:v>112054</c:v>
                </c:pt>
                <c:pt idx="2">
                  <c:v>100335</c:v>
                </c:pt>
                <c:pt idx="3">
                  <c:v>124917</c:v>
                </c:pt>
                <c:pt idx="4">
                  <c:v>146998</c:v>
                </c:pt>
                <c:pt idx="5">
                  <c:v>118117</c:v>
                </c:pt>
              </c:numCache>
            </c:numRef>
          </c:val>
        </c:ser>
        <c:ser>
          <c:idx val="4"/>
          <c:order val="2"/>
          <c:tx>
            <c:strRef>
              <c:f>Sheet1!$D$1</c:f>
              <c:strCache>
                <c:ptCount val="1"/>
                <c:pt idx="0">
                  <c:v>지방교부세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 b="1"/>
                </a:pPr>
                <a:endParaRPr lang="ko-K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Sheet1!$A$2:$A$7</c:f>
              <c:numCache>
                <c:formatCode>General</c:formatCode>
                <c:ptCount val="6"/>
                <c:pt idx="0">
                  <c:v>2013</c:v>
                </c:pt>
                <c:pt idx="1">
                  <c:v>2012</c:v>
                </c:pt>
                <c:pt idx="2">
                  <c:v>2011</c:v>
                </c:pt>
                <c:pt idx="3">
                  <c:v>2010</c:v>
                </c:pt>
                <c:pt idx="4">
                  <c:v>2009</c:v>
                </c:pt>
                <c:pt idx="5">
                  <c:v>2008</c:v>
                </c:pt>
              </c:numCache>
            </c:numRef>
          </c:cat>
          <c:val>
            <c:numRef>
              <c:f>Sheet1!$D$2:$D$7</c:f>
              <c:numCache>
                <c:formatCode>#,##0_ </c:formatCode>
                <c:ptCount val="6"/>
                <c:pt idx="0">
                  <c:v>227788</c:v>
                </c:pt>
                <c:pt idx="1">
                  <c:v>219319</c:v>
                </c:pt>
                <c:pt idx="2">
                  <c:v>199372</c:v>
                </c:pt>
                <c:pt idx="3">
                  <c:v>176221</c:v>
                </c:pt>
                <c:pt idx="4">
                  <c:v>162243</c:v>
                </c:pt>
                <c:pt idx="5">
                  <c:v>190773</c:v>
                </c:pt>
              </c:numCache>
            </c:numRef>
          </c:val>
        </c:ser>
        <c:ser>
          <c:idx val="5"/>
          <c:order val="3"/>
          <c:tx>
            <c:strRef>
              <c:f>Sheet1!$E$1</c:f>
              <c:strCache>
                <c:ptCount val="1"/>
                <c:pt idx="0">
                  <c:v>재정보전금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b="1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Sheet1!$A$2:$A$7</c:f>
              <c:numCache>
                <c:formatCode>General</c:formatCode>
                <c:ptCount val="6"/>
                <c:pt idx="0">
                  <c:v>2013</c:v>
                </c:pt>
                <c:pt idx="1">
                  <c:v>2012</c:v>
                </c:pt>
                <c:pt idx="2">
                  <c:v>2011</c:v>
                </c:pt>
                <c:pt idx="3">
                  <c:v>2010</c:v>
                </c:pt>
                <c:pt idx="4">
                  <c:v>2009</c:v>
                </c:pt>
                <c:pt idx="5">
                  <c:v>2008</c:v>
                </c:pt>
              </c:numCache>
            </c:numRef>
          </c:cat>
          <c:val>
            <c:numRef>
              <c:f>Sheet1!$E$2:$E$7</c:f>
              <c:numCache>
                <c:formatCode>#,##0_ </c:formatCode>
                <c:ptCount val="6"/>
                <c:pt idx="0">
                  <c:v>17115</c:v>
                </c:pt>
                <c:pt idx="1">
                  <c:v>19231</c:v>
                </c:pt>
                <c:pt idx="2">
                  <c:v>17813</c:v>
                </c:pt>
                <c:pt idx="3">
                  <c:v>12855</c:v>
                </c:pt>
                <c:pt idx="4">
                  <c:v>10830</c:v>
                </c:pt>
                <c:pt idx="5">
                  <c:v>10165</c:v>
                </c:pt>
              </c:numCache>
            </c:numRef>
          </c:val>
        </c:ser>
        <c:ser>
          <c:idx val="6"/>
          <c:order val="4"/>
          <c:tx>
            <c:strRef>
              <c:f>Sheet1!$F$1</c:f>
              <c:strCache>
                <c:ptCount val="1"/>
                <c:pt idx="0">
                  <c:v>보조금</c:v>
                </c:pt>
              </c:strCache>
            </c:strRef>
          </c:tx>
          <c:spPr>
            <a:solidFill>
              <a:srgbClr val="FFC000"/>
            </a:solidFill>
          </c:spPr>
          <c:invertIfNegative val="0"/>
          <c:dLbls>
            <c:dLbl>
              <c:idx val="2"/>
              <c:delete val="1"/>
              <c:extLst>
                <c:ext xmlns:c15="http://schemas.microsoft.com/office/drawing/2012/chart" uri="{CE6537A1-D6FC-4f65-9D91-7224C49458BB}"/>
              </c:extLst>
            </c:dLbl>
            <c:dLbl>
              <c:idx val="3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b="1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Sheet1!$A$2:$A$7</c:f>
              <c:numCache>
                <c:formatCode>General</c:formatCode>
                <c:ptCount val="6"/>
                <c:pt idx="0">
                  <c:v>2013</c:v>
                </c:pt>
                <c:pt idx="1">
                  <c:v>2012</c:v>
                </c:pt>
                <c:pt idx="2">
                  <c:v>2011</c:v>
                </c:pt>
                <c:pt idx="3">
                  <c:v>2010</c:v>
                </c:pt>
                <c:pt idx="4">
                  <c:v>2009</c:v>
                </c:pt>
                <c:pt idx="5">
                  <c:v>2008</c:v>
                </c:pt>
              </c:numCache>
            </c:numRef>
          </c:cat>
          <c:val>
            <c:numRef>
              <c:f>Sheet1!$F$2:$F$7</c:f>
              <c:numCache>
                <c:formatCode>#,##0_ </c:formatCode>
                <c:ptCount val="6"/>
                <c:pt idx="0">
                  <c:v>163555</c:v>
                </c:pt>
                <c:pt idx="1">
                  <c:v>142953</c:v>
                </c:pt>
                <c:pt idx="2">
                  <c:v>148704</c:v>
                </c:pt>
                <c:pt idx="3">
                  <c:v>162272</c:v>
                </c:pt>
                <c:pt idx="4">
                  <c:v>155981</c:v>
                </c:pt>
                <c:pt idx="5">
                  <c:v>121974</c:v>
                </c:pt>
              </c:numCache>
            </c:numRef>
          </c:val>
        </c:ser>
        <c:ser>
          <c:idx val="0"/>
          <c:order val="5"/>
          <c:tx>
            <c:strRef>
              <c:f>Sheet1!$G$1</c:f>
              <c:strCache>
                <c:ptCount val="1"/>
                <c:pt idx="0">
                  <c:v>기타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dLbls>
            <c:dLbl>
              <c:idx val="2"/>
              <c:delete val="1"/>
              <c:extLst>
                <c:ext xmlns:c15="http://schemas.microsoft.com/office/drawing/2012/chart" uri="{CE6537A1-D6FC-4f65-9D91-7224C49458BB}"/>
              </c:extLst>
            </c:dLbl>
            <c:dLbl>
              <c:idx val="3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b="1"/>
                </a:pPr>
                <a:endParaRPr lang="ko-K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Sheet1!$A$2:$A$7</c:f>
              <c:numCache>
                <c:formatCode>General</c:formatCode>
                <c:ptCount val="6"/>
                <c:pt idx="0">
                  <c:v>2013</c:v>
                </c:pt>
                <c:pt idx="1">
                  <c:v>2012</c:v>
                </c:pt>
                <c:pt idx="2">
                  <c:v>2011</c:v>
                </c:pt>
                <c:pt idx="3">
                  <c:v>2010</c:v>
                </c:pt>
                <c:pt idx="4">
                  <c:v>2009</c:v>
                </c:pt>
                <c:pt idx="5">
                  <c:v>2008</c:v>
                </c:pt>
              </c:numCache>
            </c:numRef>
          </c:cat>
          <c:val>
            <c:numRef>
              <c:f>Sheet1!$G$2:$G$7</c:f>
              <c:numCache>
                <c:formatCode>#,##0_ </c:formatCode>
                <c:ptCount val="6"/>
                <c:pt idx="0">
                  <c:v>7500</c:v>
                </c:pt>
                <c:pt idx="1">
                  <c:v>10700</c:v>
                </c:pt>
                <c:pt idx="2">
                  <c:v>0</c:v>
                </c:pt>
                <c:pt idx="3">
                  <c:v>0</c:v>
                </c:pt>
                <c:pt idx="4">
                  <c:v>24200</c:v>
                </c:pt>
                <c:pt idx="5">
                  <c:v>12000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overlap val="100"/>
        <c:axId val="337640032"/>
        <c:axId val="337640816"/>
      </c:barChart>
      <c:lineChart>
        <c:grouping val="standard"/>
        <c:varyColors val="0"/>
        <c:ser>
          <c:idx val="7"/>
          <c:order val="6"/>
          <c:tx>
            <c:strRef>
              <c:f>Sheet1!$H$1</c:f>
              <c:strCache>
                <c:ptCount val="1"/>
                <c:pt idx="0">
                  <c:v>예산총계</c:v>
                </c:pt>
              </c:strCache>
            </c:strRef>
          </c:tx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b="1"/>
                </a:pPr>
                <a:endParaRPr lang="ko-K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Sheet1!$A$2:$A$7</c:f>
              <c:numCache>
                <c:formatCode>General</c:formatCode>
                <c:ptCount val="6"/>
                <c:pt idx="0">
                  <c:v>2013</c:v>
                </c:pt>
                <c:pt idx="1">
                  <c:v>2012</c:v>
                </c:pt>
                <c:pt idx="2">
                  <c:v>2011</c:v>
                </c:pt>
                <c:pt idx="3">
                  <c:v>2010</c:v>
                </c:pt>
                <c:pt idx="4">
                  <c:v>2009</c:v>
                </c:pt>
                <c:pt idx="5">
                  <c:v>2008</c:v>
                </c:pt>
              </c:numCache>
            </c:numRef>
          </c:cat>
          <c:val>
            <c:numRef>
              <c:f>Sheet1!$H$2:$H$7</c:f>
              <c:numCache>
                <c:formatCode>#,##0_ </c:formatCode>
                <c:ptCount val="6"/>
                <c:pt idx="0">
                  <c:v>672842</c:v>
                </c:pt>
                <c:pt idx="1">
                  <c:v>690516</c:v>
                </c:pt>
                <c:pt idx="2">
                  <c:v>624470</c:v>
                </c:pt>
                <c:pt idx="3">
                  <c:v>605319</c:v>
                </c:pt>
                <c:pt idx="4">
                  <c:v>623255</c:v>
                </c:pt>
                <c:pt idx="5">
                  <c:v>559909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37640032"/>
        <c:axId val="337640816"/>
      </c:lineChart>
      <c:catAx>
        <c:axId val="337640032"/>
        <c:scaling>
          <c:orientation val="maxMin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100" b="1"/>
            </a:pPr>
            <a:endParaRPr lang="ko-KR"/>
          </a:p>
        </c:txPr>
        <c:crossAx val="337640816"/>
        <c:crosses val="autoZero"/>
        <c:auto val="1"/>
        <c:lblAlgn val="ctr"/>
        <c:lblOffset val="0"/>
        <c:noMultiLvlLbl val="0"/>
      </c:catAx>
      <c:valAx>
        <c:axId val="337640816"/>
        <c:scaling>
          <c:orientation val="minMax"/>
        </c:scaling>
        <c:delete val="1"/>
        <c:axPos val="r"/>
        <c:numFmt formatCode="#,##0_ " sourceLinked="1"/>
        <c:majorTickMark val="out"/>
        <c:minorTickMark val="none"/>
        <c:tickLblPos val="nextTo"/>
        <c:crossAx val="337640032"/>
        <c:crosses val="autoZero"/>
        <c:crossBetween val="between"/>
      </c:valAx>
    </c:plotArea>
    <c:legend>
      <c:legendPos val="b"/>
      <c:layout>
        <c:manualLayout>
          <c:xMode val="edge"/>
          <c:yMode val="edge"/>
          <c:x val="6.9185887588923772E-2"/>
          <c:y val="0.81302576021412365"/>
          <c:w val="0.84170651094596749"/>
          <c:h val="0.11696611844606072"/>
        </c:manualLayout>
      </c:layout>
      <c:overlay val="0"/>
      <c:txPr>
        <a:bodyPr/>
        <a:lstStyle/>
        <a:p>
          <a:pPr>
            <a:lnSpc>
              <a:spcPct val="90000"/>
            </a:lnSpc>
            <a:defRPr sz="1100" b="1"/>
          </a:pPr>
          <a:endParaRPr lang="ko-KR"/>
        </a:p>
      </c:txPr>
    </c:legend>
    <c:plotVisOnly val="1"/>
    <c:dispBlanksAs val="gap"/>
    <c:showDLblsOverMax val="0"/>
  </c:chart>
  <c:txPr>
    <a:bodyPr/>
    <a:lstStyle/>
    <a:p>
      <a:pPr>
        <a:defRPr sz="800" b="0"/>
      </a:pPr>
      <a:endParaRPr lang="ko-KR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자치구평균 </c:v>
                </c:pt>
              </c:strCache>
            </c:strRef>
          </c:tx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/>
                </a:pPr>
                <a:endParaRPr lang="ko-K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</c:strCache>
            </c:strRef>
          </c:cat>
          <c:val>
            <c:numRef>
              <c:f>Sheet1!$B$2:$F$2</c:f>
              <c:numCache>
                <c:formatCode>General</c:formatCode>
                <c:ptCount val="5"/>
                <c:pt idx="0">
                  <c:v>35.4</c:v>
                </c:pt>
                <c:pt idx="1">
                  <c:v>36.6</c:v>
                </c:pt>
                <c:pt idx="2">
                  <c:v>36</c:v>
                </c:pt>
                <c:pt idx="3">
                  <c:v>33.9</c:v>
                </c:pt>
                <c:pt idx="4">
                  <c:v>27.2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공주시 </c:v>
                </c:pt>
              </c:strCache>
            </c:strRef>
          </c:tx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/>
                </a:pPr>
                <a:endParaRPr lang="ko-K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Sheet1!$B$1:$F$1</c:f>
              <c:strCache>
                <c:ptCount val="5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</c:strCache>
            </c:strRef>
          </c:cat>
          <c:val>
            <c:numRef>
              <c:f>Sheet1!$B$3:$F$3</c:f>
              <c:numCache>
                <c:formatCode>General</c:formatCode>
                <c:ptCount val="5"/>
                <c:pt idx="0">
                  <c:v>19.100000000000001</c:v>
                </c:pt>
                <c:pt idx="1">
                  <c:v>17.100000000000001</c:v>
                </c:pt>
                <c:pt idx="2">
                  <c:v>16.2</c:v>
                </c:pt>
                <c:pt idx="3">
                  <c:v>17.5</c:v>
                </c:pt>
                <c:pt idx="4">
                  <c:v>14</c:v>
                </c:pt>
              </c:numCache>
            </c:numRef>
          </c:val>
          <c:smooth val="0"/>
        </c:ser>
        <c:dLbls>
          <c:showLegendKey val="0"/>
          <c:showVal val="1"/>
          <c:showCatName val="0"/>
          <c:showSerName val="0"/>
          <c:showPercent val="0"/>
          <c:showBubbleSize val="0"/>
        </c:dLbls>
        <c:smooth val="0"/>
        <c:axId val="337641208"/>
        <c:axId val="337636504"/>
      </c:lineChart>
      <c:catAx>
        <c:axId val="337641208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txPr>
          <a:bodyPr/>
          <a:lstStyle/>
          <a:p>
            <a:pPr>
              <a:defRPr sz="900"/>
            </a:pPr>
            <a:endParaRPr lang="ko-KR"/>
          </a:p>
        </c:txPr>
        <c:crossAx val="337636504"/>
        <c:crosses val="autoZero"/>
        <c:auto val="1"/>
        <c:lblAlgn val="ctr"/>
        <c:lblOffset val="0"/>
        <c:noMultiLvlLbl val="0"/>
      </c:catAx>
      <c:valAx>
        <c:axId val="3376365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crossAx val="337641208"/>
        <c:crosses val="autoZero"/>
        <c:crossBetween val="between"/>
      </c:valAx>
    </c:plotArea>
    <c:legend>
      <c:legendPos val="b"/>
      <c:layout>
        <c:manualLayout>
          <c:xMode val="edge"/>
          <c:yMode val="edge"/>
          <c:x val="0.20842144990707498"/>
          <c:y val="0.73621415306512872"/>
          <c:w val="0.59736780075682827"/>
          <c:h val="0.14197625913379441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000" b="1"/>
      </a:pPr>
      <a:endParaRPr lang="ko-KR"/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10"/>
    </mc:Choice>
    <mc:Fallback>
      <c:style val="10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759478831853981E-2"/>
          <c:y val="3.8202810709585082E-2"/>
          <c:w val="0.9464810423362926"/>
          <c:h val="0.701806364572133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인건비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r>
                      <a:rPr lang="en-US" altLang="en-US" sz="800" b="1">
                        <a:solidFill>
                          <a:schemeClr val="tx1"/>
                        </a:solidFill>
                      </a:rPr>
                      <a:t>66,167 </a:t>
                    </a:r>
                    <a:endParaRPr lang="en-US" altLang="en-US" sz="800" b="1" smtClean="0">
                      <a:solidFill>
                        <a:schemeClr val="tx1"/>
                      </a:solidFill>
                    </a:endParaRPr>
                  </a:p>
                  <a:p>
                    <a:r>
                      <a:rPr lang="en-US" altLang="en-US" sz="800" b="1" smtClean="0">
                        <a:solidFill>
                          <a:schemeClr val="tx1"/>
                        </a:solidFill>
                      </a:rPr>
                      <a:t>(19.6%)</a:t>
                    </a:r>
                    <a:endParaRPr lang="en-US" altLang="en-US" sz="800" b="1">
                      <a:solidFill>
                        <a:schemeClr val="tx1"/>
                      </a:solidFill>
                    </a:endParaRP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tx>
                <c:rich>
                  <a:bodyPr/>
                  <a:lstStyle/>
                  <a:p>
                    <a:r>
                      <a:rPr lang="en-US" altLang="en-US" sz="800" b="1" dirty="0">
                        <a:solidFill>
                          <a:schemeClr val="tx1"/>
                        </a:solidFill>
                      </a:rPr>
                      <a:t>67,817 </a:t>
                    </a:r>
                    <a:endParaRPr lang="en-US" altLang="en-US" sz="800" b="1" dirty="0" smtClean="0">
                      <a:solidFill>
                        <a:schemeClr val="tx1"/>
                      </a:solidFill>
                    </a:endParaRPr>
                  </a:p>
                  <a:p>
                    <a:r>
                      <a:rPr lang="en-US" altLang="en-US" sz="800" b="1" dirty="0" smtClean="0">
                        <a:solidFill>
                          <a:schemeClr val="tx1"/>
                        </a:solidFill>
                      </a:rPr>
                      <a:t>(17.3%)</a:t>
                    </a:r>
                    <a:endParaRPr lang="en-US" altLang="en-US" sz="800" b="1" dirty="0">
                      <a:solidFill>
                        <a:schemeClr val="tx1"/>
                      </a:solidFill>
                    </a:endParaRP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tx>
                <c:rich>
                  <a:bodyPr/>
                  <a:lstStyle/>
                  <a:p>
                    <a:r>
                      <a:rPr lang="en-US" altLang="en-US" sz="800" b="1">
                        <a:solidFill>
                          <a:schemeClr val="tx1"/>
                        </a:solidFill>
                      </a:rPr>
                      <a:t>73,598 </a:t>
                    </a:r>
                    <a:endParaRPr lang="en-US" altLang="en-US" sz="800" b="1" smtClean="0">
                      <a:solidFill>
                        <a:schemeClr val="tx1"/>
                      </a:solidFill>
                    </a:endParaRPr>
                  </a:p>
                  <a:p>
                    <a:r>
                      <a:rPr lang="en-US" altLang="en-US" sz="800" b="1" smtClean="0">
                        <a:solidFill>
                          <a:schemeClr val="tx1"/>
                        </a:solidFill>
                      </a:rPr>
                      <a:t>(18.4%)</a:t>
                    </a:r>
                    <a:endParaRPr lang="en-US" altLang="en-US" sz="800" b="1">
                      <a:solidFill>
                        <a:schemeClr val="tx1"/>
                      </a:solidFill>
                    </a:endParaRP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3"/>
              <c:tx>
                <c:rich>
                  <a:bodyPr/>
                  <a:lstStyle/>
                  <a:p>
                    <a:r>
                      <a:rPr lang="en-US" altLang="en-US" sz="800" b="1">
                        <a:solidFill>
                          <a:schemeClr val="tx1"/>
                        </a:solidFill>
                      </a:rPr>
                      <a:t>74,180 </a:t>
                    </a:r>
                    <a:endParaRPr lang="en-US" altLang="en-US" sz="800" b="1" smtClean="0">
                      <a:solidFill>
                        <a:schemeClr val="tx1"/>
                      </a:solidFill>
                    </a:endParaRPr>
                  </a:p>
                  <a:p>
                    <a:r>
                      <a:rPr lang="en-US" altLang="en-US" sz="800" b="1" smtClean="0">
                        <a:solidFill>
                          <a:schemeClr val="tx1"/>
                        </a:solidFill>
                      </a:rPr>
                      <a:t>(17.0%)</a:t>
                    </a:r>
                    <a:endParaRPr lang="en-US" altLang="en-US" sz="800" b="1">
                      <a:solidFill>
                        <a:schemeClr val="tx1"/>
                      </a:solidFill>
                    </a:endParaRP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4"/>
              <c:tx>
                <c:rich>
                  <a:bodyPr/>
                  <a:lstStyle/>
                  <a:p>
                    <a:r>
                      <a:rPr lang="en-US" altLang="en-US" sz="800" b="1">
                        <a:solidFill>
                          <a:schemeClr val="tx1"/>
                        </a:solidFill>
                      </a:rPr>
                      <a:t>76,965 </a:t>
                    </a:r>
                    <a:endParaRPr lang="en-US" altLang="en-US" sz="800" b="1" smtClean="0">
                      <a:solidFill>
                        <a:schemeClr val="tx1"/>
                      </a:solidFill>
                    </a:endParaRPr>
                  </a:p>
                  <a:p>
                    <a:r>
                      <a:rPr lang="en-US" altLang="en-US" sz="800" b="1" smtClean="0">
                        <a:solidFill>
                          <a:schemeClr val="tx1"/>
                        </a:solidFill>
                      </a:rPr>
                      <a:t>(16.9%)</a:t>
                    </a:r>
                    <a:endParaRPr lang="en-US" altLang="en-US" sz="800" b="1">
                      <a:solidFill>
                        <a:schemeClr val="tx1"/>
                      </a:solidFill>
                    </a:endParaRP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5"/>
              <c:tx>
                <c:rich>
                  <a:bodyPr/>
                  <a:lstStyle/>
                  <a:p>
                    <a:r>
                      <a:rPr lang="en-US" altLang="en-US" sz="800" b="1">
                        <a:solidFill>
                          <a:schemeClr val="tx1"/>
                        </a:solidFill>
                      </a:rPr>
                      <a:t>79,131 </a:t>
                    </a:r>
                    <a:endParaRPr lang="en-US" altLang="en-US" sz="800" b="1" smtClean="0">
                      <a:solidFill>
                        <a:schemeClr val="tx1"/>
                      </a:solidFill>
                    </a:endParaRPr>
                  </a:p>
                  <a:p>
                    <a:r>
                      <a:rPr lang="en-US" altLang="en-US" sz="800" b="1" smtClean="0">
                        <a:solidFill>
                          <a:schemeClr val="tx1"/>
                        </a:solidFill>
                      </a:rPr>
                      <a:t>(16.4%)</a:t>
                    </a:r>
                    <a:endParaRPr lang="en-US" altLang="en-US" sz="800" b="1">
                      <a:solidFill>
                        <a:schemeClr val="tx1"/>
                      </a:solidFill>
                    </a:endParaRP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 b="1">
                    <a:solidFill>
                      <a:schemeClr val="tx1"/>
                    </a:solidFill>
                  </a:defRPr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Sheet1!$A$2:$A$7</c:f>
              <c:numCache>
                <c:formatCode>General</c:formatCode>
                <c:ptCount val="6"/>
                <c:pt idx="0">
                  <c:v>2007</c:v>
                </c:pt>
                <c:pt idx="1">
                  <c:v>2008</c:v>
                </c:pt>
                <c:pt idx="2">
                  <c:v>2009</c:v>
                </c:pt>
                <c:pt idx="3">
                  <c:v>2010</c:v>
                </c:pt>
                <c:pt idx="4">
                  <c:v>2011</c:v>
                </c:pt>
                <c:pt idx="5">
                  <c:v>2012</c:v>
                </c:pt>
              </c:numCache>
            </c:numRef>
          </c:cat>
          <c:val>
            <c:numRef>
              <c:f>Sheet1!$B$2:$B$7</c:f>
              <c:numCache>
                <c:formatCode>#,##0_ </c:formatCode>
                <c:ptCount val="6"/>
                <c:pt idx="0">
                  <c:v>66166.572229999991</c:v>
                </c:pt>
                <c:pt idx="1">
                  <c:v>67817.134976999994</c:v>
                </c:pt>
                <c:pt idx="2">
                  <c:v>73598.019669000001</c:v>
                </c:pt>
                <c:pt idx="3">
                  <c:v>74179.716823999348</c:v>
                </c:pt>
                <c:pt idx="4">
                  <c:v>76965.338688000003</c:v>
                </c:pt>
                <c:pt idx="5">
                  <c:v>79130.948700999972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운영비</c:v>
                </c:pt>
              </c:strCache>
            </c:strRef>
          </c:tx>
          <c:spPr>
            <a:solidFill>
              <a:srgbClr val="C00000"/>
            </a:solidFill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r>
                      <a:rPr lang="en-US" altLang="en-US" sz="800" b="1">
                        <a:solidFill>
                          <a:schemeClr val="bg1"/>
                        </a:solidFill>
                      </a:rPr>
                      <a:t>58,771 </a:t>
                    </a:r>
                    <a:endParaRPr lang="en-US" altLang="en-US" sz="800" b="1" smtClean="0">
                      <a:solidFill>
                        <a:schemeClr val="bg1"/>
                      </a:solidFill>
                    </a:endParaRPr>
                  </a:p>
                  <a:p>
                    <a:r>
                      <a:rPr lang="en-US" altLang="en-US" sz="800" b="1" smtClean="0">
                        <a:solidFill>
                          <a:schemeClr val="bg1"/>
                        </a:solidFill>
                      </a:rPr>
                      <a:t>(17.4%)</a:t>
                    </a:r>
                    <a:endParaRPr lang="en-US" altLang="en-US" sz="800" b="1" dirty="0">
                      <a:solidFill>
                        <a:schemeClr val="bg1"/>
                      </a:solidFill>
                    </a:endParaRP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tx>
                <c:rich>
                  <a:bodyPr/>
                  <a:lstStyle/>
                  <a:p>
                    <a:r>
                      <a:rPr lang="en-US" altLang="en-US" sz="800" b="1">
                        <a:solidFill>
                          <a:schemeClr val="bg1"/>
                        </a:solidFill>
                      </a:rPr>
                      <a:t>76,172 </a:t>
                    </a:r>
                    <a:endParaRPr lang="en-US" altLang="en-US" sz="800" b="1" smtClean="0">
                      <a:solidFill>
                        <a:schemeClr val="bg1"/>
                      </a:solidFill>
                    </a:endParaRPr>
                  </a:p>
                  <a:p>
                    <a:r>
                      <a:rPr lang="en-US" altLang="en-US" sz="800" b="1" smtClean="0">
                        <a:solidFill>
                          <a:schemeClr val="bg1"/>
                        </a:solidFill>
                      </a:rPr>
                      <a:t>(19.4%)</a:t>
                    </a:r>
                    <a:endParaRPr lang="en-US" altLang="en-US" sz="800" b="1" dirty="0">
                      <a:solidFill>
                        <a:schemeClr val="bg1"/>
                      </a:solidFill>
                    </a:endParaRP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tx>
                <c:rich>
                  <a:bodyPr/>
                  <a:lstStyle/>
                  <a:p>
                    <a:r>
                      <a:rPr lang="en-US" altLang="en-US" sz="800" b="1">
                        <a:solidFill>
                          <a:schemeClr val="bg1"/>
                        </a:solidFill>
                      </a:rPr>
                      <a:t>92,875 </a:t>
                    </a:r>
                    <a:endParaRPr lang="en-US" altLang="en-US" sz="800" b="1" smtClean="0">
                      <a:solidFill>
                        <a:schemeClr val="bg1"/>
                      </a:solidFill>
                    </a:endParaRPr>
                  </a:p>
                  <a:p>
                    <a:r>
                      <a:rPr lang="en-US" altLang="en-US" sz="800" b="1" smtClean="0">
                        <a:solidFill>
                          <a:schemeClr val="bg1"/>
                        </a:solidFill>
                      </a:rPr>
                      <a:t>(23.2%)</a:t>
                    </a:r>
                    <a:endParaRPr lang="en-US" altLang="en-US" sz="800" b="1" dirty="0">
                      <a:solidFill>
                        <a:schemeClr val="bg1"/>
                      </a:solidFill>
                    </a:endParaRP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3"/>
              <c:tx>
                <c:rich>
                  <a:bodyPr/>
                  <a:lstStyle/>
                  <a:p>
                    <a:r>
                      <a:rPr lang="en-US" altLang="en-US" sz="800" b="1">
                        <a:solidFill>
                          <a:schemeClr val="bg1"/>
                        </a:solidFill>
                      </a:rPr>
                      <a:t>115,228 </a:t>
                    </a:r>
                    <a:endParaRPr lang="en-US" altLang="en-US" sz="800" b="1" smtClean="0">
                      <a:solidFill>
                        <a:schemeClr val="bg1"/>
                      </a:solidFill>
                    </a:endParaRPr>
                  </a:p>
                  <a:p>
                    <a:r>
                      <a:rPr lang="en-US" altLang="en-US" sz="800" b="1" smtClean="0">
                        <a:solidFill>
                          <a:schemeClr val="bg1"/>
                        </a:solidFill>
                      </a:rPr>
                      <a:t>(26.4%)</a:t>
                    </a:r>
                    <a:endParaRPr lang="en-US" altLang="en-US" sz="800" b="1" dirty="0">
                      <a:solidFill>
                        <a:schemeClr val="bg1"/>
                      </a:solidFill>
                    </a:endParaRP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4"/>
              <c:tx>
                <c:rich>
                  <a:bodyPr/>
                  <a:lstStyle/>
                  <a:p>
                    <a:r>
                      <a:rPr lang="en-US" altLang="en-US" sz="800" b="1">
                        <a:solidFill>
                          <a:schemeClr val="bg1"/>
                        </a:solidFill>
                      </a:rPr>
                      <a:t>105,161 </a:t>
                    </a:r>
                    <a:endParaRPr lang="en-US" altLang="en-US" sz="800" b="1" smtClean="0">
                      <a:solidFill>
                        <a:schemeClr val="bg1"/>
                      </a:solidFill>
                    </a:endParaRPr>
                  </a:p>
                  <a:p>
                    <a:r>
                      <a:rPr lang="en-US" altLang="en-US" sz="800" b="1" smtClean="0">
                        <a:solidFill>
                          <a:schemeClr val="bg1"/>
                        </a:solidFill>
                      </a:rPr>
                      <a:t>(23.0%)</a:t>
                    </a:r>
                    <a:endParaRPr lang="en-US" altLang="en-US" sz="800" b="1">
                      <a:solidFill>
                        <a:schemeClr val="bg1"/>
                      </a:solidFill>
                    </a:endParaRP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5"/>
              <c:tx>
                <c:rich>
                  <a:bodyPr/>
                  <a:lstStyle/>
                  <a:p>
                    <a:r>
                      <a:rPr lang="en-US" altLang="en-US" sz="800" b="1">
                        <a:solidFill>
                          <a:schemeClr val="bg1"/>
                        </a:solidFill>
                      </a:rPr>
                      <a:t>117,766 </a:t>
                    </a:r>
                    <a:endParaRPr lang="en-US" altLang="en-US" sz="800" b="1" smtClean="0">
                      <a:solidFill>
                        <a:schemeClr val="bg1"/>
                      </a:solidFill>
                    </a:endParaRPr>
                  </a:p>
                  <a:p>
                    <a:r>
                      <a:rPr lang="en-US" altLang="en-US" sz="800" b="1" smtClean="0">
                        <a:solidFill>
                          <a:schemeClr val="bg1"/>
                        </a:solidFill>
                      </a:rPr>
                      <a:t>(24.4%)</a:t>
                    </a:r>
                    <a:endParaRPr lang="en-US" altLang="en-US" sz="800" b="1" dirty="0">
                      <a:solidFill>
                        <a:schemeClr val="bg1"/>
                      </a:solidFill>
                    </a:endParaRP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 b="1">
                    <a:solidFill>
                      <a:schemeClr val="bg1"/>
                    </a:solidFill>
                  </a:defRPr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Sheet1!$A$2:$A$7</c:f>
              <c:numCache>
                <c:formatCode>General</c:formatCode>
                <c:ptCount val="6"/>
                <c:pt idx="0">
                  <c:v>2007</c:v>
                </c:pt>
                <c:pt idx="1">
                  <c:v>2008</c:v>
                </c:pt>
                <c:pt idx="2">
                  <c:v>2009</c:v>
                </c:pt>
                <c:pt idx="3">
                  <c:v>2010</c:v>
                </c:pt>
                <c:pt idx="4">
                  <c:v>2011</c:v>
                </c:pt>
                <c:pt idx="5">
                  <c:v>2012</c:v>
                </c:pt>
              </c:numCache>
            </c:numRef>
          </c:cat>
          <c:val>
            <c:numRef>
              <c:f>Sheet1!$C$2:$C$7</c:f>
              <c:numCache>
                <c:formatCode>#,##0_ </c:formatCode>
                <c:ptCount val="6"/>
                <c:pt idx="0">
                  <c:v>58771.024733999999</c:v>
                </c:pt>
                <c:pt idx="1">
                  <c:v>76172.443265999318</c:v>
                </c:pt>
                <c:pt idx="2">
                  <c:v>92875.034170999992</c:v>
                </c:pt>
                <c:pt idx="3">
                  <c:v>115227.54688799907</c:v>
                </c:pt>
                <c:pt idx="4">
                  <c:v>105161.10687299997</c:v>
                </c:pt>
                <c:pt idx="5">
                  <c:v>117765.788449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정부간이전비용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</c:spPr>
          <c:invertIfNegative val="0"/>
          <c:cat>
            <c:numRef>
              <c:f>Sheet1!$A$2:$A$7</c:f>
              <c:numCache>
                <c:formatCode>General</c:formatCode>
                <c:ptCount val="6"/>
                <c:pt idx="0">
                  <c:v>2007</c:v>
                </c:pt>
                <c:pt idx="1">
                  <c:v>2008</c:v>
                </c:pt>
                <c:pt idx="2">
                  <c:v>2009</c:v>
                </c:pt>
                <c:pt idx="3">
                  <c:v>2010</c:v>
                </c:pt>
                <c:pt idx="4">
                  <c:v>2011</c:v>
                </c:pt>
                <c:pt idx="5">
                  <c:v>2012</c:v>
                </c:pt>
              </c:numCache>
            </c:numRef>
          </c:cat>
          <c:val>
            <c:numRef>
              <c:f>Sheet1!$D$2:$D$7</c:f>
              <c:numCache>
                <c:formatCode>#,##0_ </c:formatCode>
                <c:ptCount val="6"/>
                <c:pt idx="0">
                  <c:v>4493.2103499999994</c:v>
                </c:pt>
                <c:pt idx="1">
                  <c:v>6077.3874300000007</c:v>
                </c:pt>
                <c:pt idx="2">
                  <c:v>7469.96486</c:v>
                </c:pt>
                <c:pt idx="3">
                  <c:v>9145.6258600000001</c:v>
                </c:pt>
                <c:pt idx="4">
                  <c:v>8106.6161300000422</c:v>
                </c:pt>
                <c:pt idx="5">
                  <c:v>9555.6555699999317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민간등이전비용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 b="1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Sheet1!$A$2:$A$7</c:f>
              <c:numCache>
                <c:formatCode>General</c:formatCode>
                <c:ptCount val="6"/>
                <c:pt idx="0">
                  <c:v>2007</c:v>
                </c:pt>
                <c:pt idx="1">
                  <c:v>2008</c:v>
                </c:pt>
                <c:pt idx="2">
                  <c:v>2009</c:v>
                </c:pt>
                <c:pt idx="3">
                  <c:v>2010</c:v>
                </c:pt>
                <c:pt idx="4">
                  <c:v>2011</c:v>
                </c:pt>
                <c:pt idx="5">
                  <c:v>2012</c:v>
                </c:pt>
              </c:numCache>
            </c:numRef>
          </c:cat>
          <c:val>
            <c:numRef>
              <c:f>Sheet1!$E$2:$E$7</c:f>
              <c:numCache>
                <c:formatCode>#,##0_ </c:formatCode>
                <c:ptCount val="6"/>
                <c:pt idx="0">
                  <c:v>78547.801609999995</c:v>
                </c:pt>
                <c:pt idx="1">
                  <c:v>104932.9929599993</c:v>
                </c:pt>
                <c:pt idx="2">
                  <c:v>117664.69035</c:v>
                </c:pt>
                <c:pt idx="3">
                  <c:v>128873.95091</c:v>
                </c:pt>
                <c:pt idx="4">
                  <c:v>133197.73301</c:v>
                </c:pt>
                <c:pt idx="5">
                  <c:v>136520.96033999999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기타비용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numRef>
              <c:f>Sheet1!$A$2:$A$7</c:f>
              <c:numCache>
                <c:formatCode>General</c:formatCode>
                <c:ptCount val="6"/>
                <c:pt idx="0">
                  <c:v>2007</c:v>
                </c:pt>
                <c:pt idx="1">
                  <c:v>2008</c:v>
                </c:pt>
                <c:pt idx="2">
                  <c:v>2009</c:v>
                </c:pt>
                <c:pt idx="3">
                  <c:v>2010</c:v>
                </c:pt>
                <c:pt idx="4">
                  <c:v>2011</c:v>
                </c:pt>
                <c:pt idx="5">
                  <c:v>2012</c:v>
                </c:pt>
              </c:numCache>
            </c:numRef>
          </c:cat>
          <c:val>
            <c:numRef>
              <c:f>Sheet1!$F$2:$F$7</c:f>
              <c:numCache>
                <c:formatCode>#,##0_ </c:formatCode>
                <c:ptCount val="6"/>
                <c:pt idx="0">
                  <c:v>14235.830922999989</c:v>
                </c:pt>
                <c:pt idx="1">
                  <c:v>17754.617804000001</c:v>
                </c:pt>
                <c:pt idx="2">
                  <c:v>20709.179053999822</c:v>
                </c:pt>
                <c:pt idx="3">
                  <c:v>22984.438219</c:v>
                </c:pt>
                <c:pt idx="4">
                  <c:v>23815.681349999992</c:v>
                </c:pt>
                <c:pt idx="5">
                  <c:v>24851.267575999998</c:v>
                </c:pt>
              </c:numCache>
            </c:numRef>
          </c:val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운영차액</c:v>
                </c:pt>
              </c:strCache>
            </c:strRef>
          </c:tx>
          <c:spPr>
            <a:solidFill>
              <a:srgbClr val="FFC00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 b="1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Sheet1!$A$2:$A$7</c:f>
              <c:numCache>
                <c:formatCode>General</c:formatCode>
                <c:ptCount val="6"/>
                <c:pt idx="0">
                  <c:v>2007</c:v>
                </c:pt>
                <c:pt idx="1">
                  <c:v>2008</c:v>
                </c:pt>
                <c:pt idx="2">
                  <c:v>2009</c:v>
                </c:pt>
                <c:pt idx="3">
                  <c:v>2010</c:v>
                </c:pt>
                <c:pt idx="4">
                  <c:v>2011</c:v>
                </c:pt>
                <c:pt idx="5">
                  <c:v>2012</c:v>
                </c:pt>
              </c:numCache>
            </c:numRef>
          </c:cat>
          <c:val>
            <c:numRef>
              <c:f>Sheet1!$G$2:$G$7</c:f>
              <c:numCache>
                <c:formatCode>#,##0_ </c:formatCode>
                <c:ptCount val="6"/>
                <c:pt idx="0">
                  <c:v>115442.65955500002</c:v>
                </c:pt>
                <c:pt idx="1">
                  <c:v>119183.860682</c:v>
                </c:pt>
                <c:pt idx="2">
                  <c:v>87180.874773000003</c:v>
                </c:pt>
                <c:pt idx="3">
                  <c:v>86012.484704000002</c:v>
                </c:pt>
                <c:pt idx="4">
                  <c:v>109016.26382399997</c:v>
                </c:pt>
                <c:pt idx="5">
                  <c:v>115658.10932000045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338335920"/>
        <c:axId val="338336704"/>
      </c:barChart>
      <c:catAx>
        <c:axId val="3383359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100" b="1"/>
            </a:pPr>
            <a:endParaRPr lang="ko-KR"/>
          </a:p>
        </c:txPr>
        <c:crossAx val="338336704"/>
        <c:crosses val="autoZero"/>
        <c:auto val="1"/>
        <c:lblAlgn val="ctr"/>
        <c:lblOffset val="0"/>
        <c:noMultiLvlLbl val="0"/>
      </c:catAx>
      <c:valAx>
        <c:axId val="338336704"/>
        <c:scaling>
          <c:orientation val="minMax"/>
          <c:max val="500000"/>
        </c:scaling>
        <c:delete val="1"/>
        <c:axPos val="l"/>
        <c:numFmt formatCode="#,##0_ " sourceLinked="1"/>
        <c:majorTickMark val="out"/>
        <c:minorTickMark val="none"/>
        <c:tickLblPos val="nextTo"/>
        <c:crossAx val="338335920"/>
        <c:crosses val="autoZero"/>
        <c:crossBetween val="between"/>
      </c:valAx>
    </c:plotArea>
    <c:legend>
      <c:legendPos val="b"/>
      <c:layout>
        <c:manualLayout>
          <c:xMode val="edge"/>
          <c:yMode val="edge"/>
          <c:x val="1.3313875067509489E-2"/>
          <c:y val="0.82835131974788867"/>
          <c:w val="0.97307195752196163"/>
          <c:h val="0.10421621830354506"/>
        </c:manualLayout>
      </c:layout>
      <c:overlay val="0"/>
      <c:txPr>
        <a:bodyPr/>
        <a:lstStyle/>
        <a:p>
          <a:pPr>
            <a:lnSpc>
              <a:spcPct val="90000"/>
            </a:lnSpc>
            <a:defRPr sz="1100" b="1"/>
          </a:pPr>
          <a:endParaRPr lang="ko-KR"/>
        </a:p>
      </c:txPr>
    </c:legend>
    <c:plotVisOnly val="1"/>
    <c:dispBlanksAs val="gap"/>
    <c:showDLblsOverMax val="0"/>
  </c:chart>
  <c:txPr>
    <a:bodyPr/>
    <a:lstStyle/>
    <a:p>
      <a:pPr>
        <a:defRPr sz="1000"/>
      </a:pPr>
      <a:endParaRPr lang="ko-KR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0817927056724132E-2"/>
          <c:y val="6.7797934393590872E-2"/>
          <c:w val="0.9835399671796855"/>
          <c:h val="0.5657061665162685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조직별사업비</c:v>
                </c:pt>
              </c:strCache>
            </c:strRef>
          </c:tx>
          <c:spPr>
            <a:gradFill flip="none" rotWithShape="1">
              <a:gsLst>
                <a:gs pos="0">
                  <a:srgbClr val="4F81BD">
                    <a:tint val="66000"/>
                    <a:satMod val="160000"/>
                  </a:srgbClr>
                </a:gs>
                <a:gs pos="50000">
                  <a:srgbClr val="4F81BD">
                    <a:tint val="44500"/>
                    <a:satMod val="160000"/>
                  </a:srgbClr>
                </a:gs>
                <a:gs pos="100000">
                  <a:srgbClr val="4F81BD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 w="9525">
              <a:solidFill>
                <a:schemeClr val="accent1">
                  <a:lumMod val="50000"/>
                </a:schemeClr>
              </a:solidFill>
            </a:ln>
          </c:spPr>
          <c:invertIfNegative val="0"/>
          <c:dPt>
            <c:idx val="5"/>
            <c:invertIfNegative val="0"/>
            <c:bubble3D val="0"/>
            <c:spPr>
              <a:solidFill>
                <a:srgbClr val="FFC000"/>
              </a:solidFill>
              <a:ln w="9525">
                <a:solidFill>
                  <a:schemeClr val="accent1">
                    <a:lumMod val="50000"/>
                  </a:schemeClr>
                </a:solidFill>
              </a:ln>
            </c:spPr>
          </c:dPt>
          <c:dPt>
            <c:idx val="11"/>
            <c:invertIfNegative val="0"/>
            <c:bubble3D val="0"/>
            <c:spPr>
              <a:solidFill>
                <a:schemeClr val="accent3"/>
              </a:solidFill>
              <a:ln w="9525">
                <a:solidFill>
                  <a:schemeClr val="accent1">
                    <a:lumMod val="50000"/>
                  </a:schemeClr>
                </a:solidFill>
              </a:ln>
            </c:spPr>
          </c:dPt>
          <c:dPt>
            <c:idx val="13"/>
            <c:invertIfNegative val="0"/>
            <c:bubble3D val="0"/>
            <c:spPr>
              <a:solidFill>
                <a:schemeClr val="accent3"/>
              </a:solidFill>
              <a:ln w="9525">
                <a:solidFill>
                  <a:schemeClr val="accent1">
                    <a:lumMod val="50000"/>
                  </a:schemeClr>
                </a:solidFill>
              </a:ln>
            </c:spPr>
          </c:dPt>
          <c:dPt>
            <c:idx val="16"/>
            <c:invertIfNegative val="0"/>
            <c:bubble3D val="0"/>
            <c:spPr>
              <a:solidFill>
                <a:schemeClr val="accent3"/>
              </a:solidFill>
              <a:ln w="9525">
                <a:solidFill>
                  <a:schemeClr val="accent1">
                    <a:lumMod val="50000"/>
                  </a:schemeClr>
                </a:solidFill>
              </a:ln>
            </c:spPr>
          </c:dPt>
          <c:dPt>
            <c:idx val="23"/>
            <c:invertIfNegative val="0"/>
            <c:bubble3D val="0"/>
            <c:spPr>
              <a:gradFill flip="none" rotWithShape="1">
                <a:gsLst>
                  <a:gs pos="0">
                    <a:srgbClr val="C00000">
                      <a:shade val="30000"/>
                      <a:satMod val="115000"/>
                    </a:srgbClr>
                  </a:gs>
                  <a:gs pos="50000">
                    <a:srgbClr val="C00000">
                      <a:shade val="67500"/>
                      <a:satMod val="115000"/>
                    </a:srgbClr>
                  </a:gs>
                  <a:gs pos="100000">
                    <a:srgbClr val="C00000">
                      <a:shade val="100000"/>
                      <a:satMod val="115000"/>
                    </a:srgbClr>
                  </a:gs>
                </a:gsLst>
                <a:lin ang="5400000" scaled="1"/>
                <a:tileRect/>
              </a:gradFill>
              <a:ln w="9525">
                <a:solidFill>
                  <a:schemeClr val="accent1">
                    <a:lumMod val="50000"/>
                  </a:schemeClr>
                </a:solidFill>
              </a:ln>
            </c:spPr>
          </c:dPt>
          <c:dPt>
            <c:idx val="27"/>
            <c:invertIfNegative val="0"/>
            <c:bubble3D val="0"/>
            <c:spPr>
              <a:solidFill>
                <a:schemeClr val="accent3"/>
              </a:solidFill>
              <a:ln w="9525">
                <a:solidFill>
                  <a:schemeClr val="accent1">
                    <a:lumMod val="50000"/>
                  </a:schemeClr>
                </a:solidFill>
              </a:ln>
            </c:spPr>
          </c:dPt>
          <c:dLbls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dLbl>
              <c:idx val="8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600" b="1">
                    <a:solidFill>
                      <a:schemeClr val="accent1">
                        <a:lumMod val="50000"/>
                      </a:schemeClr>
                    </a:solidFill>
                    <a:latin typeface="+mn-ea"/>
                    <a:ea typeface="+mn-ea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Sheet1!$A$2:$A$36</c:f>
              <c:strCache>
                <c:ptCount val="35"/>
                <c:pt idx="0">
                  <c:v>시정담당관실</c:v>
                </c:pt>
                <c:pt idx="1">
                  <c:v>기획담당관실</c:v>
                </c:pt>
                <c:pt idx="2">
                  <c:v>인사담당관실</c:v>
                </c:pt>
                <c:pt idx="3">
                  <c:v>정보감사담당관실</c:v>
                </c:pt>
                <c:pt idx="4">
                  <c:v>사회과</c:v>
                </c:pt>
                <c:pt idx="5">
                  <c:v>복지과</c:v>
                </c:pt>
                <c:pt idx="6">
                  <c:v>민원과</c:v>
                </c:pt>
                <c:pt idx="7">
                  <c:v>회계과</c:v>
                </c:pt>
                <c:pt idx="8">
                  <c:v>세무과</c:v>
                </c:pt>
                <c:pt idx="9">
                  <c:v>문화체육과</c:v>
                </c:pt>
                <c:pt idx="10">
                  <c:v>관광과</c:v>
                </c:pt>
                <c:pt idx="11">
                  <c:v>문화재과</c:v>
                </c:pt>
                <c:pt idx="12">
                  <c:v>토지과</c:v>
                </c:pt>
                <c:pt idx="13">
                  <c:v>안전관리과</c:v>
                </c:pt>
                <c:pt idx="14">
                  <c:v>경제과</c:v>
                </c:pt>
                <c:pt idx="15">
                  <c:v>건설과</c:v>
                </c:pt>
                <c:pt idx="16">
                  <c:v>산림과</c:v>
                </c:pt>
                <c:pt idx="17">
                  <c:v>도시재생과</c:v>
                </c:pt>
                <c:pt idx="18">
                  <c:v>허가과</c:v>
                </c:pt>
                <c:pt idx="19">
                  <c:v>교통과</c:v>
                </c:pt>
                <c:pt idx="20">
                  <c:v>환경과</c:v>
                </c:pt>
                <c:pt idx="21">
                  <c:v>청소과</c:v>
                </c:pt>
                <c:pt idx="22">
                  <c:v>수도과</c:v>
                </c:pt>
                <c:pt idx="23">
                  <c:v>공공사업개발과</c:v>
                </c:pt>
                <c:pt idx="24">
                  <c:v>5도2촌과</c:v>
                </c:pt>
                <c:pt idx="25">
                  <c:v>보건과</c:v>
                </c:pt>
                <c:pt idx="26">
                  <c:v>건강과</c:v>
                </c:pt>
                <c:pt idx="27">
                  <c:v>농업과</c:v>
                </c:pt>
                <c:pt idx="28">
                  <c:v>축산과</c:v>
                </c:pt>
                <c:pt idx="29">
                  <c:v>농촌진흥과</c:v>
                </c:pt>
                <c:pt idx="30">
                  <c:v>기술보급과</c:v>
                </c:pt>
                <c:pt idx="31">
                  <c:v>공공시설관리소</c:v>
                </c:pt>
                <c:pt idx="32">
                  <c:v>관광경영사업소</c:v>
                </c:pt>
                <c:pt idx="33">
                  <c:v>시립도서관</c:v>
                </c:pt>
                <c:pt idx="34">
                  <c:v>종합사회복지관</c:v>
                </c:pt>
              </c:strCache>
            </c:strRef>
          </c:cat>
          <c:val>
            <c:numRef>
              <c:f>Sheet1!$B$2:$B$36</c:f>
              <c:numCache>
                <c:formatCode>General</c:formatCode>
                <c:ptCount val="35"/>
                <c:pt idx="0" formatCode="#,##0_ ">
                  <c:v>8278</c:v>
                </c:pt>
                <c:pt idx="1">
                  <c:v>0</c:v>
                </c:pt>
                <c:pt idx="2" formatCode="#,##0_ ">
                  <c:v>16257</c:v>
                </c:pt>
                <c:pt idx="3" formatCode="#,##0_ ">
                  <c:v>2539</c:v>
                </c:pt>
                <c:pt idx="4" formatCode="#,##0_ ">
                  <c:v>19540</c:v>
                </c:pt>
                <c:pt idx="5" formatCode="#,##0_ ">
                  <c:v>71960</c:v>
                </c:pt>
                <c:pt idx="6" formatCode="#,##0_ ">
                  <c:v>61</c:v>
                </c:pt>
                <c:pt idx="7" formatCode="#,##0_ ">
                  <c:v>7084</c:v>
                </c:pt>
                <c:pt idx="8">
                  <c:v>0</c:v>
                </c:pt>
                <c:pt idx="9" formatCode="#,##0_ ">
                  <c:v>6017</c:v>
                </c:pt>
                <c:pt idx="10" formatCode="#,##0_ ">
                  <c:v>7587</c:v>
                </c:pt>
                <c:pt idx="11" formatCode="#,##0_ ">
                  <c:v>21526</c:v>
                </c:pt>
                <c:pt idx="12" formatCode="#,##0_ ">
                  <c:v>906</c:v>
                </c:pt>
                <c:pt idx="13" formatCode="#,##0_ ">
                  <c:v>28971</c:v>
                </c:pt>
                <c:pt idx="14" formatCode="#,##0_ ">
                  <c:v>12962</c:v>
                </c:pt>
                <c:pt idx="15" formatCode="#,##0_ ">
                  <c:v>14304</c:v>
                </c:pt>
                <c:pt idx="16" formatCode="#,##0_ ">
                  <c:v>25846</c:v>
                </c:pt>
                <c:pt idx="17" formatCode="#,##0_ ">
                  <c:v>12711</c:v>
                </c:pt>
                <c:pt idx="18" formatCode="#,##0_ ">
                  <c:v>471</c:v>
                </c:pt>
                <c:pt idx="19" formatCode="#,##0_ ">
                  <c:v>5739</c:v>
                </c:pt>
                <c:pt idx="20" formatCode="#,##0_ ">
                  <c:v>10284</c:v>
                </c:pt>
                <c:pt idx="21" formatCode="#,##0_ ">
                  <c:v>3892</c:v>
                </c:pt>
                <c:pt idx="22" formatCode="#,##0_ ">
                  <c:v>17669</c:v>
                </c:pt>
                <c:pt idx="23" formatCode="#,##0_ ">
                  <c:v>467382</c:v>
                </c:pt>
                <c:pt idx="24" formatCode="#,##0_ ">
                  <c:v>13556</c:v>
                </c:pt>
                <c:pt idx="25" formatCode="#,##0_ ">
                  <c:v>5744</c:v>
                </c:pt>
                <c:pt idx="26" formatCode="#,##0_ ">
                  <c:v>3671</c:v>
                </c:pt>
                <c:pt idx="27" formatCode="#,##0_ ">
                  <c:v>24289</c:v>
                </c:pt>
                <c:pt idx="28" formatCode="#,##0_ ">
                  <c:v>9398</c:v>
                </c:pt>
                <c:pt idx="29" formatCode="#,##0_ ">
                  <c:v>3618</c:v>
                </c:pt>
                <c:pt idx="30" formatCode="#,##0_ ">
                  <c:v>2146</c:v>
                </c:pt>
                <c:pt idx="31">
                  <c:v>5195</c:v>
                </c:pt>
                <c:pt idx="32">
                  <c:v>721</c:v>
                </c:pt>
                <c:pt idx="33">
                  <c:v>304</c:v>
                </c:pt>
                <c:pt idx="34">
                  <c:v>495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0"/>
        <c:axId val="338331608"/>
        <c:axId val="338329648"/>
      </c:barChart>
      <c:lineChart>
        <c:grouping val="standar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조직별예산</c:v>
                </c:pt>
              </c:strCache>
            </c:strRef>
          </c:tx>
          <c:spPr>
            <a:ln w="19050">
              <a:solidFill>
                <a:srgbClr val="C00000"/>
              </a:solidFill>
              <a:prstDash val="sysDash"/>
            </a:ln>
          </c:spPr>
          <c:marker>
            <c:symbol val="none"/>
          </c:marker>
          <c:cat>
            <c:strRef>
              <c:f>Sheet1!$A$2:$A$36</c:f>
              <c:strCache>
                <c:ptCount val="35"/>
                <c:pt idx="0">
                  <c:v>시정담당관실</c:v>
                </c:pt>
                <c:pt idx="1">
                  <c:v>기획담당관실</c:v>
                </c:pt>
                <c:pt idx="2">
                  <c:v>인사담당관실</c:v>
                </c:pt>
                <c:pt idx="3">
                  <c:v>정보감사담당관실</c:v>
                </c:pt>
                <c:pt idx="4">
                  <c:v>사회과</c:v>
                </c:pt>
                <c:pt idx="5">
                  <c:v>복지과</c:v>
                </c:pt>
                <c:pt idx="6">
                  <c:v>민원과</c:v>
                </c:pt>
                <c:pt idx="7">
                  <c:v>회계과</c:v>
                </c:pt>
                <c:pt idx="8">
                  <c:v>세무과</c:v>
                </c:pt>
                <c:pt idx="9">
                  <c:v>문화체육과</c:v>
                </c:pt>
                <c:pt idx="10">
                  <c:v>관광과</c:v>
                </c:pt>
                <c:pt idx="11">
                  <c:v>문화재과</c:v>
                </c:pt>
                <c:pt idx="12">
                  <c:v>토지과</c:v>
                </c:pt>
                <c:pt idx="13">
                  <c:v>안전관리과</c:v>
                </c:pt>
                <c:pt idx="14">
                  <c:v>경제과</c:v>
                </c:pt>
                <c:pt idx="15">
                  <c:v>건설과</c:v>
                </c:pt>
                <c:pt idx="16">
                  <c:v>산림과</c:v>
                </c:pt>
                <c:pt idx="17">
                  <c:v>도시재생과</c:v>
                </c:pt>
                <c:pt idx="18">
                  <c:v>허가과</c:v>
                </c:pt>
                <c:pt idx="19">
                  <c:v>교통과</c:v>
                </c:pt>
                <c:pt idx="20">
                  <c:v>환경과</c:v>
                </c:pt>
                <c:pt idx="21">
                  <c:v>청소과</c:v>
                </c:pt>
                <c:pt idx="22">
                  <c:v>수도과</c:v>
                </c:pt>
                <c:pt idx="23">
                  <c:v>공공사업개발과</c:v>
                </c:pt>
                <c:pt idx="24">
                  <c:v>5도2촌과</c:v>
                </c:pt>
                <c:pt idx="25">
                  <c:v>보건과</c:v>
                </c:pt>
                <c:pt idx="26">
                  <c:v>건강과</c:v>
                </c:pt>
                <c:pt idx="27">
                  <c:v>농업과</c:v>
                </c:pt>
                <c:pt idx="28">
                  <c:v>축산과</c:v>
                </c:pt>
                <c:pt idx="29">
                  <c:v>농촌진흥과</c:v>
                </c:pt>
                <c:pt idx="30">
                  <c:v>기술보급과</c:v>
                </c:pt>
                <c:pt idx="31">
                  <c:v>공공시설관리소</c:v>
                </c:pt>
                <c:pt idx="32">
                  <c:v>관광경영사업소</c:v>
                </c:pt>
                <c:pt idx="33">
                  <c:v>시립도서관</c:v>
                </c:pt>
                <c:pt idx="34">
                  <c:v>종합사회복지관</c:v>
                </c:pt>
              </c:strCache>
            </c:strRef>
          </c:cat>
          <c:val>
            <c:numRef>
              <c:f>Sheet1!$C$2:$C$36</c:f>
              <c:numCache>
                <c:formatCode>#,##0_ </c:formatCode>
                <c:ptCount val="35"/>
                <c:pt idx="0">
                  <c:v>9073.5849999999555</c:v>
                </c:pt>
                <c:pt idx="1">
                  <c:v>8826.3819999999287</c:v>
                </c:pt>
                <c:pt idx="2">
                  <c:v>18094.079000000002</c:v>
                </c:pt>
                <c:pt idx="3">
                  <c:v>2734.2550000000001</c:v>
                </c:pt>
                <c:pt idx="4">
                  <c:v>26180.474999999999</c:v>
                </c:pt>
                <c:pt idx="5">
                  <c:v>83047.909</c:v>
                </c:pt>
                <c:pt idx="6">
                  <c:v>244.137</c:v>
                </c:pt>
                <c:pt idx="7">
                  <c:v>57897.224999999999</c:v>
                </c:pt>
                <c:pt idx="8">
                  <c:v>821.68200000000002</c:v>
                </c:pt>
                <c:pt idx="9">
                  <c:v>7109.8050000000003</c:v>
                </c:pt>
                <c:pt idx="10">
                  <c:v>17116.938999999998</c:v>
                </c:pt>
                <c:pt idx="11">
                  <c:v>21115.026999999998</c:v>
                </c:pt>
                <c:pt idx="12">
                  <c:v>1010.511</c:v>
                </c:pt>
                <c:pt idx="13">
                  <c:v>50930.401000000005</c:v>
                </c:pt>
                <c:pt idx="14">
                  <c:v>13158.532999999989</c:v>
                </c:pt>
                <c:pt idx="15">
                  <c:v>25666.318999999996</c:v>
                </c:pt>
                <c:pt idx="16">
                  <c:v>18358.909</c:v>
                </c:pt>
                <c:pt idx="17">
                  <c:v>10248.549999999987</c:v>
                </c:pt>
                <c:pt idx="18">
                  <c:v>1191.01</c:v>
                </c:pt>
                <c:pt idx="19">
                  <c:v>16416.235000000001</c:v>
                </c:pt>
                <c:pt idx="20">
                  <c:v>15126.761</c:v>
                </c:pt>
                <c:pt idx="21">
                  <c:v>8329.33</c:v>
                </c:pt>
                <c:pt idx="22">
                  <c:v>55173.825000000004</c:v>
                </c:pt>
                <c:pt idx="23">
                  <c:v>280.2</c:v>
                </c:pt>
                <c:pt idx="24">
                  <c:v>11394.706</c:v>
                </c:pt>
                <c:pt idx="25">
                  <c:v>37126.186000000002</c:v>
                </c:pt>
                <c:pt idx="26">
                  <c:v>13704.869999999921</c:v>
                </c:pt>
                <c:pt idx="27">
                  <c:v>5064.9180000000006</c:v>
                </c:pt>
                <c:pt idx="28">
                  <c:v>3933.5419999999999</c:v>
                </c:pt>
                <c:pt idx="29">
                  <c:v>9600.8569999998945</c:v>
                </c:pt>
                <c:pt idx="30">
                  <c:v>5022.7930000000006</c:v>
                </c:pt>
                <c:pt idx="31">
                  <c:v>7024.0010000000002</c:v>
                </c:pt>
                <c:pt idx="32">
                  <c:v>3776.0050000000001</c:v>
                </c:pt>
                <c:pt idx="33">
                  <c:v>1245.2539999999999</c:v>
                </c:pt>
                <c:pt idx="34">
                  <c:v>743.57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38331608"/>
        <c:axId val="338329648"/>
      </c:lineChart>
      <c:catAx>
        <c:axId val="33833160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 rot="0" vert="wordArtVertRtl"/>
          <a:lstStyle/>
          <a:p>
            <a:pPr>
              <a:defRPr sz="1000" b="1" spc="-400" baseline="0"/>
            </a:pPr>
            <a:endParaRPr lang="ko-KR"/>
          </a:p>
        </c:txPr>
        <c:crossAx val="338329648"/>
        <c:crosses val="autoZero"/>
        <c:auto val="1"/>
        <c:lblAlgn val="ctr"/>
        <c:lblOffset val="0"/>
        <c:noMultiLvlLbl val="0"/>
      </c:catAx>
      <c:valAx>
        <c:axId val="338329648"/>
        <c:scaling>
          <c:orientation val="minMax"/>
          <c:max val="85000"/>
          <c:min val="0"/>
        </c:scaling>
        <c:delete val="1"/>
        <c:axPos val="l"/>
        <c:numFmt formatCode="#,##0_ " sourceLinked="1"/>
        <c:majorTickMark val="out"/>
        <c:minorTickMark val="none"/>
        <c:tickLblPos val="nextTo"/>
        <c:crossAx val="338331608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82980343344756802"/>
          <c:y val="0.25296103836589201"/>
          <c:w val="0.15465995051860271"/>
          <c:h val="0.13497508559527768"/>
        </c:manualLayout>
      </c:layout>
      <c:overlay val="0"/>
      <c:txPr>
        <a:bodyPr/>
        <a:lstStyle/>
        <a:p>
          <a:pPr>
            <a:defRPr sz="1200" b="1"/>
          </a:pPr>
          <a:endParaRPr lang="ko-KR"/>
        </a:p>
      </c:txPr>
    </c:legend>
    <c:plotVisOnly val="1"/>
    <c:dispBlanksAs val="gap"/>
    <c:showDLblsOverMax val="0"/>
  </c:chart>
  <c:txPr>
    <a:bodyPr/>
    <a:lstStyle/>
    <a:p>
      <a:pPr>
        <a:defRPr sz="700"/>
      </a:pPr>
      <a:endParaRPr lang="ko-KR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8618910172709674E-2"/>
          <c:y val="4.6547587890039162E-2"/>
          <c:w val="0.93535205811849265"/>
          <c:h val="0.7242790567663486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현원</c:v>
                </c:pt>
              </c:strCache>
            </c:strRef>
          </c:tx>
          <c:spPr>
            <a:gradFill flip="none" rotWithShape="1">
              <a:gsLst>
                <a:gs pos="0">
                  <a:srgbClr val="4F81BD">
                    <a:tint val="66000"/>
                    <a:satMod val="160000"/>
                  </a:srgbClr>
                </a:gs>
                <a:gs pos="50000">
                  <a:srgbClr val="4F81BD">
                    <a:tint val="44500"/>
                    <a:satMod val="160000"/>
                  </a:srgbClr>
                </a:gs>
                <a:gs pos="100000">
                  <a:srgbClr val="4F81BD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 w="9525">
              <a:solidFill>
                <a:schemeClr val="accent1">
                  <a:lumMod val="50000"/>
                </a:schemeClr>
              </a:solidFill>
            </a:ln>
          </c:spPr>
          <c:invertIfNegative val="0"/>
          <c:cat>
            <c:strRef>
              <c:f>Sheet1!$A$2:$A$36</c:f>
              <c:strCache>
                <c:ptCount val="35"/>
                <c:pt idx="0">
                  <c:v>시정담당관</c:v>
                </c:pt>
                <c:pt idx="1">
                  <c:v>기획담당관</c:v>
                </c:pt>
                <c:pt idx="2">
                  <c:v>인사담당관</c:v>
                </c:pt>
                <c:pt idx="3">
                  <c:v>정보감사담당관</c:v>
                </c:pt>
                <c:pt idx="4">
                  <c:v>사회과 </c:v>
                </c:pt>
                <c:pt idx="5">
                  <c:v>복지과 </c:v>
                </c:pt>
                <c:pt idx="6">
                  <c:v>민원과</c:v>
                </c:pt>
                <c:pt idx="7">
                  <c:v>회계과 </c:v>
                </c:pt>
                <c:pt idx="8">
                  <c:v>세무과 </c:v>
                </c:pt>
                <c:pt idx="9">
                  <c:v>문화체육과</c:v>
                </c:pt>
                <c:pt idx="10">
                  <c:v>관광과</c:v>
                </c:pt>
                <c:pt idx="11">
                  <c:v>문화재과 </c:v>
                </c:pt>
                <c:pt idx="12">
                  <c:v>토지과 </c:v>
                </c:pt>
                <c:pt idx="13">
                  <c:v>안전관리과</c:v>
                </c:pt>
                <c:pt idx="14">
                  <c:v>경제과</c:v>
                </c:pt>
                <c:pt idx="15">
                  <c:v>건설과</c:v>
                </c:pt>
                <c:pt idx="16">
                  <c:v>산림과</c:v>
                </c:pt>
                <c:pt idx="17">
                  <c:v>도시재생과</c:v>
                </c:pt>
                <c:pt idx="18">
                  <c:v>허가과 </c:v>
                </c:pt>
                <c:pt idx="19">
                  <c:v>교통과</c:v>
                </c:pt>
                <c:pt idx="20">
                  <c:v>환경과</c:v>
                </c:pt>
                <c:pt idx="21">
                  <c:v>청소과 </c:v>
                </c:pt>
                <c:pt idx="22">
                  <c:v>수도과 </c:v>
                </c:pt>
                <c:pt idx="23">
                  <c:v>공공개발사업과</c:v>
                </c:pt>
                <c:pt idx="24">
                  <c:v>5도2촌과</c:v>
                </c:pt>
                <c:pt idx="25">
                  <c:v>보건과 </c:v>
                </c:pt>
                <c:pt idx="26">
                  <c:v>건강과 </c:v>
                </c:pt>
                <c:pt idx="27">
                  <c:v>농업과 </c:v>
                </c:pt>
                <c:pt idx="28">
                  <c:v>축산과 </c:v>
                </c:pt>
                <c:pt idx="29">
                  <c:v>농촌진흥과 </c:v>
                </c:pt>
                <c:pt idx="30">
                  <c:v>기술보급과 </c:v>
                </c:pt>
                <c:pt idx="31">
                  <c:v>공공시설관리소장 </c:v>
                </c:pt>
                <c:pt idx="32">
                  <c:v>관관경영사업소 </c:v>
                </c:pt>
                <c:pt idx="33">
                  <c:v>시립도서관장 </c:v>
                </c:pt>
                <c:pt idx="34">
                  <c:v>의회 </c:v>
                </c:pt>
              </c:strCache>
            </c:strRef>
          </c:cat>
          <c:val>
            <c:numRef>
              <c:f>Sheet1!$B$2:$B$36</c:f>
              <c:numCache>
                <c:formatCode>General</c:formatCode>
                <c:ptCount val="35"/>
                <c:pt idx="0">
                  <c:v>18</c:v>
                </c:pt>
                <c:pt idx="1">
                  <c:v>21</c:v>
                </c:pt>
                <c:pt idx="2">
                  <c:v>27</c:v>
                </c:pt>
                <c:pt idx="3">
                  <c:v>21</c:v>
                </c:pt>
                <c:pt idx="4">
                  <c:v>24</c:v>
                </c:pt>
                <c:pt idx="5">
                  <c:v>26</c:v>
                </c:pt>
                <c:pt idx="6">
                  <c:v>18</c:v>
                </c:pt>
                <c:pt idx="7">
                  <c:v>24</c:v>
                </c:pt>
                <c:pt idx="8">
                  <c:v>27</c:v>
                </c:pt>
                <c:pt idx="9">
                  <c:v>12</c:v>
                </c:pt>
                <c:pt idx="10">
                  <c:v>17</c:v>
                </c:pt>
                <c:pt idx="11">
                  <c:v>14</c:v>
                </c:pt>
                <c:pt idx="12">
                  <c:v>21</c:v>
                </c:pt>
                <c:pt idx="13">
                  <c:v>25</c:v>
                </c:pt>
                <c:pt idx="14">
                  <c:v>17</c:v>
                </c:pt>
                <c:pt idx="15">
                  <c:v>24</c:v>
                </c:pt>
                <c:pt idx="16">
                  <c:v>18</c:v>
                </c:pt>
                <c:pt idx="17">
                  <c:v>15</c:v>
                </c:pt>
                <c:pt idx="18">
                  <c:v>22</c:v>
                </c:pt>
                <c:pt idx="19">
                  <c:v>24</c:v>
                </c:pt>
                <c:pt idx="20">
                  <c:v>16</c:v>
                </c:pt>
                <c:pt idx="21">
                  <c:v>35</c:v>
                </c:pt>
                <c:pt idx="22">
                  <c:v>25</c:v>
                </c:pt>
                <c:pt idx="23">
                  <c:v>9</c:v>
                </c:pt>
                <c:pt idx="24">
                  <c:v>15</c:v>
                </c:pt>
                <c:pt idx="25">
                  <c:v>68</c:v>
                </c:pt>
                <c:pt idx="26">
                  <c:v>18</c:v>
                </c:pt>
                <c:pt idx="27">
                  <c:v>20</c:v>
                </c:pt>
                <c:pt idx="28">
                  <c:v>13</c:v>
                </c:pt>
                <c:pt idx="29">
                  <c:v>12</c:v>
                </c:pt>
                <c:pt idx="30">
                  <c:v>16</c:v>
                </c:pt>
                <c:pt idx="31">
                  <c:v>16</c:v>
                </c:pt>
                <c:pt idx="32">
                  <c:v>23</c:v>
                </c:pt>
                <c:pt idx="33">
                  <c:v>14</c:v>
                </c:pt>
                <c:pt idx="34">
                  <c:v>17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38333568"/>
        <c:axId val="338335528"/>
      </c:barChart>
      <c:catAx>
        <c:axId val="33833356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600" b="1"/>
            </a:pPr>
            <a:endParaRPr lang="ko-KR"/>
          </a:p>
        </c:txPr>
        <c:crossAx val="338335528"/>
        <c:crosses val="autoZero"/>
        <c:auto val="1"/>
        <c:lblAlgn val="ctr"/>
        <c:lblOffset val="0"/>
        <c:noMultiLvlLbl val="0"/>
      </c:catAx>
      <c:valAx>
        <c:axId val="338335528"/>
        <c:scaling>
          <c:orientation val="minMax"/>
          <c:max val="46"/>
          <c:min val="0"/>
        </c:scaling>
        <c:delete val="0"/>
        <c:axPos val="l"/>
        <c:numFmt formatCode="General" sourceLinked="1"/>
        <c:majorTickMark val="out"/>
        <c:minorTickMark val="none"/>
        <c:tickLblPos val="nextTo"/>
        <c:crossAx val="33833356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050"/>
      </a:pPr>
      <a:endParaRPr lang="ko-KR"/>
    </a:p>
  </c:txPr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인력</c:v>
                </c:pt>
              </c:strCache>
            </c:strRef>
          </c:tx>
          <c:spPr>
            <a:gradFill flip="none" rotWithShape="1">
              <a:gsLst>
                <a:gs pos="0">
                  <a:srgbClr val="4F81BD">
                    <a:tint val="66000"/>
                    <a:satMod val="160000"/>
                  </a:srgbClr>
                </a:gs>
                <a:gs pos="50000">
                  <a:srgbClr val="4F81BD">
                    <a:tint val="44500"/>
                    <a:satMod val="160000"/>
                  </a:srgbClr>
                </a:gs>
                <a:gs pos="100000">
                  <a:srgbClr val="4F81BD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>
              <a:solidFill>
                <a:schemeClr val="accent1">
                  <a:lumMod val="50000"/>
                </a:schemeClr>
              </a:solidFill>
            </a:ln>
          </c:spPr>
          <c:invertIfNegative val="0"/>
          <c:dLbls>
            <c:dLbl>
              <c:idx val="11"/>
              <c:layout>
                <c:manualLayout>
                  <c:x val="2.6148473917411999E-2"/>
                  <c:y val="6.7834343192636924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2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 b="1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Sheet1!$A$2:$A$20</c:f>
              <c:numCache>
                <c:formatCode>General</c:formatCode>
                <c:ptCount val="19"/>
                <c:pt idx="0">
                  <c:v>1995</c:v>
                </c:pt>
                <c:pt idx="1">
                  <c:v>1996</c:v>
                </c:pt>
                <c:pt idx="2">
                  <c:v>1997</c:v>
                </c:pt>
                <c:pt idx="3">
                  <c:v>1998</c:v>
                </c:pt>
                <c:pt idx="4">
                  <c:v>1999</c:v>
                </c:pt>
                <c:pt idx="5">
                  <c:v>2000</c:v>
                </c:pt>
                <c:pt idx="6">
                  <c:v>2001</c:v>
                </c:pt>
                <c:pt idx="7">
                  <c:v>2002</c:v>
                </c:pt>
                <c:pt idx="8">
                  <c:v>2003</c:v>
                </c:pt>
                <c:pt idx="9">
                  <c:v>2004</c:v>
                </c:pt>
                <c:pt idx="10">
                  <c:v>2005</c:v>
                </c:pt>
                <c:pt idx="11">
                  <c:v>2006</c:v>
                </c:pt>
                <c:pt idx="12">
                  <c:v>2007</c:v>
                </c:pt>
                <c:pt idx="13">
                  <c:v>2008</c:v>
                </c:pt>
                <c:pt idx="14">
                  <c:v>2009</c:v>
                </c:pt>
                <c:pt idx="15">
                  <c:v>2010</c:v>
                </c:pt>
                <c:pt idx="16">
                  <c:v>2011</c:v>
                </c:pt>
                <c:pt idx="17">
                  <c:v>2012</c:v>
                </c:pt>
                <c:pt idx="18">
                  <c:v>2014</c:v>
                </c:pt>
              </c:numCache>
            </c:numRef>
          </c:cat>
          <c:val>
            <c:numRef>
              <c:f>Sheet1!$B$2:$B$20</c:f>
              <c:numCache>
                <c:formatCode>#,##0_);[Red]\(#,##0\)</c:formatCode>
                <c:ptCount val="19"/>
                <c:pt idx="0">
                  <c:v>1027</c:v>
                </c:pt>
                <c:pt idx="1">
                  <c:v>1033</c:v>
                </c:pt>
                <c:pt idx="2">
                  <c:v>1079</c:v>
                </c:pt>
                <c:pt idx="3">
                  <c:v>959</c:v>
                </c:pt>
                <c:pt idx="4">
                  <c:v>929</c:v>
                </c:pt>
                <c:pt idx="5">
                  <c:v>901</c:v>
                </c:pt>
                <c:pt idx="6">
                  <c:v>901</c:v>
                </c:pt>
                <c:pt idx="7">
                  <c:v>905</c:v>
                </c:pt>
                <c:pt idx="8">
                  <c:v>929</c:v>
                </c:pt>
                <c:pt idx="9">
                  <c:v>953</c:v>
                </c:pt>
                <c:pt idx="10">
                  <c:v>983</c:v>
                </c:pt>
                <c:pt idx="11">
                  <c:v>1006</c:v>
                </c:pt>
                <c:pt idx="12">
                  <c:v>1006</c:v>
                </c:pt>
                <c:pt idx="13">
                  <c:v>984</c:v>
                </c:pt>
                <c:pt idx="14">
                  <c:v>984</c:v>
                </c:pt>
                <c:pt idx="15">
                  <c:v>984</c:v>
                </c:pt>
                <c:pt idx="16">
                  <c:v>986</c:v>
                </c:pt>
                <c:pt idx="17">
                  <c:v>973</c:v>
                </c:pt>
                <c:pt idx="18">
                  <c:v>998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38330432"/>
        <c:axId val="338332000"/>
      </c:barChart>
      <c:lineChart>
        <c:grouping val="standar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열1</c:v>
                </c:pt>
              </c:strCache>
            </c:strRef>
          </c:tx>
          <c:spPr>
            <a:ln>
              <a:solidFill>
                <a:schemeClr val="accent1">
                  <a:lumMod val="50000"/>
                </a:schemeClr>
              </a:solidFill>
            </a:ln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>
                    <a:solidFill>
                      <a:schemeClr val="accent1">
                        <a:lumMod val="50000"/>
                      </a:schemeClr>
                    </a:solidFill>
                  </a:defRPr>
                </a:pPr>
                <a:endParaRPr lang="ko-K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Sheet1!$A$2:$A$20</c:f>
              <c:numCache>
                <c:formatCode>General</c:formatCode>
                <c:ptCount val="19"/>
                <c:pt idx="0">
                  <c:v>1995</c:v>
                </c:pt>
                <c:pt idx="1">
                  <c:v>1996</c:v>
                </c:pt>
                <c:pt idx="2">
                  <c:v>1997</c:v>
                </c:pt>
                <c:pt idx="3">
                  <c:v>1998</c:v>
                </c:pt>
                <c:pt idx="4">
                  <c:v>1999</c:v>
                </c:pt>
                <c:pt idx="5">
                  <c:v>2000</c:v>
                </c:pt>
                <c:pt idx="6">
                  <c:v>2001</c:v>
                </c:pt>
                <c:pt idx="7">
                  <c:v>2002</c:v>
                </c:pt>
                <c:pt idx="8">
                  <c:v>2003</c:v>
                </c:pt>
                <c:pt idx="9">
                  <c:v>2004</c:v>
                </c:pt>
                <c:pt idx="10">
                  <c:v>2005</c:v>
                </c:pt>
                <c:pt idx="11">
                  <c:v>2006</c:v>
                </c:pt>
                <c:pt idx="12">
                  <c:v>2007</c:v>
                </c:pt>
                <c:pt idx="13">
                  <c:v>2008</c:v>
                </c:pt>
                <c:pt idx="14">
                  <c:v>2009</c:v>
                </c:pt>
                <c:pt idx="15">
                  <c:v>2010</c:v>
                </c:pt>
                <c:pt idx="16">
                  <c:v>2011</c:v>
                </c:pt>
                <c:pt idx="17">
                  <c:v>2012</c:v>
                </c:pt>
                <c:pt idx="18">
                  <c:v>2014</c:v>
                </c:pt>
              </c:numCache>
            </c:numRef>
          </c:cat>
          <c:val>
            <c:numRef>
              <c:f>Sheet1!$C$2:$C$20</c:f>
              <c:numCache>
                <c:formatCode>General</c:formatCode>
                <c:ptCount val="19"/>
                <c:pt idx="1">
                  <c:v>636</c:v>
                </c:pt>
                <c:pt idx="2">
                  <c:v>697</c:v>
                </c:pt>
                <c:pt idx="3">
                  <c:v>650</c:v>
                </c:pt>
                <c:pt idx="4">
                  <c:v>639</c:v>
                </c:pt>
                <c:pt idx="5">
                  <c:v>608</c:v>
                </c:pt>
                <c:pt idx="6">
                  <c:v>658</c:v>
                </c:pt>
                <c:pt idx="7">
                  <c:v>658</c:v>
                </c:pt>
                <c:pt idx="8">
                  <c:v>682</c:v>
                </c:pt>
                <c:pt idx="9">
                  <c:v>707</c:v>
                </c:pt>
                <c:pt idx="10">
                  <c:v>737</c:v>
                </c:pt>
                <c:pt idx="11">
                  <c:v>736</c:v>
                </c:pt>
                <c:pt idx="12">
                  <c:v>736</c:v>
                </c:pt>
                <c:pt idx="13">
                  <c:v>732</c:v>
                </c:pt>
                <c:pt idx="14">
                  <c:v>734</c:v>
                </c:pt>
                <c:pt idx="15">
                  <c:v>734</c:v>
                </c:pt>
                <c:pt idx="16">
                  <c:v>764</c:v>
                </c:pt>
                <c:pt idx="17">
                  <c:v>754</c:v>
                </c:pt>
                <c:pt idx="18">
                  <c:v>770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38330432"/>
        <c:axId val="338332000"/>
      </c:lineChart>
      <c:catAx>
        <c:axId val="33833043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ko-KR"/>
          </a:p>
        </c:txPr>
        <c:crossAx val="338332000"/>
        <c:crosses val="autoZero"/>
        <c:auto val="1"/>
        <c:lblAlgn val="ctr"/>
        <c:lblOffset val="100"/>
        <c:noMultiLvlLbl val="0"/>
      </c:catAx>
      <c:valAx>
        <c:axId val="338332000"/>
        <c:scaling>
          <c:orientation val="minMax"/>
          <c:max val="1200"/>
          <c:min val="500"/>
        </c:scaling>
        <c:delete val="1"/>
        <c:axPos val="l"/>
        <c:numFmt formatCode="#,##0_);[Red]\(#,##0\)" sourceLinked="1"/>
        <c:majorTickMark val="out"/>
        <c:minorTickMark val="none"/>
        <c:tickLblPos val="nextTo"/>
        <c:crossAx val="33833043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100" b="1"/>
      </a:pPr>
      <a:endParaRPr lang="ko-KR"/>
    </a:p>
  </c:txPr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현원</c:v>
                </c:pt>
              </c:strCache>
            </c:strRef>
          </c:tx>
          <c:spPr>
            <a:gradFill flip="none" rotWithShape="1">
              <a:gsLst>
                <a:gs pos="0">
                  <a:srgbClr val="4F81BD">
                    <a:tint val="66000"/>
                    <a:satMod val="160000"/>
                  </a:srgbClr>
                </a:gs>
                <a:gs pos="50000">
                  <a:srgbClr val="4F81BD">
                    <a:tint val="44500"/>
                    <a:satMod val="160000"/>
                  </a:srgbClr>
                </a:gs>
                <a:gs pos="100000">
                  <a:srgbClr val="4F81BD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 w="9525" cap="flat" cmpd="sng" algn="ctr">
              <a:solidFill>
                <a:schemeClr val="accent1">
                  <a:lumMod val="50000"/>
                </a:scheme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Sheet1!$A$2:$A$8</c:f>
              <c:strCache>
                <c:ptCount val="7"/>
                <c:pt idx="0">
                  <c:v>시정담당관실</c:v>
                </c:pt>
                <c:pt idx="1">
                  <c:v>기획담당관실</c:v>
                </c:pt>
                <c:pt idx="2">
                  <c:v>인사담당관실</c:v>
                </c:pt>
                <c:pt idx="3">
                  <c:v>정보감사담당관실</c:v>
                </c:pt>
                <c:pt idx="4">
                  <c:v>시민국</c:v>
                </c:pt>
                <c:pt idx="5">
                  <c:v>안전산업국</c:v>
                </c:pt>
                <c:pt idx="6">
                  <c:v>성장전략사업단</c:v>
                </c:pt>
              </c:strCache>
            </c:strRef>
          </c:cat>
          <c:val>
            <c:numRef>
              <c:f>Sheet1!$B$2:$B$8</c:f>
              <c:numCache>
                <c:formatCode>0_ </c:formatCode>
                <c:ptCount val="7"/>
                <c:pt idx="0">
                  <c:v>18</c:v>
                </c:pt>
                <c:pt idx="1">
                  <c:v>21</c:v>
                </c:pt>
                <c:pt idx="2">
                  <c:v>27</c:v>
                </c:pt>
                <c:pt idx="3">
                  <c:v>21</c:v>
                </c:pt>
                <c:pt idx="4" formatCode="General">
                  <c:v>183</c:v>
                </c:pt>
                <c:pt idx="5">
                  <c:v>221</c:v>
                </c:pt>
                <c:pt idx="6" formatCode="General">
                  <c:v>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axId val="339696648"/>
        <c:axId val="339696256"/>
      </c:barChart>
      <c:catAx>
        <c:axId val="339696648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crossAx val="339696256"/>
        <c:crosses val="autoZero"/>
        <c:auto val="1"/>
        <c:lblAlgn val="ctr"/>
        <c:lblOffset val="100"/>
        <c:noMultiLvlLbl val="0"/>
      </c:catAx>
      <c:valAx>
        <c:axId val="339696256"/>
        <c:scaling>
          <c:orientation val="minMax"/>
        </c:scaling>
        <c:delete val="0"/>
        <c:axPos val="l"/>
        <c:numFmt formatCode="0_ " sourceLinked="1"/>
        <c:majorTickMark val="none"/>
        <c:minorTickMark val="none"/>
        <c:tickLblPos val="nextTo"/>
        <c:crossAx val="339696648"/>
        <c:crosses val="autoZero"/>
        <c:crossBetween val="between"/>
      </c:valAx>
    </c:plotArea>
    <c:plotVisOnly val="1"/>
    <c:dispBlanksAs val="gap"/>
    <c:showDLblsOverMax val="0"/>
  </c:chart>
  <c:spPr>
    <a:ln>
      <a:solidFill>
        <a:schemeClr val="tx1">
          <a:lumMod val="50000"/>
          <a:lumOff val="50000"/>
        </a:schemeClr>
      </a:solidFill>
    </a:ln>
  </c:spPr>
  <c:txPr>
    <a:bodyPr/>
    <a:lstStyle/>
    <a:p>
      <a:pPr>
        <a:defRPr sz="800" b="1"/>
      </a:pPr>
      <a:endParaRPr lang="ko-KR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사업체수</c:v>
                </c:pt>
              </c:strCache>
            </c:strRef>
          </c:tx>
          <c:spPr>
            <a:ln w="22225">
              <a:solidFill>
                <a:schemeClr val="accent1">
                  <a:lumMod val="50000"/>
                </a:schemeClr>
              </a:solidFill>
            </a:ln>
          </c:spPr>
          <c:marker>
            <c:symbol val="none"/>
          </c:marker>
          <c:cat>
            <c:strRef>
              <c:f>Sheet1!$A$2:$A$21</c:f>
              <c:strCache>
                <c:ptCount val="20"/>
                <c:pt idx="0">
                  <c:v>1993</c:v>
                </c:pt>
                <c:pt idx="1">
                  <c:v>1994</c:v>
                </c:pt>
                <c:pt idx="2">
                  <c:v>1995</c:v>
                </c:pt>
                <c:pt idx="3">
                  <c:v>1996</c:v>
                </c:pt>
                <c:pt idx="4">
                  <c:v>1997</c:v>
                </c:pt>
                <c:pt idx="5">
                  <c:v>1998</c:v>
                </c:pt>
                <c:pt idx="6">
                  <c:v>1999</c:v>
                </c:pt>
                <c:pt idx="7">
                  <c:v>2000</c:v>
                </c:pt>
                <c:pt idx="8">
                  <c:v>2001</c:v>
                </c:pt>
                <c:pt idx="9">
                  <c:v>2002</c:v>
                </c:pt>
                <c:pt idx="10">
                  <c:v>2003</c:v>
                </c:pt>
                <c:pt idx="11">
                  <c:v>2004</c:v>
                </c:pt>
                <c:pt idx="12">
                  <c:v>2005</c:v>
                </c:pt>
                <c:pt idx="13">
                  <c:v>2006</c:v>
                </c:pt>
                <c:pt idx="14">
                  <c:v>2007</c:v>
                </c:pt>
                <c:pt idx="15">
                  <c:v>2008</c:v>
                </c:pt>
                <c:pt idx="16">
                  <c:v>2009</c:v>
                </c:pt>
                <c:pt idx="17">
                  <c:v>2010</c:v>
                </c:pt>
                <c:pt idx="18">
                  <c:v>2011</c:v>
                </c:pt>
                <c:pt idx="19">
                  <c:v>2012</c:v>
                </c:pt>
              </c:strCache>
            </c:strRef>
          </c:cat>
          <c:val>
            <c:numRef>
              <c:f>Sheet1!$B$2:$B$21</c:f>
              <c:numCache>
                <c:formatCode>#,##0</c:formatCode>
                <c:ptCount val="20"/>
                <c:pt idx="0">
                  <c:v>95815</c:v>
                </c:pt>
                <c:pt idx="1">
                  <c:v>100620</c:v>
                </c:pt>
                <c:pt idx="2">
                  <c:v>107397</c:v>
                </c:pt>
                <c:pt idx="3">
                  <c:v>110428</c:v>
                </c:pt>
                <c:pt idx="4">
                  <c:v>114227</c:v>
                </c:pt>
                <c:pt idx="5">
                  <c:v>113337</c:v>
                </c:pt>
                <c:pt idx="6">
                  <c:v>118552</c:v>
                </c:pt>
                <c:pt idx="7">
                  <c:v>119149</c:v>
                </c:pt>
                <c:pt idx="8">
                  <c:v>117998</c:v>
                </c:pt>
                <c:pt idx="9">
                  <c:v>119762</c:v>
                </c:pt>
                <c:pt idx="10">
                  <c:v>122459</c:v>
                </c:pt>
                <c:pt idx="11">
                  <c:v>123445</c:v>
                </c:pt>
                <c:pt idx="12">
                  <c:v>125538</c:v>
                </c:pt>
                <c:pt idx="13">
                  <c:v>127547</c:v>
                </c:pt>
                <c:pt idx="14">
                  <c:v>130104</c:v>
                </c:pt>
                <c:pt idx="15">
                  <c:v>131549</c:v>
                </c:pt>
                <c:pt idx="16">
                  <c:v>131555</c:v>
                </c:pt>
                <c:pt idx="17">
                  <c:v>134317</c:v>
                </c:pt>
                <c:pt idx="18">
                  <c:v>140507</c:v>
                </c:pt>
                <c:pt idx="19">
                  <c:v>141212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30633552"/>
        <c:axId val="330631592"/>
      </c:lineChart>
      <c:lineChart>
        <c:grouping val="standar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증가율</c:v>
                </c:pt>
              </c:strCache>
            </c:strRef>
          </c:tx>
          <c:spPr>
            <a:ln w="22225"/>
          </c:spPr>
          <c:marker>
            <c:symbol val="none"/>
          </c:marker>
          <c:cat>
            <c:strRef>
              <c:f>Sheet1!$A$2:$A$21</c:f>
              <c:strCache>
                <c:ptCount val="20"/>
                <c:pt idx="0">
                  <c:v>1993</c:v>
                </c:pt>
                <c:pt idx="1">
                  <c:v>1994</c:v>
                </c:pt>
                <c:pt idx="2">
                  <c:v>1995</c:v>
                </c:pt>
                <c:pt idx="3">
                  <c:v>1996</c:v>
                </c:pt>
                <c:pt idx="4">
                  <c:v>1997</c:v>
                </c:pt>
                <c:pt idx="5">
                  <c:v>1998</c:v>
                </c:pt>
                <c:pt idx="6">
                  <c:v>1999</c:v>
                </c:pt>
                <c:pt idx="7">
                  <c:v>2000</c:v>
                </c:pt>
                <c:pt idx="8">
                  <c:v>2001</c:v>
                </c:pt>
                <c:pt idx="9">
                  <c:v>2002</c:v>
                </c:pt>
                <c:pt idx="10">
                  <c:v>2003</c:v>
                </c:pt>
                <c:pt idx="11">
                  <c:v>2004</c:v>
                </c:pt>
                <c:pt idx="12">
                  <c:v>2005</c:v>
                </c:pt>
                <c:pt idx="13">
                  <c:v>2006</c:v>
                </c:pt>
                <c:pt idx="14">
                  <c:v>2007</c:v>
                </c:pt>
                <c:pt idx="15">
                  <c:v>2008</c:v>
                </c:pt>
                <c:pt idx="16">
                  <c:v>2009</c:v>
                </c:pt>
                <c:pt idx="17">
                  <c:v>2010</c:v>
                </c:pt>
                <c:pt idx="18">
                  <c:v>2011</c:v>
                </c:pt>
                <c:pt idx="19">
                  <c:v>2012</c:v>
                </c:pt>
              </c:strCache>
            </c:strRef>
          </c:cat>
          <c:val>
            <c:numRef>
              <c:f>Sheet1!$C$2:$C$21</c:f>
              <c:numCache>
                <c:formatCode>0.00%</c:formatCode>
                <c:ptCount val="20"/>
                <c:pt idx="0" formatCode="#,##0">
                  <c:v>0</c:v>
                </c:pt>
                <c:pt idx="1">
                  <c:v>5.0148724103741833E-2</c:v>
                </c:pt>
                <c:pt idx="2">
                  <c:v>6.7352415026834575E-2</c:v>
                </c:pt>
                <c:pt idx="3">
                  <c:v>2.8222389824669219E-2</c:v>
                </c:pt>
                <c:pt idx="4">
                  <c:v>3.4402506610642231E-2</c:v>
                </c:pt>
                <c:pt idx="5">
                  <c:v>-7.7915028846070444E-3</c:v>
                </c:pt>
                <c:pt idx="6">
                  <c:v>4.6013217219443708E-2</c:v>
                </c:pt>
                <c:pt idx="7">
                  <c:v>5.0357648964167714E-3</c:v>
                </c:pt>
                <c:pt idx="8">
                  <c:v>-9.6601733963356806E-3</c:v>
                </c:pt>
                <c:pt idx="9">
                  <c:v>1.4949405922134279E-2</c:v>
                </c:pt>
                <c:pt idx="10">
                  <c:v>2.2519664000267198E-2</c:v>
                </c:pt>
                <c:pt idx="11">
                  <c:v>8.0516744379751596E-3</c:v>
                </c:pt>
                <c:pt idx="12">
                  <c:v>1.6954919194783105E-2</c:v>
                </c:pt>
                <c:pt idx="13">
                  <c:v>1.600312256049961E-2</c:v>
                </c:pt>
                <c:pt idx="14">
                  <c:v>2.0047511897575011E-2</c:v>
                </c:pt>
                <c:pt idx="15">
                  <c:v>1.1106499415851945E-2</c:v>
                </c:pt>
                <c:pt idx="16">
                  <c:v>4.5610380922699015E-5</c:v>
                </c:pt>
                <c:pt idx="17">
                  <c:v>2.0995021093839078E-2</c:v>
                </c:pt>
                <c:pt idx="18">
                  <c:v>4.6085007854553092E-2</c:v>
                </c:pt>
                <c:pt idx="19">
                  <c:v>5.0175436099269078E-3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전국대비비중</c:v>
                </c:pt>
              </c:strCache>
            </c:strRef>
          </c:tx>
          <c:spPr>
            <a:ln w="22225" cmpd="sng">
              <a:solidFill>
                <a:schemeClr val="tx1"/>
              </a:solidFill>
              <a:prstDash val="sysDash"/>
            </a:ln>
          </c:spPr>
          <c:marker>
            <c:symbol val="none"/>
          </c:marker>
          <c:cat>
            <c:strRef>
              <c:f>Sheet1!$A$2:$A$21</c:f>
              <c:strCache>
                <c:ptCount val="20"/>
                <c:pt idx="0">
                  <c:v>1993</c:v>
                </c:pt>
                <c:pt idx="1">
                  <c:v>1994</c:v>
                </c:pt>
                <c:pt idx="2">
                  <c:v>1995</c:v>
                </c:pt>
                <c:pt idx="3">
                  <c:v>1996</c:v>
                </c:pt>
                <c:pt idx="4">
                  <c:v>1997</c:v>
                </c:pt>
                <c:pt idx="5">
                  <c:v>1998</c:v>
                </c:pt>
                <c:pt idx="6">
                  <c:v>1999</c:v>
                </c:pt>
                <c:pt idx="7">
                  <c:v>2000</c:v>
                </c:pt>
                <c:pt idx="8">
                  <c:v>2001</c:v>
                </c:pt>
                <c:pt idx="9">
                  <c:v>2002</c:v>
                </c:pt>
                <c:pt idx="10">
                  <c:v>2003</c:v>
                </c:pt>
                <c:pt idx="11">
                  <c:v>2004</c:v>
                </c:pt>
                <c:pt idx="12">
                  <c:v>2005</c:v>
                </c:pt>
                <c:pt idx="13">
                  <c:v>2006</c:v>
                </c:pt>
                <c:pt idx="14">
                  <c:v>2007</c:v>
                </c:pt>
                <c:pt idx="15">
                  <c:v>2008</c:v>
                </c:pt>
                <c:pt idx="16">
                  <c:v>2009</c:v>
                </c:pt>
                <c:pt idx="17">
                  <c:v>2010</c:v>
                </c:pt>
                <c:pt idx="18">
                  <c:v>2011</c:v>
                </c:pt>
                <c:pt idx="19">
                  <c:v>2012</c:v>
                </c:pt>
              </c:strCache>
            </c:strRef>
          </c:cat>
          <c:val>
            <c:numRef>
              <c:f>Sheet1!$D$2:$D$21</c:f>
              <c:numCache>
                <c:formatCode>0.00%</c:formatCode>
                <c:ptCount val="20"/>
                <c:pt idx="0">
                  <c:v>4.1581859607247446E-2</c:v>
                </c:pt>
                <c:pt idx="1">
                  <c:v>3.9953082327491389E-2</c:v>
                </c:pt>
                <c:pt idx="2">
                  <c:v>3.8756537190714917E-2</c:v>
                </c:pt>
                <c:pt idx="3">
                  <c:v>3.9328984023802228E-2</c:v>
                </c:pt>
                <c:pt idx="4">
                  <c:v>4.002806207999305E-2</c:v>
                </c:pt>
                <c:pt idx="5">
                  <c:v>4.0685884381397697E-2</c:v>
                </c:pt>
                <c:pt idx="6">
                  <c:v>4.0498338075994157E-2</c:v>
                </c:pt>
                <c:pt idx="7">
                  <c:v>3.9539499511683916E-2</c:v>
                </c:pt>
                <c:pt idx="8">
                  <c:v>3.8731629244057382E-2</c:v>
                </c:pt>
                <c:pt idx="9">
                  <c:v>3.8238638195917385E-2</c:v>
                </c:pt>
                <c:pt idx="10">
                  <c:v>3.8413496466029852E-2</c:v>
                </c:pt>
                <c:pt idx="11">
                  <c:v>3.8698826605306144E-2</c:v>
                </c:pt>
                <c:pt idx="12">
                  <c:v>3.917175719364243E-2</c:v>
                </c:pt>
                <c:pt idx="13">
                  <c:v>3.9530225450005882E-2</c:v>
                </c:pt>
                <c:pt idx="14">
                  <c:v>3.9873426450194246E-2</c:v>
                </c:pt>
                <c:pt idx="15">
                  <c:v>4.0293348836155062E-2</c:v>
                </c:pt>
                <c:pt idx="16">
                  <c:v>3.9943125337401075E-2</c:v>
                </c:pt>
                <c:pt idx="17">
                  <c:v>4.002926564683934E-2</c:v>
                </c:pt>
                <c:pt idx="18">
                  <c:v>4.0491534088714982E-2</c:v>
                </c:pt>
                <c:pt idx="19">
                  <c:v>3.9198595632559383E-2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30628456"/>
        <c:axId val="330627672"/>
      </c:lineChart>
      <c:catAx>
        <c:axId val="330633552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crossAx val="330631592"/>
        <c:crosses val="autoZero"/>
        <c:auto val="1"/>
        <c:lblAlgn val="ctr"/>
        <c:lblOffset val="100"/>
        <c:noMultiLvlLbl val="0"/>
      </c:catAx>
      <c:valAx>
        <c:axId val="330631592"/>
        <c:scaling>
          <c:orientation val="minMax"/>
        </c:scaling>
        <c:delete val="0"/>
        <c:axPos val="l"/>
        <c:numFmt formatCode="#,##0" sourceLinked="1"/>
        <c:majorTickMark val="none"/>
        <c:minorTickMark val="none"/>
        <c:tickLblPos val="nextTo"/>
        <c:crossAx val="330633552"/>
        <c:crosses val="autoZero"/>
        <c:crossBetween val="between"/>
        <c:dispUnits>
          <c:builtInUnit val="tenThousands"/>
        </c:dispUnits>
      </c:valAx>
      <c:valAx>
        <c:axId val="330627672"/>
        <c:scaling>
          <c:orientation val="minMax"/>
        </c:scaling>
        <c:delete val="0"/>
        <c:axPos val="r"/>
        <c:numFmt formatCode="0%" sourceLinked="0"/>
        <c:majorTickMark val="out"/>
        <c:minorTickMark val="none"/>
        <c:tickLblPos val="nextTo"/>
        <c:crossAx val="330628456"/>
        <c:crosses val="max"/>
        <c:crossBetween val="between"/>
      </c:valAx>
      <c:catAx>
        <c:axId val="3306284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30627672"/>
        <c:crosses val="autoZero"/>
        <c:auto val="1"/>
        <c:lblAlgn val="ctr"/>
        <c:lblOffset val="100"/>
        <c:noMultiLvlLbl val="0"/>
      </c:catAx>
    </c:plotArea>
    <c:legend>
      <c:legendPos val="b"/>
      <c:legendEntry>
        <c:idx val="1"/>
        <c:txPr>
          <a:bodyPr/>
          <a:lstStyle/>
          <a:p>
            <a:pPr>
              <a:defRPr b="0">
                <a:latin typeface="HY헤드라인M" pitchFamily="18" charset="-127"/>
                <a:ea typeface="HY헤드라인M" pitchFamily="18" charset="-127"/>
              </a:defRPr>
            </a:pPr>
            <a:endParaRPr lang="ko-KR"/>
          </a:p>
        </c:txPr>
      </c:legendEntry>
      <c:layout>
        <c:manualLayout>
          <c:xMode val="edge"/>
          <c:yMode val="edge"/>
          <c:x val="0.14565834686870521"/>
          <c:y val="0.8242628524758937"/>
          <c:w val="0.7151662734951677"/>
          <c:h val="0.11959597924448891"/>
        </c:manualLayout>
      </c:layout>
      <c:overlay val="0"/>
      <c:txPr>
        <a:bodyPr/>
        <a:lstStyle/>
        <a:p>
          <a:pPr>
            <a:defRPr b="0">
              <a:latin typeface="HY헤드라인M" pitchFamily="18" charset="-127"/>
              <a:ea typeface="HY헤드라인M" pitchFamily="18" charset="-127"/>
            </a:defRPr>
          </a:pPr>
          <a:endParaRPr lang="ko-KR"/>
        </a:p>
      </c:txPr>
    </c:legend>
    <c:plotVisOnly val="1"/>
    <c:dispBlanksAs val="gap"/>
    <c:showDLblsOverMax val="0"/>
  </c:chart>
  <c:txPr>
    <a:bodyPr/>
    <a:lstStyle/>
    <a:p>
      <a:pPr>
        <a:defRPr sz="800"/>
      </a:pPr>
      <a:endParaRPr lang="ko-KR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10"/>
    </mc:Choice>
    <mc:Fallback>
      <c:style val="10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현원</c:v>
                </c:pt>
              </c:strCache>
            </c:strRef>
          </c:tx>
          <c:dPt>
            <c:idx val="0"/>
            <c:bubble3D val="0"/>
            <c:spPr>
              <a:gradFill flip="none" rotWithShape="1">
                <a:gsLst>
                  <a:gs pos="0">
                    <a:srgbClr val="4F81BD">
                      <a:tint val="66000"/>
                      <a:satMod val="160000"/>
                    </a:srgbClr>
                  </a:gs>
                  <a:gs pos="50000">
                    <a:srgbClr val="4F81BD">
                      <a:tint val="44500"/>
                      <a:satMod val="160000"/>
                    </a:srgbClr>
                  </a:gs>
                  <a:gs pos="100000">
                    <a:srgbClr val="4F81BD">
                      <a:tint val="23500"/>
                      <a:satMod val="160000"/>
                    </a:srgbClr>
                  </a:gs>
                </a:gsLst>
                <a:lin ang="8100000" scaled="1"/>
                <a:tileRect/>
              </a:gradFill>
            </c:spPr>
          </c:dPt>
          <c:dPt>
            <c:idx val="1"/>
            <c:bubble3D val="0"/>
            <c:spPr>
              <a:gradFill flip="none" rotWithShape="1">
                <a:gsLst>
                  <a:gs pos="0">
                    <a:srgbClr val="4F81BD">
                      <a:tint val="66000"/>
                      <a:satMod val="160000"/>
                    </a:srgbClr>
                  </a:gs>
                  <a:gs pos="50000">
                    <a:srgbClr val="4F81BD">
                      <a:tint val="44500"/>
                      <a:satMod val="160000"/>
                    </a:srgbClr>
                  </a:gs>
                  <a:gs pos="100000">
                    <a:srgbClr val="4F81BD">
                      <a:tint val="23500"/>
                      <a:satMod val="160000"/>
                    </a:srgbClr>
                  </a:gs>
                </a:gsLst>
                <a:lin ang="10800000" scaled="1"/>
                <a:tileRect/>
              </a:gradFill>
            </c:spPr>
          </c:dPt>
          <c:dPt>
            <c:idx val="2"/>
            <c:bubble3D val="0"/>
            <c:spPr>
              <a:gradFill flip="none" rotWithShape="1">
                <a:gsLst>
                  <a:gs pos="0">
                    <a:srgbClr val="4F81BD">
                      <a:tint val="66000"/>
                      <a:satMod val="160000"/>
                    </a:srgbClr>
                  </a:gs>
                  <a:gs pos="50000">
                    <a:srgbClr val="4F81BD">
                      <a:tint val="44500"/>
                      <a:satMod val="160000"/>
                    </a:srgbClr>
                  </a:gs>
                  <a:gs pos="100000">
                    <a:srgbClr val="4F81BD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</c:spPr>
          </c:dPt>
          <c:dPt>
            <c:idx val="3"/>
            <c:bubble3D val="0"/>
            <c:spPr>
              <a:gradFill flip="none" rotWithShape="1">
                <a:gsLst>
                  <a:gs pos="0">
                    <a:srgbClr val="4F81BD">
                      <a:tint val="66000"/>
                      <a:satMod val="160000"/>
                    </a:srgbClr>
                  </a:gs>
                  <a:gs pos="50000">
                    <a:srgbClr val="4F81BD">
                      <a:tint val="44500"/>
                      <a:satMod val="160000"/>
                    </a:srgbClr>
                  </a:gs>
                  <a:gs pos="100000">
                    <a:srgbClr val="4F81BD">
                      <a:tint val="23500"/>
                      <a:satMod val="160000"/>
                    </a:srgbClr>
                  </a:gs>
                </a:gsLst>
                <a:lin ang="0" scaled="1"/>
                <a:tileRect/>
              </a:gradFill>
            </c:spPr>
          </c:dPt>
          <c:dPt>
            <c:idx val="4"/>
            <c:bubble3D val="0"/>
            <c:spPr>
              <a:gradFill flip="none" rotWithShape="1">
                <a:gsLst>
                  <a:gs pos="0">
                    <a:srgbClr val="C00000">
                      <a:tint val="66000"/>
                      <a:satMod val="160000"/>
                    </a:srgbClr>
                  </a:gs>
                  <a:gs pos="50000">
                    <a:srgbClr val="C00000">
                      <a:tint val="44500"/>
                      <a:satMod val="160000"/>
                    </a:srgbClr>
                  </a:gs>
                  <a:gs pos="100000">
                    <a:srgbClr val="C00000">
                      <a:tint val="23500"/>
                      <a:satMod val="160000"/>
                    </a:srgbClr>
                  </a:gs>
                </a:gsLst>
                <a:lin ang="0" scaled="1"/>
                <a:tileRect/>
              </a:gradFill>
            </c:spPr>
          </c:dPt>
          <c:dPt>
            <c:idx val="5"/>
            <c:bubble3D val="0"/>
            <c:spPr>
              <a:gradFill flip="none" rotWithShape="1">
                <a:gsLst>
                  <a:gs pos="0">
                    <a:srgbClr val="C00000">
                      <a:tint val="66000"/>
                      <a:satMod val="160000"/>
                    </a:srgbClr>
                  </a:gs>
                  <a:gs pos="50000">
                    <a:srgbClr val="C00000">
                      <a:tint val="44500"/>
                      <a:satMod val="160000"/>
                    </a:srgbClr>
                  </a:gs>
                  <a:gs pos="100000">
                    <a:srgbClr val="C00000">
                      <a:tint val="23500"/>
                      <a:satMod val="160000"/>
                    </a:srgbClr>
                  </a:gs>
                </a:gsLst>
                <a:lin ang="2700000" scaled="1"/>
                <a:tileRect/>
              </a:gradFill>
            </c:spPr>
          </c:dPt>
          <c:dPt>
            <c:idx val="6"/>
            <c:bubble3D val="0"/>
            <c:spPr>
              <a:gradFill flip="none" rotWithShape="1">
                <a:gsLst>
                  <a:gs pos="0">
                    <a:srgbClr val="C00000">
                      <a:tint val="66000"/>
                      <a:satMod val="160000"/>
                    </a:srgbClr>
                  </a:gs>
                  <a:gs pos="50000">
                    <a:srgbClr val="C00000">
                      <a:tint val="44500"/>
                      <a:satMod val="160000"/>
                    </a:srgbClr>
                  </a:gs>
                  <a:gs pos="100000">
                    <a:srgbClr val="C00000">
                      <a:tint val="23500"/>
                      <a:satMod val="160000"/>
                    </a:srgbClr>
                  </a:gs>
                </a:gsLst>
                <a:lin ang="2700000" scaled="1"/>
                <a:tileRect/>
              </a:gradFill>
            </c:spPr>
          </c:dPt>
          <c:dPt>
            <c:idx val="7"/>
            <c:bubble3D val="0"/>
            <c:spPr>
              <a:gradFill flip="none" rotWithShape="1">
                <a:gsLst>
                  <a:gs pos="0">
                    <a:srgbClr val="C00000">
                      <a:tint val="66000"/>
                      <a:satMod val="160000"/>
                    </a:srgbClr>
                  </a:gs>
                  <a:gs pos="50000">
                    <a:srgbClr val="C00000">
                      <a:tint val="44500"/>
                      <a:satMod val="160000"/>
                    </a:srgbClr>
                  </a:gs>
                  <a:gs pos="100000">
                    <a:srgbClr val="C00000">
                      <a:tint val="23500"/>
                      <a:satMod val="160000"/>
                    </a:srgbClr>
                  </a:gs>
                </a:gsLst>
                <a:lin ang="5400000" scaled="1"/>
                <a:tileRect/>
              </a:gradFill>
            </c:spPr>
          </c:dPt>
          <c:dLbls>
            <c:dLbl>
              <c:idx val="0"/>
              <c:tx>
                <c:rich>
                  <a:bodyPr/>
                  <a:lstStyle/>
                  <a:p>
                    <a:r>
                      <a:rPr lang="ko-KR" altLang="en-US" smtClean="0"/>
                      <a:t>담당관실</a:t>
                    </a:r>
                  </a:p>
                  <a:p>
                    <a:r>
                      <a:rPr lang="en-US" altLang="ko-KR" smtClean="0"/>
                      <a:t>(</a:t>
                    </a:r>
                    <a:r>
                      <a:rPr lang="en-US" altLang="ko-KR"/>
                      <a:t>4</a:t>
                    </a:r>
                    <a:r>
                      <a:rPr lang="ko-KR" altLang="en-US" dirty="0"/>
                      <a:t>개</a:t>
                    </a:r>
                    <a:r>
                      <a:rPr lang="en-US" altLang="ko-KR" dirty="0"/>
                      <a:t>)</a:t>
                    </a:r>
                  </a:p>
                </c:rich>
              </c:tx>
              <c:dLblPos val="inEnd"/>
              <c:showLegendKey val="0"/>
              <c:showVal val="0"/>
              <c:showCatName val="1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dLblPos val="inEnd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dLblPos val="inEnd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</c:extLst>
            </c:dLbl>
            <c:dLbl>
              <c:idx val="3"/>
              <c:tx>
                <c:rich>
                  <a:bodyPr/>
                  <a:lstStyle/>
                  <a:p>
                    <a:r>
                      <a:rPr lang="ko-KR" altLang="en-US" smtClean="0"/>
                      <a:t>성장전략</a:t>
                    </a:r>
                  </a:p>
                  <a:p>
                    <a:r>
                      <a:rPr lang="ko-KR" altLang="en-US" smtClean="0"/>
                      <a:t>사업단</a:t>
                    </a:r>
                    <a:endParaRPr lang="ko-KR" altLang="en-US"/>
                  </a:p>
                </c:rich>
              </c:tx>
              <c:dLblPos val="inEnd"/>
              <c:showLegendKey val="0"/>
              <c:showVal val="0"/>
              <c:showCatName val="1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/>
              </c:extLst>
            </c:dLbl>
            <c:dLbl>
              <c:idx val="5"/>
              <c:tx>
                <c:rich>
                  <a:bodyPr/>
                  <a:lstStyle/>
                  <a:p>
                    <a:r>
                      <a:rPr lang="ko-KR" altLang="en-US" smtClean="0"/>
                      <a:t>농업기술</a:t>
                    </a:r>
                  </a:p>
                  <a:p>
                    <a:r>
                      <a:rPr lang="ko-KR" altLang="en-US" smtClean="0"/>
                      <a:t>센터</a:t>
                    </a:r>
                    <a:endParaRPr lang="ko-KR" altLang="en-US"/>
                  </a:p>
                </c:rich>
              </c:tx>
              <c:dLblPos val="inEnd"/>
              <c:showLegendKey val="0"/>
              <c:showVal val="0"/>
              <c:showCatName val="1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lnSpc>
                    <a:spcPct val="80000"/>
                  </a:lnSpc>
                  <a:defRPr/>
                </a:pPr>
                <a:endParaRPr lang="ko-KR"/>
              </a:p>
            </c:txPr>
            <c:dLblPos val="inEnd"/>
            <c:showLegendKey val="0"/>
            <c:showVal val="0"/>
            <c:showCatName val="1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Sheet1!$A$2:$A$9</c:f>
              <c:strCache>
                <c:ptCount val="8"/>
                <c:pt idx="0">
                  <c:v>담당관실(4개)</c:v>
                </c:pt>
                <c:pt idx="1">
                  <c:v>시민국</c:v>
                </c:pt>
                <c:pt idx="2">
                  <c:v>안전산업국</c:v>
                </c:pt>
                <c:pt idx="3">
                  <c:v>성장전략사업단</c:v>
                </c:pt>
                <c:pt idx="4">
                  <c:v>보건소</c:v>
                </c:pt>
                <c:pt idx="5">
                  <c:v>농업기술센터</c:v>
                </c:pt>
                <c:pt idx="6">
                  <c:v>사업소</c:v>
                </c:pt>
                <c:pt idx="7">
                  <c:v>의회</c:v>
                </c:pt>
              </c:strCache>
            </c:strRef>
          </c:cat>
          <c:val>
            <c:numRef>
              <c:f>Sheet1!$B$2:$B$9</c:f>
              <c:numCache>
                <c:formatCode>0_ </c:formatCode>
                <c:ptCount val="8"/>
                <c:pt idx="0">
                  <c:v>87</c:v>
                </c:pt>
                <c:pt idx="1">
                  <c:v>183</c:v>
                </c:pt>
                <c:pt idx="2">
                  <c:v>221</c:v>
                </c:pt>
                <c:pt idx="3">
                  <c:v>24</c:v>
                </c:pt>
                <c:pt idx="4">
                  <c:v>86</c:v>
                </c:pt>
                <c:pt idx="5">
                  <c:v>61</c:v>
                </c:pt>
                <c:pt idx="6">
                  <c:v>53</c:v>
                </c:pt>
                <c:pt idx="7">
                  <c:v>17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0"/>
        </c:dLbls>
        <c:firstSliceAng val="0"/>
      </c:pieChart>
    </c:plotArea>
    <c:plotVisOnly val="1"/>
    <c:dispBlanksAs val="zero"/>
    <c:showDLblsOverMax val="0"/>
  </c:chart>
  <c:txPr>
    <a:bodyPr/>
    <a:lstStyle/>
    <a:p>
      <a:pPr>
        <a:defRPr sz="1000" b="1"/>
      </a:pPr>
      <a:endParaRPr lang="ko-KR"/>
    </a:p>
  </c:txPr>
  <c:externalData r:id="rId1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현원</c:v>
                </c:pt>
              </c:strCache>
            </c:strRef>
          </c:tx>
          <c:spPr>
            <a:gradFill flip="none" rotWithShape="1">
              <a:gsLst>
                <a:gs pos="0">
                  <a:srgbClr val="C00000">
                    <a:tint val="66000"/>
                    <a:satMod val="160000"/>
                  </a:srgbClr>
                </a:gs>
                <a:gs pos="50000">
                  <a:srgbClr val="C00000">
                    <a:tint val="44500"/>
                    <a:satMod val="160000"/>
                  </a:srgbClr>
                </a:gs>
                <a:gs pos="100000">
                  <a:srgbClr val="C00000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 w="9525" cap="flat" cmpd="sng" algn="ctr">
              <a:solidFill>
                <a:srgbClr val="C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보건소</c:v>
                </c:pt>
                <c:pt idx="1">
                  <c:v>농업기술센터</c:v>
                </c:pt>
                <c:pt idx="2">
                  <c:v>사업소</c:v>
                </c:pt>
                <c:pt idx="3">
                  <c:v>의회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86</c:v>
                </c:pt>
                <c:pt idx="1">
                  <c:v>61</c:v>
                </c:pt>
                <c:pt idx="2">
                  <c:v>53</c:v>
                </c:pt>
                <c:pt idx="3">
                  <c:v>17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axId val="339691944"/>
        <c:axId val="339694296"/>
      </c:barChart>
      <c:catAx>
        <c:axId val="339691944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crossAx val="339694296"/>
        <c:crosses val="autoZero"/>
        <c:auto val="1"/>
        <c:lblAlgn val="ctr"/>
        <c:lblOffset val="100"/>
        <c:noMultiLvlLbl val="0"/>
      </c:catAx>
      <c:valAx>
        <c:axId val="339694296"/>
        <c:scaling>
          <c:orientation val="minMax"/>
          <c:max val="250"/>
        </c:scaling>
        <c:delete val="0"/>
        <c:axPos val="l"/>
        <c:numFmt formatCode="General" sourceLinked="1"/>
        <c:majorTickMark val="none"/>
        <c:minorTickMark val="none"/>
        <c:tickLblPos val="nextTo"/>
        <c:crossAx val="339691944"/>
        <c:crosses val="autoZero"/>
        <c:crossBetween val="between"/>
      </c:valAx>
    </c:plotArea>
    <c:plotVisOnly val="1"/>
    <c:dispBlanksAs val="gap"/>
    <c:showDLblsOverMax val="0"/>
  </c:chart>
  <c:spPr>
    <a:ln>
      <a:solidFill>
        <a:schemeClr val="tx1">
          <a:lumMod val="50000"/>
          <a:lumOff val="50000"/>
        </a:schemeClr>
      </a:solidFill>
    </a:ln>
  </c:spPr>
  <c:txPr>
    <a:bodyPr/>
    <a:lstStyle/>
    <a:p>
      <a:pPr>
        <a:defRPr sz="900" b="1"/>
      </a:pPr>
      <a:endParaRPr lang="ko-KR"/>
    </a:p>
  </c:txPr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659135660759523"/>
          <c:y val="2.7160303728796686E-2"/>
          <c:w val="0.79506745689279168"/>
          <c:h val="0.97283969627120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현원</c:v>
                </c:pt>
              </c:strCache>
            </c:strRef>
          </c:tx>
          <c:spPr>
            <a:gradFill flip="none" rotWithShape="1">
              <a:gsLst>
                <a:gs pos="0">
                  <a:srgbClr val="4F81BD">
                    <a:tint val="66000"/>
                    <a:satMod val="160000"/>
                  </a:srgbClr>
                </a:gs>
                <a:gs pos="50000">
                  <a:srgbClr val="4F81BD">
                    <a:tint val="44500"/>
                    <a:satMod val="160000"/>
                  </a:srgbClr>
                </a:gs>
                <a:gs pos="100000">
                  <a:srgbClr val="4F81BD">
                    <a:tint val="23500"/>
                    <a:satMod val="160000"/>
                  </a:srgbClr>
                </a:gs>
              </a:gsLst>
              <a:lin ang="10800000" scaled="1"/>
              <a:tileRect/>
            </a:gradFill>
            <a:ln w="9525" cap="flat" cmpd="sng" algn="ctr">
              <a:solidFill>
                <a:schemeClr val="accent1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Sheet1!$A$2:$A$36</c:f>
              <c:strCache>
                <c:ptCount val="35"/>
                <c:pt idx="0">
                  <c:v>보건과 </c:v>
                </c:pt>
                <c:pt idx="1">
                  <c:v>청소과 </c:v>
                </c:pt>
                <c:pt idx="2">
                  <c:v>인사담당관</c:v>
                </c:pt>
                <c:pt idx="3">
                  <c:v>세무과 </c:v>
                </c:pt>
                <c:pt idx="4">
                  <c:v>복지과 </c:v>
                </c:pt>
                <c:pt idx="5">
                  <c:v>안전관리과</c:v>
                </c:pt>
                <c:pt idx="6">
                  <c:v>수도과 </c:v>
                </c:pt>
                <c:pt idx="7">
                  <c:v>사회과 </c:v>
                </c:pt>
                <c:pt idx="8">
                  <c:v>회계과 </c:v>
                </c:pt>
                <c:pt idx="9">
                  <c:v>건설과</c:v>
                </c:pt>
                <c:pt idx="10">
                  <c:v>교통과</c:v>
                </c:pt>
                <c:pt idx="11">
                  <c:v>관관경영사업소 </c:v>
                </c:pt>
                <c:pt idx="12">
                  <c:v>허가과 </c:v>
                </c:pt>
                <c:pt idx="13">
                  <c:v>기획담당관</c:v>
                </c:pt>
                <c:pt idx="14">
                  <c:v>정보감사담당관</c:v>
                </c:pt>
                <c:pt idx="15">
                  <c:v>토지과 </c:v>
                </c:pt>
                <c:pt idx="16">
                  <c:v>농업과 </c:v>
                </c:pt>
                <c:pt idx="17">
                  <c:v>시정담당관</c:v>
                </c:pt>
                <c:pt idx="18">
                  <c:v>민원과</c:v>
                </c:pt>
                <c:pt idx="19">
                  <c:v>산림과</c:v>
                </c:pt>
                <c:pt idx="20">
                  <c:v>건강과 </c:v>
                </c:pt>
                <c:pt idx="21">
                  <c:v>관광과</c:v>
                </c:pt>
                <c:pt idx="22">
                  <c:v>경제과</c:v>
                </c:pt>
                <c:pt idx="23">
                  <c:v>의회 </c:v>
                </c:pt>
                <c:pt idx="24">
                  <c:v>환경과</c:v>
                </c:pt>
                <c:pt idx="25">
                  <c:v>기술보급과 </c:v>
                </c:pt>
                <c:pt idx="26">
                  <c:v>공공시설관리소장 </c:v>
                </c:pt>
                <c:pt idx="27">
                  <c:v>도시재생과</c:v>
                </c:pt>
                <c:pt idx="28">
                  <c:v>5도2촌과</c:v>
                </c:pt>
                <c:pt idx="29">
                  <c:v>문화재과 </c:v>
                </c:pt>
                <c:pt idx="30">
                  <c:v>시립도서관장 </c:v>
                </c:pt>
                <c:pt idx="31">
                  <c:v>축산과 </c:v>
                </c:pt>
                <c:pt idx="32">
                  <c:v>문화체육과</c:v>
                </c:pt>
                <c:pt idx="33">
                  <c:v>농촌진흥과 </c:v>
                </c:pt>
                <c:pt idx="34">
                  <c:v>공공개발사업과</c:v>
                </c:pt>
              </c:strCache>
            </c:strRef>
          </c:cat>
          <c:val>
            <c:numRef>
              <c:f>Sheet1!$B$2:$B$36</c:f>
              <c:numCache>
                <c:formatCode>0.00%</c:formatCode>
                <c:ptCount val="35"/>
                <c:pt idx="0">
                  <c:v>9.2896174863387998E-2</c:v>
                </c:pt>
                <c:pt idx="1">
                  <c:v>4.7814207650273381E-2</c:v>
                </c:pt>
                <c:pt idx="2">
                  <c:v>3.6885245901639448E-2</c:v>
                </c:pt>
                <c:pt idx="3">
                  <c:v>3.6885245901639448E-2</c:v>
                </c:pt>
                <c:pt idx="4">
                  <c:v>3.5519125683060183E-2</c:v>
                </c:pt>
                <c:pt idx="5">
                  <c:v>3.4153005464480884E-2</c:v>
                </c:pt>
                <c:pt idx="6">
                  <c:v>3.4153005464480884E-2</c:v>
                </c:pt>
                <c:pt idx="7">
                  <c:v>3.2786885245901641E-2</c:v>
                </c:pt>
                <c:pt idx="8">
                  <c:v>3.2786885245901641E-2</c:v>
                </c:pt>
                <c:pt idx="9">
                  <c:v>3.2786885245901641E-2</c:v>
                </c:pt>
                <c:pt idx="10">
                  <c:v>3.2786885245901641E-2</c:v>
                </c:pt>
                <c:pt idx="11">
                  <c:v>3.1420765027322412E-2</c:v>
                </c:pt>
                <c:pt idx="12">
                  <c:v>3.0054644808743192E-2</c:v>
                </c:pt>
                <c:pt idx="13">
                  <c:v>2.8688524590163935E-2</c:v>
                </c:pt>
                <c:pt idx="14">
                  <c:v>2.8688524590163935E-2</c:v>
                </c:pt>
                <c:pt idx="15">
                  <c:v>2.8688524590163935E-2</c:v>
                </c:pt>
                <c:pt idx="16">
                  <c:v>2.7322404371584667E-2</c:v>
                </c:pt>
                <c:pt idx="17">
                  <c:v>2.4590163934426229E-2</c:v>
                </c:pt>
                <c:pt idx="18">
                  <c:v>2.4590163934426229E-2</c:v>
                </c:pt>
                <c:pt idx="19">
                  <c:v>2.4590163934426229E-2</c:v>
                </c:pt>
                <c:pt idx="20">
                  <c:v>2.4590163934426229E-2</c:v>
                </c:pt>
                <c:pt idx="21">
                  <c:v>2.3224043715846993E-2</c:v>
                </c:pt>
                <c:pt idx="22">
                  <c:v>2.3224043715846993E-2</c:v>
                </c:pt>
                <c:pt idx="23">
                  <c:v>2.3224043715846993E-2</c:v>
                </c:pt>
                <c:pt idx="24">
                  <c:v>2.1857923497267812E-2</c:v>
                </c:pt>
                <c:pt idx="25">
                  <c:v>2.1857923497267812E-2</c:v>
                </c:pt>
                <c:pt idx="26">
                  <c:v>2.1857923497267812E-2</c:v>
                </c:pt>
                <c:pt idx="27">
                  <c:v>2.0491803278688551E-2</c:v>
                </c:pt>
                <c:pt idx="28">
                  <c:v>2.0491803278688551E-2</c:v>
                </c:pt>
                <c:pt idx="29">
                  <c:v>1.91256830601093E-2</c:v>
                </c:pt>
                <c:pt idx="30">
                  <c:v>1.91256830601093E-2</c:v>
                </c:pt>
                <c:pt idx="31">
                  <c:v>1.7759562841530057E-2</c:v>
                </c:pt>
                <c:pt idx="32">
                  <c:v>1.6393442622950821E-2</c:v>
                </c:pt>
                <c:pt idx="33">
                  <c:v>1.6393442622950821E-2</c:v>
                </c:pt>
                <c:pt idx="34">
                  <c:v>1.2295081967213121E-2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339693120"/>
        <c:axId val="339695080"/>
      </c:barChart>
      <c:catAx>
        <c:axId val="339693120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b="1"/>
            </a:pPr>
            <a:endParaRPr lang="ko-KR"/>
          </a:p>
        </c:txPr>
        <c:crossAx val="339695080"/>
        <c:crosses val="autoZero"/>
        <c:auto val="1"/>
        <c:lblAlgn val="ctr"/>
        <c:lblOffset val="100"/>
        <c:noMultiLvlLbl val="0"/>
      </c:catAx>
      <c:valAx>
        <c:axId val="339695080"/>
        <c:scaling>
          <c:orientation val="minMax"/>
        </c:scaling>
        <c:delete val="1"/>
        <c:axPos val="t"/>
        <c:numFmt formatCode="0.00%" sourceLinked="1"/>
        <c:majorTickMark val="out"/>
        <c:minorTickMark val="none"/>
        <c:tickLblPos val="none"/>
        <c:crossAx val="339693120"/>
        <c:crosses val="autoZero"/>
        <c:crossBetween val="between"/>
      </c:valAx>
    </c:plotArea>
    <c:plotVisOnly val="1"/>
    <c:dispBlanksAs val="gap"/>
    <c:showDLblsOverMax val="0"/>
  </c:chart>
  <c:spPr>
    <a:solidFill>
      <a:schemeClr val="bg1"/>
    </a:solidFill>
    <a:ln w="19050">
      <a:solidFill>
        <a:schemeClr val="tx1"/>
      </a:solidFill>
    </a:ln>
  </c:spPr>
  <c:txPr>
    <a:bodyPr/>
    <a:lstStyle/>
    <a:p>
      <a:pPr>
        <a:defRPr sz="700"/>
      </a:pPr>
      <a:endParaRPr lang="ko-KR"/>
    </a:p>
  </c:txPr>
  <c:externalData r:id="rId1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018651068928537"/>
          <c:y val="2.7160303728796686E-2"/>
          <c:w val="0.83147229929999367"/>
          <c:h val="0.9728396962712071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현원</c:v>
                </c:pt>
              </c:strCache>
            </c:strRef>
          </c:tx>
          <c:spPr>
            <a:gradFill flip="none" rotWithShape="1">
              <a:gsLst>
                <a:gs pos="0">
                  <a:srgbClr val="4F81BD">
                    <a:tint val="66000"/>
                    <a:satMod val="160000"/>
                  </a:srgbClr>
                </a:gs>
                <a:gs pos="50000">
                  <a:srgbClr val="4F81BD">
                    <a:tint val="44500"/>
                    <a:satMod val="160000"/>
                  </a:srgbClr>
                </a:gs>
                <a:gs pos="100000">
                  <a:srgbClr val="4F81BD">
                    <a:tint val="23500"/>
                    <a:satMod val="160000"/>
                  </a:srgbClr>
                </a:gs>
              </a:gsLst>
              <a:lin ang="10800000" scaled="1"/>
              <a:tileRect/>
            </a:gradFill>
            <a:ln w="9525" cap="flat" cmpd="sng" algn="ctr">
              <a:solidFill>
                <a:schemeClr val="accent1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Sheet1!$A$2:$A$11</c:f>
              <c:strCache>
                <c:ptCount val="10"/>
                <c:pt idx="0">
                  <c:v>정무직</c:v>
                </c:pt>
                <c:pt idx="1">
                  <c:v>4급</c:v>
                </c:pt>
                <c:pt idx="2">
                  <c:v>5급</c:v>
                </c:pt>
                <c:pt idx="3">
                  <c:v>6급</c:v>
                </c:pt>
                <c:pt idx="4">
                  <c:v>7급</c:v>
                </c:pt>
                <c:pt idx="5">
                  <c:v>8급</c:v>
                </c:pt>
                <c:pt idx="6">
                  <c:v>9급</c:v>
                </c:pt>
                <c:pt idx="7">
                  <c:v>연구사</c:v>
                </c:pt>
                <c:pt idx="8">
                  <c:v>지도관</c:v>
                </c:pt>
                <c:pt idx="9">
                  <c:v>지도사</c:v>
                </c:pt>
              </c:strCache>
            </c:strRef>
          </c:cat>
          <c:val>
            <c:numRef>
              <c:f>Sheet1!$B$2:$B$11</c:f>
              <c:numCache>
                <c:formatCode>0_ </c:formatCode>
                <c:ptCount val="10"/>
                <c:pt idx="0">
                  <c:v>1</c:v>
                </c:pt>
                <c:pt idx="1">
                  <c:v>4</c:v>
                </c:pt>
                <c:pt idx="2">
                  <c:v>32</c:v>
                </c:pt>
                <c:pt idx="3">
                  <c:v>227</c:v>
                </c:pt>
                <c:pt idx="4">
                  <c:v>261</c:v>
                </c:pt>
                <c:pt idx="5">
                  <c:v>90</c:v>
                </c:pt>
                <c:pt idx="6">
                  <c:v>23</c:v>
                </c:pt>
                <c:pt idx="7">
                  <c:v>4</c:v>
                </c:pt>
                <c:pt idx="8">
                  <c:v>3</c:v>
                </c:pt>
                <c:pt idx="9">
                  <c:v>25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정원</c:v>
                </c:pt>
              </c:strCache>
            </c:strRef>
          </c:tx>
          <c:spPr>
            <a:gradFill flip="none" rotWithShape="1">
              <a:gsLst>
                <a:gs pos="0">
                  <a:srgbClr val="C00000">
                    <a:tint val="66000"/>
                    <a:satMod val="160000"/>
                  </a:srgbClr>
                </a:gs>
                <a:gs pos="50000">
                  <a:srgbClr val="C00000">
                    <a:tint val="44500"/>
                    <a:satMod val="160000"/>
                  </a:srgbClr>
                </a:gs>
                <a:gs pos="100000">
                  <a:srgbClr val="C00000">
                    <a:tint val="23500"/>
                    <a:satMod val="160000"/>
                  </a:srgbClr>
                </a:gs>
              </a:gsLst>
              <a:lin ang="10800000" scaled="1"/>
              <a:tileRect/>
            </a:gradFill>
            <a:ln>
              <a:solidFill>
                <a:srgbClr val="C00000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Sheet1!$A$2:$A$11</c:f>
              <c:strCache>
                <c:ptCount val="10"/>
                <c:pt idx="0">
                  <c:v>정무직</c:v>
                </c:pt>
                <c:pt idx="1">
                  <c:v>4급</c:v>
                </c:pt>
                <c:pt idx="2">
                  <c:v>5급</c:v>
                </c:pt>
                <c:pt idx="3">
                  <c:v>6급</c:v>
                </c:pt>
                <c:pt idx="4">
                  <c:v>7급</c:v>
                </c:pt>
                <c:pt idx="5">
                  <c:v>8급</c:v>
                </c:pt>
                <c:pt idx="6">
                  <c:v>9급</c:v>
                </c:pt>
                <c:pt idx="7">
                  <c:v>연구사</c:v>
                </c:pt>
                <c:pt idx="8">
                  <c:v>지도관</c:v>
                </c:pt>
                <c:pt idx="9">
                  <c:v>지도사</c:v>
                </c:pt>
              </c:strCache>
            </c:strRef>
          </c:cat>
          <c:val>
            <c:numRef>
              <c:f>Sheet1!$C$2:$C$11</c:f>
              <c:numCache>
                <c:formatCode>0_ </c:formatCode>
                <c:ptCount val="10"/>
                <c:pt idx="0">
                  <c:v>1</c:v>
                </c:pt>
                <c:pt idx="1">
                  <c:v>5</c:v>
                </c:pt>
                <c:pt idx="2">
                  <c:v>33</c:v>
                </c:pt>
                <c:pt idx="3">
                  <c:v>195</c:v>
                </c:pt>
                <c:pt idx="4">
                  <c:v>218</c:v>
                </c:pt>
                <c:pt idx="5">
                  <c:v>167</c:v>
                </c:pt>
                <c:pt idx="6">
                  <c:v>99</c:v>
                </c:pt>
                <c:pt idx="7">
                  <c:v>5</c:v>
                </c:pt>
                <c:pt idx="8">
                  <c:v>3</c:v>
                </c:pt>
                <c:pt idx="9">
                  <c:v>27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332903968"/>
        <c:axId val="332902792"/>
      </c:barChart>
      <c:catAx>
        <c:axId val="332903968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crossAx val="332902792"/>
        <c:crosses val="autoZero"/>
        <c:auto val="1"/>
        <c:lblAlgn val="ctr"/>
        <c:lblOffset val="100"/>
        <c:noMultiLvlLbl val="0"/>
      </c:catAx>
      <c:valAx>
        <c:axId val="332902792"/>
        <c:scaling>
          <c:orientation val="minMax"/>
        </c:scaling>
        <c:delete val="1"/>
        <c:axPos val="t"/>
        <c:numFmt formatCode="0_ " sourceLinked="1"/>
        <c:majorTickMark val="out"/>
        <c:minorTickMark val="none"/>
        <c:tickLblPos val="none"/>
        <c:crossAx val="332903968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88585482752096867"/>
          <c:y val="0.83380500050842721"/>
          <c:w val="9.3667408142088973E-2"/>
          <c:h val="0.13741533431144415"/>
        </c:manualLayout>
      </c:layout>
      <c:overlay val="0"/>
    </c:legend>
    <c:plotVisOnly val="1"/>
    <c:dispBlanksAs val="gap"/>
    <c:showDLblsOverMax val="0"/>
  </c:chart>
  <c:spPr>
    <a:noFill/>
    <a:ln w="19050">
      <a:noFill/>
    </a:ln>
  </c:spPr>
  <c:txPr>
    <a:bodyPr/>
    <a:lstStyle/>
    <a:p>
      <a:pPr>
        <a:defRPr sz="1100" b="1"/>
      </a:pPr>
      <a:endParaRPr lang="ko-KR"/>
    </a:p>
  </c:txPr>
  <c:externalData r:id="rId1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05353656836091"/>
          <c:y val="1.9968553459119801E-2"/>
          <c:w val="0.83470987589765044"/>
          <c:h val="0.9600628930817609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인원</c:v>
                </c:pt>
              </c:strCache>
            </c:strRef>
          </c:tx>
          <c:spPr>
            <a:gradFill flip="none" rotWithShape="1">
              <a:gsLst>
                <a:gs pos="0">
                  <a:srgbClr val="4F81BD">
                    <a:tint val="66000"/>
                    <a:satMod val="160000"/>
                  </a:srgbClr>
                </a:gs>
                <a:gs pos="50000">
                  <a:srgbClr val="4F81BD">
                    <a:tint val="44500"/>
                    <a:satMod val="160000"/>
                  </a:srgbClr>
                </a:gs>
                <a:gs pos="100000">
                  <a:srgbClr val="4F81BD">
                    <a:tint val="23500"/>
                    <a:satMod val="160000"/>
                  </a:srgbClr>
                </a:gs>
              </a:gsLst>
              <a:lin ang="10800000" scaled="1"/>
              <a:tileRect/>
            </a:gradFill>
            <a:ln w="9525" cap="flat" cmpd="sng" algn="ctr">
              <a:solidFill>
                <a:schemeClr val="accent1">
                  <a:lumMod val="50000"/>
                </a:scheme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r>
                      <a:rPr lang="en-US" altLang="en-US" dirty="0" smtClean="0"/>
                      <a:t>3 (0.61)</a:t>
                    </a:r>
                    <a:endParaRPr lang="en-US" alt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separator>, </c:separator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tx>
                <c:rich>
                  <a:bodyPr/>
                  <a:lstStyle/>
                  <a:p>
                    <a:r>
                      <a:rPr lang="en-US" altLang="en-US" dirty="0"/>
                      <a:t>25 </a:t>
                    </a:r>
                    <a:r>
                      <a:rPr lang="en-US" altLang="en-US" dirty="0" smtClean="0"/>
                      <a:t> (5.08)</a:t>
                    </a:r>
                    <a:endParaRPr lang="en-US" alt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separator>, </c:separator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tx>
                <c:rich>
                  <a:bodyPr/>
                  <a:lstStyle/>
                  <a:p>
                    <a:r>
                      <a:rPr lang="en-US" altLang="en-US"/>
                      <a:t>156 </a:t>
                    </a:r>
                    <a:r>
                      <a:rPr lang="en-US" altLang="en-US" smtClean="0"/>
                      <a:t> (31.71)</a:t>
                    </a:r>
                    <a:endParaRPr lang="en-US" alt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separator>, </c:separator>
              <c:extLst>
                <c:ext xmlns:c15="http://schemas.microsoft.com/office/drawing/2012/chart" uri="{CE6537A1-D6FC-4f65-9D91-7224C49458BB}"/>
              </c:extLst>
            </c:dLbl>
            <c:dLbl>
              <c:idx val="3"/>
              <c:tx>
                <c:rich>
                  <a:bodyPr/>
                  <a:lstStyle/>
                  <a:p>
                    <a:pPr>
                      <a:lnSpc>
                        <a:spcPct val="70000"/>
                      </a:lnSpc>
                      <a:defRPr/>
                    </a:pPr>
                    <a:r>
                      <a:rPr lang="en-US" altLang="en-US" dirty="0"/>
                      <a:t>218 </a:t>
                    </a:r>
                    <a:endParaRPr lang="en-US" altLang="en-US" dirty="0" smtClean="0"/>
                  </a:p>
                  <a:p>
                    <a:pPr>
                      <a:lnSpc>
                        <a:spcPct val="70000"/>
                      </a:lnSpc>
                      <a:defRPr/>
                    </a:pPr>
                    <a:r>
                      <a:rPr lang="en-US" altLang="en-US" dirty="0" smtClean="0"/>
                      <a:t>(44.31)</a:t>
                    </a:r>
                    <a:endParaRPr lang="en-US" altLang="en-US" dirty="0"/>
                  </a:p>
                </c:rich>
              </c:tx>
              <c:numFmt formatCode="#,##0_);[Red]\(#,##0\)" sourceLinked="0"/>
              <c:spPr/>
              <c:showLegendKey val="0"/>
              <c:showVal val="1"/>
              <c:showCatName val="0"/>
              <c:showSerName val="0"/>
              <c:showPercent val="0"/>
              <c:showBubbleSize val="0"/>
              <c:separator>, </c:separator>
              <c:extLst>
                <c:ext xmlns:c15="http://schemas.microsoft.com/office/drawing/2012/chart" uri="{CE6537A1-D6FC-4f65-9D91-7224C49458BB}"/>
              </c:extLst>
            </c:dLbl>
            <c:dLbl>
              <c:idx val="4"/>
              <c:tx>
                <c:rich>
                  <a:bodyPr/>
                  <a:lstStyle/>
                  <a:p>
                    <a:r>
                      <a:rPr lang="en-US" altLang="en-US" dirty="0"/>
                      <a:t>63 </a:t>
                    </a:r>
                    <a:r>
                      <a:rPr lang="en-US" altLang="en-US" dirty="0" smtClean="0"/>
                      <a:t> (12.80)</a:t>
                    </a:r>
                    <a:endParaRPr lang="en-US" alt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separator>, </c:separator>
              <c:extLst>
                <c:ext xmlns:c15="http://schemas.microsoft.com/office/drawing/2012/chart" uri="{CE6537A1-D6FC-4f65-9D91-7224C49458BB}"/>
              </c:extLst>
            </c:dLbl>
            <c:dLbl>
              <c:idx val="5"/>
              <c:tx>
                <c:rich>
                  <a:bodyPr/>
                  <a:lstStyle/>
                  <a:p>
                    <a:r>
                      <a:rPr lang="en-US" altLang="en-US"/>
                      <a:t>21 </a:t>
                    </a:r>
                    <a:r>
                      <a:rPr lang="en-US" altLang="en-US" smtClean="0"/>
                      <a:t> (4.27)</a:t>
                    </a:r>
                    <a:endParaRPr lang="en-US" alt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separator>, </c:separator>
              <c:extLst>
                <c:ext xmlns:c15="http://schemas.microsoft.com/office/drawing/2012/chart" uri="{CE6537A1-D6FC-4f65-9D91-7224C49458BB}"/>
              </c:extLst>
            </c:dLbl>
            <c:dLbl>
              <c:idx val="6"/>
              <c:tx>
                <c:rich>
                  <a:bodyPr/>
                  <a:lstStyle/>
                  <a:p>
                    <a:r>
                      <a:rPr lang="en-US" altLang="en-US"/>
                      <a:t>1 </a:t>
                    </a:r>
                    <a:r>
                      <a:rPr lang="en-US" altLang="en-US" smtClean="0"/>
                      <a:t> (0.20)</a:t>
                    </a:r>
                    <a:endParaRPr lang="en-US" alt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separator>, </c:separator>
              <c:extLst>
                <c:ext xmlns:c15="http://schemas.microsoft.com/office/drawing/2012/chart" uri="{CE6537A1-D6FC-4f65-9D91-7224C49458BB}"/>
              </c:extLst>
            </c:dLbl>
            <c:dLbl>
              <c:idx val="7"/>
              <c:tx>
                <c:rich>
                  <a:bodyPr/>
                  <a:lstStyle/>
                  <a:p>
                    <a:r>
                      <a:rPr lang="en-US" altLang="en-US" smtClean="0"/>
                      <a:t>3 (0.61) </a:t>
                    </a:r>
                    <a:endParaRPr lang="en-US" alt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separator>, </c:separator>
              <c:extLst>
                <c:ext xmlns:c15="http://schemas.microsoft.com/office/drawing/2012/chart" uri="{CE6537A1-D6FC-4f65-9D91-7224C49458BB}"/>
              </c:extLst>
            </c:dLbl>
            <c:dLbl>
              <c:idx val="8"/>
              <c:tx>
                <c:rich>
                  <a:bodyPr/>
                  <a:lstStyle/>
                  <a:p>
                    <a:r>
                      <a:rPr lang="en-US" altLang="en-US"/>
                      <a:t>2 </a:t>
                    </a:r>
                    <a:r>
                      <a:rPr lang="en-US" altLang="en-US" smtClean="0"/>
                      <a:t> (0.41)</a:t>
                    </a:r>
                    <a:endParaRPr lang="en-US" alt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separator>, </c:separator>
              <c:extLst>
                <c:ext xmlns:c15="http://schemas.microsoft.com/office/drawing/2012/chart" uri="{CE6537A1-D6FC-4f65-9D91-7224C49458BB}"/>
              </c:extLst>
            </c:dLbl>
            <c:numFmt formatCode="#,##0_);[Red]\(#,##0\)" sourceLinked="0"/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eparator>,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Sheet1!$A$2:$A$10</c:f>
              <c:strCache>
                <c:ptCount val="9"/>
                <c:pt idx="0">
                  <c:v>4급</c:v>
                </c:pt>
                <c:pt idx="1">
                  <c:v>5급</c:v>
                </c:pt>
                <c:pt idx="2">
                  <c:v>6급</c:v>
                </c:pt>
                <c:pt idx="3">
                  <c:v>7급</c:v>
                </c:pt>
                <c:pt idx="4">
                  <c:v>8급</c:v>
                </c:pt>
                <c:pt idx="5">
                  <c:v>9급</c:v>
                </c:pt>
                <c:pt idx="6">
                  <c:v>다</c:v>
                </c:pt>
                <c:pt idx="7">
                  <c:v>연구사</c:v>
                </c:pt>
                <c:pt idx="8">
                  <c:v>지도사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3</c:v>
                </c:pt>
                <c:pt idx="1">
                  <c:v>25</c:v>
                </c:pt>
                <c:pt idx="2">
                  <c:v>156</c:v>
                </c:pt>
                <c:pt idx="3">
                  <c:v>218</c:v>
                </c:pt>
                <c:pt idx="4">
                  <c:v>63</c:v>
                </c:pt>
                <c:pt idx="5">
                  <c:v>21</c:v>
                </c:pt>
                <c:pt idx="6">
                  <c:v>1</c:v>
                </c:pt>
                <c:pt idx="7">
                  <c:v>3</c:v>
                </c:pt>
                <c:pt idx="8">
                  <c:v>2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337641992"/>
        <c:axId val="337642384"/>
      </c:barChart>
      <c:catAx>
        <c:axId val="337641992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crossAx val="337642384"/>
        <c:crossesAt val="0"/>
        <c:auto val="1"/>
        <c:lblAlgn val="ctr"/>
        <c:lblOffset val="100"/>
        <c:noMultiLvlLbl val="0"/>
      </c:catAx>
      <c:valAx>
        <c:axId val="337642384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337641992"/>
        <c:crosses val="autoZero"/>
        <c:crossBetween val="between"/>
      </c:valAx>
    </c:plotArea>
    <c:plotVisOnly val="1"/>
    <c:dispBlanksAs val="gap"/>
    <c:showDLblsOverMax val="0"/>
  </c:chart>
  <c:spPr>
    <a:solidFill>
      <a:schemeClr val="bg1"/>
    </a:solidFill>
    <a:ln w="12700">
      <a:solidFill>
        <a:schemeClr val="tx1"/>
      </a:solidFill>
    </a:ln>
  </c:spPr>
  <c:txPr>
    <a:bodyPr/>
    <a:lstStyle/>
    <a:p>
      <a:pPr>
        <a:defRPr sz="1000" b="1"/>
      </a:pPr>
      <a:endParaRPr lang="ko-KR"/>
    </a:p>
  </c:txPr>
  <c:externalData r:id="rId1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05353656836091"/>
          <c:y val="1.9968553459119808E-2"/>
          <c:w val="0.83470987589765044"/>
          <c:h val="0.9600628930817609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인원</c:v>
                </c:pt>
              </c:strCache>
            </c:strRef>
          </c:tx>
          <c:spPr>
            <a:gradFill flip="none" rotWithShape="1">
              <a:gsLst>
                <a:gs pos="0">
                  <a:srgbClr val="C00000">
                    <a:tint val="66000"/>
                    <a:satMod val="160000"/>
                  </a:srgbClr>
                </a:gs>
                <a:gs pos="50000">
                  <a:srgbClr val="C00000">
                    <a:tint val="44500"/>
                    <a:satMod val="160000"/>
                  </a:srgbClr>
                </a:gs>
                <a:gs pos="100000">
                  <a:srgbClr val="C00000">
                    <a:tint val="23500"/>
                    <a:satMod val="160000"/>
                  </a:srgbClr>
                </a:gs>
              </a:gsLst>
              <a:lin ang="10800000" scaled="1"/>
              <a:tileRect/>
            </a:gradFill>
            <a:ln w="9525" cap="flat" cmpd="sng" algn="ctr">
              <a:solidFill>
                <a:srgbClr val="C000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r>
                      <a:rPr lang="en-US" altLang="en-US" smtClean="0"/>
                      <a:t>1 (0.56)</a:t>
                    </a:r>
                    <a:endParaRPr lang="en-US" alt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tx>
                <c:rich>
                  <a:bodyPr/>
                  <a:lstStyle/>
                  <a:p>
                    <a:r>
                      <a:rPr lang="en-US" altLang="en-US" smtClean="0"/>
                      <a:t>7 (3.93)</a:t>
                    </a:r>
                    <a:endParaRPr lang="en-US" alt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tx>
                <c:rich>
                  <a:bodyPr/>
                  <a:lstStyle/>
                  <a:p>
                    <a:pPr>
                      <a:lnSpc>
                        <a:spcPct val="70000"/>
                      </a:lnSpc>
                      <a:defRPr/>
                    </a:pPr>
                    <a:r>
                      <a:rPr lang="en-US" altLang="en-US" smtClean="0"/>
                      <a:t>71</a:t>
                    </a:r>
                  </a:p>
                  <a:p>
                    <a:pPr>
                      <a:lnSpc>
                        <a:spcPct val="70000"/>
                      </a:lnSpc>
                      <a:defRPr/>
                    </a:pPr>
                    <a:r>
                      <a:rPr lang="en-US" altLang="en-US" smtClean="0"/>
                      <a:t>(39.89)</a:t>
                    </a:r>
                    <a:endParaRPr lang="en-US" altLang="en-US"/>
                  </a:p>
                </c:rich>
              </c:tx>
              <c:spPr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3"/>
              <c:tx>
                <c:rich>
                  <a:bodyPr/>
                  <a:lstStyle/>
                  <a:p>
                    <a:r>
                      <a:rPr lang="en-US" altLang="en-US" smtClean="0"/>
                      <a:t>43 (24.16)</a:t>
                    </a:r>
                    <a:endParaRPr lang="en-US" alt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4"/>
              <c:tx>
                <c:rich>
                  <a:bodyPr/>
                  <a:lstStyle/>
                  <a:p>
                    <a:r>
                      <a:rPr lang="en-US" altLang="en-US" smtClean="0"/>
                      <a:t>27 (15.17)</a:t>
                    </a:r>
                    <a:endParaRPr lang="en-US" alt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5"/>
              <c:tx>
                <c:rich>
                  <a:bodyPr/>
                  <a:lstStyle/>
                  <a:p>
                    <a:r>
                      <a:rPr lang="en-US" altLang="en-US" smtClean="0"/>
                      <a:t>2 (1.12)</a:t>
                    </a:r>
                    <a:endParaRPr lang="en-US" alt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6"/>
              <c:tx>
                <c:rich>
                  <a:bodyPr/>
                  <a:lstStyle/>
                  <a:p>
                    <a:r>
                      <a:rPr lang="en-US" altLang="en-US" smtClean="0"/>
                      <a:t>1 (0.56)</a:t>
                    </a:r>
                    <a:endParaRPr lang="en-US" alt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7"/>
              <c:tx>
                <c:rich>
                  <a:bodyPr/>
                  <a:lstStyle/>
                  <a:p>
                    <a:r>
                      <a:rPr lang="en-US" altLang="en-US" smtClean="0"/>
                      <a:t>3 (1.69)</a:t>
                    </a:r>
                    <a:endParaRPr lang="en-US" alt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8"/>
              <c:tx>
                <c:rich>
                  <a:bodyPr/>
                  <a:lstStyle/>
                  <a:p>
                    <a:r>
                      <a:rPr lang="en-US" altLang="en-US" smtClean="0"/>
                      <a:t>23 (12.92)</a:t>
                    </a:r>
                    <a:endParaRPr lang="en-US" alt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Sheet1!$A$2:$A$10</c:f>
              <c:strCache>
                <c:ptCount val="9"/>
                <c:pt idx="0">
                  <c:v>4급</c:v>
                </c:pt>
                <c:pt idx="1">
                  <c:v>5급</c:v>
                </c:pt>
                <c:pt idx="2">
                  <c:v>6급</c:v>
                </c:pt>
                <c:pt idx="3">
                  <c:v>7급</c:v>
                </c:pt>
                <c:pt idx="4">
                  <c:v>8급</c:v>
                </c:pt>
                <c:pt idx="5">
                  <c:v>9급</c:v>
                </c:pt>
                <c:pt idx="6">
                  <c:v>연구사</c:v>
                </c:pt>
                <c:pt idx="7">
                  <c:v>지도관</c:v>
                </c:pt>
                <c:pt idx="8">
                  <c:v>지도사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1</c:v>
                </c:pt>
                <c:pt idx="1">
                  <c:v>7</c:v>
                </c:pt>
                <c:pt idx="2">
                  <c:v>71</c:v>
                </c:pt>
                <c:pt idx="3">
                  <c:v>43</c:v>
                </c:pt>
                <c:pt idx="4">
                  <c:v>27</c:v>
                </c:pt>
                <c:pt idx="5">
                  <c:v>2</c:v>
                </c:pt>
                <c:pt idx="6">
                  <c:v>1</c:v>
                </c:pt>
                <c:pt idx="7">
                  <c:v>3</c:v>
                </c:pt>
                <c:pt idx="8">
                  <c:v>23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337636896"/>
        <c:axId val="337637680"/>
      </c:barChart>
      <c:catAx>
        <c:axId val="337636896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crossAx val="337637680"/>
        <c:crossesAt val="0"/>
        <c:auto val="1"/>
        <c:lblAlgn val="ctr"/>
        <c:lblOffset val="100"/>
        <c:noMultiLvlLbl val="0"/>
      </c:catAx>
      <c:valAx>
        <c:axId val="337637680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337636896"/>
        <c:crosses val="autoZero"/>
        <c:crossBetween val="between"/>
      </c:valAx>
    </c:plotArea>
    <c:plotVisOnly val="1"/>
    <c:dispBlanksAs val="gap"/>
    <c:showDLblsOverMax val="0"/>
  </c:chart>
  <c:spPr>
    <a:solidFill>
      <a:schemeClr val="bg1"/>
    </a:solidFill>
    <a:ln w="12700">
      <a:solidFill>
        <a:schemeClr val="tx1"/>
      </a:solidFill>
    </a:ln>
  </c:spPr>
  <c:txPr>
    <a:bodyPr/>
    <a:lstStyle/>
    <a:p>
      <a:pPr>
        <a:defRPr sz="1000" b="1"/>
      </a:pPr>
      <a:endParaRPr lang="ko-KR"/>
    </a:p>
  </c:txPr>
  <c:externalData r:id="rId1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보령시 </c:v>
                </c:pt>
              </c:strCache>
            </c:strRef>
          </c:tx>
          <c:spPr>
            <a:gradFill flip="none" rotWithShape="1">
              <a:gsLst>
                <a:gs pos="0">
                  <a:srgbClr val="FFC000">
                    <a:tint val="66000"/>
                    <a:satMod val="160000"/>
                  </a:srgbClr>
                </a:gs>
                <a:gs pos="50000">
                  <a:srgbClr val="FFC000">
                    <a:tint val="44500"/>
                    <a:satMod val="160000"/>
                  </a:srgbClr>
                </a:gs>
                <a:gs pos="100000">
                  <a:srgbClr val="FFC000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>
              <a:solidFill>
                <a:srgbClr val="FFC000"/>
              </a:solidFill>
            </a:ln>
          </c:spPr>
          <c:invertIfNegative val="0"/>
          <c:cat>
            <c:strRef>
              <c:f>Sheet1!$B$1:$G$1</c:f>
              <c:strCache>
                <c:ptCount val="6"/>
                <c:pt idx="0">
                  <c:v>12. 01 </c:v>
                </c:pt>
                <c:pt idx="1">
                  <c:v>12. 08 </c:v>
                </c:pt>
                <c:pt idx="2">
                  <c:v>13. 01 </c:v>
                </c:pt>
                <c:pt idx="3">
                  <c:v>13. 08 </c:v>
                </c:pt>
                <c:pt idx="4">
                  <c:v>14. 01 </c:v>
                </c:pt>
                <c:pt idx="5">
                  <c:v>14. 06 </c:v>
                </c:pt>
              </c:strCache>
            </c:strRef>
          </c:cat>
          <c:val>
            <c:numRef>
              <c:f>Sheet1!$B$2:$G$2</c:f>
              <c:numCache>
                <c:formatCode>#,##0</c:formatCode>
                <c:ptCount val="6"/>
                <c:pt idx="0">
                  <c:v>106343</c:v>
                </c:pt>
                <c:pt idx="1">
                  <c:v>105828</c:v>
                </c:pt>
                <c:pt idx="2">
                  <c:v>105477</c:v>
                </c:pt>
                <c:pt idx="3">
                  <c:v>105021</c:v>
                </c:pt>
                <c:pt idx="4">
                  <c:v>104844</c:v>
                </c:pt>
                <c:pt idx="5">
                  <c:v>104680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axId val="332902400"/>
        <c:axId val="332903576"/>
      </c:barChart>
      <c:catAx>
        <c:axId val="332902400"/>
        <c:scaling>
          <c:orientation val="minMax"/>
        </c:scaling>
        <c:delete val="1"/>
        <c:axPos val="b"/>
        <c:numFmt formatCode="General" sourceLinked="0"/>
        <c:majorTickMark val="none"/>
        <c:minorTickMark val="none"/>
        <c:tickLblPos val="nextTo"/>
        <c:crossAx val="332903576"/>
        <c:crosses val="autoZero"/>
        <c:auto val="1"/>
        <c:lblAlgn val="ctr"/>
        <c:lblOffset val="100"/>
        <c:noMultiLvlLbl val="0"/>
      </c:catAx>
      <c:valAx>
        <c:axId val="332903576"/>
        <c:scaling>
          <c:orientation val="minMax"/>
          <c:min val="100000"/>
        </c:scaling>
        <c:delete val="1"/>
        <c:axPos val="l"/>
        <c:numFmt formatCode="#,##0" sourceLinked="1"/>
        <c:majorTickMark val="none"/>
        <c:minorTickMark val="none"/>
        <c:tickLblPos val="nextTo"/>
        <c:crossAx val="3329024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050"/>
      </a:pPr>
      <a:endParaRPr lang="ko-KR"/>
    </a:p>
  </c:txPr>
  <c:externalData r:id="rId1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공주시 </c:v>
                </c:pt>
              </c:strCache>
            </c:strRef>
          </c:tx>
          <c:spPr>
            <a:gradFill flip="none" rotWithShape="1">
              <a:gsLst>
                <a:gs pos="0">
                  <a:srgbClr val="9BBB59">
                    <a:tint val="66000"/>
                    <a:satMod val="160000"/>
                  </a:srgbClr>
                </a:gs>
                <a:gs pos="50000">
                  <a:srgbClr val="9BBB59">
                    <a:tint val="44500"/>
                    <a:satMod val="160000"/>
                  </a:srgbClr>
                </a:gs>
                <a:gs pos="100000">
                  <a:srgbClr val="9BBB59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>
              <a:solidFill>
                <a:schemeClr val="accent3">
                  <a:lumMod val="50000"/>
                </a:schemeClr>
              </a:solidFill>
            </a:ln>
          </c:spPr>
          <c:invertIfNegative val="0"/>
          <c:cat>
            <c:strRef>
              <c:f>Sheet1!$B$1:$G$1</c:f>
              <c:strCache>
                <c:ptCount val="6"/>
                <c:pt idx="0">
                  <c:v>12. 01 </c:v>
                </c:pt>
                <c:pt idx="1">
                  <c:v>12. 08 </c:v>
                </c:pt>
                <c:pt idx="2">
                  <c:v>13. 01 </c:v>
                </c:pt>
                <c:pt idx="3">
                  <c:v>13. 08 </c:v>
                </c:pt>
                <c:pt idx="4">
                  <c:v>14. 01 </c:v>
                </c:pt>
                <c:pt idx="5">
                  <c:v>14. 06 </c:v>
                </c:pt>
              </c:strCache>
            </c:strRef>
          </c:cat>
          <c:val>
            <c:numRef>
              <c:f>Sheet1!$B$2:$G$2</c:f>
              <c:numCache>
                <c:formatCode>#,##0</c:formatCode>
                <c:ptCount val="6"/>
                <c:pt idx="0">
                  <c:v>124635</c:v>
                </c:pt>
                <c:pt idx="1">
                  <c:v>117705</c:v>
                </c:pt>
                <c:pt idx="2">
                  <c:v>117136</c:v>
                </c:pt>
                <c:pt idx="3">
                  <c:v>116596</c:v>
                </c:pt>
                <c:pt idx="4">
                  <c:v>116222</c:v>
                </c:pt>
                <c:pt idx="5">
                  <c:v>115507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axId val="332906320"/>
        <c:axId val="332899264"/>
      </c:barChart>
      <c:catAx>
        <c:axId val="332906320"/>
        <c:scaling>
          <c:orientation val="minMax"/>
        </c:scaling>
        <c:delete val="1"/>
        <c:axPos val="b"/>
        <c:numFmt formatCode="General" sourceLinked="0"/>
        <c:majorTickMark val="none"/>
        <c:minorTickMark val="none"/>
        <c:tickLblPos val="nextTo"/>
        <c:crossAx val="332899264"/>
        <c:crosses val="autoZero"/>
        <c:auto val="1"/>
        <c:lblAlgn val="ctr"/>
        <c:lblOffset val="100"/>
        <c:noMultiLvlLbl val="0"/>
      </c:catAx>
      <c:valAx>
        <c:axId val="332899264"/>
        <c:scaling>
          <c:orientation val="minMax"/>
          <c:min val="100000"/>
        </c:scaling>
        <c:delete val="1"/>
        <c:axPos val="l"/>
        <c:numFmt formatCode="#,##0" sourceLinked="1"/>
        <c:majorTickMark val="none"/>
        <c:minorTickMark val="none"/>
        <c:tickLblPos val="nextTo"/>
        <c:crossAx val="3329063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050"/>
      </a:pPr>
      <a:endParaRPr lang="ko-KR"/>
    </a:p>
  </c:txPr>
  <c:externalData r:id="rId1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논산시 </c:v>
                </c:pt>
              </c:strCache>
            </c:strRef>
          </c:tx>
          <c:spPr>
            <a:gradFill flip="none" rotWithShape="1">
              <a:gsLst>
                <a:gs pos="0">
                  <a:srgbClr val="C00000">
                    <a:tint val="66000"/>
                    <a:satMod val="160000"/>
                  </a:srgbClr>
                </a:gs>
                <a:gs pos="50000">
                  <a:srgbClr val="C00000">
                    <a:tint val="44500"/>
                    <a:satMod val="160000"/>
                  </a:srgbClr>
                </a:gs>
                <a:gs pos="100000">
                  <a:srgbClr val="C00000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>
              <a:solidFill>
                <a:srgbClr val="C00000"/>
              </a:solidFill>
            </a:ln>
          </c:spPr>
          <c:invertIfNegative val="0"/>
          <c:cat>
            <c:strRef>
              <c:f>Sheet1!$B$1:$G$1</c:f>
              <c:strCache>
                <c:ptCount val="6"/>
                <c:pt idx="0">
                  <c:v>12. 01 </c:v>
                </c:pt>
                <c:pt idx="1">
                  <c:v>12. 08 </c:v>
                </c:pt>
                <c:pt idx="2">
                  <c:v>13. 01 </c:v>
                </c:pt>
                <c:pt idx="3">
                  <c:v>13. 08 </c:v>
                </c:pt>
                <c:pt idx="4">
                  <c:v>14. 01 </c:v>
                </c:pt>
                <c:pt idx="5">
                  <c:v>14. 06 </c:v>
                </c:pt>
              </c:strCache>
            </c:strRef>
          </c:cat>
          <c:val>
            <c:numRef>
              <c:f>Sheet1!$B$2:$G$2</c:f>
              <c:numCache>
                <c:formatCode>#,##0</c:formatCode>
                <c:ptCount val="6"/>
                <c:pt idx="0">
                  <c:v>127246</c:v>
                </c:pt>
                <c:pt idx="1">
                  <c:v>126743</c:v>
                </c:pt>
                <c:pt idx="2">
                  <c:v>126477</c:v>
                </c:pt>
                <c:pt idx="3">
                  <c:v>126023</c:v>
                </c:pt>
                <c:pt idx="4">
                  <c:v>125751</c:v>
                </c:pt>
                <c:pt idx="5">
                  <c:v>125272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axId val="337643952"/>
        <c:axId val="337642776"/>
      </c:barChart>
      <c:catAx>
        <c:axId val="337643952"/>
        <c:scaling>
          <c:orientation val="minMax"/>
        </c:scaling>
        <c:delete val="1"/>
        <c:axPos val="b"/>
        <c:numFmt formatCode="General" sourceLinked="0"/>
        <c:majorTickMark val="none"/>
        <c:minorTickMark val="none"/>
        <c:tickLblPos val="nextTo"/>
        <c:crossAx val="337642776"/>
        <c:crosses val="autoZero"/>
        <c:auto val="1"/>
        <c:lblAlgn val="ctr"/>
        <c:lblOffset val="100"/>
        <c:noMultiLvlLbl val="0"/>
      </c:catAx>
      <c:valAx>
        <c:axId val="337642776"/>
        <c:scaling>
          <c:orientation val="minMax"/>
          <c:min val="100000"/>
        </c:scaling>
        <c:delete val="1"/>
        <c:axPos val="l"/>
        <c:numFmt formatCode="#,##0" sourceLinked="1"/>
        <c:majorTickMark val="none"/>
        <c:minorTickMark val="none"/>
        <c:tickLblPos val="nextTo"/>
        <c:crossAx val="3376439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050"/>
      </a:pPr>
      <a:endParaRPr lang="ko-KR"/>
    </a:p>
  </c:txPr>
  <c:externalData r:id="rId1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세종시 </c:v>
                </c:pt>
              </c:strCache>
            </c:strRef>
          </c:tx>
          <c:spPr>
            <a:gradFill flip="none" rotWithShape="1">
              <a:gsLst>
                <a:gs pos="0">
                  <a:srgbClr val="4F81BD">
                    <a:tint val="66000"/>
                    <a:satMod val="160000"/>
                  </a:srgbClr>
                </a:gs>
                <a:gs pos="50000">
                  <a:srgbClr val="4F81BD">
                    <a:tint val="44500"/>
                    <a:satMod val="160000"/>
                  </a:srgbClr>
                </a:gs>
                <a:gs pos="100000">
                  <a:srgbClr val="4F81BD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>
              <a:solidFill>
                <a:schemeClr val="tx2"/>
              </a:solidFill>
            </a:ln>
          </c:spPr>
          <c:invertIfNegative val="0"/>
          <c:cat>
            <c:strRef>
              <c:f>Sheet1!$B$1:$G$1</c:f>
              <c:strCache>
                <c:ptCount val="6"/>
                <c:pt idx="0">
                  <c:v>12. 01 </c:v>
                </c:pt>
                <c:pt idx="1">
                  <c:v>12. 08 </c:v>
                </c:pt>
                <c:pt idx="2">
                  <c:v>13. 01 </c:v>
                </c:pt>
                <c:pt idx="3">
                  <c:v>13. 08 </c:v>
                </c:pt>
                <c:pt idx="4">
                  <c:v>14. 01 </c:v>
                </c:pt>
                <c:pt idx="5">
                  <c:v>14. 06 </c:v>
                </c:pt>
              </c:strCache>
            </c:strRef>
          </c:cat>
          <c:val>
            <c:numRef>
              <c:f>Sheet1!$B$2:$G$2</c:f>
              <c:numCache>
                <c:formatCode>#,##0</c:formatCode>
                <c:ptCount val="6"/>
                <c:pt idx="1">
                  <c:v>108920</c:v>
                </c:pt>
                <c:pt idx="2">
                  <c:v>116168</c:v>
                </c:pt>
                <c:pt idx="3">
                  <c:v>120375</c:v>
                </c:pt>
                <c:pt idx="4">
                  <c:v>126260</c:v>
                </c:pt>
                <c:pt idx="5">
                  <c:v>133361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axId val="339694688"/>
        <c:axId val="339697040"/>
      </c:barChart>
      <c:catAx>
        <c:axId val="339694688"/>
        <c:scaling>
          <c:orientation val="minMax"/>
        </c:scaling>
        <c:delete val="1"/>
        <c:axPos val="b"/>
        <c:numFmt formatCode="General" sourceLinked="0"/>
        <c:majorTickMark val="none"/>
        <c:minorTickMark val="none"/>
        <c:tickLblPos val="nextTo"/>
        <c:crossAx val="339697040"/>
        <c:crosses val="autoZero"/>
        <c:auto val="1"/>
        <c:lblAlgn val="ctr"/>
        <c:lblOffset val="100"/>
        <c:noMultiLvlLbl val="0"/>
      </c:catAx>
      <c:valAx>
        <c:axId val="339697040"/>
        <c:scaling>
          <c:orientation val="minMax"/>
          <c:min val="100000"/>
        </c:scaling>
        <c:delete val="1"/>
        <c:axPos val="l"/>
        <c:numFmt formatCode="#,##0" sourceLinked="1"/>
        <c:majorTickMark val="none"/>
        <c:minorTickMark val="none"/>
        <c:tickLblPos val="nextTo"/>
        <c:crossAx val="3396946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050"/>
      </a:pPr>
      <a:endParaRPr lang="ko-KR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종사자수</c:v>
                </c:pt>
              </c:strCache>
            </c:strRef>
          </c:tx>
          <c:spPr>
            <a:ln w="22225">
              <a:solidFill>
                <a:schemeClr val="accent1">
                  <a:lumMod val="50000"/>
                </a:schemeClr>
              </a:solidFill>
            </a:ln>
          </c:spPr>
          <c:marker>
            <c:symbol val="none"/>
          </c:marker>
          <c:cat>
            <c:strRef>
              <c:f>Sheet1!$A$2:$A$21</c:f>
              <c:strCache>
                <c:ptCount val="20"/>
                <c:pt idx="0">
                  <c:v>1993</c:v>
                </c:pt>
                <c:pt idx="1">
                  <c:v>1994</c:v>
                </c:pt>
                <c:pt idx="2">
                  <c:v>1995</c:v>
                </c:pt>
                <c:pt idx="3">
                  <c:v>1996</c:v>
                </c:pt>
                <c:pt idx="4">
                  <c:v>1997</c:v>
                </c:pt>
                <c:pt idx="5">
                  <c:v>1998</c:v>
                </c:pt>
                <c:pt idx="6">
                  <c:v>1999</c:v>
                </c:pt>
                <c:pt idx="7">
                  <c:v>2000</c:v>
                </c:pt>
                <c:pt idx="8">
                  <c:v>2001</c:v>
                </c:pt>
                <c:pt idx="9">
                  <c:v>2002</c:v>
                </c:pt>
                <c:pt idx="10">
                  <c:v>2003</c:v>
                </c:pt>
                <c:pt idx="11">
                  <c:v>2004</c:v>
                </c:pt>
                <c:pt idx="12">
                  <c:v>2005</c:v>
                </c:pt>
                <c:pt idx="13">
                  <c:v>2006</c:v>
                </c:pt>
                <c:pt idx="14">
                  <c:v>2007</c:v>
                </c:pt>
                <c:pt idx="15">
                  <c:v>2008</c:v>
                </c:pt>
                <c:pt idx="16">
                  <c:v>2009</c:v>
                </c:pt>
                <c:pt idx="17">
                  <c:v>2010</c:v>
                </c:pt>
                <c:pt idx="18">
                  <c:v>2011</c:v>
                </c:pt>
                <c:pt idx="19">
                  <c:v>2012</c:v>
                </c:pt>
              </c:strCache>
            </c:strRef>
          </c:cat>
          <c:val>
            <c:numRef>
              <c:f>Sheet1!$B$2:$B$21</c:f>
              <c:numCache>
                <c:formatCode>#,##0</c:formatCode>
                <c:ptCount val="20"/>
                <c:pt idx="0">
                  <c:v>423471</c:v>
                </c:pt>
                <c:pt idx="1">
                  <c:v>442749</c:v>
                </c:pt>
                <c:pt idx="2">
                  <c:v>456807</c:v>
                </c:pt>
                <c:pt idx="3">
                  <c:v>482407</c:v>
                </c:pt>
                <c:pt idx="4">
                  <c:v>485110</c:v>
                </c:pt>
                <c:pt idx="5">
                  <c:v>456957</c:v>
                </c:pt>
                <c:pt idx="6">
                  <c:v>474816</c:v>
                </c:pt>
                <c:pt idx="7">
                  <c:v>496966</c:v>
                </c:pt>
                <c:pt idx="8">
                  <c:v>502933</c:v>
                </c:pt>
                <c:pt idx="9">
                  <c:v>525595</c:v>
                </c:pt>
                <c:pt idx="10">
                  <c:v>544469</c:v>
                </c:pt>
                <c:pt idx="11">
                  <c:v>565624</c:v>
                </c:pt>
                <c:pt idx="12">
                  <c:v>589493</c:v>
                </c:pt>
                <c:pt idx="13">
                  <c:v>604737</c:v>
                </c:pt>
                <c:pt idx="14">
                  <c:v>622870</c:v>
                </c:pt>
                <c:pt idx="15">
                  <c:v>641731</c:v>
                </c:pt>
                <c:pt idx="16">
                  <c:v>665433</c:v>
                </c:pt>
                <c:pt idx="17">
                  <c:v>702560</c:v>
                </c:pt>
                <c:pt idx="18">
                  <c:v>748377</c:v>
                </c:pt>
                <c:pt idx="19">
                  <c:v>742046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30630416"/>
        <c:axId val="330631984"/>
      </c:lineChart>
      <c:lineChart>
        <c:grouping val="standar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증가율</c:v>
                </c:pt>
              </c:strCache>
            </c:strRef>
          </c:tx>
          <c:spPr>
            <a:ln w="22225"/>
          </c:spPr>
          <c:marker>
            <c:symbol val="none"/>
          </c:marker>
          <c:cat>
            <c:strRef>
              <c:f>Sheet1!$A$2:$A$21</c:f>
              <c:strCache>
                <c:ptCount val="20"/>
                <c:pt idx="0">
                  <c:v>1993</c:v>
                </c:pt>
                <c:pt idx="1">
                  <c:v>1994</c:v>
                </c:pt>
                <c:pt idx="2">
                  <c:v>1995</c:v>
                </c:pt>
                <c:pt idx="3">
                  <c:v>1996</c:v>
                </c:pt>
                <c:pt idx="4">
                  <c:v>1997</c:v>
                </c:pt>
                <c:pt idx="5">
                  <c:v>1998</c:v>
                </c:pt>
                <c:pt idx="6">
                  <c:v>1999</c:v>
                </c:pt>
                <c:pt idx="7">
                  <c:v>2000</c:v>
                </c:pt>
                <c:pt idx="8">
                  <c:v>2001</c:v>
                </c:pt>
                <c:pt idx="9">
                  <c:v>2002</c:v>
                </c:pt>
                <c:pt idx="10">
                  <c:v>2003</c:v>
                </c:pt>
                <c:pt idx="11">
                  <c:v>2004</c:v>
                </c:pt>
                <c:pt idx="12">
                  <c:v>2005</c:v>
                </c:pt>
                <c:pt idx="13">
                  <c:v>2006</c:v>
                </c:pt>
                <c:pt idx="14">
                  <c:v>2007</c:v>
                </c:pt>
                <c:pt idx="15">
                  <c:v>2008</c:v>
                </c:pt>
                <c:pt idx="16">
                  <c:v>2009</c:v>
                </c:pt>
                <c:pt idx="17">
                  <c:v>2010</c:v>
                </c:pt>
                <c:pt idx="18">
                  <c:v>2011</c:v>
                </c:pt>
                <c:pt idx="19">
                  <c:v>2012</c:v>
                </c:pt>
              </c:strCache>
            </c:strRef>
          </c:cat>
          <c:val>
            <c:numRef>
              <c:f>Sheet1!$C$2:$C$21</c:f>
              <c:numCache>
                <c:formatCode>0.00%</c:formatCode>
                <c:ptCount val="20"/>
                <c:pt idx="0" formatCode="#,##0">
                  <c:v>0</c:v>
                </c:pt>
                <c:pt idx="1">
                  <c:v>4.5523778487783086E-2</c:v>
                </c:pt>
                <c:pt idx="2">
                  <c:v>3.1751624509597988E-2</c:v>
                </c:pt>
                <c:pt idx="3">
                  <c:v>5.6041172749103856E-2</c:v>
                </c:pt>
                <c:pt idx="4">
                  <c:v>5.6031525247353404E-3</c:v>
                </c:pt>
                <c:pt idx="5">
                  <c:v>-5.8034260270866403E-2</c:v>
                </c:pt>
                <c:pt idx="6">
                  <c:v>3.9082451959374744E-2</c:v>
                </c:pt>
                <c:pt idx="7">
                  <c:v>4.6649649548456656E-2</c:v>
                </c:pt>
                <c:pt idx="8">
                  <c:v>1.2006857611989621E-2</c:v>
                </c:pt>
                <c:pt idx="9">
                  <c:v>4.5059679917603533E-2</c:v>
                </c:pt>
                <c:pt idx="10">
                  <c:v>3.5909778441576133E-2</c:v>
                </c:pt>
                <c:pt idx="11">
                  <c:v>3.8854370037596266E-2</c:v>
                </c:pt>
                <c:pt idx="12">
                  <c:v>4.2199411623269172E-2</c:v>
                </c:pt>
                <c:pt idx="13">
                  <c:v>2.5859509782134842E-2</c:v>
                </c:pt>
                <c:pt idx="14">
                  <c:v>2.9984935600104012E-2</c:v>
                </c:pt>
                <c:pt idx="15">
                  <c:v>3.0280796956026201E-2</c:v>
                </c:pt>
                <c:pt idx="16">
                  <c:v>3.6934478776933052E-2</c:v>
                </c:pt>
                <c:pt idx="17">
                  <c:v>5.5793746327579184E-2</c:v>
                </c:pt>
                <c:pt idx="18">
                  <c:v>6.5214358915964471E-2</c:v>
                </c:pt>
                <c:pt idx="19">
                  <c:v>-8.4596399942811762E-3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전국대비비중</c:v>
                </c:pt>
              </c:strCache>
            </c:strRef>
          </c:tx>
          <c:spPr>
            <a:ln w="22225">
              <a:solidFill>
                <a:schemeClr val="tx1"/>
              </a:solidFill>
              <a:prstDash val="sysDash"/>
            </a:ln>
          </c:spPr>
          <c:marker>
            <c:symbol val="none"/>
          </c:marker>
          <c:cat>
            <c:strRef>
              <c:f>Sheet1!$A$2:$A$21</c:f>
              <c:strCache>
                <c:ptCount val="20"/>
                <c:pt idx="0">
                  <c:v>1993</c:v>
                </c:pt>
                <c:pt idx="1">
                  <c:v>1994</c:v>
                </c:pt>
                <c:pt idx="2">
                  <c:v>1995</c:v>
                </c:pt>
                <c:pt idx="3">
                  <c:v>1996</c:v>
                </c:pt>
                <c:pt idx="4">
                  <c:v>1997</c:v>
                </c:pt>
                <c:pt idx="5">
                  <c:v>1998</c:v>
                </c:pt>
                <c:pt idx="6">
                  <c:v>1999</c:v>
                </c:pt>
                <c:pt idx="7">
                  <c:v>2000</c:v>
                </c:pt>
                <c:pt idx="8">
                  <c:v>2001</c:v>
                </c:pt>
                <c:pt idx="9">
                  <c:v>2002</c:v>
                </c:pt>
                <c:pt idx="10">
                  <c:v>2003</c:v>
                </c:pt>
                <c:pt idx="11">
                  <c:v>2004</c:v>
                </c:pt>
                <c:pt idx="12">
                  <c:v>2005</c:v>
                </c:pt>
                <c:pt idx="13">
                  <c:v>2006</c:v>
                </c:pt>
                <c:pt idx="14">
                  <c:v>2007</c:v>
                </c:pt>
                <c:pt idx="15">
                  <c:v>2008</c:v>
                </c:pt>
                <c:pt idx="16">
                  <c:v>2009</c:v>
                </c:pt>
                <c:pt idx="17">
                  <c:v>2010</c:v>
                </c:pt>
                <c:pt idx="18">
                  <c:v>2011</c:v>
                </c:pt>
                <c:pt idx="19">
                  <c:v>2012</c:v>
                </c:pt>
              </c:strCache>
            </c:strRef>
          </c:cat>
          <c:val>
            <c:numRef>
              <c:f>Sheet1!$D$2:$D$21</c:f>
              <c:numCache>
                <c:formatCode>0.00%</c:formatCode>
                <c:ptCount val="20"/>
                <c:pt idx="0">
                  <c:v>3.458297063643475E-2</c:v>
                </c:pt>
                <c:pt idx="1">
                  <c:v>3.5184521477506885E-2</c:v>
                </c:pt>
                <c:pt idx="2">
                  <c:v>3.3504316658467995E-2</c:v>
                </c:pt>
                <c:pt idx="3">
                  <c:v>3.4441027521437212E-2</c:v>
                </c:pt>
                <c:pt idx="4">
                  <c:v>3.6013188379835616E-2</c:v>
                </c:pt>
                <c:pt idx="5">
                  <c:v>3.6802228121513736E-2</c:v>
                </c:pt>
                <c:pt idx="6">
                  <c:v>3.6749642364810896E-2</c:v>
                </c:pt>
                <c:pt idx="7">
                  <c:v>3.6530137514137216E-2</c:v>
                </c:pt>
                <c:pt idx="8">
                  <c:v>3.564463475718483E-2</c:v>
                </c:pt>
                <c:pt idx="9">
                  <c:v>3.5979149419078191E-2</c:v>
                </c:pt>
                <c:pt idx="10">
                  <c:v>3.6965365180893876E-2</c:v>
                </c:pt>
                <c:pt idx="11">
                  <c:v>3.816947092852746E-2</c:v>
                </c:pt>
                <c:pt idx="12">
                  <c:v>3.8916925472245498E-2</c:v>
                </c:pt>
                <c:pt idx="13">
                  <c:v>3.9177647549205302E-2</c:v>
                </c:pt>
                <c:pt idx="14">
                  <c:v>3.9066905156239395E-2</c:v>
                </c:pt>
                <c:pt idx="15">
                  <c:v>3.9398328123043072E-2</c:v>
                </c:pt>
                <c:pt idx="16">
                  <c:v>3.9566678945166835E-2</c:v>
                </c:pt>
                <c:pt idx="17">
                  <c:v>3.9811802871282415E-2</c:v>
                </c:pt>
                <c:pt idx="18">
                  <c:v>4.1362357881612112E-2</c:v>
                </c:pt>
                <c:pt idx="19">
                  <c:v>3.9960784852247147E-2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30628064"/>
        <c:axId val="330633160"/>
      </c:lineChart>
      <c:catAx>
        <c:axId val="33063041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crossAx val="330631984"/>
        <c:crosses val="autoZero"/>
        <c:auto val="1"/>
        <c:lblAlgn val="ctr"/>
        <c:lblOffset val="100"/>
        <c:noMultiLvlLbl val="0"/>
      </c:catAx>
      <c:valAx>
        <c:axId val="330631984"/>
        <c:scaling>
          <c:orientation val="minMax"/>
        </c:scaling>
        <c:delete val="0"/>
        <c:axPos val="l"/>
        <c:numFmt formatCode="#,##0" sourceLinked="1"/>
        <c:majorTickMark val="none"/>
        <c:minorTickMark val="none"/>
        <c:tickLblPos val="nextTo"/>
        <c:crossAx val="330630416"/>
        <c:crosses val="autoZero"/>
        <c:crossBetween val="between"/>
        <c:dispUnits>
          <c:builtInUnit val="tenThousands"/>
        </c:dispUnits>
      </c:valAx>
      <c:valAx>
        <c:axId val="330633160"/>
        <c:scaling>
          <c:orientation val="minMax"/>
          <c:max val="0.15000000000000024"/>
          <c:min val="-6.0000000000000032E-2"/>
        </c:scaling>
        <c:delete val="0"/>
        <c:axPos val="r"/>
        <c:numFmt formatCode="0%" sourceLinked="0"/>
        <c:majorTickMark val="out"/>
        <c:minorTickMark val="none"/>
        <c:tickLblPos val="nextTo"/>
        <c:crossAx val="330628064"/>
        <c:crosses val="max"/>
        <c:crossBetween val="between"/>
      </c:valAx>
      <c:catAx>
        <c:axId val="3306280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30633160"/>
        <c:crosses val="autoZero"/>
        <c:auto val="1"/>
        <c:lblAlgn val="ctr"/>
        <c:lblOffset val="100"/>
        <c:noMultiLvlLbl val="0"/>
      </c:catAx>
    </c:plotArea>
    <c:legend>
      <c:legendPos val="b"/>
      <c:legendEntry>
        <c:idx val="1"/>
        <c:txPr>
          <a:bodyPr/>
          <a:lstStyle/>
          <a:p>
            <a:pPr>
              <a:defRPr sz="800" b="0">
                <a:latin typeface="HY헤드라인M" pitchFamily="18" charset="-127"/>
                <a:ea typeface="HY헤드라인M" pitchFamily="18" charset="-127"/>
              </a:defRPr>
            </a:pPr>
            <a:endParaRPr lang="ko-KR"/>
          </a:p>
        </c:txPr>
      </c:legendEntry>
      <c:layout>
        <c:manualLayout>
          <c:xMode val="edge"/>
          <c:yMode val="edge"/>
          <c:x val="0.14558245095054126"/>
          <c:y val="0.81447814405739838"/>
          <c:w val="0.7151662734951677"/>
          <c:h val="8.4963886420213783E-2"/>
        </c:manualLayout>
      </c:layout>
      <c:overlay val="0"/>
      <c:txPr>
        <a:bodyPr/>
        <a:lstStyle/>
        <a:p>
          <a:pPr>
            <a:defRPr sz="800" b="0">
              <a:latin typeface="HY헤드라인M" pitchFamily="18" charset="-127"/>
              <a:ea typeface="HY헤드라인M" pitchFamily="18" charset="-127"/>
            </a:defRPr>
          </a:pPr>
          <a:endParaRPr lang="ko-KR"/>
        </a:p>
      </c:txPr>
    </c:legend>
    <c:plotVisOnly val="1"/>
    <c:dispBlanksAs val="gap"/>
    <c:showDLblsOverMax val="0"/>
  </c:chart>
  <c:txPr>
    <a:bodyPr/>
    <a:lstStyle/>
    <a:p>
      <a:pPr>
        <a:defRPr sz="800"/>
      </a:pPr>
      <a:endParaRPr lang="ko-KR"/>
    </a:p>
  </c:txPr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7464574396073774E-2"/>
          <c:y val="2.6939054202447871E-2"/>
          <c:w val="0.88962568297470435"/>
          <c:h val="0.6329944444444450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Gap!$B$2</c:f>
              <c:strCache>
                <c:ptCount val="1"/>
                <c:pt idx="0">
                  <c:v>현재</c:v>
                </c:pt>
              </c:strCache>
            </c:strRef>
          </c:tx>
          <c:spPr>
            <a:gradFill flip="none" rotWithShape="1">
              <a:gsLst>
                <a:gs pos="0">
                  <a:srgbClr val="4F81BD">
                    <a:tint val="66000"/>
                    <a:satMod val="160000"/>
                  </a:srgbClr>
                </a:gs>
                <a:gs pos="50000">
                  <a:srgbClr val="4F81BD">
                    <a:tint val="44500"/>
                    <a:satMod val="160000"/>
                  </a:srgbClr>
                </a:gs>
                <a:gs pos="100000">
                  <a:srgbClr val="4F81BD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>
              <a:solidFill>
                <a:schemeClr val="tx2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Gap!$A$3:$A$10</c:f>
              <c:strCache>
                <c:ptCount val="8"/>
                <c:pt idx="0">
                  <c:v>외부환경 변화 속도</c:v>
                </c:pt>
                <c:pt idx="1">
                  <c:v>외부환경 변화 방향의 유리함</c:v>
                </c:pt>
                <c:pt idx="2">
                  <c:v>경쟁직면 정도</c:v>
                </c:pt>
                <c:pt idx="3">
                  <c:v>외부환경변화 적극적 대처 필요성</c:v>
                </c:pt>
                <c:pt idx="4">
                  <c:v>외부환경 변화에 따른 대응도</c:v>
                </c:pt>
                <c:pt idx="5">
                  <c:v>외부환경변화에 대한 전략과 계획</c:v>
                </c:pt>
                <c:pt idx="6">
                  <c:v>변화적응을 위한 구성원 역량</c:v>
                </c:pt>
                <c:pt idx="7">
                  <c:v>환경변화 극복을 위한 비전</c:v>
                </c:pt>
              </c:strCache>
            </c:strRef>
          </c:cat>
          <c:val>
            <c:numRef>
              <c:f>Gap!$B$3:$B$10</c:f>
              <c:numCache>
                <c:formatCode>0.00_);[Red]\(0.00\)</c:formatCode>
                <c:ptCount val="8"/>
                <c:pt idx="0">
                  <c:v>4.1138211382113816</c:v>
                </c:pt>
                <c:pt idx="1">
                  <c:v>3.2362637362637363</c:v>
                </c:pt>
                <c:pt idx="2">
                  <c:v>4.3097826086956541</c:v>
                </c:pt>
                <c:pt idx="3">
                  <c:v>4.7829670329670364</c:v>
                </c:pt>
                <c:pt idx="4">
                  <c:v>3.7154471544715397</c:v>
                </c:pt>
                <c:pt idx="5">
                  <c:v>3.6878453038674035</c:v>
                </c:pt>
                <c:pt idx="6">
                  <c:v>4.0108695652173871</c:v>
                </c:pt>
                <c:pt idx="7">
                  <c:v>3.8126721763085358</c:v>
                </c:pt>
              </c:numCache>
            </c:numRef>
          </c:val>
        </c:ser>
        <c:ser>
          <c:idx val="1"/>
          <c:order val="1"/>
          <c:tx>
            <c:strRef>
              <c:f>Gap!$C$2</c:f>
              <c:strCache>
                <c:ptCount val="1"/>
                <c:pt idx="0">
                  <c:v>향후</c:v>
                </c:pt>
              </c:strCache>
            </c:strRef>
          </c:tx>
          <c:spPr>
            <a:gradFill flip="none" rotWithShape="1">
              <a:gsLst>
                <a:gs pos="0">
                  <a:srgbClr val="FF6600">
                    <a:tint val="66000"/>
                    <a:satMod val="160000"/>
                  </a:srgbClr>
                </a:gs>
                <a:gs pos="50000">
                  <a:srgbClr val="FF6600">
                    <a:tint val="44500"/>
                    <a:satMod val="160000"/>
                  </a:srgbClr>
                </a:gs>
                <a:gs pos="100000">
                  <a:srgbClr val="FF6600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>
              <a:solidFill>
                <a:srgbClr val="FF6600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Gap!$A$3:$A$10</c:f>
              <c:strCache>
                <c:ptCount val="8"/>
                <c:pt idx="0">
                  <c:v>외부환경 변화 속도</c:v>
                </c:pt>
                <c:pt idx="1">
                  <c:v>외부환경 변화 방향의 유리함</c:v>
                </c:pt>
                <c:pt idx="2">
                  <c:v>경쟁직면 정도</c:v>
                </c:pt>
                <c:pt idx="3">
                  <c:v>외부환경변화 적극적 대처 필요성</c:v>
                </c:pt>
                <c:pt idx="4">
                  <c:v>외부환경 변화에 따른 대응도</c:v>
                </c:pt>
                <c:pt idx="5">
                  <c:v>외부환경변화에 대한 전략과 계획</c:v>
                </c:pt>
                <c:pt idx="6">
                  <c:v>변화적응을 위한 구성원 역량</c:v>
                </c:pt>
                <c:pt idx="7">
                  <c:v>환경변화 극복을 위한 비전</c:v>
                </c:pt>
              </c:strCache>
            </c:strRef>
          </c:cat>
          <c:val>
            <c:numRef>
              <c:f>Gap!$C$3:$C$10</c:f>
              <c:numCache>
                <c:formatCode>0.00_);[Red]\(0.00\)</c:formatCode>
                <c:ptCount val="8"/>
                <c:pt idx="0">
                  <c:v>4.8735632183908084</c:v>
                </c:pt>
                <c:pt idx="1">
                  <c:v>3.8073654390934819</c:v>
                </c:pt>
                <c:pt idx="2">
                  <c:v>4.7809798270893369</c:v>
                </c:pt>
                <c:pt idx="3">
                  <c:v>5.1704545454545459</c:v>
                </c:pt>
                <c:pt idx="4">
                  <c:v>4.4364161849711001</c:v>
                </c:pt>
                <c:pt idx="5">
                  <c:v>4.3553008595988487</c:v>
                </c:pt>
                <c:pt idx="6">
                  <c:v>4.560693641618502</c:v>
                </c:pt>
                <c:pt idx="7">
                  <c:v>4.4615384615384617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44560736"/>
        <c:axId val="244561128"/>
      </c:barChart>
      <c:lineChart>
        <c:grouping val="standard"/>
        <c:varyColors val="0"/>
        <c:ser>
          <c:idx val="2"/>
          <c:order val="2"/>
          <c:tx>
            <c:strRef>
              <c:f>Gap!$D$2</c:f>
              <c:strCache>
                <c:ptCount val="1"/>
                <c:pt idx="0">
                  <c:v>Gap</c:v>
                </c:pt>
              </c:strCache>
            </c:strRef>
          </c:tx>
          <c:spPr>
            <a:ln>
              <a:solidFill>
                <a:srgbClr val="C00000"/>
              </a:solidFill>
              <a:prstDash val="sysDash"/>
            </a:ln>
          </c:spPr>
          <c:marker>
            <c:spPr>
              <a:solidFill>
                <a:srgbClr val="C00000"/>
              </a:solidFill>
              <a:ln>
                <a:solidFill>
                  <a:srgbClr val="C00000"/>
                </a:solidFill>
                <a:prstDash val="sysDash"/>
              </a:ln>
            </c:spPr>
          </c:marker>
          <c:cat>
            <c:strRef>
              <c:f>Gap!$A$3:$A$10</c:f>
              <c:strCache>
                <c:ptCount val="8"/>
                <c:pt idx="0">
                  <c:v>외부환경 변화 속도</c:v>
                </c:pt>
                <c:pt idx="1">
                  <c:v>외부환경 변화 방향의 유리함</c:v>
                </c:pt>
                <c:pt idx="2">
                  <c:v>경쟁직면 정도</c:v>
                </c:pt>
                <c:pt idx="3">
                  <c:v>외부환경변화 적극적 대처 필요성</c:v>
                </c:pt>
                <c:pt idx="4">
                  <c:v>외부환경 변화에 따른 대응도</c:v>
                </c:pt>
                <c:pt idx="5">
                  <c:v>외부환경변화에 대한 전략과 계획</c:v>
                </c:pt>
                <c:pt idx="6">
                  <c:v>변화적응을 위한 구성원 역량</c:v>
                </c:pt>
                <c:pt idx="7">
                  <c:v>환경변화 극복을 위한 비전</c:v>
                </c:pt>
              </c:strCache>
            </c:strRef>
          </c:cat>
          <c:val>
            <c:numRef>
              <c:f>Gap!$D$3:$D$10</c:f>
              <c:numCache>
                <c:formatCode>0.00_ ;[Red]\-0.00\ </c:formatCode>
                <c:ptCount val="8"/>
                <c:pt idx="0">
                  <c:v>0.7597420801794238</c:v>
                </c:pt>
                <c:pt idx="1">
                  <c:v>0.5711017028297487</c:v>
                </c:pt>
                <c:pt idx="2">
                  <c:v>0.47119721839368278</c:v>
                </c:pt>
                <c:pt idx="3">
                  <c:v>0.38748751248751151</c:v>
                </c:pt>
                <c:pt idx="4">
                  <c:v>0.72096903049955396</c:v>
                </c:pt>
                <c:pt idx="5">
                  <c:v>0.66745555573145054</c:v>
                </c:pt>
                <c:pt idx="6">
                  <c:v>0.54982407640111575</c:v>
                </c:pt>
                <c:pt idx="7">
                  <c:v>0.64886628522992251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44558776"/>
        <c:axId val="244559168"/>
      </c:lineChart>
      <c:catAx>
        <c:axId val="244560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000"/>
            </a:pPr>
            <a:endParaRPr lang="ko-KR"/>
          </a:p>
        </c:txPr>
        <c:crossAx val="244561128"/>
        <c:crosses val="autoZero"/>
        <c:auto val="1"/>
        <c:lblAlgn val="ctr"/>
        <c:lblOffset val="100"/>
        <c:noMultiLvlLbl val="0"/>
      </c:catAx>
      <c:valAx>
        <c:axId val="244561128"/>
        <c:scaling>
          <c:orientation val="minMax"/>
          <c:max val="5.5"/>
          <c:min val="3"/>
        </c:scaling>
        <c:delete val="0"/>
        <c:axPos val="l"/>
        <c:numFmt formatCode="0.00_);[Red]\(0.00\)" sourceLinked="1"/>
        <c:majorTickMark val="none"/>
        <c:minorTickMark val="none"/>
        <c:tickLblPos val="nextTo"/>
        <c:crossAx val="244560736"/>
        <c:crosses val="autoZero"/>
        <c:crossBetween val="between"/>
        <c:majorUnit val="0.5"/>
        <c:minorUnit val="0.1"/>
      </c:valAx>
      <c:catAx>
        <c:axId val="24455877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44559168"/>
        <c:crosses val="autoZero"/>
        <c:auto val="1"/>
        <c:lblAlgn val="ctr"/>
        <c:lblOffset val="100"/>
        <c:noMultiLvlLbl val="0"/>
      </c:catAx>
      <c:valAx>
        <c:axId val="244559168"/>
        <c:scaling>
          <c:orientation val="minMax"/>
          <c:max val="1"/>
          <c:min val="0"/>
        </c:scaling>
        <c:delete val="0"/>
        <c:axPos val="r"/>
        <c:numFmt formatCode="0.00_ ;[Red]\-0.00\ " sourceLinked="1"/>
        <c:majorTickMark val="out"/>
        <c:minorTickMark val="none"/>
        <c:tickLblPos val="nextTo"/>
        <c:crossAx val="244558776"/>
        <c:crosses val="max"/>
        <c:crossBetween val="between"/>
      </c:valAx>
    </c:plotArea>
    <c:legend>
      <c:legendPos val="r"/>
      <c:layout>
        <c:manualLayout>
          <c:xMode val="edge"/>
          <c:yMode val="edge"/>
          <c:x val="0.81214583333333434"/>
          <c:y val="3.1938492063492072E-2"/>
          <c:w val="0.10142361111111117"/>
          <c:h val="0.14489285714285721"/>
        </c:manualLayout>
      </c:layout>
      <c:overlay val="0"/>
    </c:legend>
    <c:plotVisOnly val="1"/>
    <c:dispBlanksAs val="zero"/>
    <c:showDLblsOverMax val="0"/>
  </c:chart>
  <c:spPr>
    <a:noFill/>
    <a:ln w="19050"/>
  </c:spPr>
  <c:txPr>
    <a:bodyPr/>
    <a:lstStyle/>
    <a:p>
      <a:pPr>
        <a:defRPr sz="1000"/>
      </a:pPr>
      <a:endParaRPr lang="ko-KR"/>
    </a:p>
  </c:txPr>
  <c:externalData r:id="rId1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9.4339622641509524E-2"/>
          <c:y val="2.8169014084507043E-2"/>
          <c:w val="0.88901220865704667"/>
          <c:h val="0.7565398809523810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Gap!$B$14</c:f>
              <c:strCache>
                <c:ptCount val="1"/>
                <c:pt idx="0">
                  <c:v>현재</c:v>
                </c:pt>
              </c:strCache>
            </c:strRef>
          </c:tx>
          <c:spPr>
            <a:gradFill flip="none" rotWithShape="1">
              <a:gsLst>
                <a:gs pos="0">
                  <a:srgbClr val="4F81BD">
                    <a:tint val="66000"/>
                    <a:satMod val="160000"/>
                  </a:srgbClr>
                </a:gs>
                <a:gs pos="50000">
                  <a:srgbClr val="4F81BD">
                    <a:tint val="44500"/>
                    <a:satMod val="160000"/>
                  </a:srgbClr>
                </a:gs>
                <a:gs pos="100000">
                  <a:srgbClr val="4F81BD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>
              <a:solidFill>
                <a:schemeClr val="tx2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Gap!$A$15:$A$21</c:f>
              <c:strCache>
                <c:ptCount val="7"/>
                <c:pt idx="0">
                  <c:v>관리자의 비전 제시</c:v>
                </c:pt>
                <c:pt idx="1">
                  <c:v>관리자의 직원과 비전 공유</c:v>
                </c:pt>
                <c:pt idx="2">
                  <c:v>관리자의 외부환경 인식</c:v>
                </c:pt>
                <c:pt idx="3">
                  <c:v>성과향상을 위한 자원 제공 여부</c:v>
                </c:pt>
                <c:pt idx="4">
                  <c:v>관리자의 내부 의사소통 활성화 노력</c:v>
                </c:pt>
                <c:pt idx="5">
                  <c:v>관리자의 창의적 조직문화 조성노력</c:v>
                </c:pt>
                <c:pt idx="6">
                  <c:v>관리자의 리더십 통한 성과창출</c:v>
                </c:pt>
              </c:strCache>
            </c:strRef>
          </c:cat>
          <c:val>
            <c:numRef>
              <c:f>Gap!$B$15:$B$21</c:f>
              <c:numCache>
                <c:formatCode>0.00_);[Red]\(0.00\)</c:formatCode>
                <c:ptCount val="7"/>
                <c:pt idx="0">
                  <c:v>4.0879120879120876</c:v>
                </c:pt>
                <c:pt idx="1">
                  <c:v>3.9442896935933147</c:v>
                </c:pt>
                <c:pt idx="2">
                  <c:v>4.0027472527472545</c:v>
                </c:pt>
                <c:pt idx="3">
                  <c:v>3.6795580110497217</c:v>
                </c:pt>
                <c:pt idx="4">
                  <c:v>3.878787878787878</c:v>
                </c:pt>
                <c:pt idx="5">
                  <c:v>3.7790055248618777</c:v>
                </c:pt>
                <c:pt idx="6">
                  <c:v>3.8925619834710727</c:v>
                </c:pt>
              </c:numCache>
            </c:numRef>
          </c:val>
        </c:ser>
        <c:ser>
          <c:idx val="1"/>
          <c:order val="1"/>
          <c:tx>
            <c:strRef>
              <c:f>Gap!$C$14</c:f>
              <c:strCache>
                <c:ptCount val="1"/>
                <c:pt idx="0">
                  <c:v>향후</c:v>
                </c:pt>
              </c:strCache>
            </c:strRef>
          </c:tx>
          <c:spPr>
            <a:gradFill flip="none" rotWithShape="1">
              <a:gsLst>
                <a:gs pos="0">
                  <a:srgbClr val="FF6600">
                    <a:tint val="66000"/>
                    <a:satMod val="160000"/>
                  </a:srgbClr>
                </a:gs>
                <a:gs pos="50000">
                  <a:srgbClr val="FF6600">
                    <a:tint val="44500"/>
                    <a:satMod val="160000"/>
                  </a:srgbClr>
                </a:gs>
                <a:gs pos="100000">
                  <a:srgbClr val="FF6600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>
              <a:solidFill>
                <a:srgbClr val="FF6600"/>
              </a:solidFill>
            </a:ln>
          </c:spPr>
          <c:invertIfNegative val="0"/>
          <c:dLbls>
            <c:dLbl>
              <c:idx val="0"/>
              <c:numFmt formatCode="#,##0.00_);[Red]\(#,##0.00\)" sourceLinked="0"/>
              <c:spPr/>
              <c:txPr>
                <a:bodyPr/>
                <a:lstStyle/>
                <a:p>
                  <a:pPr>
                    <a:defRPr/>
                  </a:pPr>
                  <a:endParaRPr lang="ko-K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Gap!$A$15:$A$21</c:f>
              <c:strCache>
                <c:ptCount val="7"/>
                <c:pt idx="0">
                  <c:v>관리자의 비전 제시</c:v>
                </c:pt>
                <c:pt idx="1">
                  <c:v>관리자의 직원과 비전 공유</c:v>
                </c:pt>
                <c:pt idx="2">
                  <c:v>관리자의 외부환경 인식</c:v>
                </c:pt>
                <c:pt idx="3">
                  <c:v>성과향상을 위한 자원 제공 여부</c:v>
                </c:pt>
                <c:pt idx="4">
                  <c:v>관리자의 내부 의사소통 활성화 노력</c:v>
                </c:pt>
                <c:pt idx="5">
                  <c:v>관리자의 창의적 조직문화 조성노력</c:v>
                </c:pt>
                <c:pt idx="6">
                  <c:v>관리자의 리더십 통한 성과창출</c:v>
                </c:pt>
              </c:strCache>
            </c:strRef>
          </c:cat>
          <c:val>
            <c:numRef>
              <c:f>Gap!$C$15:$C$21</c:f>
              <c:numCache>
                <c:formatCode>0.00_);[Red]\(0.00\)</c:formatCode>
                <c:ptCount val="7"/>
                <c:pt idx="0">
                  <c:v>4.8433048433048436</c:v>
                </c:pt>
                <c:pt idx="1">
                  <c:v>4.6169014084507003</c:v>
                </c:pt>
                <c:pt idx="2">
                  <c:v>4.6657142857142802</c:v>
                </c:pt>
                <c:pt idx="3">
                  <c:v>4.5451977401129904</c:v>
                </c:pt>
                <c:pt idx="4">
                  <c:v>4.5227272727272707</c:v>
                </c:pt>
                <c:pt idx="5">
                  <c:v>4.5354107648725188</c:v>
                </c:pt>
                <c:pt idx="6">
                  <c:v>4.613636363636366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45258344"/>
        <c:axId val="245254816"/>
      </c:barChart>
      <c:lineChart>
        <c:grouping val="standard"/>
        <c:varyColors val="0"/>
        <c:ser>
          <c:idx val="2"/>
          <c:order val="2"/>
          <c:tx>
            <c:strRef>
              <c:f>Gap!$D$14</c:f>
              <c:strCache>
                <c:ptCount val="1"/>
                <c:pt idx="0">
                  <c:v>Gap</c:v>
                </c:pt>
              </c:strCache>
            </c:strRef>
          </c:tx>
          <c:spPr>
            <a:ln>
              <a:solidFill>
                <a:srgbClr val="C00000"/>
              </a:solidFill>
              <a:prstDash val="sysDash"/>
            </a:ln>
          </c:spPr>
          <c:marker>
            <c:spPr>
              <a:solidFill>
                <a:srgbClr val="C00000"/>
              </a:solidFill>
              <a:ln>
                <a:solidFill>
                  <a:srgbClr val="C00000"/>
                </a:solidFill>
                <a:prstDash val="sysDash"/>
              </a:ln>
            </c:spPr>
          </c:marker>
          <c:cat>
            <c:strRef>
              <c:f>Gap!$A$15:$A$21</c:f>
              <c:strCache>
                <c:ptCount val="7"/>
                <c:pt idx="0">
                  <c:v>관리자의 비전 제시</c:v>
                </c:pt>
                <c:pt idx="1">
                  <c:v>관리자의 직원과 비전 공유</c:v>
                </c:pt>
                <c:pt idx="2">
                  <c:v>관리자의 외부환경 인식</c:v>
                </c:pt>
                <c:pt idx="3">
                  <c:v>성과향상을 위한 자원 제공 여부</c:v>
                </c:pt>
                <c:pt idx="4">
                  <c:v>관리자의 내부 의사소통 활성화 노력</c:v>
                </c:pt>
                <c:pt idx="5">
                  <c:v>관리자의 창의적 조직문화 조성노력</c:v>
                </c:pt>
                <c:pt idx="6">
                  <c:v>관리자의 리더십 통한 성과창출</c:v>
                </c:pt>
              </c:strCache>
            </c:strRef>
          </c:cat>
          <c:val>
            <c:numRef>
              <c:f>Gap!$D$15:$D$21</c:f>
              <c:numCache>
                <c:formatCode>0.00_);[Red]\(0.00\)</c:formatCode>
                <c:ptCount val="7"/>
                <c:pt idx="0">
                  <c:v>0.75539275539275597</c:v>
                </c:pt>
                <c:pt idx="1">
                  <c:v>0.6726117148573888</c:v>
                </c:pt>
                <c:pt idx="2">
                  <c:v>0.66296703296702963</c:v>
                </c:pt>
                <c:pt idx="3">
                  <c:v>0.86563972906327102</c:v>
                </c:pt>
                <c:pt idx="4">
                  <c:v>0.64393939393940003</c:v>
                </c:pt>
                <c:pt idx="5">
                  <c:v>0.75640524001063969</c:v>
                </c:pt>
                <c:pt idx="6">
                  <c:v>0.72107438016529324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45257952"/>
        <c:axId val="245257168"/>
      </c:lineChart>
      <c:catAx>
        <c:axId val="2452583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 anchor="t" anchorCtr="1"/>
          <a:lstStyle/>
          <a:p>
            <a:pPr>
              <a:defRPr sz="1000"/>
            </a:pPr>
            <a:endParaRPr lang="ko-KR"/>
          </a:p>
        </c:txPr>
        <c:crossAx val="245254816"/>
        <c:crosses val="autoZero"/>
        <c:auto val="1"/>
        <c:lblAlgn val="ctr"/>
        <c:lblOffset val="100"/>
        <c:noMultiLvlLbl val="0"/>
      </c:catAx>
      <c:valAx>
        <c:axId val="245254816"/>
        <c:scaling>
          <c:orientation val="minMax"/>
          <c:max val="5.5"/>
          <c:min val="3"/>
        </c:scaling>
        <c:delete val="0"/>
        <c:axPos val="l"/>
        <c:numFmt formatCode="0.00_);[Red]\(0.00\)" sourceLinked="1"/>
        <c:majorTickMark val="none"/>
        <c:minorTickMark val="none"/>
        <c:tickLblPos val="nextTo"/>
        <c:crossAx val="245258344"/>
        <c:crosses val="autoZero"/>
        <c:crossBetween val="between"/>
        <c:majorUnit val="0.5"/>
        <c:minorUnit val="0.1"/>
      </c:valAx>
      <c:valAx>
        <c:axId val="245257168"/>
        <c:scaling>
          <c:orientation val="minMax"/>
        </c:scaling>
        <c:delete val="0"/>
        <c:axPos val="r"/>
        <c:numFmt formatCode="0.00_);[Red]\(0.00\)" sourceLinked="1"/>
        <c:majorTickMark val="out"/>
        <c:minorTickMark val="none"/>
        <c:tickLblPos val="nextTo"/>
        <c:crossAx val="245257952"/>
        <c:crosses val="max"/>
        <c:crossBetween val="between"/>
      </c:valAx>
      <c:catAx>
        <c:axId val="24525795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45257168"/>
        <c:crosses val="autoZero"/>
        <c:auto val="1"/>
        <c:lblAlgn val="ctr"/>
        <c:lblOffset val="100"/>
        <c:noMultiLvlLbl val="0"/>
      </c:catAx>
    </c:plotArea>
    <c:legend>
      <c:legendPos val="r"/>
      <c:layout>
        <c:manualLayout>
          <c:xMode val="edge"/>
          <c:yMode val="edge"/>
          <c:x val="0.81214583333333434"/>
          <c:y val="2.9418650793650788E-2"/>
          <c:w val="0.10142361111111117"/>
          <c:h val="0.14489285714285721"/>
        </c:manualLayout>
      </c:layout>
      <c:overlay val="0"/>
    </c:legend>
    <c:plotVisOnly val="1"/>
    <c:dispBlanksAs val="gap"/>
    <c:showDLblsOverMax val="0"/>
  </c:chart>
  <c:spPr>
    <a:solidFill>
      <a:schemeClr val="bg1"/>
    </a:solidFill>
    <a:ln w="19050"/>
  </c:spPr>
  <c:txPr>
    <a:bodyPr/>
    <a:lstStyle/>
    <a:p>
      <a:pPr>
        <a:defRPr sz="1000"/>
      </a:pPr>
      <a:endParaRPr lang="ko-KR"/>
    </a:p>
  </c:txPr>
  <c:externalData r:id="rId1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9.5505617977528087E-2"/>
          <c:y val="2.4561403508771951E-2"/>
          <c:w val="0.88764044943820264"/>
          <c:h val="0.5701908730158740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Gap!$B$25</c:f>
              <c:strCache>
                <c:ptCount val="1"/>
                <c:pt idx="0">
                  <c:v>현재</c:v>
                </c:pt>
              </c:strCache>
            </c:strRef>
          </c:tx>
          <c:spPr>
            <a:gradFill flip="none" rotWithShape="1">
              <a:gsLst>
                <a:gs pos="0">
                  <a:srgbClr val="4F81BD">
                    <a:tint val="66000"/>
                    <a:satMod val="160000"/>
                  </a:srgbClr>
                </a:gs>
                <a:gs pos="50000">
                  <a:srgbClr val="4F81BD">
                    <a:tint val="44500"/>
                    <a:satMod val="160000"/>
                  </a:srgbClr>
                </a:gs>
                <a:gs pos="100000">
                  <a:srgbClr val="4F81BD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>
              <a:solidFill>
                <a:schemeClr val="tx2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Gap!$A$26:$A$33</c:f>
              <c:strCache>
                <c:ptCount val="8"/>
                <c:pt idx="0">
                  <c:v>공주시의 맟춤형 고객서비스 제공 여부</c:v>
                </c:pt>
                <c:pt idx="1">
                  <c:v>공주시의 고객의 Needs 반영여부</c:v>
                </c:pt>
                <c:pt idx="2">
                  <c:v>공주시의 고객 만족을 위한 노력 정도</c:v>
                </c:pt>
                <c:pt idx="3">
                  <c:v>공주시의 불만해소와 협력을 위한 노력 정도</c:v>
                </c:pt>
                <c:pt idx="4">
                  <c:v>공주시의 외부고객 만족도 수준</c:v>
                </c:pt>
                <c:pt idx="5">
                  <c:v>공주시의 외부고객에 대한 친절도</c:v>
                </c:pt>
                <c:pt idx="6">
                  <c:v>고객만족도 결과의 정책활용</c:v>
                </c:pt>
                <c:pt idx="7">
                  <c:v>과, 소속기관" 및 주민센터의 성과 창출 여부</c:v>
                </c:pt>
              </c:strCache>
            </c:strRef>
          </c:cat>
          <c:val>
            <c:numRef>
              <c:f>Gap!$B$26:$B$33</c:f>
              <c:numCache>
                <c:formatCode>0.00_);[Red]\(0.00\)</c:formatCode>
                <c:ptCount val="8"/>
                <c:pt idx="0">
                  <c:v>4.1322314049586852</c:v>
                </c:pt>
                <c:pt idx="1">
                  <c:v>4.0465753424657489</c:v>
                </c:pt>
                <c:pt idx="2">
                  <c:v>4.4043715846994562</c:v>
                </c:pt>
                <c:pt idx="3">
                  <c:v>4.3753424657534312</c:v>
                </c:pt>
                <c:pt idx="4">
                  <c:v>4.166666666666667</c:v>
                </c:pt>
                <c:pt idx="5">
                  <c:v>4.4082191780821898</c:v>
                </c:pt>
                <c:pt idx="6">
                  <c:v>4.2252747252747289</c:v>
                </c:pt>
                <c:pt idx="7">
                  <c:v>4.2250000000000041</c:v>
                </c:pt>
              </c:numCache>
            </c:numRef>
          </c:val>
        </c:ser>
        <c:ser>
          <c:idx val="1"/>
          <c:order val="1"/>
          <c:tx>
            <c:strRef>
              <c:f>Gap!$C$25</c:f>
              <c:strCache>
                <c:ptCount val="1"/>
                <c:pt idx="0">
                  <c:v>향후</c:v>
                </c:pt>
              </c:strCache>
            </c:strRef>
          </c:tx>
          <c:spPr>
            <a:gradFill flip="none" rotWithShape="1">
              <a:gsLst>
                <a:gs pos="0">
                  <a:srgbClr val="FF6600">
                    <a:tint val="66000"/>
                    <a:satMod val="160000"/>
                  </a:srgbClr>
                </a:gs>
                <a:gs pos="50000">
                  <a:srgbClr val="FF6600">
                    <a:tint val="44500"/>
                    <a:satMod val="160000"/>
                  </a:srgbClr>
                </a:gs>
                <a:gs pos="100000">
                  <a:srgbClr val="FF6600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>
              <a:solidFill>
                <a:srgbClr val="FF6600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Gap!$A$26:$A$33</c:f>
              <c:strCache>
                <c:ptCount val="8"/>
                <c:pt idx="0">
                  <c:v>공주시의 맟춤형 고객서비스 제공 여부</c:v>
                </c:pt>
                <c:pt idx="1">
                  <c:v>공주시의 고객의 Needs 반영여부</c:v>
                </c:pt>
                <c:pt idx="2">
                  <c:v>공주시의 고객 만족을 위한 노력 정도</c:v>
                </c:pt>
                <c:pt idx="3">
                  <c:v>공주시의 불만해소와 협력을 위한 노력 정도</c:v>
                </c:pt>
                <c:pt idx="4">
                  <c:v>공주시의 외부고객 만족도 수준</c:v>
                </c:pt>
                <c:pt idx="5">
                  <c:v>공주시의 외부고객에 대한 친절도</c:v>
                </c:pt>
                <c:pt idx="6">
                  <c:v>고객만족도 결과의 정책활용</c:v>
                </c:pt>
                <c:pt idx="7">
                  <c:v>과, 소속기관" 및 주민센터의 성과 창출 여부</c:v>
                </c:pt>
              </c:strCache>
            </c:strRef>
          </c:cat>
          <c:val>
            <c:numRef>
              <c:f>Gap!$C$26:$C$33</c:f>
              <c:numCache>
                <c:formatCode>0.00_);[Red]\(0.00\)</c:formatCode>
                <c:ptCount val="8"/>
                <c:pt idx="0">
                  <c:v>4.8262108262108265</c:v>
                </c:pt>
                <c:pt idx="1">
                  <c:v>4.7443181818181834</c:v>
                </c:pt>
                <c:pt idx="2">
                  <c:v>4.9742120343839575</c:v>
                </c:pt>
                <c:pt idx="3">
                  <c:v>4.9228571428571435</c:v>
                </c:pt>
                <c:pt idx="4">
                  <c:v>4.8624641833810873</c:v>
                </c:pt>
                <c:pt idx="5">
                  <c:v>4.959999999999992</c:v>
                </c:pt>
                <c:pt idx="6">
                  <c:v>4.8595988538681958</c:v>
                </c:pt>
                <c:pt idx="7">
                  <c:v>4.7903682719546801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45255208"/>
        <c:axId val="245255992"/>
      </c:barChart>
      <c:lineChart>
        <c:grouping val="standard"/>
        <c:varyColors val="0"/>
        <c:ser>
          <c:idx val="2"/>
          <c:order val="2"/>
          <c:tx>
            <c:strRef>
              <c:f>Gap!$D$25</c:f>
              <c:strCache>
                <c:ptCount val="1"/>
                <c:pt idx="0">
                  <c:v>Gap</c:v>
                </c:pt>
              </c:strCache>
            </c:strRef>
          </c:tx>
          <c:spPr>
            <a:ln>
              <a:solidFill>
                <a:srgbClr val="C00000"/>
              </a:solidFill>
              <a:prstDash val="sysDash"/>
            </a:ln>
          </c:spPr>
          <c:marker>
            <c:spPr>
              <a:solidFill>
                <a:srgbClr val="C00000"/>
              </a:solidFill>
              <a:ln>
                <a:solidFill>
                  <a:srgbClr val="C00000"/>
                </a:solidFill>
                <a:prstDash val="sysDash"/>
              </a:ln>
            </c:spPr>
          </c:marker>
          <c:cat>
            <c:strRef>
              <c:f>Gap!$A$26:$A$33</c:f>
              <c:strCache>
                <c:ptCount val="8"/>
                <c:pt idx="0">
                  <c:v>공주시의 맟춤형 고객서비스 제공 여부</c:v>
                </c:pt>
                <c:pt idx="1">
                  <c:v>공주시의 고객의 Needs 반영여부</c:v>
                </c:pt>
                <c:pt idx="2">
                  <c:v>공주시의 고객 만족을 위한 노력 정도</c:v>
                </c:pt>
                <c:pt idx="3">
                  <c:v>공주시의 불만해소와 협력을 위한 노력 정도</c:v>
                </c:pt>
                <c:pt idx="4">
                  <c:v>공주시의 외부고객 만족도 수준</c:v>
                </c:pt>
                <c:pt idx="5">
                  <c:v>공주시의 외부고객에 대한 친절도</c:v>
                </c:pt>
                <c:pt idx="6">
                  <c:v>고객만족도 결과의 정책활용</c:v>
                </c:pt>
                <c:pt idx="7">
                  <c:v>과, 소속기관" 및 주민센터의 성과 창출 여부</c:v>
                </c:pt>
              </c:strCache>
            </c:strRef>
          </c:cat>
          <c:val>
            <c:numRef>
              <c:f>Gap!$D$26:$D$33</c:f>
              <c:numCache>
                <c:formatCode>0.00_);[Red]\(0.00\)</c:formatCode>
                <c:ptCount val="8"/>
                <c:pt idx="0">
                  <c:v>0.69397942125214762</c:v>
                </c:pt>
                <c:pt idx="1">
                  <c:v>0.69774283935242964</c:v>
                </c:pt>
                <c:pt idx="2">
                  <c:v>0.56984044968449865</c:v>
                </c:pt>
                <c:pt idx="3">
                  <c:v>0.54751467710371871</c:v>
                </c:pt>
                <c:pt idx="4">
                  <c:v>0.69579751671442103</c:v>
                </c:pt>
                <c:pt idx="5">
                  <c:v>0.55178082191780553</c:v>
                </c:pt>
                <c:pt idx="6">
                  <c:v>0.6343241285934712</c:v>
                </c:pt>
                <c:pt idx="7">
                  <c:v>0.56536827195467054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45256384"/>
        <c:axId val="245257560"/>
      </c:lineChart>
      <c:catAx>
        <c:axId val="245255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245255992"/>
        <c:crosses val="autoZero"/>
        <c:auto val="1"/>
        <c:lblAlgn val="ctr"/>
        <c:lblOffset val="100"/>
        <c:noMultiLvlLbl val="0"/>
      </c:catAx>
      <c:valAx>
        <c:axId val="245255992"/>
        <c:scaling>
          <c:orientation val="minMax"/>
          <c:max val="6"/>
          <c:min val="3"/>
        </c:scaling>
        <c:delete val="0"/>
        <c:axPos val="l"/>
        <c:numFmt formatCode="0.00_);[Red]\(0.00\)" sourceLinked="1"/>
        <c:majorTickMark val="none"/>
        <c:minorTickMark val="none"/>
        <c:tickLblPos val="nextTo"/>
        <c:crossAx val="245255208"/>
        <c:crosses val="autoZero"/>
        <c:crossBetween val="between"/>
        <c:majorUnit val="0.5"/>
        <c:minorUnit val="0.1"/>
      </c:valAx>
      <c:valAx>
        <c:axId val="245257560"/>
        <c:scaling>
          <c:orientation val="minMax"/>
          <c:max val="2"/>
          <c:min val="0"/>
        </c:scaling>
        <c:delete val="0"/>
        <c:axPos val="r"/>
        <c:numFmt formatCode="0.00_);[Red]\(0.00\)" sourceLinked="1"/>
        <c:majorTickMark val="out"/>
        <c:minorTickMark val="none"/>
        <c:tickLblPos val="nextTo"/>
        <c:crossAx val="245256384"/>
        <c:crosses val="max"/>
        <c:crossBetween val="between"/>
      </c:valAx>
      <c:catAx>
        <c:axId val="24525638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45257560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spPr>
    <a:noFill/>
    <a:ln w="19050"/>
  </c:spPr>
  <c:txPr>
    <a:bodyPr/>
    <a:lstStyle/>
    <a:p>
      <a:pPr>
        <a:defRPr sz="900"/>
      </a:pPr>
      <a:endParaRPr lang="ko-KR"/>
    </a:p>
  </c:txPr>
  <c:externalData r:id="rId1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7017989465303124E-2"/>
          <c:y val="5.5688492063492072E-2"/>
          <c:w val="0.6901317397173371"/>
          <c:h val="0.5537111111111111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Sheet1!$C$2</c:f>
              <c:strCache>
                <c:ptCount val="1"/>
                <c:pt idx="0">
                  <c:v>현재</c:v>
                </c:pt>
              </c:strCache>
            </c:strRef>
          </c:tx>
          <c:spPr>
            <a:gradFill flip="none" rotWithShape="1">
              <a:gsLst>
                <a:gs pos="0">
                  <a:srgbClr val="4F81BD">
                    <a:tint val="66000"/>
                    <a:satMod val="160000"/>
                  </a:srgbClr>
                </a:gs>
                <a:gs pos="50000">
                  <a:srgbClr val="4F81BD">
                    <a:tint val="44500"/>
                    <a:satMod val="160000"/>
                  </a:srgbClr>
                </a:gs>
                <a:gs pos="100000">
                  <a:srgbClr val="4F81BD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>
              <a:solidFill>
                <a:schemeClr val="tx2"/>
              </a:solidFill>
            </a:ln>
          </c:spPr>
          <c:invertIfNegative val="0"/>
          <c:dLbls>
            <c:numFmt formatCode="#,##0.00_);[Red]\(#,##0.00\)" sourceLinked="0"/>
            <c:spPr>
              <a:noFill/>
              <a:ln>
                <a:noFill/>
              </a:ln>
              <a:effectLst/>
            </c:sp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Sheet1!$B$3:$B$8</c:f>
              <c:strCache>
                <c:ptCount val="6"/>
                <c:pt idx="0">
                  <c:v>공주시의 맟춤형 고객서비스 제공 여부</c:v>
                </c:pt>
                <c:pt idx="1">
                  <c:v>공주시의 고객의 Needs 반영여부</c:v>
                </c:pt>
                <c:pt idx="2">
                  <c:v>공주시의 고객 만족을 위한 노력 정도</c:v>
                </c:pt>
                <c:pt idx="3">
                  <c:v>공주시의 불만해소와 협력을 위한 노력 정도</c:v>
                </c:pt>
                <c:pt idx="4">
                  <c:v>공주시의 외부고객 만족도 수준</c:v>
                </c:pt>
                <c:pt idx="5">
                  <c:v>공주시의 외부고객에 대한 친절도</c:v>
                </c:pt>
              </c:strCache>
            </c:strRef>
          </c:cat>
          <c:val>
            <c:numRef>
              <c:f>Sheet1!$C$3:$C$8</c:f>
              <c:numCache>
                <c:formatCode>###0.000</c:formatCode>
                <c:ptCount val="6"/>
                <c:pt idx="0">
                  <c:v>3.9285714285714302</c:v>
                </c:pt>
                <c:pt idx="1">
                  <c:v>4</c:v>
                </c:pt>
                <c:pt idx="2">
                  <c:v>4.2857142857142874</c:v>
                </c:pt>
                <c:pt idx="3">
                  <c:v>3.9285714285714297</c:v>
                </c:pt>
                <c:pt idx="4">
                  <c:v>3.5714285714285707</c:v>
                </c:pt>
                <c:pt idx="5">
                  <c:v>4</c:v>
                </c:pt>
              </c:numCache>
            </c:numRef>
          </c:val>
        </c:ser>
        <c:ser>
          <c:idx val="1"/>
          <c:order val="1"/>
          <c:tx>
            <c:strRef>
              <c:f>Sheet1!$D$2</c:f>
              <c:strCache>
                <c:ptCount val="1"/>
                <c:pt idx="0">
                  <c:v>향후</c:v>
                </c:pt>
              </c:strCache>
            </c:strRef>
          </c:tx>
          <c:spPr>
            <a:gradFill flip="none" rotWithShape="1">
              <a:gsLst>
                <a:gs pos="0">
                  <a:srgbClr val="FF6600">
                    <a:tint val="66000"/>
                    <a:satMod val="160000"/>
                  </a:srgbClr>
                </a:gs>
                <a:gs pos="50000">
                  <a:srgbClr val="FF6600">
                    <a:tint val="44500"/>
                    <a:satMod val="160000"/>
                  </a:srgbClr>
                </a:gs>
                <a:gs pos="100000">
                  <a:srgbClr val="FF6600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>
              <a:solidFill>
                <a:srgbClr val="FF6600"/>
              </a:solidFill>
            </a:ln>
          </c:spPr>
          <c:invertIfNegative val="0"/>
          <c:dLbls>
            <c:numFmt formatCode="#,##0.00_);[Red]\(#,##0.00\)" sourceLinked="0"/>
            <c:spPr>
              <a:noFill/>
              <a:ln>
                <a:noFill/>
              </a:ln>
              <a:effectLst/>
            </c:sp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Sheet1!$B$3:$B$8</c:f>
              <c:strCache>
                <c:ptCount val="6"/>
                <c:pt idx="0">
                  <c:v>공주시의 맟춤형 고객서비스 제공 여부</c:v>
                </c:pt>
                <c:pt idx="1">
                  <c:v>공주시의 고객의 Needs 반영여부</c:v>
                </c:pt>
                <c:pt idx="2">
                  <c:v>공주시의 고객 만족을 위한 노력 정도</c:v>
                </c:pt>
                <c:pt idx="3">
                  <c:v>공주시의 불만해소와 협력을 위한 노력 정도</c:v>
                </c:pt>
                <c:pt idx="4">
                  <c:v>공주시의 외부고객 만족도 수준</c:v>
                </c:pt>
                <c:pt idx="5">
                  <c:v>공주시의 외부고객에 대한 친절도</c:v>
                </c:pt>
              </c:strCache>
            </c:strRef>
          </c:cat>
          <c:val>
            <c:numRef>
              <c:f>Sheet1!$D$3:$D$8</c:f>
              <c:numCache>
                <c:formatCode>###0.000</c:formatCode>
                <c:ptCount val="6"/>
                <c:pt idx="0">
                  <c:v>5.1428571428571415</c:v>
                </c:pt>
                <c:pt idx="1">
                  <c:v>5.5714285714285712</c:v>
                </c:pt>
                <c:pt idx="2">
                  <c:v>5.5714285714285712</c:v>
                </c:pt>
                <c:pt idx="3">
                  <c:v>5.4285714285714288</c:v>
                </c:pt>
                <c:pt idx="4">
                  <c:v>5</c:v>
                </c:pt>
                <c:pt idx="5">
                  <c:v>5.5714285714285712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44425712"/>
        <c:axId val="244428456"/>
      </c:barChart>
      <c:lineChart>
        <c:grouping val="standard"/>
        <c:varyColors val="0"/>
        <c:ser>
          <c:idx val="2"/>
          <c:order val="2"/>
          <c:tx>
            <c:strRef>
              <c:f>Sheet1!$E$2</c:f>
              <c:strCache>
                <c:ptCount val="1"/>
                <c:pt idx="0">
                  <c:v>Gap</c:v>
                </c:pt>
              </c:strCache>
            </c:strRef>
          </c:tx>
          <c:spPr>
            <a:ln>
              <a:solidFill>
                <a:srgbClr val="C00000"/>
              </a:solidFill>
              <a:prstDash val="sysDash"/>
            </a:ln>
          </c:spPr>
          <c:marker>
            <c:spPr>
              <a:solidFill>
                <a:srgbClr val="C00000"/>
              </a:solidFill>
              <a:ln>
                <a:solidFill>
                  <a:srgbClr val="C00000"/>
                </a:solidFill>
                <a:prstDash val="sysDash"/>
              </a:ln>
            </c:spPr>
          </c:marker>
          <c:cat>
            <c:strRef>
              <c:f>Sheet1!$B$3:$B$8</c:f>
              <c:strCache>
                <c:ptCount val="6"/>
                <c:pt idx="0">
                  <c:v>공주시의 맟춤형 고객서비스 제공 여부</c:v>
                </c:pt>
                <c:pt idx="1">
                  <c:v>공주시의 고객의 Needs 반영여부</c:v>
                </c:pt>
                <c:pt idx="2">
                  <c:v>공주시의 고객 만족을 위한 노력 정도</c:v>
                </c:pt>
                <c:pt idx="3">
                  <c:v>공주시의 불만해소와 협력을 위한 노력 정도</c:v>
                </c:pt>
                <c:pt idx="4">
                  <c:v>공주시의 외부고객 만족도 수준</c:v>
                </c:pt>
                <c:pt idx="5">
                  <c:v>공주시의 외부고객에 대한 친절도</c:v>
                </c:pt>
              </c:strCache>
            </c:strRef>
          </c:cat>
          <c:val>
            <c:numRef>
              <c:f>Sheet1!$E$3:$E$8</c:f>
              <c:numCache>
                <c:formatCode>###0.000</c:formatCode>
                <c:ptCount val="6"/>
                <c:pt idx="0">
                  <c:v>1.2142857142857157</c:v>
                </c:pt>
                <c:pt idx="1">
                  <c:v>1.5714285714285721</c:v>
                </c:pt>
                <c:pt idx="2">
                  <c:v>1.2857142857142851</c:v>
                </c:pt>
                <c:pt idx="3">
                  <c:v>1.5000000000000009</c:v>
                </c:pt>
                <c:pt idx="4">
                  <c:v>1.4285714285714288</c:v>
                </c:pt>
                <c:pt idx="5">
                  <c:v>1.5714285714285721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44426104"/>
        <c:axId val="244428848"/>
      </c:lineChart>
      <c:catAx>
        <c:axId val="244425712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crossAx val="244428456"/>
        <c:crosses val="autoZero"/>
        <c:auto val="1"/>
        <c:lblAlgn val="ctr"/>
        <c:lblOffset val="100"/>
        <c:noMultiLvlLbl val="0"/>
      </c:catAx>
      <c:valAx>
        <c:axId val="244428456"/>
        <c:scaling>
          <c:orientation val="minMax"/>
          <c:max val="6"/>
          <c:min val="3"/>
        </c:scaling>
        <c:delete val="0"/>
        <c:axPos val="l"/>
        <c:numFmt formatCode="#,##0.00_);[Red]\(#,##0.00\)" sourceLinked="0"/>
        <c:majorTickMark val="none"/>
        <c:minorTickMark val="none"/>
        <c:tickLblPos val="nextTo"/>
        <c:crossAx val="244425712"/>
        <c:crosses val="autoZero"/>
        <c:crossBetween val="between"/>
      </c:valAx>
      <c:valAx>
        <c:axId val="244428848"/>
        <c:scaling>
          <c:orientation val="minMax"/>
          <c:max val="2"/>
          <c:min val="0"/>
        </c:scaling>
        <c:delete val="0"/>
        <c:axPos val="r"/>
        <c:numFmt formatCode="#,##0.00_);[Red]\(#,##0.00\)" sourceLinked="0"/>
        <c:majorTickMark val="out"/>
        <c:minorTickMark val="none"/>
        <c:tickLblPos val="nextTo"/>
        <c:crossAx val="244426104"/>
        <c:crosses val="max"/>
        <c:crossBetween val="between"/>
      </c:valAx>
      <c:catAx>
        <c:axId val="24442610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44428848"/>
        <c:crosses val="autoZero"/>
        <c:auto val="1"/>
        <c:lblAlgn val="ctr"/>
        <c:lblOffset val="100"/>
        <c:noMultiLvlLbl val="0"/>
      </c:catAx>
    </c:plotArea>
    <c:legend>
      <c:legendPos val="r"/>
      <c:layout>
        <c:manualLayout>
          <c:xMode val="edge"/>
          <c:yMode val="edge"/>
          <c:x val="0.89380903306953319"/>
          <c:y val="5.2599603174603278E-2"/>
          <c:w val="0.10420111517442321"/>
          <c:h val="0.26987976190476259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900"/>
      </a:pPr>
      <a:endParaRPr lang="ko-KR"/>
    </a:p>
  </c:txPr>
  <c:externalData r:id="rId1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gradFill flip="none" rotWithShape="1">
              <a:gsLst>
                <a:gs pos="0">
                  <a:srgbClr val="4F81BD">
                    <a:tint val="66000"/>
                    <a:satMod val="160000"/>
                  </a:srgbClr>
                </a:gs>
                <a:gs pos="50000">
                  <a:srgbClr val="4F81BD">
                    <a:tint val="44500"/>
                    <a:satMod val="160000"/>
                  </a:srgbClr>
                </a:gs>
                <a:gs pos="100000">
                  <a:srgbClr val="4F81BD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>
              <a:solidFill>
                <a:schemeClr val="tx2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요약정리!$C$94:$I$94</c:f>
              <c:strCache>
                <c:ptCount val="7"/>
                <c:pt idx="0">
                  <c:v>시장님과의 대화</c:v>
                </c:pt>
                <c:pt idx="1">
                  <c:v>국장(실장)님과의 대화</c:v>
                </c:pt>
                <c:pt idx="2">
                  <c:v>타과와 소통 및 화합의 시간</c:v>
                </c:pt>
                <c:pt idx="3">
                  <c:v>과내 소통 및 화합의 시간</c:v>
                </c:pt>
                <c:pt idx="4">
                  <c:v>문화탐방</c:v>
                </c:pt>
                <c:pt idx="5">
                  <c:v>실용건강, 재정교육</c:v>
                </c:pt>
                <c:pt idx="6">
                  <c:v>개인(자기)개발</c:v>
                </c:pt>
              </c:strCache>
            </c:strRef>
          </c:cat>
          <c:val>
            <c:numRef>
              <c:f>요약정리!$C$95:$I$95</c:f>
              <c:numCache>
                <c:formatCode>###0</c:formatCode>
                <c:ptCount val="7"/>
                <c:pt idx="0">
                  <c:v>29</c:v>
                </c:pt>
                <c:pt idx="1">
                  <c:v>19</c:v>
                </c:pt>
                <c:pt idx="2">
                  <c:v>69</c:v>
                </c:pt>
                <c:pt idx="3">
                  <c:v>99</c:v>
                </c:pt>
                <c:pt idx="4">
                  <c:v>149</c:v>
                </c:pt>
                <c:pt idx="5">
                  <c:v>139</c:v>
                </c:pt>
                <c:pt idx="6">
                  <c:v>225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44427280"/>
        <c:axId val="244426888"/>
      </c:barChart>
      <c:catAx>
        <c:axId val="24442728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ko-KR"/>
          </a:p>
        </c:txPr>
        <c:crossAx val="244426888"/>
        <c:crosses val="autoZero"/>
        <c:auto val="1"/>
        <c:lblAlgn val="ctr"/>
        <c:lblOffset val="100"/>
        <c:noMultiLvlLbl val="0"/>
      </c:catAx>
      <c:valAx>
        <c:axId val="244426888"/>
        <c:scaling>
          <c:orientation val="minMax"/>
          <c:max val="250"/>
          <c:min val="0"/>
        </c:scaling>
        <c:delete val="0"/>
        <c:axPos val="l"/>
        <c:numFmt formatCode="###0" sourceLinked="1"/>
        <c:majorTickMark val="out"/>
        <c:minorTickMark val="none"/>
        <c:tickLblPos val="nextTo"/>
        <c:crossAx val="2444272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000"/>
      </a:pPr>
      <a:endParaRPr lang="ko-KR"/>
    </a:p>
  </c:txPr>
  <c:externalData r:id="rId1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요약정리!$C$97</c:f>
              <c:strCache>
                <c:ptCount val="1"/>
                <c:pt idx="0">
                  <c:v>평균</c:v>
                </c:pt>
              </c:strCache>
            </c:strRef>
          </c:tx>
          <c:spPr>
            <a:gradFill flip="none" rotWithShape="1">
              <a:gsLst>
                <a:gs pos="0">
                  <a:srgbClr val="FF6600">
                    <a:tint val="66000"/>
                    <a:satMod val="160000"/>
                  </a:srgbClr>
                </a:gs>
                <a:gs pos="50000">
                  <a:srgbClr val="FF6600">
                    <a:tint val="44500"/>
                    <a:satMod val="160000"/>
                  </a:srgbClr>
                </a:gs>
                <a:gs pos="100000">
                  <a:srgbClr val="FF6600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>
              <a:solidFill>
                <a:srgbClr val="FF6600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요약정리!$B$98:$B$109</c:f>
              <c:strCache>
                <c:ptCount val="12"/>
                <c:pt idx="0">
                  <c:v>Communication</c:v>
                </c:pt>
                <c:pt idx="1">
                  <c:v>Facilitation</c:v>
                </c:pt>
                <c:pt idx="2">
                  <c:v>Office Program</c:v>
                </c:pt>
                <c:pt idx="3">
                  <c:v>Retirement</c:v>
                </c:pt>
                <c:pt idx="4">
                  <c:v>개인개발지원</c:v>
                </c:pt>
                <c:pt idx="5">
                  <c:v>견학</c:v>
                </c:pt>
                <c:pt idx="6">
                  <c:v>교양 (취미, 은퇴, 자기개발 등)</c:v>
                </c:pt>
                <c:pt idx="7">
                  <c:v>법규, 제도</c:v>
                </c:pt>
                <c:pt idx="8">
                  <c:v>역사문화</c:v>
                </c:pt>
                <c:pt idx="9">
                  <c:v>외국어</c:v>
                </c:pt>
                <c:pt idx="10">
                  <c:v>조직문화</c:v>
                </c:pt>
                <c:pt idx="11">
                  <c:v>직무교육</c:v>
                </c:pt>
              </c:strCache>
            </c:strRef>
          </c:cat>
          <c:val>
            <c:numRef>
              <c:f>요약정리!$C$98:$C$109</c:f>
              <c:numCache>
                <c:formatCode>General</c:formatCode>
                <c:ptCount val="12"/>
                <c:pt idx="0">
                  <c:v>19</c:v>
                </c:pt>
                <c:pt idx="1">
                  <c:v>1</c:v>
                </c:pt>
                <c:pt idx="2">
                  <c:v>3</c:v>
                </c:pt>
                <c:pt idx="3">
                  <c:v>1</c:v>
                </c:pt>
                <c:pt idx="4">
                  <c:v>1</c:v>
                </c:pt>
                <c:pt idx="5">
                  <c:v>5</c:v>
                </c:pt>
                <c:pt idx="6">
                  <c:v>14</c:v>
                </c:pt>
                <c:pt idx="7">
                  <c:v>3</c:v>
                </c:pt>
                <c:pt idx="8">
                  <c:v>4</c:v>
                </c:pt>
                <c:pt idx="9">
                  <c:v>3</c:v>
                </c:pt>
                <c:pt idx="10">
                  <c:v>1</c:v>
                </c:pt>
                <c:pt idx="11">
                  <c:v>19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44427672"/>
        <c:axId val="245977872"/>
      </c:barChart>
      <c:catAx>
        <c:axId val="24442767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ko-KR"/>
          </a:p>
        </c:txPr>
        <c:crossAx val="245977872"/>
        <c:crosses val="autoZero"/>
        <c:auto val="1"/>
        <c:lblAlgn val="ctr"/>
        <c:lblOffset val="100"/>
        <c:noMultiLvlLbl val="0"/>
      </c:catAx>
      <c:valAx>
        <c:axId val="245977872"/>
        <c:scaling>
          <c:orientation val="minMax"/>
          <c:max val="20"/>
          <c:min val="0"/>
        </c:scaling>
        <c:delete val="0"/>
        <c:axPos val="l"/>
        <c:numFmt formatCode="General" sourceLinked="1"/>
        <c:majorTickMark val="out"/>
        <c:minorTickMark val="none"/>
        <c:tickLblPos val="nextTo"/>
        <c:crossAx val="24442767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000"/>
      </a:pPr>
      <a:endParaRPr lang="ko-KR"/>
    </a:p>
  </c:txPr>
  <c:externalData r:id="rId1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051916666666665"/>
          <c:y val="3.2203571428571477E-2"/>
          <c:w val="0.82845791666666668"/>
          <c:h val="0.6569390873015883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Gap!$B$37</c:f>
              <c:strCache>
                <c:ptCount val="1"/>
                <c:pt idx="0">
                  <c:v>중요도</c:v>
                </c:pt>
              </c:strCache>
            </c:strRef>
          </c:tx>
          <c:spPr>
            <a:gradFill flip="none" rotWithShape="1">
              <a:gsLst>
                <a:gs pos="0">
                  <a:srgbClr val="4F81BD">
                    <a:tint val="66000"/>
                    <a:satMod val="160000"/>
                  </a:srgbClr>
                </a:gs>
                <a:gs pos="50000">
                  <a:srgbClr val="4F81BD">
                    <a:tint val="44500"/>
                    <a:satMod val="160000"/>
                  </a:srgbClr>
                </a:gs>
                <a:gs pos="100000">
                  <a:srgbClr val="4F81BD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>
              <a:solidFill>
                <a:schemeClr val="tx2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Gap!$A$38:$A$51</c:f>
              <c:strCache>
                <c:ptCount val="14"/>
                <c:pt idx="0">
                  <c:v>기업유치활동 행정강화</c:v>
                </c:pt>
                <c:pt idx="1">
                  <c:v>맞춤형 기업유치</c:v>
                </c:pt>
                <c:pt idx="2">
                  <c:v>유구 자카드 공단 활성화</c:v>
                </c:pt>
                <c:pt idx="3">
                  <c:v>도시가스공급 지역 확대</c:v>
                </c:pt>
                <c:pt idx="4">
                  <c:v>도시재생전담팀 설치, 운영</c:v>
                </c:pt>
                <c:pt idx="5">
                  <c:v>원도심 재생 활성화</c:v>
                </c:pt>
                <c:pt idx="6">
                  <c:v>전통시장 활성화</c:v>
                </c:pt>
                <c:pt idx="7">
                  <c:v>2030 공주시 비전 수립</c:v>
                </c:pt>
                <c:pt idx="8">
                  <c:v>2020 공주시 도시기본계획 재정비</c:v>
                </c:pt>
                <c:pt idx="9">
                  <c:v>유구 ~ 아산 도로 확장 추진</c:v>
                </c:pt>
                <c:pt idx="10">
                  <c:v>신풍 봉갑리 ~ 청양간 도로 연결</c:v>
                </c:pt>
                <c:pt idx="11">
                  <c:v>LH 월송주택단지 조기착공</c:v>
                </c:pt>
                <c:pt idx="12">
                  <c:v>고속도로 진입로 주변 개발 추진</c:v>
                </c:pt>
                <c:pt idx="13">
                  <c:v>KTX 공주 역세권 개발 촉진</c:v>
                </c:pt>
              </c:strCache>
            </c:strRef>
          </c:cat>
          <c:val>
            <c:numRef>
              <c:f>Gap!$B$38:$B$51</c:f>
              <c:numCache>
                <c:formatCode>0.00_);[Red]\(0.00\)</c:formatCode>
                <c:ptCount val="14"/>
                <c:pt idx="0">
                  <c:v>5.2275280898876417</c:v>
                </c:pt>
                <c:pt idx="1">
                  <c:v>5.1638418079096056</c:v>
                </c:pt>
                <c:pt idx="2">
                  <c:v>4.3202247191011214</c:v>
                </c:pt>
                <c:pt idx="3">
                  <c:v>5.0084507042253543</c:v>
                </c:pt>
                <c:pt idx="4">
                  <c:v>4.7219101123595495</c:v>
                </c:pt>
                <c:pt idx="5">
                  <c:v>4.8011204481792698</c:v>
                </c:pt>
                <c:pt idx="6">
                  <c:v>4.5154061624649895</c:v>
                </c:pt>
                <c:pt idx="7">
                  <c:v>5.1480446927374315</c:v>
                </c:pt>
                <c:pt idx="8">
                  <c:v>5.1396648044692714</c:v>
                </c:pt>
                <c:pt idx="9">
                  <c:v>4.5614525139664766</c:v>
                </c:pt>
                <c:pt idx="10">
                  <c:v>4.268907563025202</c:v>
                </c:pt>
                <c:pt idx="11">
                  <c:v>5.4073033707865115</c:v>
                </c:pt>
                <c:pt idx="12">
                  <c:v>4.8848314606741621</c:v>
                </c:pt>
                <c:pt idx="13">
                  <c:v>5.1176470588235308</c:v>
                </c:pt>
              </c:numCache>
            </c:numRef>
          </c:val>
        </c:ser>
        <c:ser>
          <c:idx val="1"/>
          <c:order val="1"/>
          <c:tx>
            <c:strRef>
              <c:f>Gap!$C$37</c:f>
              <c:strCache>
                <c:ptCount val="1"/>
                <c:pt idx="0">
                  <c:v>시급도</c:v>
                </c:pt>
              </c:strCache>
            </c:strRef>
          </c:tx>
          <c:spPr>
            <a:gradFill flip="none" rotWithShape="1">
              <a:gsLst>
                <a:gs pos="0">
                  <a:srgbClr val="FF6600">
                    <a:tint val="66000"/>
                    <a:satMod val="160000"/>
                  </a:srgbClr>
                </a:gs>
                <a:gs pos="50000">
                  <a:srgbClr val="FF6600">
                    <a:tint val="44500"/>
                    <a:satMod val="160000"/>
                  </a:srgbClr>
                </a:gs>
                <a:gs pos="100000">
                  <a:srgbClr val="FF6600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>
              <a:solidFill>
                <a:srgbClr val="FF6600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Gap!$A$38:$A$51</c:f>
              <c:strCache>
                <c:ptCount val="14"/>
                <c:pt idx="0">
                  <c:v>기업유치활동 행정강화</c:v>
                </c:pt>
                <c:pt idx="1">
                  <c:v>맞춤형 기업유치</c:v>
                </c:pt>
                <c:pt idx="2">
                  <c:v>유구 자카드 공단 활성화</c:v>
                </c:pt>
                <c:pt idx="3">
                  <c:v>도시가스공급 지역 확대</c:v>
                </c:pt>
                <c:pt idx="4">
                  <c:v>도시재생전담팀 설치, 운영</c:v>
                </c:pt>
                <c:pt idx="5">
                  <c:v>원도심 재생 활성화</c:v>
                </c:pt>
                <c:pt idx="6">
                  <c:v>전통시장 활성화</c:v>
                </c:pt>
                <c:pt idx="7">
                  <c:v>2030 공주시 비전 수립</c:v>
                </c:pt>
                <c:pt idx="8">
                  <c:v>2020 공주시 도시기본계획 재정비</c:v>
                </c:pt>
                <c:pt idx="9">
                  <c:v>유구 ~ 아산 도로 확장 추진</c:v>
                </c:pt>
                <c:pt idx="10">
                  <c:v>신풍 봉갑리 ~ 청양간 도로 연결</c:v>
                </c:pt>
                <c:pt idx="11">
                  <c:v>LH 월송주택단지 조기착공</c:v>
                </c:pt>
                <c:pt idx="12">
                  <c:v>고속도로 진입로 주변 개발 추진</c:v>
                </c:pt>
                <c:pt idx="13">
                  <c:v>KTX 공주 역세권 개발 촉진</c:v>
                </c:pt>
              </c:strCache>
            </c:strRef>
          </c:cat>
          <c:val>
            <c:numRef>
              <c:f>Gap!$C$38:$C$51</c:f>
              <c:numCache>
                <c:formatCode>0.00_);[Red]\(0.00\)</c:formatCode>
                <c:ptCount val="14"/>
                <c:pt idx="0">
                  <c:v>5.1196581196581183</c:v>
                </c:pt>
                <c:pt idx="1">
                  <c:v>5.0706214689265572</c:v>
                </c:pt>
                <c:pt idx="2">
                  <c:v>4.2966101694915224</c:v>
                </c:pt>
                <c:pt idx="3">
                  <c:v>4.9716713881019912</c:v>
                </c:pt>
                <c:pt idx="4">
                  <c:v>4.7022471910112431</c:v>
                </c:pt>
                <c:pt idx="5">
                  <c:v>4.7380281690140853</c:v>
                </c:pt>
                <c:pt idx="6">
                  <c:v>4.4438202247190963</c:v>
                </c:pt>
                <c:pt idx="7">
                  <c:v>5.0308123249299719</c:v>
                </c:pt>
                <c:pt idx="8">
                  <c:v>5.0084033613445404</c:v>
                </c:pt>
                <c:pt idx="9">
                  <c:v>4.4453781512605088</c:v>
                </c:pt>
                <c:pt idx="10">
                  <c:v>4.2106741573033712</c:v>
                </c:pt>
                <c:pt idx="11">
                  <c:v>5.3398876404494375</c:v>
                </c:pt>
                <c:pt idx="12">
                  <c:v>4.8225352112675983</c:v>
                </c:pt>
                <c:pt idx="13">
                  <c:v>5.0168539325842714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45974736"/>
        <c:axId val="245977088"/>
      </c:barChart>
      <c:lineChart>
        <c:grouping val="standard"/>
        <c:varyColors val="0"/>
        <c:ser>
          <c:idx val="2"/>
          <c:order val="2"/>
          <c:tx>
            <c:strRef>
              <c:f>Gap!$D$37</c:f>
              <c:strCache>
                <c:ptCount val="1"/>
                <c:pt idx="0">
                  <c:v>Gap</c:v>
                </c:pt>
              </c:strCache>
            </c:strRef>
          </c:tx>
          <c:spPr>
            <a:ln>
              <a:solidFill>
                <a:srgbClr val="C00000"/>
              </a:solidFill>
              <a:prstDash val="sysDash"/>
            </a:ln>
          </c:spPr>
          <c:marker>
            <c:spPr>
              <a:solidFill>
                <a:srgbClr val="C00000"/>
              </a:solidFill>
              <a:ln>
                <a:solidFill>
                  <a:srgbClr val="C00000"/>
                </a:solidFill>
                <a:prstDash val="sysDash"/>
              </a:ln>
            </c:spPr>
          </c:marker>
          <c:cat>
            <c:strRef>
              <c:f>Gap!$A$38:$A$51</c:f>
              <c:strCache>
                <c:ptCount val="14"/>
                <c:pt idx="0">
                  <c:v>기업유치활동 행정강화</c:v>
                </c:pt>
                <c:pt idx="1">
                  <c:v>맞춤형 기업유치</c:v>
                </c:pt>
                <c:pt idx="2">
                  <c:v>유구 자카드 공단 활성화</c:v>
                </c:pt>
                <c:pt idx="3">
                  <c:v>도시가스공급 지역 확대</c:v>
                </c:pt>
                <c:pt idx="4">
                  <c:v>도시재생전담팀 설치, 운영</c:v>
                </c:pt>
                <c:pt idx="5">
                  <c:v>원도심 재생 활성화</c:v>
                </c:pt>
                <c:pt idx="6">
                  <c:v>전통시장 활성화</c:v>
                </c:pt>
                <c:pt idx="7">
                  <c:v>2030 공주시 비전 수립</c:v>
                </c:pt>
                <c:pt idx="8">
                  <c:v>2020 공주시 도시기본계획 재정비</c:v>
                </c:pt>
                <c:pt idx="9">
                  <c:v>유구 ~ 아산 도로 확장 추진</c:v>
                </c:pt>
                <c:pt idx="10">
                  <c:v>신풍 봉갑리 ~ 청양간 도로 연결</c:v>
                </c:pt>
                <c:pt idx="11">
                  <c:v>LH 월송주택단지 조기착공</c:v>
                </c:pt>
                <c:pt idx="12">
                  <c:v>고속도로 진입로 주변 개발 추진</c:v>
                </c:pt>
                <c:pt idx="13">
                  <c:v>KTX 공주 역세권 개발 촉진</c:v>
                </c:pt>
              </c:strCache>
            </c:strRef>
          </c:cat>
          <c:val>
            <c:numRef>
              <c:f>Gap!$D$38:$D$51</c:f>
              <c:numCache>
                <c:formatCode>0.00_);[Red]\(0.00\)</c:formatCode>
                <c:ptCount val="14"/>
                <c:pt idx="0">
                  <c:v>0.10786997022952427</c:v>
                </c:pt>
                <c:pt idx="1">
                  <c:v>9.3220338983048531E-2</c:v>
                </c:pt>
                <c:pt idx="2">
                  <c:v>2.3614549609599848E-2</c:v>
                </c:pt>
                <c:pt idx="3">
                  <c:v>3.6779316123369432E-2</c:v>
                </c:pt>
                <c:pt idx="4">
                  <c:v>1.9662921348313517E-2</c:v>
                </c:pt>
                <c:pt idx="5">
                  <c:v>6.3092279165188031E-2</c:v>
                </c:pt>
                <c:pt idx="6">
                  <c:v>7.1585937745893183E-2</c:v>
                </c:pt>
                <c:pt idx="7">
                  <c:v>0.11723236780746048</c:v>
                </c:pt>
                <c:pt idx="8">
                  <c:v>0.13126144312473378</c:v>
                </c:pt>
                <c:pt idx="9">
                  <c:v>0.11607436270597304</c:v>
                </c:pt>
                <c:pt idx="10">
                  <c:v>5.8233405721836114E-2</c:v>
                </c:pt>
                <c:pt idx="11">
                  <c:v>6.7415730337073099E-2</c:v>
                </c:pt>
                <c:pt idx="12">
                  <c:v>6.2296249406556696E-2</c:v>
                </c:pt>
                <c:pt idx="13">
                  <c:v>0.10079312623925957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45975520"/>
        <c:axId val="245976696"/>
      </c:lineChart>
      <c:catAx>
        <c:axId val="245974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245977088"/>
        <c:crossesAt val="3"/>
        <c:auto val="1"/>
        <c:lblAlgn val="ctr"/>
        <c:lblOffset val="100"/>
        <c:noMultiLvlLbl val="0"/>
      </c:catAx>
      <c:valAx>
        <c:axId val="245977088"/>
        <c:scaling>
          <c:orientation val="minMax"/>
          <c:max val="5.5"/>
          <c:min val="3"/>
        </c:scaling>
        <c:delete val="0"/>
        <c:axPos val="l"/>
        <c:numFmt formatCode="#,##0.00_);[Red]\(#,##0.00\)" sourceLinked="0"/>
        <c:majorTickMark val="none"/>
        <c:minorTickMark val="none"/>
        <c:tickLblPos val="nextTo"/>
        <c:crossAx val="245974736"/>
        <c:crosses val="autoZero"/>
        <c:crossBetween val="between"/>
      </c:valAx>
      <c:valAx>
        <c:axId val="245976696"/>
        <c:scaling>
          <c:orientation val="minMax"/>
          <c:max val="1"/>
          <c:min val="0"/>
        </c:scaling>
        <c:delete val="0"/>
        <c:axPos val="r"/>
        <c:numFmt formatCode="0.00_);[Red]\(0.00\)" sourceLinked="1"/>
        <c:majorTickMark val="out"/>
        <c:minorTickMark val="none"/>
        <c:tickLblPos val="nextTo"/>
        <c:crossAx val="245975520"/>
        <c:crosses val="max"/>
        <c:crossBetween val="between"/>
      </c:valAx>
      <c:catAx>
        <c:axId val="24597552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45976696"/>
        <c:crosses val="autoZero"/>
        <c:auto val="1"/>
        <c:lblAlgn val="ctr"/>
        <c:lblOffset val="100"/>
        <c:noMultiLvlLbl val="0"/>
      </c:catAx>
    </c:plotArea>
    <c:legend>
      <c:legendPos val="r"/>
      <c:layout>
        <c:manualLayout>
          <c:xMode val="edge"/>
          <c:yMode val="edge"/>
          <c:x val="0.87211805555555599"/>
          <c:y val="0.85082361111111182"/>
          <c:w val="0.11377083333333333"/>
          <c:h val="0.13493988095238113"/>
        </c:manualLayout>
      </c:layout>
      <c:overlay val="0"/>
    </c:legend>
    <c:plotVisOnly val="1"/>
    <c:dispBlanksAs val="gap"/>
    <c:showDLblsOverMax val="0"/>
  </c:chart>
  <c:spPr>
    <a:noFill/>
    <a:ln w="19050"/>
  </c:spPr>
  <c:txPr>
    <a:bodyPr/>
    <a:lstStyle/>
    <a:p>
      <a:pPr>
        <a:defRPr sz="900"/>
      </a:pPr>
      <a:endParaRPr lang="ko-KR"/>
    </a:p>
  </c:txPr>
  <c:externalData r:id="rId1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515833333333341"/>
          <c:y val="3.2203571428571477E-2"/>
          <c:w val="0.75973541666666755"/>
          <c:h val="0.6432636904761910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Gap!$B$55</c:f>
              <c:strCache>
                <c:ptCount val="1"/>
                <c:pt idx="0">
                  <c:v>중요도</c:v>
                </c:pt>
              </c:strCache>
            </c:strRef>
          </c:tx>
          <c:spPr>
            <a:gradFill flip="none" rotWithShape="1">
              <a:gsLst>
                <a:gs pos="0">
                  <a:srgbClr val="4F81BD">
                    <a:tint val="66000"/>
                    <a:satMod val="160000"/>
                  </a:srgbClr>
                </a:gs>
                <a:gs pos="50000">
                  <a:srgbClr val="4F81BD">
                    <a:tint val="44500"/>
                    <a:satMod val="160000"/>
                  </a:srgbClr>
                </a:gs>
                <a:gs pos="100000">
                  <a:srgbClr val="4F81BD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>
              <a:solidFill>
                <a:schemeClr val="tx2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Gap!$A$56:$A$69</c:f>
              <c:strCache>
                <c:ptCount val="14"/>
                <c:pt idx="0">
                  <c:v>금강 수변 종합 관광 레저 개발 계획</c:v>
                </c:pt>
                <c:pt idx="1">
                  <c:v>동학사 야외 무대 공연장 설치</c:v>
                </c:pt>
                <c:pt idx="2">
                  <c:v>무성산 테마 관광 개발</c:v>
                </c:pt>
                <c:pt idx="3">
                  <c:v>갑사 저수지 주변 관광개발</c:v>
                </c:pt>
                <c:pt idx="4">
                  <c:v>계룡산 도예촌 활성화</c:v>
                </c:pt>
                <c:pt idx="5">
                  <c:v>백제 역사 유적 지구 세계 유산 등재</c:v>
                </c:pt>
                <c:pt idx="6">
                  <c:v>웅진백제 4대왕 기념 숭모관 건립</c:v>
                </c:pt>
                <c:pt idx="7">
                  <c:v>공주 역사문화유적 정비</c:v>
                </c:pt>
                <c:pt idx="8">
                  <c:v>스토리텔링 발굴로 관광자원화</c:v>
                </c:pt>
                <c:pt idx="9">
                  <c:v>공주 역사 인물 박물관 설립</c:v>
                </c:pt>
                <c:pt idx="10">
                  <c:v>수촌고분역사공원 조성</c:v>
                </c:pt>
                <c:pt idx="11">
                  <c:v>공산성 주변 주차장 확충</c:v>
                </c:pt>
                <c:pt idx="12">
                  <c:v>특색 있는 녹색관광도시로 미관정비</c:v>
                </c:pt>
                <c:pt idx="13">
                  <c:v>충남역사박물관 주변 공원화</c:v>
                </c:pt>
              </c:strCache>
            </c:strRef>
          </c:cat>
          <c:val>
            <c:numRef>
              <c:f>Gap!$B$56:$B$69</c:f>
              <c:numCache>
                <c:formatCode>0.00_);[Red]\(0.00\)</c:formatCode>
                <c:ptCount val="14"/>
                <c:pt idx="0">
                  <c:v>4.9019607843137374</c:v>
                </c:pt>
                <c:pt idx="1">
                  <c:v>3.8379888268156428</c:v>
                </c:pt>
                <c:pt idx="2">
                  <c:v>4.1899441340782095</c:v>
                </c:pt>
                <c:pt idx="3">
                  <c:v>4.1316526610644306</c:v>
                </c:pt>
                <c:pt idx="4">
                  <c:v>4.2877094972067038</c:v>
                </c:pt>
                <c:pt idx="5">
                  <c:v>5.1176470588235254</c:v>
                </c:pt>
                <c:pt idx="6">
                  <c:v>4.2387640449438324</c:v>
                </c:pt>
                <c:pt idx="7">
                  <c:v>4.7402234636871592</c:v>
                </c:pt>
                <c:pt idx="8">
                  <c:v>4.6106442577030764</c:v>
                </c:pt>
                <c:pt idx="9">
                  <c:v>4.100840336134449</c:v>
                </c:pt>
                <c:pt idx="10">
                  <c:v>4.3781512605041994</c:v>
                </c:pt>
                <c:pt idx="11">
                  <c:v>4.9916201117318444</c:v>
                </c:pt>
                <c:pt idx="12">
                  <c:v>4.8342696629213524</c:v>
                </c:pt>
                <c:pt idx="1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Gap!$C$55</c:f>
              <c:strCache>
                <c:ptCount val="1"/>
                <c:pt idx="0">
                  <c:v>시급도</c:v>
                </c:pt>
              </c:strCache>
            </c:strRef>
          </c:tx>
          <c:spPr>
            <a:gradFill flip="none" rotWithShape="1">
              <a:gsLst>
                <a:gs pos="0">
                  <a:srgbClr val="FF6600">
                    <a:tint val="66000"/>
                    <a:satMod val="160000"/>
                  </a:srgbClr>
                </a:gs>
                <a:gs pos="50000">
                  <a:srgbClr val="FF6600">
                    <a:tint val="44500"/>
                    <a:satMod val="160000"/>
                  </a:srgbClr>
                </a:gs>
                <a:gs pos="100000">
                  <a:srgbClr val="FF6600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>
              <a:solidFill>
                <a:srgbClr val="FF6600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Gap!$A$56:$A$69</c:f>
              <c:strCache>
                <c:ptCount val="14"/>
                <c:pt idx="0">
                  <c:v>금강 수변 종합 관광 레저 개발 계획</c:v>
                </c:pt>
                <c:pt idx="1">
                  <c:v>동학사 야외 무대 공연장 설치</c:v>
                </c:pt>
                <c:pt idx="2">
                  <c:v>무성산 테마 관광 개발</c:v>
                </c:pt>
                <c:pt idx="3">
                  <c:v>갑사 저수지 주변 관광개발</c:v>
                </c:pt>
                <c:pt idx="4">
                  <c:v>계룡산 도예촌 활성화</c:v>
                </c:pt>
                <c:pt idx="5">
                  <c:v>백제 역사 유적 지구 세계 유산 등재</c:v>
                </c:pt>
                <c:pt idx="6">
                  <c:v>웅진백제 4대왕 기념 숭모관 건립</c:v>
                </c:pt>
                <c:pt idx="7">
                  <c:v>공주 역사문화유적 정비</c:v>
                </c:pt>
                <c:pt idx="8">
                  <c:v>스토리텔링 발굴로 관광자원화</c:v>
                </c:pt>
                <c:pt idx="9">
                  <c:v>공주 역사 인물 박물관 설립</c:v>
                </c:pt>
                <c:pt idx="10">
                  <c:v>수촌고분역사공원 조성</c:v>
                </c:pt>
                <c:pt idx="11">
                  <c:v>공산성 주변 주차장 확충</c:v>
                </c:pt>
                <c:pt idx="12">
                  <c:v>특색 있는 녹색관광도시로 미관정비</c:v>
                </c:pt>
                <c:pt idx="13">
                  <c:v>충남역사박물관 주변 공원화</c:v>
                </c:pt>
              </c:strCache>
            </c:strRef>
          </c:cat>
          <c:val>
            <c:numRef>
              <c:f>Gap!$C$56:$C$69</c:f>
              <c:numCache>
                <c:formatCode>0.00_);[Red]\(0.00\)</c:formatCode>
                <c:ptCount val="14"/>
                <c:pt idx="0">
                  <c:v>4.8005617977528114</c:v>
                </c:pt>
                <c:pt idx="1">
                  <c:v>3.7584269662921352</c:v>
                </c:pt>
                <c:pt idx="2">
                  <c:v>4.1690140845070385</c:v>
                </c:pt>
                <c:pt idx="3">
                  <c:v>4.0536723163841852</c:v>
                </c:pt>
                <c:pt idx="4">
                  <c:v>4.1741573033707855</c:v>
                </c:pt>
                <c:pt idx="5">
                  <c:v>5.1242937853107415</c:v>
                </c:pt>
                <c:pt idx="6">
                  <c:v>4.1098591549295804</c:v>
                </c:pt>
                <c:pt idx="7">
                  <c:v>4.6788732394366175</c:v>
                </c:pt>
                <c:pt idx="8">
                  <c:v>4.6235955056179741</c:v>
                </c:pt>
                <c:pt idx="9">
                  <c:v>3.9971751412429399</c:v>
                </c:pt>
                <c:pt idx="10">
                  <c:v>4.3070422535211312</c:v>
                </c:pt>
                <c:pt idx="11">
                  <c:v>4.9550561797752755</c:v>
                </c:pt>
                <c:pt idx="12">
                  <c:v>4.7408450704225329</c:v>
                </c:pt>
                <c:pt idx="13">
                  <c:v>4.3511235955056184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45976304"/>
        <c:axId val="245494280"/>
      </c:barChart>
      <c:lineChart>
        <c:grouping val="standard"/>
        <c:varyColors val="0"/>
        <c:ser>
          <c:idx val="2"/>
          <c:order val="2"/>
          <c:tx>
            <c:strRef>
              <c:f>Gap!$D$55</c:f>
              <c:strCache>
                <c:ptCount val="1"/>
                <c:pt idx="0">
                  <c:v> Gap</c:v>
                </c:pt>
              </c:strCache>
            </c:strRef>
          </c:tx>
          <c:spPr>
            <a:ln>
              <a:solidFill>
                <a:srgbClr val="C00000"/>
              </a:solidFill>
              <a:prstDash val="sysDash"/>
            </a:ln>
          </c:spPr>
          <c:marker>
            <c:spPr>
              <a:solidFill>
                <a:srgbClr val="C00000"/>
              </a:solidFill>
              <a:ln>
                <a:solidFill>
                  <a:srgbClr val="C00000"/>
                </a:solidFill>
                <a:prstDash val="sysDash"/>
              </a:ln>
            </c:spPr>
          </c:marker>
          <c:cat>
            <c:strRef>
              <c:f>Gap!$A$56:$A$69</c:f>
              <c:strCache>
                <c:ptCount val="14"/>
                <c:pt idx="0">
                  <c:v>금강 수변 종합 관광 레저 개발 계획</c:v>
                </c:pt>
                <c:pt idx="1">
                  <c:v>동학사 야외 무대 공연장 설치</c:v>
                </c:pt>
                <c:pt idx="2">
                  <c:v>무성산 테마 관광 개발</c:v>
                </c:pt>
                <c:pt idx="3">
                  <c:v>갑사 저수지 주변 관광개발</c:v>
                </c:pt>
                <c:pt idx="4">
                  <c:v>계룡산 도예촌 활성화</c:v>
                </c:pt>
                <c:pt idx="5">
                  <c:v>백제 역사 유적 지구 세계 유산 등재</c:v>
                </c:pt>
                <c:pt idx="6">
                  <c:v>웅진백제 4대왕 기념 숭모관 건립</c:v>
                </c:pt>
                <c:pt idx="7">
                  <c:v>공주 역사문화유적 정비</c:v>
                </c:pt>
                <c:pt idx="8">
                  <c:v>스토리텔링 발굴로 관광자원화</c:v>
                </c:pt>
                <c:pt idx="9">
                  <c:v>공주 역사 인물 박물관 설립</c:v>
                </c:pt>
                <c:pt idx="10">
                  <c:v>수촌고분역사공원 조성</c:v>
                </c:pt>
                <c:pt idx="11">
                  <c:v>공산성 주변 주차장 확충</c:v>
                </c:pt>
                <c:pt idx="12">
                  <c:v>특색 있는 녹색관광도시로 미관정비</c:v>
                </c:pt>
                <c:pt idx="13">
                  <c:v>충남역사박물관 주변 공원화</c:v>
                </c:pt>
              </c:strCache>
            </c:strRef>
          </c:cat>
          <c:val>
            <c:numRef>
              <c:f>Gap!$D$56:$D$69</c:f>
              <c:numCache>
                <c:formatCode>0.00_);[Red]\(0.00\)</c:formatCode>
                <c:ptCount val="14"/>
                <c:pt idx="0">
                  <c:v>0.10139898656091796</c:v>
                </c:pt>
                <c:pt idx="1">
                  <c:v>7.9561860523507569E-2</c:v>
                </c:pt>
                <c:pt idx="2">
                  <c:v>2.0930049571170208E-2</c:v>
                </c:pt>
                <c:pt idx="3">
                  <c:v>7.7980344680245409E-2</c:v>
                </c:pt>
                <c:pt idx="4">
                  <c:v>0.11355219383591653</c:v>
                </c:pt>
                <c:pt idx="5">
                  <c:v>-6.6467264872125459E-3</c:v>
                </c:pt>
                <c:pt idx="6">
                  <c:v>0.12890489001424754</c:v>
                </c:pt>
                <c:pt idx="7">
                  <c:v>6.1350224250534671E-2</c:v>
                </c:pt>
                <c:pt idx="8">
                  <c:v>-1.2951247914897657E-2</c:v>
                </c:pt>
                <c:pt idx="9">
                  <c:v>0.10366519489151448</c:v>
                </c:pt>
                <c:pt idx="10">
                  <c:v>7.1109006983071779E-2</c:v>
                </c:pt>
                <c:pt idx="11">
                  <c:v>3.6563931956560942E-2</c:v>
                </c:pt>
                <c:pt idx="12">
                  <c:v>9.3424592498817849E-2</c:v>
                </c:pt>
                <c:pt idx="13">
                  <c:v>0.14887640449438244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45496632"/>
        <c:axId val="245495848"/>
      </c:lineChart>
      <c:catAx>
        <c:axId val="245976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245494280"/>
        <c:crosses val="autoZero"/>
        <c:auto val="1"/>
        <c:lblAlgn val="ctr"/>
        <c:lblOffset val="100"/>
        <c:noMultiLvlLbl val="0"/>
      </c:catAx>
      <c:valAx>
        <c:axId val="245494280"/>
        <c:scaling>
          <c:orientation val="minMax"/>
          <c:max val="5.5"/>
          <c:min val="3"/>
        </c:scaling>
        <c:delete val="0"/>
        <c:axPos val="l"/>
        <c:numFmt formatCode="0.00_);[Red]\(0.00\)" sourceLinked="1"/>
        <c:majorTickMark val="none"/>
        <c:minorTickMark val="none"/>
        <c:tickLblPos val="nextTo"/>
        <c:crossAx val="245976304"/>
        <c:crosses val="autoZero"/>
        <c:crossBetween val="between"/>
      </c:valAx>
      <c:valAx>
        <c:axId val="245495848"/>
        <c:scaling>
          <c:orientation val="minMax"/>
          <c:max val="1"/>
          <c:min val="-4.0000000000000022E-2"/>
        </c:scaling>
        <c:delete val="0"/>
        <c:axPos val="r"/>
        <c:numFmt formatCode="0.00_);[Red]\(0.00\)" sourceLinked="1"/>
        <c:majorTickMark val="out"/>
        <c:minorTickMark val="none"/>
        <c:tickLblPos val="nextTo"/>
        <c:crossAx val="245496632"/>
        <c:crosses val="max"/>
        <c:crossBetween val="between"/>
      </c:valAx>
      <c:catAx>
        <c:axId val="24549663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45495848"/>
        <c:crosses val="autoZero"/>
        <c:auto val="1"/>
        <c:lblAlgn val="ctr"/>
        <c:lblOffset val="100"/>
        <c:noMultiLvlLbl val="0"/>
      </c:catAx>
    </c:plotArea>
    <c:legend>
      <c:legendPos val="r"/>
      <c:layout>
        <c:manualLayout>
          <c:xMode val="edge"/>
          <c:yMode val="edge"/>
          <c:x val="0.87211805555555599"/>
          <c:y val="0.85082361111111182"/>
          <c:w val="0.11377083333333333"/>
          <c:h val="0.13493988095238113"/>
        </c:manualLayout>
      </c:layout>
      <c:overlay val="0"/>
    </c:legend>
    <c:plotVisOnly val="1"/>
    <c:dispBlanksAs val="gap"/>
    <c:showDLblsOverMax val="0"/>
  </c:chart>
  <c:spPr>
    <a:noFill/>
    <a:ln w="19050">
      <a:noFill/>
    </a:ln>
  </c:spPr>
  <c:txPr>
    <a:bodyPr/>
    <a:lstStyle/>
    <a:p>
      <a:pPr>
        <a:defRPr sz="900"/>
      </a:pPr>
      <a:endParaRPr lang="ko-KR"/>
    </a:p>
  </c:txPr>
  <c:externalData r:id="rId1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4314527777777789"/>
          <c:y val="3.0303030303030311E-2"/>
          <c:w val="0.79465125000000059"/>
          <c:h val="0.5489474206349206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Gap!$B$74</c:f>
              <c:strCache>
                <c:ptCount val="1"/>
                <c:pt idx="0">
                  <c:v>중요도</c:v>
                </c:pt>
              </c:strCache>
            </c:strRef>
          </c:tx>
          <c:spPr>
            <a:gradFill flip="none" rotWithShape="1">
              <a:gsLst>
                <a:gs pos="0">
                  <a:srgbClr val="4F81BD">
                    <a:tint val="66000"/>
                    <a:satMod val="160000"/>
                  </a:srgbClr>
                </a:gs>
                <a:gs pos="50000">
                  <a:srgbClr val="4F81BD">
                    <a:tint val="44500"/>
                    <a:satMod val="160000"/>
                  </a:srgbClr>
                </a:gs>
                <a:gs pos="100000">
                  <a:srgbClr val="4F81BD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>
              <a:solidFill>
                <a:schemeClr val="tx2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Gap!$A$75:$A$83</c:f>
              <c:strCache>
                <c:ptCount val="9"/>
                <c:pt idx="0">
                  <c:v>소득 특화작목 발굴 집중과 단지 육성</c:v>
                </c:pt>
                <c:pt idx="1">
                  <c:v>농산 유통체계 지원</c:v>
                </c:pt>
                <c:pt idx="2">
                  <c:v>농기계임대사업과 A/S확대</c:v>
                </c:pt>
                <c:pt idx="3">
                  <c:v>밤 연구소 설립</c:v>
                </c:pt>
                <c:pt idx="4">
                  <c:v>농촌체험관광 활성화</c:v>
                </c:pt>
                <c:pt idx="5">
                  <c:v>농산물 직거래 운영 및 지역농산물 학교급식 지원</c:v>
                </c:pt>
                <c:pt idx="6">
                  <c:v>축산, 양봉 농가 등 시설현대화, 전문화 추진</c:v>
                </c:pt>
                <c:pt idx="7">
                  <c:v>전원단지 및 귀농, 귀촌 모범마을 조성 지원</c:v>
                </c:pt>
                <c:pt idx="8">
                  <c:v>귀농, 귀촌자 영입을 위한 지원 강화</c:v>
                </c:pt>
              </c:strCache>
            </c:strRef>
          </c:cat>
          <c:val>
            <c:numRef>
              <c:f>Gap!$B$75:$B$83</c:f>
              <c:numCache>
                <c:formatCode>0.00_);[Red]\(0.00\)</c:formatCode>
                <c:ptCount val="9"/>
                <c:pt idx="0">
                  <c:v>4.5802816901408434</c:v>
                </c:pt>
                <c:pt idx="1">
                  <c:v>4.8929577464788716</c:v>
                </c:pt>
                <c:pt idx="2">
                  <c:v>4.7705382436260635</c:v>
                </c:pt>
                <c:pt idx="3">
                  <c:v>4.4197183098591539</c:v>
                </c:pt>
                <c:pt idx="4">
                  <c:v>4.5887323943661977</c:v>
                </c:pt>
                <c:pt idx="5">
                  <c:v>4.9859154929577469</c:v>
                </c:pt>
                <c:pt idx="6">
                  <c:v>4.4617563739376784</c:v>
                </c:pt>
                <c:pt idx="7">
                  <c:v>4.5323943661971775</c:v>
                </c:pt>
                <c:pt idx="8">
                  <c:v>4.6056338028168975</c:v>
                </c:pt>
              </c:numCache>
            </c:numRef>
          </c:val>
        </c:ser>
        <c:ser>
          <c:idx val="1"/>
          <c:order val="1"/>
          <c:tx>
            <c:strRef>
              <c:f>Gap!$C$74</c:f>
              <c:strCache>
                <c:ptCount val="1"/>
                <c:pt idx="0">
                  <c:v>시급도</c:v>
                </c:pt>
              </c:strCache>
            </c:strRef>
          </c:tx>
          <c:spPr>
            <a:gradFill flip="none" rotWithShape="1">
              <a:gsLst>
                <a:gs pos="0">
                  <a:srgbClr val="FF6600">
                    <a:tint val="66000"/>
                    <a:satMod val="160000"/>
                  </a:srgbClr>
                </a:gs>
                <a:gs pos="50000">
                  <a:srgbClr val="FF6600">
                    <a:tint val="44500"/>
                    <a:satMod val="160000"/>
                  </a:srgbClr>
                </a:gs>
                <a:gs pos="100000">
                  <a:srgbClr val="FF6600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>
              <a:solidFill>
                <a:srgbClr val="FF6600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Gap!$A$75:$A$83</c:f>
              <c:strCache>
                <c:ptCount val="9"/>
                <c:pt idx="0">
                  <c:v>소득 특화작목 발굴 집중과 단지 육성</c:v>
                </c:pt>
                <c:pt idx="1">
                  <c:v>농산 유통체계 지원</c:v>
                </c:pt>
                <c:pt idx="2">
                  <c:v>농기계임대사업과 A/S확대</c:v>
                </c:pt>
                <c:pt idx="3">
                  <c:v>밤 연구소 설립</c:v>
                </c:pt>
                <c:pt idx="4">
                  <c:v>농촌체험관광 활성화</c:v>
                </c:pt>
                <c:pt idx="5">
                  <c:v>농산물 직거래 운영 및 지역농산물 학교급식 지원</c:v>
                </c:pt>
                <c:pt idx="6">
                  <c:v>축산, 양봉 농가 등 시설현대화, 전문화 추진</c:v>
                </c:pt>
                <c:pt idx="7">
                  <c:v>전원단지 및 귀농, 귀촌 모범마을 조성 지원</c:v>
                </c:pt>
                <c:pt idx="8">
                  <c:v>귀농, 귀촌자 영입을 위한 지원 강화</c:v>
                </c:pt>
              </c:strCache>
            </c:strRef>
          </c:cat>
          <c:val>
            <c:numRef>
              <c:f>Gap!$C$75:$C$83</c:f>
              <c:numCache>
                <c:formatCode>0.00_);[Red]\(0.00\)</c:formatCode>
                <c:ptCount val="9"/>
                <c:pt idx="0">
                  <c:v>4.5624999999999947</c:v>
                </c:pt>
                <c:pt idx="1">
                  <c:v>4.8215297450424925</c:v>
                </c:pt>
                <c:pt idx="2">
                  <c:v>4.7244318181818139</c:v>
                </c:pt>
                <c:pt idx="3">
                  <c:v>4.3144475920679861</c:v>
                </c:pt>
                <c:pt idx="4">
                  <c:v>4.5750708215297475</c:v>
                </c:pt>
                <c:pt idx="5">
                  <c:v>4.9291784702549553</c:v>
                </c:pt>
                <c:pt idx="6">
                  <c:v>4.3739376770538225</c:v>
                </c:pt>
                <c:pt idx="7">
                  <c:v>4.5297450424929284</c:v>
                </c:pt>
                <c:pt idx="8">
                  <c:v>4.522727272727268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45496240"/>
        <c:axId val="245497024"/>
      </c:barChart>
      <c:lineChart>
        <c:grouping val="standard"/>
        <c:varyColors val="0"/>
        <c:ser>
          <c:idx val="2"/>
          <c:order val="2"/>
          <c:tx>
            <c:strRef>
              <c:f>Gap!$D$74</c:f>
              <c:strCache>
                <c:ptCount val="1"/>
                <c:pt idx="0">
                  <c:v>Gap</c:v>
                </c:pt>
              </c:strCache>
            </c:strRef>
          </c:tx>
          <c:spPr>
            <a:ln>
              <a:solidFill>
                <a:srgbClr val="C00000"/>
              </a:solidFill>
              <a:prstDash val="sysDash"/>
            </a:ln>
          </c:spPr>
          <c:marker>
            <c:spPr>
              <a:solidFill>
                <a:srgbClr val="C00000"/>
              </a:solidFill>
              <a:ln>
                <a:solidFill>
                  <a:srgbClr val="C00000"/>
                </a:solidFill>
                <a:prstDash val="sysDash"/>
              </a:ln>
            </c:spPr>
          </c:marker>
          <c:cat>
            <c:strRef>
              <c:f>Gap!$A$75:$A$83</c:f>
              <c:strCache>
                <c:ptCount val="9"/>
                <c:pt idx="0">
                  <c:v>소득 특화작목 발굴 집중과 단지 육성</c:v>
                </c:pt>
                <c:pt idx="1">
                  <c:v>농산 유통체계 지원</c:v>
                </c:pt>
                <c:pt idx="2">
                  <c:v>농기계임대사업과 A/S확대</c:v>
                </c:pt>
                <c:pt idx="3">
                  <c:v>밤 연구소 설립</c:v>
                </c:pt>
                <c:pt idx="4">
                  <c:v>농촌체험관광 활성화</c:v>
                </c:pt>
                <c:pt idx="5">
                  <c:v>농산물 직거래 운영 및 지역농산물 학교급식 지원</c:v>
                </c:pt>
                <c:pt idx="6">
                  <c:v>축산, 양봉 농가 등 시설현대화, 전문화 추진</c:v>
                </c:pt>
                <c:pt idx="7">
                  <c:v>전원단지 및 귀농, 귀촌 모범마을 조성 지원</c:v>
                </c:pt>
                <c:pt idx="8">
                  <c:v>귀농, 귀촌자 영입을 위한 지원 강화</c:v>
                </c:pt>
              </c:strCache>
            </c:strRef>
          </c:cat>
          <c:val>
            <c:numRef>
              <c:f>Gap!$D$75:$D$83</c:f>
              <c:numCache>
                <c:formatCode>0.00_);[Red]\(0.00\)</c:formatCode>
                <c:ptCount val="9"/>
                <c:pt idx="0">
                  <c:v>1.7781690140848742E-2</c:v>
                </c:pt>
                <c:pt idx="1">
                  <c:v>7.1428001436382629E-2</c:v>
                </c:pt>
                <c:pt idx="2">
                  <c:v>4.6106425444246091E-2</c:v>
                </c:pt>
                <c:pt idx="3">
                  <c:v>0.10527071779116426</c:v>
                </c:pt>
                <c:pt idx="4">
                  <c:v>1.3661572836446654E-2</c:v>
                </c:pt>
                <c:pt idx="5">
                  <c:v>5.6737022702791719E-2</c:v>
                </c:pt>
                <c:pt idx="6">
                  <c:v>8.7818696883852368E-2</c:v>
                </c:pt>
                <c:pt idx="7">
                  <c:v>2.6493237042553059E-3</c:v>
                </c:pt>
                <c:pt idx="8">
                  <c:v>8.29065300896277E-2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45495064"/>
        <c:axId val="245493888"/>
      </c:lineChart>
      <c:catAx>
        <c:axId val="2454962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000"/>
            </a:pPr>
            <a:endParaRPr lang="ko-KR"/>
          </a:p>
        </c:txPr>
        <c:crossAx val="245497024"/>
        <c:crosses val="autoZero"/>
        <c:auto val="1"/>
        <c:lblAlgn val="ctr"/>
        <c:lblOffset val="100"/>
        <c:noMultiLvlLbl val="0"/>
      </c:catAx>
      <c:valAx>
        <c:axId val="245497024"/>
        <c:scaling>
          <c:orientation val="minMax"/>
          <c:max val="5.5"/>
          <c:min val="3"/>
        </c:scaling>
        <c:delete val="0"/>
        <c:axPos val="l"/>
        <c:numFmt formatCode="0.00_);[Red]\(0.00\)" sourceLinked="1"/>
        <c:majorTickMark val="none"/>
        <c:minorTickMark val="none"/>
        <c:tickLblPos val="nextTo"/>
        <c:crossAx val="245496240"/>
        <c:crosses val="autoZero"/>
        <c:crossBetween val="between"/>
      </c:valAx>
      <c:valAx>
        <c:axId val="245493888"/>
        <c:scaling>
          <c:orientation val="minMax"/>
          <c:max val="1"/>
          <c:min val="0"/>
        </c:scaling>
        <c:delete val="0"/>
        <c:axPos val="r"/>
        <c:numFmt formatCode="0.00_);[Red]\(0.00\)" sourceLinked="1"/>
        <c:majorTickMark val="out"/>
        <c:minorTickMark val="none"/>
        <c:tickLblPos val="nextTo"/>
        <c:crossAx val="245495064"/>
        <c:crosses val="max"/>
        <c:crossBetween val="between"/>
      </c:valAx>
      <c:catAx>
        <c:axId val="2454950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45493888"/>
        <c:crosses val="autoZero"/>
        <c:auto val="1"/>
        <c:lblAlgn val="ctr"/>
        <c:lblOffset val="100"/>
        <c:noMultiLvlLbl val="0"/>
      </c:catAx>
    </c:plotArea>
    <c:legend>
      <c:legendPos val="r"/>
      <c:layout>
        <c:manualLayout>
          <c:xMode val="edge"/>
          <c:yMode val="edge"/>
          <c:x val="0.87211805555555599"/>
          <c:y val="0.83570456349206368"/>
          <c:w val="0.11377083333333333"/>
          <c:h val="0.13493988095238113"/>
        </c:manualLayout>
      </c:layout>
      <c:overlay val="0"/>
    </c:legend>
    <c:plotVisOnly val="1"/>
    <c:dispBlanksAs val="gap"/>
    <c:showDLblsOverMax val="0"/>
  </c:chart>
  <c:spPr>
    <a:noFill/>
    <a:ln w="19050">
      <a:noFill/>
    </a:ln>
  </c:spPr>
  <c:txPr>
    <a:bodyPr/>
    <a:lstStyle/>
    <a:p>
      <a:pPr>
        <a:defRPr sz="900"/>
      </a:pPr>
      <a:endParaRPr lang="ko-KR"/>
    </a:p>
  </c:txPr>
  <c:externalData r:id="rId1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0974244120940657"/>
          <c:y val="2.385008517887565E-2"/>
          <c:w val="0.87234042553191493"/>
          <c:h val="0.594359325396824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Gap!$B$88</c:f>
              <c:strCache>
                <c:ptCount val="1"/>
                <c:pt idx="0">
                  <c:v>중요도</c:v>
                </c:pt>
              </c:strCache>
            </c:strRef>
          </c:tx>
          <c:spPr>
            <a:gradFill flip="none" rotWithShape="1">
              <a:gsLst>
                <a:gs pos="0">
                  <a:srgbClr val="4F81BD">
                    <a:tint val="66000"/>
                    <a:satMod val="160000"/>
                  </a:srgbClr>
                </a:gs>
                <a:gs pos="50000">
                  <a:srgbClr val="4F81BD">
                    <a:tint val="44500"/>
                    <a:satMod val="160000"/>
                  </a:srgbClr>
                </a:gs>
                <a:gs pos="100000">
                  <a:srgbClr val="4F81BD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>
              <a:solidFill>
                <a:schemeClr val="tx2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Gap!$A$89:$A$104</c:f>
              <c:strCache>
                <c:ptCount val="16"/>
                <c:pt idx="0">
                  <c:v>지역인재 육성 장학사업</c:v>
                </c:pt>
                <c:pt idx="1">
                  <c:v>초중교 특성화 교육경비지원 확대</c:v>
                </c:pt>
                <c:pt idx="2">
                  <c:v>학교 신설 지원 (초, 중학교)</c:v>
                </c:pt>
                <c:pt idx="3">
                  <c:v>다문화 및 여성통합지원센터 운영</c:v>
                </c:pt>
                <c:pt idx="4">
                  <c:v>경로당 중심의 어르신 서비스 확대</c:v>
                </c:pt>
                <c:pt idx="5">
                  <c:v>장애인 전문 종합센터 기능 강화</c:v>
                </c:pt>
                <c:pt idx="6">
                  <c:v>갑사 지구 청소년 시설 확충</c:v>
                </c:pt>
                <c:pt idx="7">
                  <c:v>마곡사 인근 복합실버단지 개발</c:v>
                </c:pt>
                <c:pt idx="8">
                  <c:v>시민생활체육공원 조성</c:v>
                </c:pt>
                <c:pt idx="9">
                  <c:v>대학 문화거리 조성</c:v>
                </c:pt>
                <c:pt idx="10">
                  <c:v>도심 및 신관상가 주차장 확충</c:v>
                </c:pt>
                <c:pt idx="11">
                  <c:v>오지, 농촌 및 노인 편의 대중교통 체계 개선</c:v>
                </c:pt>
                <c:pt idx="12">
                  <c:v>세종시 연계 주거단지 개발 지원</c:v>
                </c:pt>
                <c:pt idx="13">
                  <c:v>출산 장려금 확대</c:v>
                </c:pt>
                <c:pt idx="14">
                  <c:v>보육센터 지원 확대</c:v>
                </c:pt>
                <c:pt idx="15">
                  <c:v>어린이, 청소년 도서관 건립</c:v>
                </c:pt>
              </c:strCache>
            </c:strRef>
          </c:cat>
          <c:val>
            <c:numRef>
              <c:f>Gap!$B$89:$B$104</c:f>
              <c:numCache>
                <c:formatCode>0.00_);[Red]\(0.00\)</c:formatCode>
                <c:ptCount val="16"/>
                <c:pt idx="0">
                  <c:v>4.6073446327683607</c:v>
                </c:pt>
                <c:pt idx="1">
                  <c:v>4.4507042253521094</c:v>
                </c:pt>
                <c:pt idx="2">
                  <c:v>4.1412429378531117</c:v>
                </c:pt>
                <c:pt idx="3">
                  <c:v>4.3484419263456084</c:v>
                </c:pt>
                <c:pt idx="4">
                  <c:v>4.4971751412429386</c:v>
                </c:pt>
                <c:pt idx="5">
                  <c:v>4.4249291784702507</c:v>
                </c:pt>
                <c:pt idx="6">
                  <c:v>4.0704225352112724</c:v>
                </c:pt>
                <c:pt idx="7">
                  <c:v>4.2203389830508522</c:v>
                </c:pt>
                <c:pt idx="8">
                  <c:v>4.7740112994350241</c:v>
                </c:pt>
                <c:pt idx="9">
                  <c:v>4.7897727272727328</c:v>
                </c:pt>
                <c:pt idx="10">
                  <c:v>5.0480225988700571</c:v>
                </c:pt>
                <c:pt idx="11">
                  <c:v>4.867231638418076</c:v>
                </c:pt>
                <c:pt idx="12">
                  <c:v>4.8135593220338961</c:v>
                </c:pt>
                <c:pt idx="13">
                  <c:v>4.8112676056338071</c:v>
                </c:pt>
                <c:pt idx="14">
                  <c:v>4.8478873239436595</c:v>
                </c:pt>
                <c:pt idx="15">
                  <c:v>4.7316384180790996</c:v>
                </c:pt>
              </c:numCache>
            </c:numRef>
          </c:val>
        </c:ser>
        <c:ser>
          <c:idx val="1"/>
          <c:order val="1"/>
          <c:tx>
            <c:strRef>
              <c:f>Gap!$C$88</c:f>
              <c:strCache>
                <c:ptCount val="1"/>
                <c:pt idx="0">
                  <c:v>시급도</c:v>
                </c:pt>
              </c:strCache>
            </c:strRef>
          </c:tx>
          <c:spPr>
            <a:gradFill flip="none" rotWithShape="1">
              <a:gsLst>
                <a:gs pos="0">
                  <a:srgbClr val="FF6600">
                    <a:tint val="66000"/>
                    <a:satMod val="160000"/>
                  </a:srgbClr>
                </a:gs>
                <a:gs pos="50000">
                  <a:srgbClr val="FF6600">
                    <a:tint val="44500"/>
                    <a:satMod val="160000"/>
                  </a:srgbClr>
                </a:gs>
                <a:gs pos="100000">
                  <a:srgbClr val="FF6600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>
              <a:solidFill>
                <a:srgbClr val="FF6600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Gap!$A$89:$A$104</c:f>
              <c:strCache>
                <c:ptCount val="16"/>
                <c:pt idx="0">
                  <c:v>지역인재 육성 장학사업</c:v>
                </c:pt>
                <c:pt idx="1">
                  <c:v>초중교 특성화 교육경비지원 확대</c:v>
                </c:pt>
                <c:pt idx="2">
                  <c:v>학교 신설 지원 (초, 중학교)</c:v>
                </c:pt>
                <c:pt idx="3">
                  <c:v>다문화 및 여성통합지원센터 운영</c:v>
                </c:pt>
                <c:pt idx="4">
                  <c:v>경로당 중심의 어르신 서비스 확대</c:v>
                </c:pt>
                <c:pt idx="5">
                  <c:v>장애인 전문 종합센터 기능 강화</c:v>
                </c:pt>
                <c:pt idx="6">
                  <c:v>갑사 지구 청소년 시설 확충</c:v>
                </c:pt>
                <c:pt idx="7">
                  <c:v>마곡사 인근 복합실버단지 개발</c:v>
                </c:pt>
                <c:pt idx="8">
                  <c:v>시민생활체육공원 조성</c:v>
                </c:pt>
                <c:pt idx="9">
                  <c:v>대학 문화거리 조성</c:v>
                </c:pt>
                <c:pt idx="10">
                  <c:v>도심 및 신관상가 주차장 확충</c:v>
                </c:pt>
                <c:pt idx="11">
                  <c:v>오지, 농촌 및 노인 편의 대중교통 체계 개선</c:v>
                </c:pt>
                <c:pt idx="12">
                  <c:v>세종시 연계 주거단지 개발 지원</c:v>
                </c:pt>
                <c:pt idx="13">
                  <c:v>출산 장려금 확대</c:v>
                </c:pt>
                <c:pt idx="14">
                  <c:v>보육센터 지원 확대</c:v>
                </c:pt>
                <c:pt idx="15">
                  <c:v>어린이, 청소년 도서관 건립</c:v>
                </c:pt>
              </c:strCache>
            </c:strRef>
          </c:cat>
          <c:val>
            <c:numRef>
              <c:f>Gap!$C$89:$C$104</c:f>
              <c:numCache>
                <c:formatCode>0.00_);[Red]\(0.00\)</c:formatCode>
                <c:ptCount val="16"/>
                <c:pt idx="0">
                  <c:v>4.5762711864406853</c:v>
                </c:pt>
                <c:pt idx="1">
                  <c:v>4.3983050847457612</c:v>
                </c:pt>
                <c:pt idx="2">
                  <c:v>4.1489971346704815</c:v>
                </c:pt>
                <c:pt idx="3">
                  <c:v>4.3079096045197707</c:v>
                </c:pt>
                <c:pt idx="4">
                  <c:v>4.4787535410764843</c:v>
                </c:pt>
                <c:pt idx="5">
                  <c:v>4.3295128939828107</c:v>
                </c:pt>
                <c:pt idx="6">
                  <c:v>4.0085227272727284</c:v>
                </c:pt>
                <c:pt idx="7">
                  <c:v>4.0539772727272672</c:v>
                </c:pt>
                <c:pt idx="8">
                  <c:v>4.6819484240687705</c:v>
                </c:pt>
                <c:pt idx="9">
                  <c:v>4.6581196581196531</c:v>
                </c:pt>
                <c:pt idx="10">
                  <c:v>5.0311614730878302</c:v>
                </c:pt>
                <c:pt idx="11">
                  <c:v>4.7733711048158707</c:v>
                </c:pt>
                <c:pt idx="12">
                  <c:v>4.7542857142857118</c:v>
                </c:pt>
                <c:pt idx="13">
                  <c:v>4.7429378531073407</c:v>
                </c:pt>
                <c:pt idx="14">
                  <c:v>4.8192090395480234</c:v>
                </c:pt>
                <c:pt idx="15">
                  <c:v>4.586402266288947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46208960"/>
        <c:axId val="246205432"/>
      </c:barChart>
      <c:lineChart>
        <c:grouping val="standard"/>
        <c:varyColors val="0"/>
        <c:ser>
          <c:idx val="2"/>
          <c:order val="2"/>
          <c:tx>
            <c:strRef>
              <c:f>Gap!$D$88</c:f>
              <c:strCache>
                <c:ptCount val="1"/>
                <c:pt idx="0">
                  <c:v>Gap</c:v>
                </c:pt>
              </c:strCache>
            </c:strRef>
          </c:tx>
          <c:spPr>
            <a:ln>
              <a:solidFill>
                <a:srgbClr val="C00000"/>
              </a:solidFill>
              <a:prstDash val="sysDash"/>
            </a:ln>
          </c:spPr>
          <c:marker>
            <c:spPr>
              <a:solidFill>
                <a:srgbClr val="C00000"/>
              </a:solidFill>
              <a:ln>
                <a:solidFill>
                  <a:srgbClr val="C00000"/>
                </a:solidFill>
                <a:prstDash val="sysDash"/>
              </a:ln>
            </c:spPr>
          </c:marker>
          <c:cat>
            <c:strRef>
              <c:f>Gap!$A$89:$A$104</c:f>
              <c:strCache>
                <c:ptCount val="16"/>
                <c:pt idx="0">
                  <c:v>지역인재 육성 장학사업</c:v>
                </c:pt>
                <c:pt idx="1">
                  <c:v>초중교 특성화 교육경비지원 확대</c:v>
                </c:pt>
                <c:pt idx="2">
                  <c:v>학교 신설 지원 (초, 중학교)</c:v>
                </c:pt>
                <c:pt idx="3">
                  <c:v>다문화 및 여성통합지원센터 운영</c:v>
                </c:pt>
                <c:pt idx="4">
                  <c:v>경로당 중심의 어르신 서비스 확대</c:v>
                </c:pt>
                <c:pt idx="5">
                  <c:v>장애인 전문 종합센터 기능 강화</c:v>
                </c:pt>
                <c:pt idx="6">
                  <c:v>갑사 지구 청소년 시설 확충</c:v>
                </c:pt>
                <c:pt idx="7">
                  <c:v>마곡사 인근 복합실버단지 개발</c:v>
                </c:pt>
                <c:pt idx="8">
                  <c:v>시민생활체육공원 조성</c:v>
                </c:pt>
                <c:pt idx="9">
                  <c:v>대학 문화거리 조성</c:v>
                </c:pt>
                <c:pt idx="10">
                  <c:v>도심 및 신관상가 주차장 확충</c:v>
                </c:pt>
                <c:pt idx="11">
                  <c:v>오지, 농촌 및 노인 편의 대중교통 체계 개선</c:v>
                </c:pt>
                <c:pt idx="12">
                  <c:v>세종시 연계 주거단지 개발 지원</c:v>
                </c:pt>
                <c:pt idx="13">
                  <c:v>출산 장려금 확대</c:v>
                </c:pt>
                <c:pt idx="14">
                  <c:v>보육센터 지원 확대</c:v>
                </c:pt>
                <c:pt idx="15">
                  <c:v>어린이, 청소년 도서관 건립</c:v>
                </c:pt>
              </c:strCache>
            </c:strRef>
          </c:cat>
          <c:val>
            <c:numRef>
              <c:f>Gap!$D$89:$D$104</c:f>
              <c:numCache>
                <c:formatCode>0.00_);[Red]\(0.00\)</c:formatCode>
                <c:ptCount val="16"/>
                <c:pt idx="0">
                  <c:v>3.1073446327682514E-2</c:v>
                </c:pt>
                <c:pt idx="1">
                  <c:v>5.2399140606345554E-2</c:v>
                </c:pt>
                <c:pt idx="2">
                  <c:v>-7.754196817373331E-3</c:v>
                </c:pt>
                <c:pt idx="3">
                  <c:v>4.0532321825841426E-2</c:v>
                </c:pt>
                <c:pt idx="4">
                  <c:v>1.8421600166454343E-2</c:v>
                </c:pt>
                <c:pt idx="5">
                  <c:v>9.5416284487444381E-2</c:v>
                </c:pt>
                <c:pt idx="6">
                  <c:v>6.1899807938542287E-2</c:v>
                </c:pt>
                <c:pt idx="7">
                  <c:v>0.16636171032358132</c:v>
                </c:pt>
                <c:pt idx="8">
                  <c:v>9.2062875366257235E-2</c:v>
                </c:pt>
                <c:pt idx="9">
                  <c:v>0.13165306915307262</c:v>
                </c:pt>
                <c:pt idx="10">
                  <c:v>1.6861125782233116E-2</c:v>
                </c:pt>
                <c:pt idx="11">
                  <c:v>9.3860533602217008E-2</c:v>
                </c:pt>
                <c:pt idx="12">
                  <c:v>5.9273607748180836E-2</c:v>
                </c:pt>
                <c:pt idx="13">
                  <c:v>6.8329752526454776E-2</c:v>
                </c:pt>
                <c:pt idx="14">
                  <c:v>2.8678284395636133E-2</c:v>
                </c:pt>
                <c:pt idx="15">
                  <c:v>0.14523615179014476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46207392"/>
        <c:axId val="246208176"/>
      </c:lineChart>
      <c:catAx>
        <c:axId val="2462089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900"/>
            </a:pPr>
            <a:endParaRPr lang="ko-KR"/>
          </a:p>
        </c:txPr>
        <c:crossAx val="246205432"/>
        <c:crosses val="autoZero"/>
        <c:auto val="1"/>
        <c:lblAlgn val="ctr"/>
        <c:lblOffset val="100"/>
        <c:noMultiLvlLbl val="0"/>
      </c:catAx>
      <c:valAx>
        <c:axId val="246205432"/>
        <c:scaling>
          <c:orientation val="minMax"/>
          <c:max val="5.5"/>
          <c:min val="3"/>
        </c:scaling>
        <c:delete val="0"/>
        <c:axPos val="l"/>
        <c:numFmt formatCode="0.00_);[Red]\(0.00\)" sourceLinked="1"/>
        <c:majorTickMark val="none"/>
        <c:minorTickMark val="none"/>
        <c:tickLblPos val="nextTo"/>
        <c:crossAx val="246208960"/>
        <c:crosses val="autoZero"/>
        <c:crossBetween val="between"/>
      </c:valAx>
      <c:valAx>
        <c:axId val="246208176"/>
        <c:scaling>
          <c:orientation val="minMax"/>
          <c:max val="1"/>
          <c:min val="-2.0000000000000011E-2"/>
        </c:scaling>
        <c:delete val="0"/>
        <c:axPos val="r"/>
        <c:numFmt formatCode="0.00_);[Red]\(0.00\)" sourceLinked="1"/>
        <c:majorTickMark val="out"/>
        <c:minorTickMark val="none"/>
        <c:tickLblPos val="nextTo"/>
        <c:crossAx val="246207392"/>
        <c:crosses val="max"/>
        <c:crossBetween val="between"/>
      </c:valAx>
      <c:catAx>
        <c:axId val="24620739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46208176"/>
        <c:crosses val="autoZero"/>
        <c:auto val="1"/>
        <c:lblAlgn val="ctr"/>
        <c:lblOffset val="100"/>
        <c:noMultiLvlLbl val="0"/>
      </c:catAx>
    </c:plotArea>
    <c:legend>
      <c:legendPos val="r"/>
      <c:layout>
        <c:manualLayout>
          <c:xMode val="edge"/>
          <c:yMode val="edge"/>
          <c:x val="0.87211805555555599"/>
          <c:y val="0.84074424603174658"/>
          <c:w val="0.11377083333333333"/>
          <c:h val="0.13493988095238113"/>
        </c:manualLayout>
      </c:layout>
      <c:overlay val="0"/>
    </c:legend>
    <c:plotVisOnly val="1"/>
    <c:dispBlanksAs val="gap"/>
    <c:showDLblsOverMax val="0"/>
  </c:chart>
  <c:spPr>
    <a:noFill/>
    <a:ln w="19050">
      <a:noFill/>
    </a:ln>
  </c:spPr>
  <c:txPr>
    <a:bodyPr/>
    <a:lstStyle/>
    <a:p>
      <a:pPr>
        <a:defRPr sz="900"/>
      </a:pPr>
      <a:endParaRPr lang="ko-KR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천안시</c:v>
                </c:pt>
              </c:strCache>
            </c:strRef>
          </c:tx>
          <c:invertIfNegative val="0"/>
          <c:dLbls>
            <c:delete val="1"/>
          </c:dLbls>
          <c:cat>
            <c:numRef>
              <c:f>Sheet1!$B$1:$F$1</c:f>
              <c:numCache>
                <c:formatCode>General</c:formatCode>
                <c:ptCount val="5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</c:numCache>
            </c:numRef>
          </c:cat>
          <c:val>
            <c:numRef>
              <c:f>Sheet1!$B$2:$F$2</c:f>
              <c:numCache>
                <c:formatCode>#,##0</c:formatCode>
                <c:ptCount val="5"/>
                <c:pt idx="0">
                  <c:v>1130000</c:v>
                </c:pt>
                <c:pt idx="1">
                  <c:v>1190000</c:v>
                </c:pt>
                <c:pt idx="2">
                  <c:v>1165000</c:v>
                </c:pt>
                <c:pt idx="3">
                  <c:v>1200000</c:v>
                </c:pt>
                <c:pt idx="4">
                  <c:v>1260000</c:v>
                </c:pt>
              </c:numCache>
            </c:numRef>
          </c:val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공주시</c:v>
                </c:pt>
              </c:strCache>
            </c:strRef>
          </c:tx>
          <c:spPr>
            <a:gradFill flip="none" rotWithShape="1">
              <a:gsLst>
                <a:gs pos="0">
                  <a:srgbClr val="C00000">
                    <a:shade val="30000"/>
                    <a:satMod val="115000"/>
                  </a:srgbClr>
                </a:gs>
                <a:gs pos="50000">
                  <a:srgbClr val="C00000">
                    <a:shade val="67500"/>
                    <a:satMod val="115000"/>
                  </a:srgbClr>
                </a:gs>
                <a:gs pos="100000">
                  <a:srgbClr val="C00000">
                    <a:shade val="100000"/>
                    <a:satMod val="115000"/>
                  </a:srgbClr>
                </a:gs>
              </a:gsLst>
              <a:lin ang="5400000" scaled="1"/>
              <a:tileRect/>
            </a:gradFill>
          </c:spPr>
          <c:invertIfNegative val="0"/>
          <c:dLbls>
            <c:delete val="1"/>
          </c:dLbls>
          <c:cat>
            <c:numRef>
              <c:f>Sheet1!$B$1:$F$1</c:f>
              <c:numCache>
                <c:formatCode>General</c:formatCode>
                <c:ptCount val="5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</c:numCache>
            </c:numRef>
          </c:cat>
          <c:val>
            <c:numRef>
              <c:f>Sheet1!$B$3:$F$3</c:f>
              <c:numCache>
                <c:formatCode>#,##0</c:formatCode>
                <c:ptCount val="5"/>
                <c:pt idx="0">
                  <c:v>455100</c:v>
                </c:pt>
                <c:pt idx="1">
                  <c:v>464400</c:v>
                </c:pt>
                <c:pt idx="2">
                  <c:v>515800</c:v>
                </c:pt>
                <c:pt idx="3">
                  <c:v>504800</c:v>
                </c:pt>
                <c:pt idx="4">
                  <c:v>522300</c:v>
                </c:pt>
              </c:numCache>
            </c:numRef>
          </c:val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보령시</c:v>
                </c:pt>
              </c:strCache>
            </c:strRef>
          </c:tx>
          <c:invertIfNegative val="0"/>
          <c:dLbls>
            <c:delete val="1"/>
          </c:dLbls>
          <c:cat>
            <c:numRef>
              <c:f>Sheet1!$B$1:$F$1</c:f>
              <c:numCache>
                <c:formatCode>General</c:formatCode>
                <c:ptCount val="5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</c:numCache>
            </c:numRef>
          </c:cat>
          <c:val>
            <c:numRef>
              <c:f>Sheet1!$B$4:$F$4</c:f>
              <c:numCache>
                <c:formatCode>#,##0</c:formatCode>
                <c:ptCount val="5"/>
                <c:pt idx="0">
                  <c:v>439400</c:v>
                </c:pt>
                <c:pt idx="1">
                  <c:v>432900</c:v>
                </c:pt>
                <c:pt idx="2">
                  <c:v>475435</c:v>
                </c:pt>
                <c:pt idx="3">
                  <c:v>511256</c:v>
                </c:pt>
                <c:pt idx="4">
                  <c:v>511561</c:v>
                </c:pt>
              </c:numCache>
            </c:numRef>
          </c:val>
        </c:ser>
        <c:ser>
          <c:idx val="3"/>
          <c:order val="3"/>
          <c:tx>
            <c:strRef>
              <c:f>Sheet1!$A$5</c:f>
              <c:strCache>
                <c:ptCount val="1"/>
                <c:pt idx="0">
                  <c:v>아산시</c:v>
                </c:pt>
              </c:strCache>
            </c:strRef>
          </c:tx>
          <c:invertIfNegative val="0"/>
          <c:dLbls>
            <c:delete val="1"/>
          </c:dLbls>
          <c:cat>
            <c:numRef>
              <c:f>Sheet1!$B$1:$F$1</c:f>
              <c:numCache>
                <c:formatCode>General</c:formatCode>
                <c:ptCount val="5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</c:numCache>
            </c:numRef>
          </c:cat>
          <c:val>
            <c:numRef>
              <c:f>Sheet1!$B$5:$F$5</c:f>
              <c:numCache>
                <c:formatCode>#,##0</c:formatCode>
                <c:ptCount val="5"/>
                <c:pt idx="0">
                  <c:v>737470</c:v>
                </c:pt>
                <c:pt idx="1">
                  <c:v>739300</c:v>
                </c:pt>
                <c:pt idx="2">
                  <c:v>768200</c:v>
                </c:pt>
                <c:pt idx="3">
                  <c:v>794500</c:v>
                </c:pt>
                <c:pt idx="4">
                  <c:v>907500</c:v>
                </c:pt>
              </c:numCache>
            </c:numRef>
          </c:val>
        </c:ser>
        <c:ser>
          <c:idx val="4"/>
          <c:order val="4"/>
          <c:tx>
            <c:strRef>
              <c:f>Sheet1!$A$6</c:f>
              <c:strCache>
                <c:ptCount val="1"/>
                <c:pt idx="0">
                  <c:v>서산시</c:v>
                </c:pt>
              </c:strCache>
            </c:strRef>
          </c:tx>
          <c:invertIfNegative val="0"/>
          <c:dLbls>
            <c:delete val="1"/>
          </c:dLbls>
          <c:cat>
            <c:numRef>
              <c:f>Sheet1!$B$1:$F$1</c:f>
              <c:numCache>
                <c:formatCode>General</c:formatCode>
                <c:ptCount val="5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</c:numCache>
            </c:numRef>
          </c:cat>
          <c:val>
            <c:numRef>
              <c:f>Sheet1!$B$6:$F$6</c:f>
              <c:numCache>
                <c:formatCode>#,##0</c:formatCode>
                <c:ptCount val="5"/>
                <c:pt idx="0">
                  <c:v>486523</c:v>
                </c:pt>
                <c:pt idx="1">
                  <c:v>475371</c:v>
                </c:pt>
                <c:pt idx="2">
                  <c:v>531063</c:v>
                </c:pt>
                <c:pt idx="3">
                  <c:v>561993</c:v>
                </c:pt>
                <c:pt idx="4">
                  <c:v>608179</c:v>
                </c:pt>
              </c:numCache>
            </c:numRef>
          </c:val>
        </c:ser>
        <c:ser>
          <c:idx val="5"/>
          <c:order val="5"/>
          <c:tx>
            <c:strRef>
              <c:f>Sheet1!$A$7</c:f>
              <c:strCache>
                <c:ptCount val="1"/>
                <c:pt idx="0">
                  <c:v>논산시</c:v>
                </c:pt>
              </c:strCache>
            </c:strRef>
          </c:tx>
          <c:invertIfNegative val="0"/>
          <c:dLbls>
            <c:delete val="1"/>
          </c:dLbls>
          <c:cat>
            <c:numRef>
              <c:f>Sheet1!$B$1:$F$1</c:f>
              <c:numCache>
                <c:formatCode>General</c:formatCode>
                <c:ptCount val="5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</c:numCache>
            </c:numRef>
          </c:cat>
          <c:val>
            <c:numRef>
              <c:f>Sheet1!$B$7:$F$7</c:f>
              <c:numCache>
                <c:formatCode>#,##0</c:formatCode>
                <c:ptCount val="5"/>
                <c:pt idx="0">
                  <c:v>411619</c:v>
                </c:pt>
                <c:pt idx="1">
                  <c:v>438797</c:v>
                </c:pt>
                <c:pt idx="2">
                  <c:v>459272</c:v>
                </c:pt>
                <c:pt idx="3">
                  <c:v>510113</c:v>
                </c:pt>
                <c:pt idx="4">
                  <c:v>548240</c:v>
                </c:pt>
              </c:numCache>
            </c:numRef>
          </c:val>
        </c:ser>
        <c:ser>
          <c:idx val="6"/>
          <c:order val="6"/>
          <c:tx>
            <c:strRef>
              <c:f>Sheet1!$A$8</c:f>
              <c:strCache>
                <c:ptCount val="1"/>
                <c:pt idx="0">
                  <c:v>계룡시</c:v>
                </c:pt>
              </c:strCache>
            </c:strRef>
          </c:tx>
          <c:invertIfNegative val="0"/>
          <c:dLbls>
            <c:delete val="1"/>
          </c:dLbls>
          <c:cat>
            <c:numRef>
              <c:f>Sheet1!$B$1:$F$1</c:f>
              <c:numCache>
                <c:formatCode>General</c:formatCode>
                <c:ptCount val="5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</c:numCache>
            </c:numRef>
          </c:cat>
          <c:val>
            <c:numRef>
              <c:f>Sheet1!$B$8:$F$8</c:f>
              <c:numCache>
                <c:formatCode>#,##0</c:formatCode>
                <c:ptCount val="5"/>
                <c:pt idx="0">
                  <c:v>115747</c:v>
                </c:pt>
                <c:pt idx="1">
                  <c:v>119100</c:v>
                </c:pt>
                <c:pt idx="2">
                  <c:v>127700</c:v>
                </c:pt>
                <c:pt idx="3">
                  <c:v>128165</c:v>
                </c:pt>
                <c:pt idx="4">
                  <c:v>132656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330630808"/>
        <c:axId val="330591576"/>
      </c:barChart>
      <c:catAx>
        <c:axId val="330630808"/>
        <c:scaling>
          <c:orientation val="minMax"/>
        </c:scaling>
        <c:delete val="0"/>
        <c:axPos val="b"/>
        <c:majorGridlines/>
        <c:numFmt formatCode="General" sourceLinked="1"/>
        <c:majorTickMark val="none"/>
        <c:minorTickMark val="none"/>
        <c:tickLblPos val="nextTo"/>
        <c:crossAx val="330591576"/>
        <c:crosses val="autoZero"/>
        <c:auto val="1"/>
        <c:lblAlgn val="ctr"/>
        <c:lblOffset val="100"/>
        <c:noMultiLvlLbl val="0"/>
      </c:catAx>
      <c:valAx>
        <c:axId val="330591576"/>
        <c:scaling>
          <c:orientation val="minMax"/>
        </c:scaling>
        <c:delete val="0"/>
        <c:axPos val="l"/>
        <c:numFmt formatCode="#,##0" sourceLinked="1"/>
        <c:majorTickMark val="out"/>
        <c:minorTickMark val="none"/>
        <c:tickLblPos val="nextTo"/>
        <c:crossAx val="330630808"/>
        <c:crosses val="autoZero"/>
        <c:crossBetween val="between"/>
      </c:valAx>
      <c:dTable>
        <c:showHorzBorder val="1"/>
        <c:showVertBorder val="1"/>
        <c:showOutline val="1"/>
        <c:showKeys val="1"/>
      </c:dTable>
    </c:plotArea>
    <c:plotVisOnly val="1"/>
    <c:dispBlanksAs val="gap"/>
    <c:showDLblsOverMax val="0"/>
  </c:chart>
  <c:txPr>
    <a:bodyPr/>
    <a:lstStyle/>
    <a:p>
      <a:pPr>
        <a:defRPr sz="700" b="1"/>
      </a:pPr>
      <a:endParaRPr lang="ko-KR"/>
    </a:p>
  </c:txPr>
  <c:externalData r:id="rId1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7852916666666697E-2"/>
          <c:y val="4.2898214285714331E-2"/>
          <c:w val="0.87176602924634417"/>
          <c:h val="0.761801587301588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Gap!$B$108</c:f>
              <c:strCache>
                <c:ptCount val="1"/>
                <c:pt idx="0">
                  <c:v>중요도</c:v>
                </c:pt>
              </c:strCache>
            </c:strRef>
          </c:tx>
          <c:spPr>
            <a:gradFill flip="none" rotWithShape="1">
              <a:gsLst>
                <a:gs pos="0">
                  <a:srgbClr val="4F81BD">
                    <a:tint val="66000"/>
                    <a:satMod val="160000"/>
                  </a:srgbClr>
                </a:gs>
                <a:gs pos="50000">
                  <a:srgbClr val="4F81BD">
                    <a:tint val="44500"/>
                    <a:satMod val="160000"/>
                  </a:srgbClr>
                </a:gs>
                <a:gs pos="100000">
                  <a:srgbClr val="4F81BD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>
              <a:solidFill>
                <a:schemeClr val="tx2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Gap!$A$109:$A$115</c:f>
              <c:strCache>
                <c:ptCount val="7"/>
                <c:pt idx="0">
                  <c:v>시정발전연구단 구성, 운영</c:v>
                </c:pt>
                <c:pt idx="1">
                  <c:v>시장과의 만남의 날 운영</c:v>
                </c:pt>
                <c:pt idx="2">
                  <c:v>주민참여 및 공개 확대</c:v>
                </c:pt>
                <c:pt idx="3">
                  <c:v>직소민원 상당참구 운영</c:v>
                </c:pt>
                <c:pt idx="4">
                  <c:v>시민 행복지수 향상정책 발굴 추진</c:v>
                </c:pt>
                <c:pt idx="5">
                  <c:v>시민 재난안전센터 설립 지원</c:v>
                </c:pt>
                <c:pt idx="6">
                  <c:v>사곡 계실지구 복합연수단지 주변지역 개발 계획 수립</c:v>
                </c:pt>
              </c:strCache>
            </c:strRef>
          </c:cat>
          <c:val>
            <c:numRef>
              <c:f>Gap!$B$109:$B$115</c:f>
              <c:numCache>
                <c:formatCode>0.00_);[Red]\(0.00\)</c:formatCode>
                <c:ptCount val="7"/>
                <c:pt idx="0">
                  <c:v>4.2259887005649777</c:v>
                </c:pt>
                <c:pt idx="1">
                  <c:v>4.1836158192090345</c:v>
                </c:pt>
                <c:pt idx="2">
                  <c:v>4.3352112676056302</c:v>
                </c:pt>
                <c:pt idx="3">
                  <c:v>4.3126760563380282</c:v>
                </c:pt>
                <c:pt idx="4">
                  <c:v>4.5762711864406853</c:v>
                </c:pt>
                <c:pt idx="5">
                  <c:v>4.7280453257790374</c:v>
                </c:pt>
                <c:pt idx="6">
                  <c:v>4.4943502824858754</c:v>
                </c:pt>
              </c:numCache>
            </c:numRef>
          </c:val>
        </c:ser>
        <c:ser>
          <c:idx val="1"/>
          <c:order val="1"/>
          <c:tx>
            <c:strRef>
              <c:f>Gap!$C$108</c:f>
              <c:strCache>
                <c:ptCount val="1"/>
                <c:pt idx="0">
                  <c:v>시급도</c:v>
                </c:pt>
              </c:strCache>
            </c:strRef>
          </c:tx>
          <c:spPr>
            <a:gradFill flip="none" rotWithShape="1">
              <a:gsLst>
                <a:gs pos="0">
                  <a:srgbClr val="FF6600">
                    <a:tint val="66000"/>
                    <a:satMod val="160000"/>
                  </a:srgbClr>
                </a:gs>
                <a:gs pos="50000">
                  <a:srgbClr val="FF6600">
                    <a:tint val="44500"/>
                    <a:satMod val="160000"/>
                  </a:srgbClr>
                </a:gs>
                <a:gs pos="100000">
                  <a:srgbClr val="FF6600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>
              <a:solidFill>
                <a:srgbClr val="FF6600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Gap!$A$109:$A$115</c:f>
              <c:strCache>
                <c:ptCount val="7"/>
                <c:pt idx="0">
                  <c:v>시정발전연구단 구성, 운영</c:v>
                </c:pt>
                <c:pt idx="1">
                  <c:v>시장과의 만남의 날 운영</c:v>
                </c:pt>
                <c:pt idx="2">
                  <c:v>주민참여 및 공개 확대</c:v>
                </c:pt>
                <c:pt idx="3">
                  <c:v>직소민원 상당참구 운영</c:v>
                </c:pt>
                <c:pt idx="4">
                  <c:v>시민 행복지수 향상정책 발굴 추진</c:v>
                </c:pt>
                <c:pt idx="5">
                  <c:v>시민 재난안전센터 설립 지원</c:v>
                </c:pt>
                <c:pt idx="6">
                  <c:v>사곡 계실지구 복합연수단지 주변지역 개발 계획 수립</c:v>
                </c:pt>
              </c:strCache>
            </c:strRef>
          </c:cat>
          <c:val>
            <c:numRef>
              <c:f>Gap!$C$109:$C$115</c:f>
              <c:numCache>
                <c:formatCode>0.00_);[Red]\(0.00\)</c:formatCode>
                <c:ptCount val="7"/>
                <c:pt idx="0">
                  <c:v>4.2231638418079065</c:v>
                </c:pt>
                <c:pt idx="1">
                  <c:v>4.1501416430594826</c:v>
                </c:pt>
                <c:pt idx="2">
                  <c:v>4.3022598870056461</c:v>
                </c:pt>
                <c:pt idx="3">
                  <c:v>4.2683615819209084</c:v>
                </c:pt>
                <c:pt idx="4">
                  <c:v>4.5694050991501411</c:v>
                </c:pt>
                <c:pt idx="5">
                  <c:v>4.7073863636363562</c:v>
                </c:pt>
                <c:pt idx="6">
                  <c:v>4.4124293785310718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46206216"/>
        <c:axId val="246207784"/>
      </c:barChart>
      <c:lineChart>
        <c:grouping val="standard"/>
        <c:varyColors val="0"/>
        <c:ser>
          <c:idx val="2"/>
          <c:order val="2"/>
          <c:tx>
            <c:strRef>
              <c:f>Gap!$D$108</c:f>
              <c:strCache>
                <c:ptCount val="1"/>
                <c:pt idx="0">
                  <c:v>Gap</c:v>
                </c:pt>
              </c:strCache>
            </c:strRef>
          </c:tx>
          <c:spPr>
            <a:ln>
              <a:solidFill>
                <a:srgbClr val="C00000"/>
              </a:solidFill>
              <a:prstDash val="sysDash"/>
            </a:ln>
          </c:spPr>
          <c:marker>
            <c:spPr>
              <a:solidFill>
                <a:srgbClr val="C00000"/>
              </a:solidFill>
              <a:ln>
                <a:solidFill>
                  <a:srgbClr val="C00000"/>
                </a:solidFill>
                <a:prstDash val="sysDash"/>
              </a:ln>
            </c:spPr>
          </c:marker>
          <c:cat>
            <c:strRef>
              <c:f>Gap!$A$109:$A$115</c:f>
              <c:strCache>
                <c:ptCount val="7"/>
                <c:pt idx="0">
                  <c:v>시정발전연구단 구성, 운영</c:v>
                </c:pt>
                <c:pt idx="1">
                  <c:v>시장과의 만남의 날 운영</c:v>
                </c:pt>
                <c:pt idx="2">
                  <c:v>주민참여 및 공개 확대</c:v>
                </c:pt>
                <c:pt idx="3">
                  <c:v>직소민원 상당참구 운영</c:v>
                </c:pt>
                <c:pt idx="4">
                  <c:v>시민 행복지수 향상정책 발굴 추진</c:v>
                </c:pt>
                <c:pt idx="5">
                  <c:v>시민 재난안전센터 설립 지원</c:v>
                </c:pt>
                <c:pt idx="6">
                  <c:v>사곡 계실지구 복합연수단지 주변지역 개발 계획 수립</c:v>
                </c:pt>
              </c:strCache>
            </c:strRef>
          </c:cat>
          <c:val>
            <c:numRef>
              <c:f>Gap!$D$109:$D$115</c:f>
              <c:numCache>
                <c:formatCode>0.00_);[Red]\(0.00\)</c:formatCode>
                <c:ptCount val="7"/>
                <c:pt idx="0">
                  <c:v>2.824858757070281E-3</c:v>
                </c:pt>
                <c:pt idx="1">
                  <c:v>3.3474176149551844E-2</c:v>
                </c:pt>
                <c:pt idx="2">
                  <c:v>3.2951380599987715E-2</c:v>
                </c:pt>
                <c:pt idx="3">
                  <c:v>4.4314474417125188E-2</c:v>
                </c:pt>
                <c:pt idx="4">
                  <c:v>6.8660872905370596E-3</c:v>
                </c:pt>
                <c:pt idx="5">
                  <c:v>2.0658962142677602E-2</c:v>
                </c:pt>
                <c:pt idx="6">
                  <c:v>8.1920903954802879E-2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46208568"/>
        <c:axId val="246206608"/>
      </c:lineChart>
      <c:catAx>
        <c:axId val="2462062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900"/>
            </a:pPr>
            <a:endParaRPr lang="ko-KR"/>
          </a:p>
        </c:txPr>
        <c:crossAx val="246207784"/>
        <c:crosses val="autoZero"/>
        <c:auto val="1"/>
        <c:lblAlgn val="ctr"/>
        <c:lblOffset val="100"/>
        <c:noMultiLvlLbl val="0"/>
      </c:catAx>
      <c:valAx>
        <c:axId val="246207784"/>
        <c:scaling>
          <c:orientation val="minMax"/>
          <c:max val="5.5"/>
          <c:min val="3"/>
        </c:scaling>
        <c:delete val="0"/>
        <c:axPos val="l"/>
        <c:numFmt formatCode="0.00_);[Red]\(0.00\)" sourceLinked="1"/>
        <c:majorTickMark val="none"/>
        <c:minorTickMark val="none"/>
        <c:tickLblPos val="nextTo"/>
        <c:crossAx val="246206216"/>
        <c:crosses val="autoZero"/>
        <c:crossBetween val="between"/>
      </c:valAx>
      <c:valAx>
        <c:axId val="246206608"/>
        <c:scaling>
          <c:orientation val="minMax"/>
          <c:max val="1"/>
          <c:min val="0"/>
        </c:scaling>
        <c:delete val="0"/>
        <c:axPos val="r"/>
        <c:numFmt formatCode="0.00_);[Red]\(0.00\)" sourceLinked="1"/>
        <c:majorTickMark val="out"/>
        <c:minorTickMark val="none"/>
        <c:tickLblPos val="nextTo"/>
        <c:crossAx val="246208568"/>
        <c:crosses val="max"/>
        <c:crossBetween val="between"/>
      </c:valAx>
      <c:catAx>
        <c:axId val="24620856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46206608"/>
        <c:crosses val="autoZero"/>
        <c:auto val="1"/>
        <c:lblAlgn val="ctr"/>
        <c:lblOffset val="100"/>
        <c:noMultiLvlLbl val="0"/>
      </c:catAx>
    </c:plotArea>
    <c:legend>
      <c:legendPos val="r"/>
      <c:layout>
        <c:manualLayout>
          <c:xMode val="edge"/>
          <c:yMode val="edge"/>
          <c:x val="0.79274305555555613"/>
          <c:y val="2.9355357142857138E-2"/>
          <c:w val="0.11377083333333333"/>
          <c:h val="0.13493988095238113"/>
        </c:manualLayout>
      </c:layout>
      <c:overlay val="0"/>
    </c:legend>
    <c:plotVisOnly val="1"/>
    <c:dispBlanksAs val="gap"/>
    <c:showDLblsOverMax val="0"/>
  </c:chart>
  <c:spPr>
    <a:noFill/>
    <a:ln w="19050">
      <a:noFill/>
    </a:ln>
  </c:spPr>
  <c:txPr>
    <a:bodyPr/>
    <a:lstStyle/>
    <a:p>
      <a:pPr>
        <a:defRPr sz="900" baseline="0"/>
      </a:pPr>
      <a:endParaRPr lang="ko-KR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공주시</c:v>
                </c:pt>
              </c:strCache>
            </c:strRef>
          </c:tx>
          <c:spPr>
            <a:gradFill flip="none" rotWithShape="1">
              <a:gsLst>
                <a:gs pos="0">
                  <a:srgbClr val="4F81BD">
                    <a:tint val="66000"/>
                    <a:satMod val="160000"/>
                  </a:srgbClr>
                </a:gs>
                <a:gs pos="50000">
                  <a:srgbClr val="4F81BD">
                    <a:tint val="44500"/>
                    <a:satMod val="160000"/>
                  </a:srgbClr>
                </a:gs>
                <a:gs pos="100000">
                  <a:srgbClr val="4F81BD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Lbls>
            <c:dLbl>
              <c:idx val="0"/>
              <c:layout>
                <c:manualLayout>
                  <c:x val="6.9263584479576741E-3"/>
                  <c:y val="1.367511796135218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/>
              </c:extLst>
            </c:dLbl>
            <c:dLbl>
              <c:idx val="3"/>
              <c:delete val="1"/>
              <c:extLst>
                <c:ext xmlns:c15="http://schemas.microsoft.com/office/drawing/2012/chart" uri="{CE6537A1-D6FC-4f65-9D91-7224C49458BB}"/>
              </c:extLst>
            </c:dLbl>
            <c:dLbl>
              <c:idx val="4"/>
              <c:delete val="1"/>
              <c:extLst>
                <c:ext xmlns:c15="http://schemas.microsoft.com/office/drawing/2012/chart" uri="{CE6537A1-D6FC-4f65-9D91-7224C49458BB}"/>
              </c:extLst>
            </c:dLbl>
            <c:dLbl>
              <c:idx val="5"/>
              <c:delete val="1"/>
              <c:extLst>
                <c:ext xmlns:c15="http://schemas.microsoft.com/office/drawing/2012/chart" uri="{CE6537A1-D6FC-4f65-9D91-7224C49458BB}"/>
              </c:extLst>
            </c:dLbl>
            <c:dLbl>
              <c:idx val="6"/>
              <c:layout>
                <c:manualLayout>
                  <c:x val="0"/>
                  <c:y val="2.279186326892065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7"/>
              <c:delete val="1"/>
              <c:extLst>
                <c:ext xmlns:c15="http://schemas.microsoft.com/office/drawing/2012/chart" uri="{CE6537A1-D6FC-4f65-9D91-7224C49458BB}"/>
              </c:extLst>
            </c:dLbl>
            <c:dLbl>
              <c:idx val="8"/>
              <c:delete val="1"/>
              <c:extLst>
                <c:ext xmlns:c15="http://schemas.microsoft.com/office/drawing/2012/chart" uri="{CE6537A1-D6FC-4f65-9D91-7224C49458BB}"/>
              </c:extLst>
            </c:dLbl>
            <c:dLbl>
              <c:idx val="9"/>
              <c:layout>
                <c:manualLayout>
                  <c:x val="0"/>
                  <c:y val="1.367511796135218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Sheet1!$B$1:$K$1</c:f>
              <c:strCache>
                <c:ptCount val="10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  <c:pt idx="3">
                  <c:v>2008</c:v>
                </c:pt>
                <c:pt idx="4">
                  <c:v>2009</c:v>
                </c:pt>
                <c:pt idx="5">
                  <c:v>2010</c:v>
                </c:pt>
                <c:pt idx="6">
                  <c:v>2011</c:v>
                </c:pt>
                <c:pt idx="7">
                  <c:v>2012</c:v>
                </c:pt>
                <c:pt idx="8">
                  <c:v>2013</c:v>
                </c:pt>
                <c:pt idx="9">
                  <c:v>2014</c:v>
                </c:pt>
              </c:strCache>
            </c:strRef>
          </c:cat>
          <c:val>
            <c:numRef>
              <c:f>Sheet1!$B$2:$K$2</c:f>
              <c:numCache>
                <c:formatCode>#,##0</c:formatCode>
                <c:ptCount val="10"/>
                <c:pt idx="0">
                  <c:v>130595</c:v>
                </c:pt>
                <c:pt idx="1">
                  <c:v>129862</c:v>
                </c:pt>
                <c:pt idx="2">
                  <c:v>128573</c:v>
                </c:pt>
                <c:pt idx="3">
                  <c:v>127391</c:v>
                </c:pt>
                <c:pt idx="4">
                  <c:v>126542</c:v>
                </c:pt>
                <c:pt idx="5">
                  <c:v>127260</c:v>
                </c:pt>
                <c:pt idx="6">
                  <c:v>127025</c:v>
                </c:pt>
                <c:pt idx="7">
                  <c:v>119157</c:v>
                </c:pt>
                <c:pt idx="8">
                  <c:v>118236</c:v>
                </c:pt>
                <c:pt idx="9" formatCode="#,##0_);[Red]\(#,##0\)">
                  <c:v>115941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330588832"/>
        <c:axId val="330590792"/>
      </c:barChart>
      <c:catAx>
        <c:axId val="3305888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330590792"/>
        <c:crosses val="autoZero"/>
        <c:auto val="1"/>
        <c:lblAlgn val="ctr"/>
        <c:lblOffset val="100"/>
        <c:noMultiLvlLbl val="0"/>
      </c:catAx>
      <c:valAx>
        <c:axId val="330590792"/>
        <c:scaling>
          <c:orientation val="minMax"/>
        </c:scaling>
        <c:delete val="0"/>
        <c:axPos val="l"/>
        <c:majorGridlines/>
        <c:numFmt formatCode="#,##0" sourceLinked="1"/>
        <c:majorTickMark val="none"/>
        <c:minorTickMark val="none"/>
        <c:tickLblPos val="nextTo"/>
        <c:txPr>
          <a:bodyPr/>
          <a:lstStyle/>
          <a:p>
            <a:pPr>
              <a:defRPr sz="1000"/>
            </a:pPr>
            <a:endParaRPr lang="ko-KR"/>
          </a:p>
        </c:txPr>
        <c:crossAx val="330588832"/>
        <c:crosses val="autoZero"/>
        <c:crossBetween val="between"/>
      </c:valAx>
      <c:dTable>
        <c:showHorzBorder val="1"/>
        <c:showVertBorder val="1"/>
        <c:showOutline val="1"/>
        <c:showKeys val="1"/>
        <c:txPr>
          <a:bodyPr/>
          <a:lstStyle/>
          <a:p>
            <a:pPr rtl="0">
              <a:defRPr sz="800"/>
            </a:pPr>
            <a:endParaRPr lang="ko-KR"/>
          </a:p>
        </c:txPr>
      </c:dTable>
    </c:plotArea>
    <c:plotVisOnly val="1"/>
    <c:dispBlanksAs val="gap"/>
    <c:showDLblsOverMax val="0"/>
  </c:chart>
  <c:txPr>
    <a:bodyPr/>
    <a:lstStyle/>
    <a:p>
      <a:pPr>
        <a:defRPr sz="1100"/>
      </a:pPr>
      <a:endParaRPr lang="ko-KR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633126056990112"/>
          <c:y val="5.7756042869007963E-2"/>
          <c:w val="0.76357898535171131"/>
          <c:h val="0.80015671264726351"/>
        </c:manualLayout>
      </c:layout>
      <c:lineChart>
        <c:grouping val="standar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천안시</c:v>
                </c:pt>
              </c:strCache>
            </c:strRef>
          </c:tx>
          <c:cat>
            <c:numRef>
              <c:f>Sheet1!$B$1:$E$1</c:f>
              <c:numCache>
                <c:formatCode>General</c:formatCode>
                <c:ptCount val="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</c:numCache>
            </c:numRef>
          </c:cat>
          <c:val>
            <c:numRef>
              <c:f>Sheet1!$B$2:$E$2</c:f>
              <c:numCache>
                <c:formatCode>General</c:formatCode>
                <c:ptCount val="4"/>
                <c:pt idx="0">
                  <c:v>7.95</c:v>
                </c:pt>
                <c:pt idx="1">
                  <c:v>8.06</c:v>
                </c:pt>
                <c:pt idx="2">
                  <c:v>8.27</c:v>
                </c:pt>
                <c:pt idx="3">
                  <c:v>8.5400000000000009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공주시</c:v>
                </c:pt>
              </c:strCache>
            </c:strRef>
          </c:tx>
          <c:spPr>
            <a:ln>
              <a:solidFill>
                <a:srgbClr val="C00000"/>
              </a:solidFill>
            </a:ln>
          </c:spPr>
          <c:marker>
            <c:spPr>
              <a:solidFill>
                <a:srgbClr val="C00000"/>
              </a:solidFill>
              <a:ln>
                <a:solidFill>
                  <a:srgbClr val="C00000"/>
                </a:solidFill>
              </a:ln>
            </c:spPr>
          </c:marker>
          <c:dLbls>
            <c:dLbl>
              <c:idx val="0"/>
              <c:layout>
                <c:manualLayout>
                  <c:x val="-5.5966686471459838E-2"/>
                  <c:y val="5.079329528502292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4.6090212388261054E-2"/>
                  <c:y val="2.962942224959638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3.6213738305062255E-2"/>
                  <c:y val="4.232774607085197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3"/>
              <c:layout>
                <c:manualLayout>
                  <c:x val="-4.6090212388261054E-2"/>
                  <c:y val="4.65605206779371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700"/>
                </a:pPr>
                <a:endParaRPr lang="ko-KR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Sheet1!$B$1:$E$1</c:f>
              <c:numCache>
                <c:formatCode>General</c:formatCode>
                <c:ptCount val="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</c:numCache>
            </c:numRef>
          </c:cat>
          <c:val>
            <c:numRef>
              <c:f>Sheet1!$B$3:$E$3</c:f>
              <c:numCache>
                <c:formatCode>General</c:formatCode>
                <c:ptCount val="4"/>
                <c:pt idx="0">
                  <c:v>18.05</c:v>
                </c:pt>
                <c:pt idx="1">
                  <c:v>18.260000000000002</c:v>
                </c:pt>
                <c:pt idx="2">
                  <c:v>18.670000000000005</c:v>
                </c:pt>
                <c:pt idx="3">
                  <c:v>19.309999999999999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보령시</c:v>
                </c:pt>
              </c:strCache>
            </c:strRef>
          </c:tx>
          <c:cat>
            <c:numRef>
              <c:f>Sheet1!$B$1:$E$1</c:f>
              <c:numCache>
                <c:formatCode>General</c:formatCode>
                <c:ptCount val="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</c:numCache>
            </c:numRef>
          </c:cat>
          <c:val>
            <c:numRef>
              <c:f>Sheet1!$B$4:$E$4</c:f>
              <c:numCache>
                <c:formatCode>General</c:formatCode>
                <c:ptCount val="4"/>
                <c:pt idx="0">
                  <c:v>18.03</c:v>
                </c:pt>
                <c:pt idx="1">
                  <c:v>18.559999999999999</c:v>
                </c:pt>
                <c:pt idx="2">
                  <c:v>19.38</c:v>
                </c:pt>
                <c:pt idx="3">
                  <c:v>20.14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Sheet1!$A$5</c:f>
              <c:strCache>
                <c:ptCount val="1"/>
                <c:pt idx="0">
                  <c:v>아산시</c:v>
                </c:pt>
              </c:strCache>
            </c:strRef>
          </c:tx>
          <c:marker>
            <c:symbol val="x"/>
            <c:size val="7"/>
          </c:marker>
          <c:cat>
            <c:numRef>
              <c:f>Sheet1!$B$1:$E$1</c:f>
              <c:numCache>
                <c:formatCode>General</c:formatCode>
                <c:ptCount val="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</c:numCache>
            </c:numRef>
          </c:cat>
          <c:val>
            <c:numRef>
              <c:f>Sheet1!$B$5:$E$5</c:f>
              <c:numCache>
                <c:formatCode>General</c:formatCode>
                <c:ptCount val="4"/>
                <c:pt idx="0">
                  <c:v>10.47</c:v>
                </c:pt>
                <c:pt idx="1">
                  <c:v>10.52</c:v>
                </c:pt>
                <c:pt idx="2">
                  <c:v>10.719999999999999</c:v>
                </c:pt>
                <c:pt idx="3">
                  <c:v>10.93</c:v>
                </c:pt>
              </c:numCache>
            </c:numRef>
          </c:val>
          <c:smooth val="0"/>
        </c:ser>
        <c:ser>
          <c:idx val="4"/>
          <c:order val="4"/>
          <c:tx>
            <c:strRef>
              <c:f>Sheet1!$A$6</c:f>
              <c:strCache>
                <c:ptCount val="1"/>
                <c:pt idx="0">
                  <c:v>서산시</c:v>
                </c:pt>
              </c:strCache>
            </c:strRef>
          </c:tx>
          <c:spPr>
            <a:ln cap="flat"/>
          </c:spPr>
          <c:cat>
            <c:numRef>
              <c:f>Sheet1!$B$1:$E$1</c:f>
              <c:numCache>
                <c:formatCode>General</c:formatCode>
                <c:ptCount val="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</c:numCache>
            </c:numRef>
          </c:cat>
          <c:val>
            <c:numRef>
              <c:f>Sheet1!$B$6:$E$6</c:f>
              <c:numCache>
                <c:formatCode>General</c:formatCode>
                <c:ptCount val="4"/>
                <c:pt idx="0">
                  <c:v>14.239999999999998</c:v>
                </c:pt>
                <c:pt idx="1">
                  <c:v>14.5</c:v>
                </c:pt>
                <c:pt idx="2">
                  <c:v>14.81</c:v>
                </c:pt>
                <c:pt idx="3">
                  <c:v>15.139999999999999</c:v>
                </c:pt>
              </c:numCache>
            </c:numRef>
          </c:val>
          <c:smooth val="0"/>
        </c:ser>
        <c:ser>
          <c:idx val="5"/>
          <c:order val="5"/>
          <c:tx>
            <c:strRef>
              <c:f>Sheet1!$A$7</c:f>
              <c:strCache>
                <c:ptCount val="1"/>
                <c:pt idx="0">
                  <c:v>논산시</c:v>
                </c:pt>
              </c:strCache>
            </c:strRef>
          </c:tx>
          <c:cat>
            <c:numRef>
              <c:f>Sheet1!$B$1:$E$1</c:f>
              <c:numCache>
                <c:formatCode>General</c:formatCode>
                <c:ptCount val="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</c:numCache>
            </c:numRef>
          </c:cat>
          <c:val>
            <c:numRef>
              <c:f>Sheet1!$B$7:$E$7</c:f>
              <c:numCache>
                <c:formatCode>General</c:formatCode>
                <c:ptCount val="4"/>
                <c:pt idx="0">
                  <c:v>19.510000000000005</c:v>
                </c:pt>
                <c:pt idx="1">
                  <c:v>19.649999999999999</c:v>
                </c:pt>
                <c:pt idx="2">
                  <c:v>20.309999999999999</c:v>
                </c:pt>
                <c:pt idx="3">
                  <c:v>20.95</c:v>
                </c:pt>
              </c:numCache>
            </c:numRef>
          </c:val>
          <c:smooth val="0"/>
        </c:ser>
        <c:ser>
          <c:idx val="6"/>
          <c:order val="6"/>
          <c:tx>
            <c:strRef>
              <c:f>Sheet1!$A$8</c:f>
              <c:strCache>
                <c:ptCount val="1"/>
                <c:pt idx="0">
                  <c:v>계룡시</c:v>
                </c:pt>
              </c:strCache>
            </c:strRef>
          </c:tx>
          <c:cat>
            <c:numRef>
              <c:f>Sheet1!$B$1:$E$1</c:f>
              <c:numCache>
                <c:formatCode>General</c:formatCode>
                <c:ptCount val="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</c:numCache>
            </c:numRef>
          </c:cat>
          <c:val>
            <c:numRef>
              <c:f>Sheet1!$B$8:$E$8</c:f>
              <c:numCache>
                <c:formatCode>General</c:formatCode>
                <c:ptCount val="4"/>
                <c:pt idx="0">
                  <c:v>7.09</c:v>
                </c:pt>
                <c:pt idx="1">
                  <c:v>7.34</c:v>
                </c:pt>
                <c:pt idx="2">
                  <c:v>7.71</c:v>
                </c:pt>
                <c:pt idx="3">
                  <c:v>8.0400000000000009</c:v>
                </c:pt>
              </c:numCache>
            </c:numRef>
          </c:val>
          <c:smooth val="0"/>
        </c:ser>
        <c:ser>
          <c:idx val="7"/>
          <c:order val="7"/>
          <c:tx>
            <c:strRef>
              <c:f>Sheet1!$A$9</c:f>
              <c:strCache>
                <c:ptCount val="1"/>
                <c:pt idx="0">
                  <c:v>당진시 </c:v>
                </c:pt>
              </c:strCache>
            </c:strRef>
          </c:tx>
          <c:cat>
            <c:numRef>
              <c:f>Sheet1!$B$1:$E$1</c:f>
              <c:numCache>
                <c:formatCode>General</c:formatCode>
                <c:ptCount val="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</c:numCache>
            </c:numRef>
          </c:cat>
          <c:val>
            <c:numRef>
              <c:f>Sheet1!$B$9:$E$9</c:f>
              <c:numCache>
                <c:formatCode>General</c:formatCode>
                <c:ptCount val="4"/>
                <c:pt idx="2">
                  <c:v>15.68</c:v>
                </c:pt>
                <c:pt idx="3">
                  <c:v>15.75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30590400"/>
        <c:axId val="330594712"/>
      </c:lineChart>
      <c:catAx>
        <c:axId val="33059040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low"/>
        <c:crossAx val="330594712"/>
        <c:crosses val="autoZero"/>
        <c:auto val="1"/>
        <c:lblAlgn val="ctr"/>
        <c:lblOffset val="100"/>
        <c:tickLblSkip val="1"/>
        <c:noMultiLvlLbl val="0"/>
      </c:catAx>
      <c:valAx>
        <c:axId val="330594712"/>
        <c:scaling>
          <c:orientation val="minMax"/>
          <c:min val="5"/>
        </c:scaling>
        <c:delete val="0"/>
        <c:axPos val="l"/>
        <c:numFmt formatCode="General" sourceLinked="1"/>
        <c:majorTickMark val="out"/>
        <c:minorTickMark val="none"/>
        <c:tickLblPos val="nextTo"/>
        <c:crossAx val="330590400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81180365673212662"/>
          <c:y val="0.12158461749715704"/>
          <c:w val="0.17599876816260462"/>
          <c:h val="0.51527598357016868"/>
        </c:manualLayout>
      </c:layout>
      <c:overlay val="0"/>
      <c:txPr>
        <a:bodyPr/>
        <a:lstStyle/>
        <a:p>
          <a:pPr>
            <a:defRPr sz="700"/>
          </a:pPr>
          <a:endParaRPr lang="ko-KR"/>
        </a:p>
      </c:txPr>
    </c:legend>
    <c:plotVisOnly val="1"/>
    <c:dispBlanksAs val="gap"/>
    <c:showDLblsOverMax val="0"/>
  </c:chart>
  <c:txPr>
    <a:bodyPr/>
    <a:lstStyle/>
    <a:p>
      <a:pPr>
        <a:defRPr sz="900"/>
      </a:pPr>
      <a:endParaRPr lang="ko-KR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세종특별자치시</c:v>
                </c:pt>
              </c:strCache>
            </c:strRef>
          </c:tx>
          <c:spPr>
            <a:ln w="22225"/>
          </c:spPr>
          <c:dLbls>
            <c:spPr>
              <a:noFill/>
              <a:ln>
                <a:noFill/>
              </a:ln>
              <a:effectLst/>
            </c:spPr>
            <c:dLblPos val="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Sheet1!$B$1:$G$1</c:f>
              <c:strCache>
                <c:ptCount val="6"/>
                <c:pt idx="0">
                  <c:v>2013 1/4</c:v>
                </c:pt>
                <c:pt idx="1">
                  <c:v>2013 2/4</c:v>
                </c:pt>
                <c:pt idx="2">
                  <c:v>2013 3/4</c:v>
                </c:pt>
                <c:pt idx="3">
                  <c:v>2013 4/4</c:v>
                </c:pt>
                <c:pt idx="4">
                  <c:v>2014 1/4</c:v>
                </c:pt>
                <c:pt idx="5">
                  <c:v>2014 2/4</c:v>
                </c:pt>
              </c:strCache>
            </c:strRef>
          </c:cat>
          <c:val>
            <c:numRef>
              <c:f>Sheet1!$B$2:$G$2</c:f>
              <c:numCache>
                <c:formatCode>#,##0</c:formatCode>
                <c:ptCount val="6"/>
                <c:pt idx="0">
                  <c:v>7462</c:v>
                </c:pt>
                <c:pt idx="1">
                  <c:v>12084</c:v>
                </c:pt>
                <c:pt idx="2">
                  <c:v>16199</c:v>
                </c:pt>
                <c:pt idx="3">
                  <c:v>23805</c:v>
                </c:pt>
                <c:pt idx="4">
                  <c:v>33071</c:v>
                </c:pt>
                <c:pt idx="5">
                  <c:v>41183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천안시</c:v>
                </c:pt>
              </c:strCache>
            </c:strRef>
          </c:tx>
          <c:spPr>
            <a:ln w="22225"/>
          </c:spPr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Sheet1!$B$1:$G$1</c:f>
              <c:strCache>
                <c:ptCount val="6"/>
                <c:pt idx="0">
                  <c:v>2013 1/4</c:v>
                </c:pt>
                <c:pt idx="1">
                  <c:v>2013 2/4</c:v>
                </c:pt>
                <c:pt idx="2">
                  <c:v>2013 3/4</c:v>
                </c:pt>
                <c:pt idx="3">
                  <c:v>2013 4/4</c:v>
                </c:pt>
                <c:pt idx="4">
                  <c:v>2014 1/4</c:v>
                </c:pt>
                <c:pt idx="5">
                  <c:v>2014 2/4</c:v>
                </c:pt>
              </c:strCache>
            </c:strRef>
          </c:cat>
          <c:val>
            <c:numRef>
              <c:f>Sheet1!$B$3:$G$3</c:f>
              <c:numCache>
                <c:formatCode>#,##0</c:formatCode>
                <c:ptCount val="6"/>
                <c:pt idx="0">
                  <c:v>25611</c:v>
                </c:pt>
                <c:pt idx="1">
                  <c:v>49543</c:v>
                </c:pt>
                <c:pt idx="2">
                  <c:v>70474</c:v>
                </c:pt>
                <c:pt idx="3">
                  <c:v>95060</c:v>
                </c:pt>
                <c:pt idx="4">
                  <c:v>121077</c:v>
                </c:pt>
                <c:pt idx="5">
                  <c:v>145903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공주시</c:v>
                </c:pt>
              </c:strCache>
            </c:strRef>
          </c:tx>
          <c:spPr>
            <a:ln w="22225">
              <a:solidFill>
                <a:srgbClr val="C00000"/>
              </a:solidFill>
            </a:ln>
          </c:spPr>
          <c:marker>
            <c:spPr>
              <a:solidFill>
                <a:srgbClr val="C00000"/>
              </a:solidFill>
              <a:ln>
                <a:solidFill>
                  <a:srgbClr val="C00000"/>
                </a:solidFill>
              </a:ln>
            </c:spPr>
          </c:marker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Sheet1!$B$1:$G$1</c:f>
              <c:strCache>
                <c:ptCount val="6"/>
                <c:pt idx="0">
                  <c:v>2013 1/4</c:v>
                </c:pt>
                <c:pt idx="1">
                  <c:v>2013 2/4</c:v>
                </c:pt>
                <c:pt idx="2">
                  <c:v>2013 3/4</c:v>
                </c:pt>
                <c:pt idx="3">
                  <c:v>2013 4/4</c:v>
                </c:pt>
                <c:pt idx="4">
                  <c:v>2014 1/4</c:v>
                </c:pt>
                <c:pt idx="5">
                  <c:v>2014 2/4</c:v>
                </c:pt>
              </c:strCache>
            </c:strRef>
          </c:cat>
          <c:val>
            <c:numRef>
              <c:f>Sheet1!$B$4:$G$4</c:f>
              <c:numCache>
                <c:formatCode>#,##0</c:formatCode>
                <c:ptCount val="6"/>
                <c:pt idx="0">
                  <c:v>4033</c:v>
                </c:pt>
                <c:pt idx="1">
                  <c:v>7763</c:v>
                </c:pt>
                <c:pt idx="2">
                  <c:v>10830</c:v>
                </c:pt>
                <c:pt idx="3">
                  <c:v>14618</c:v>
                </c:pt>
                <c:pt idx="4">
                  <c:v>18431</c:v>
                </c:pt>
                <c:pt idx="5">
                  <c:v>21849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Sheet1!$A$5</c:f>
              <c:strCache>
                <c:ptCount val="1"/>
                <c:pt idx="0">
                  <c:v>아산시</c:v>
                </c:pt>
              </c:strCache>
            </c:strRef>
          </c:tx>
          <c:spPr>
            <a:ln w="22225"/>
          </c:spPr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Sheet1!$B$1:$G$1</c:f>
              <c:strCache>
                <c:ptCount val="6"/>
                <c:pt idx="0">
                  <c:v>2013 1/4</c:v>
                </c:pt>
                <c:pt idx="1">
                  <c:v>2013 2/4</c:v>
                </c:pt>
                <c:pt idx="2">
                  <c:v>2013 3/4</c:v>
                </c:pt>
                <c:pt idx="3">
                  <c:v>2013 4/4</c:v>
                </c:pt>
                <c:pt idx="4">
                  <c:v>2014 1/4</c:v>
                </c:pt>
                <c:pt idx="5">
                  <c:v>2014 2/4</c:v>
                </c:pt>
              </c:strCache>
            </c:strRef>
          </c:cat>
          <c:val>
            <c:numRef>
              <c:f>Sheet1!$B$5:$G$5</c:f>
              <c:numCache>
                <c:formatCode>#,##0</c:formatCode>
                <c:ptCount val="6"/>
                <c:pt idx="0">
                  <c:v>13250</c:v>
                </c:pt>
                <c:pt idx="1">
                  <c:v>23693</c:v>
                </c:pt>
                <c:pt idx="2">
                  <c:v>33196</c:v>
                </c:pt>
                <c:pt idx="3">
                  <c:v>44293</c:v>
                </c:pt>
                <c:pt idx="4">
                  <c:v>58153</c:v>
                </c:pt>
                <c:pt idx="5">
                  <c:v>68964</c:v>
                </c:pt>
              </c:numCache>
            </c:numRef>
          </c:val>
          <c:smooth val="0"/>
        </c:ser>
        <c:dLbls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330595104"/>
        <c:axId val="330596280"/>
      </c:lineChart>
      <c:lineChart>
        <c:grouping val="standard"/>
        <c:varyColors val="0"/>
        <c:ser>
          <c:idx val="4"/>
          <c:order val="4"/>
          <c:tx>
            <c:strRef>
              <c:f>Sheet1!$A$6</c:f>
              <c:strCache>
                <c:ptCount val="1"/>
                <c:pt idx="0">
                  <c:v>공주시 순이동 인구</c:v>
                </c:pt>
              </c:strCache>
            </c:strRef>
          </c:tx>
          <c:spPr>
            <a:ln w="22225" cmpd="sng">
              <a:solidFill>
                <a:schemeClr val="tx1"/>
              </a:solidFill>
              <a:prstDash val="sysDash"/>
            </a:ln>
          </c:spPr>
          <c:marker>
            <c:symbol val="circle"/>
            <c:size val="5"/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dLbls>
            <c:dLbl>
              <c:idx val="1"/>
              <c:layout>
                <c:manualLayout>
                  <c:x val="0"/>
                  <c:y val="3.1914332215633681E-2"/>
                </c:manualLayout>
              </c:layout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3"/>
              <c:layout>
                <c:manualLayout>
                  <c:x val="0"/>
                  <c:y val="2.8368295302785427E-2"/>
                </c:manualLayout>
              </c:layout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5"/>
              <c:layout>
                <c:manualLayout>
                  <c:x val="-1.0768278627404593E-16"/>
                  <c:y val="5.6736590605570993E-2"/>
                </c:manualLayout>
              </c:layout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Sheet1!$B$1:$G$1</c:f>
              <c:strCache>
                <c:ptCount val="6"/>
                <c:pt idx="0">
                  <c:v>2013 1/4</c:v>
                </c:pt>
                <c:pt idx="1">
                  <c:v>2013 2/4</c:v>
                </c:pt>
                <c:pt idx="2">
                  <c:v>2013 3/4</c:v>
                </c:pt>
                <c:pt idx="3">
                  <c:v>2013 4/4</c:v>
                </c:pt>
                <c:pt idx="4">
                  <c:v>2014 1/4</c:v>
                </c:pt>
                <c:pt idx="5">
                  <c:v>2014 2/4</c:v>
                </c:pt>
              </c:strCache>
            </c:strRef>
          </c:cat>
          <c:val>
            <c:numRef>
              <c:f>Sheet1!$B$6:$G$6</c:f>
              <c:numCache>
                <c:formatCode>#,##0</c:formatCode>
                <c:ptCount val="6"/>
                <c:pt idx="0">
                  <c:v>-308</c:v>
                </c:pt>
                <c:pt idx="1">
                  <c:v>-82</c:v>
                </c:pt>
                <c:pt idx="2">
                  <c:v>-177</c:v>
                </c:pt>
                <c:pt idx="3">
                  <c:v>-114</c:v>
                </c:pt>
                <c:pt idx="4">
                  <c:v>-216</c:v>
                </c:pt>
                <c:pt idx="5">
                  <c:v>-278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30590008"/>
        <c:axId val="330589616"/>
      </c:lineChart>
      <c:catAx>
        <c:axId val="3305951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330596280"/>
        <c:crosses val="autoZero"/>
        <c:auto val="1"/>
        <c:lblAlgn val="ctr"/>
        <c:lblOffset val="100"/>
        <c:noMultiLvlLbl val="0"/>
      </c:catAx>
      <c:valAx>
        <c:axId val="330596280"/>
        <c:scaling>
          <c:orientation val="minMax"/>
        </c:scaling>
        <c:delete val="0"/>
        <c:axPos val="l"/>
        <c:numFmt formatCode="#,##0" sourceLinked="1"/>
        <c:majorTickMark val="none"/>
        <c:minorTickMark val="none"/>
        <c:tickLblPos val="nextTo"/>
        <c:crossAx val="330595104"/>
        <c:crosses val="autoZero"/>
        <c:crossBetween val="between"/>
        <c:dispUnits>
          <c:builtInUnit val="tenThousands"/>
        </c:dispUnits>
      </c:valAx>
      <c:valAx>
        <c:axId val="330589616"/>
        <c:scaling>
          <c:orientation val="minMax"/>
        </c:scaling>
        <c:delete val="0"/>
        <c:axPos val="r"/>
        <c:numFmt formatCode="#,##0" sourceLinked="1"/>
        <c:majorTickMark val="out"/>
        <c:minorTickMark val="none"/>
        <c:tickLblPos val="nextTo"/>
        <c:crossAx val="330590008"/>
        <c:crosses val="max"/>
        <c:crossBetween val="between"/>
      </c:valAx>
      <c:catAx>
        <c:axId val="33059000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30589616"/>
        <c:crosses val="autoZero"/>
        <c:auto val="1"/>
        <c:lblAlgn val="ctr"/>
        <c:lblOffset val="100"/>
        <c:noMultiLvlLbl val="0"/>
      </c:catAx>
    </c:plotArea>
    <c:legend>
      <c:legendPos val="b"/>
      <c:layout>
        <c:manualLayout>
          <c:xMode val="edge"/>
          <c:yMode val="edge"/>
          <c:x val="4.1189488435336402E-2"/>
          <c:y val="0.86177576035268777"/>
          <c:w val="0.93244580726023163"/>
          <c:h val="0.11193861279594385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800"/>
      </a:pPr>
      <a:endParaRPr lang="ko-KR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hart>
    <c:autoTitleDeleted val="1"/>
    <c:plotArea>
      <c:layout>
        <c:manualLayout>
          <c:layoutTarget val="inner"/>
          <c:xMode val="edge"/>
          <c:yMode val="edge"/>
          <c:x val="4.1182563901565009E-2"/>
          <c:y val="2.4082692997618144E-2"/>
          <c:w val="0.91763487219687689"/>
          <c:h val="0.95183461400476665"/>
        </c:manualLayout>
      </c:layout>
      <c:doughnutChart>
        <c:varyColors val="1"/>
        <c:ser>
          <c:idx val="0"/>
          <c:order val="0"/>
          <c:tx>
            <c:strRef>
              <c:f>Sheet1!$A$2</c:f>
              <c:strCache>
                <c:ptCount val="1"/>
                <c:pt idx="0">
                  <c:v>점유율</c:v>
                </c:pt>
              </c:strCache>
            </c:strRef>
          </c:tx>
          <c:dPt>
            <c:idx val="0"/>
            <c:bubble3D val="0"/>
            <c:spPr>
              <a:solidFill>
                <a:srgbClr val="C00000"/>
              </a:solidFill>
            </c:spPr>
          </c:dPt>
          <c:dLbls>
            <c:dLbl>
              <c:idx val="0"/>
              <c:tx>
                <c:rich>
                  <a:bodyPr rot="0" vert="horz"/>
                  <a:lstStyle/>
                  <a:p>
                    <a:pPr>
                      <a:defRPr sz="1000">
                        <a:solidFill>
                          <a:schemeClr val="bg1"/>
                        </a:solidFill>
                      </a:defRPr>
                    </a:pPr>
                    <a:r>
                      <a:rPr lang="ko-KR" altLang="en-US" sz="1000">
                        <a:solidFill>
                          <a:schemeClr val="bg1"/>
                        </a:solidFill>
                      </a:rPr>
                      <a:t>역사</a:t>
                    </a:r>
                    <a:r>
                      <a:rPr lang="ko-KR" altLang="en-US" sz="1000" smtClean="0">
                        <a:solidFill>
                          <a:schemeClr val="bg1"/>
                        </a:solidFill>
                      </a:rPr>
                      <a:t>∙</a:t>
                    </a:r>
                  </a:p>
                  <a:p>
                    <a:pPr>
                      <a:defRPr sz="1000">
                        <a:solidFill>
                          <a:schemeClr val="bg1"/>
                        </a:solidFill>
                      </a:defRPr>
                    </a:pPr>
                    <a:r>
                      <a:rPr lang="ko-KR" altLang="en-US" sz="1000" smtClean="0">
                        <a:solidFill>
                          <a:schemeClr val="bg1"/>
                        </a:solidFill>
                      </a:rPr>
                      <a:t>문화 </a:t>
                    </a:r>
                    <a:r>
                      <a:rPr lang="ko-KR" altLang="en-US" sz="1000">
                        <a:solidFill>
                          <a:schemeClr val="bg1"/>
                        </a:solidFill>
                      </a:rPr>
                      <a:t>관광도시
</a:t>
                    </a:r>
                    <a:r>
                      <a:rPr lang="en-US" altLang="ko-KR" sz="1000" dirty="0">
                        <a:solidFill>
                          <a:schemeClr val="bg1"/>
                        </a:solidFill>
                      </a:rPr>
                      <a:t>43.4%</a:t>
                    </a:r>
                  </a:p>
                </c:rich>
              </c:tx>
              <c:spPr/>
              <c:showLegendKey val="0"/>
              <c:showVal val="1"/>
              <c:showCatName val="1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tx>
                <c:rich>
                  <a:bodyPr/>
                  <a:lstStyle/>
                  <a:p>
                    <a:r>
                      <a:rPr lang="ko-KR" altLang="en-US" sz="1000"/>
                      <a:t>교육</a:t>
                    </a:r>
                    <a:r>
                      <a:rPr lang="ko-KR" altLang="en-US" sz="1000" smtClean="0"/>
                      <a:t>∙</a:t>
                    </a:r>
                  </a:p>
                  <a:p>
                    <a:r>
                      <a:rPr lang="ko-KR" altLang="en-US" sz="1000" smtClean="0"/>
                      <a:t>과학도시</a:t>
                    </a:r>
                    <a:r>
                      <a:rPr lang="ko-KR" altLang="en-US" sz="1000"/>
                      <a:t>
</a:t>
                    </a:r>
                    <a:r>
                      <a:rPr lang="en-US" altLang="ko-KR" sz="1000" dirty="0"/>
                      <a:t>14.0%</a:t>
                    </a:r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tx>
                <c:rich>
                  <a:bodyPr/>
                  <a:lstStyle/>
                  <a:p>
                    <a:r>
                      <a:rPr lang="ko-KR" altLang="en-US" sz="1000"/>
                      <a:t>경제</a:t>
                    </a:r>
                    <a:r>
                      <a:rPr lang="ko-KR" altLang="en-US" sz="1000" smtClean="0"/>
                      <a:t>∙</a:t>
                    </a:r>
                  </a:p>
                  <a:p>
                    <a:r>
                      <a:rPr lang="ko-KR" altLang="en-US" sz="1000" smtClean="0"/>
                      <a:t>산업도시</a:t>
                    </a:r>
                    <a:r>
                      <a:rPr lang="ko-KR" altLang="en-US" sz="1000"/>
                      <a:t>
</a:t>
                    </a:r>
                    <a:r>
                      <a:rPr lang="en-US" altLang="ko-KR" sz="1000" dirty="0"/>
                      <a:t>11.2%</a:t>
                    </a:r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/>
              </c:extLst>
            </c:dLbl>
            <c:dLbl>
              <c:idx val="3"/>
              <c:tx>
                <c:rich>
                  <a:bodyPr/>
                  <a:lstStyle/>
                  <a:p>
                    <a:r>
                      <a:rPr lang="ko-KR" altLang="en-US" sz="1000"/>
                      <a:t>상업</a:t>
                    </a:r>
                    <a:r>
                      <a:rPr lang="ko-KR" altLang="en-US" sz="1000" smtClean="0"/>
                      <a:t>∙</a:t>
                    </a:r>
                  </a:p>
                  <a:p>
                    <a:r>
                      <a:rPr lang="ko-KR" altLang="en-US" sz="1000" smtClean="0"/>
                      <a:t>유통도시</a:t>
                    </a:r>
                    <a:r>
                      <a:rPr lang="ko-KR" altLang="en-US" sz="1000"/>
                      <a:t>
</a:t>
                    </a:r>
                    <a:r>
                      <a:rPr lang="en-US" altLang="ko-KR" sz="1000" dirty="0"/>
                      <a:t>12.7%</a:t>
                    </a:r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/>
              </c:extLst>
            </c:dLbl>
            <c:dLbl>
              <c:idx val="4"/>
              <c:tx>
                <c:rich>
                  <a:bodyPr/>
                  <a:lstStyle/>
                  <a:p>
                    <a:r>
                      <a:rPr lang="ko-KR" altLang="en-US" sz="1000"/>
                      <a:t>전원</a:t>
                    </a:r>
                    <a:r>
                      <a:rPr lang="ko-KR" altLang="en-US" sz="1000" smtClean="0"/>
                      <a:t>∙</a:t>
                    </a:r>
                  </a:p>
                  <a:p>
                    <a:r>
                      <a:rPr lang="ko-KR" altLang="en-US" sz="1000" smtClean="0"/>
                      <a:t>휴양도시</a:t>
                    </a:r>
                    <a:r>
                      <a:rPr lang="ko-KR" altLang="en-US" sz="1000"/>
                      <a:t>
</a:t>
                    </a:r>
                    <a:r>
                      <a:rPr lang="en-US" altLang="ko-KR" sz="1000" dirty="0"/>
                      <a:t>11.7%</a:t>
                    </a:r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/>
              </c:extLst>
            </c:dLbl>
            <c:dLbl>
              <c:idx val="5"/>
              <c:tx>
                <c:rich>
                  <a:bodyPr/>
                  <a:lstStyle/>
                  <a:p>
                    <a:r>
                      <a:rPr lang="ko-KR" altLang="en-US" sz="1000"/>
                      <a:t>생태</a:t>
                    </a:r>
                    <a:r>
                      <a:rPr lang="ko-KR" altLang="en-US" sz="1000" smtClean="0"/>
                      <a:t>∙</a:t>
                    </a:r>
                  </a:p>
                  <a:p>
                    <a:r>
                      <a:rPr lang="ko-KR" altLang="en-US" sz="1000" smtClean="0"/>
                      <a:t>환경도시</a:t>
                    </a:r>
                    <a:r>
                      <a:rPr lang="ko-KR" altLang="en-US" sz="1000"/>
                      <a:t>
</a:t>
                    </a:r>
                    <a:r>
                      <a:rPr lang="en-US" altLang="ko-KR" sz="1000" dirty="0"/>
                      <a:t>6.7%</a:t>
                    </a:r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 sz="1000"/>
                </a:pPr>
                <a:endParaRPr lang="ko-KR"/>
              </a:p>
            </c:txPr>
            <c:showLegendKey val="0"/>
            <c:showVal val="1"/>
            <c:showCatName val="1"/>
            <c:showSerName val="0"/>
            <c:showPercent val="0"/>
            <c:showBubbleSize val="0"/>
            <c:separator>
</c:separator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Sheet1!$B$1:$G$1</c:f>
              <c:strCache>
                <c:ptCount val="6"/>
                <c:pt idx="0">
                  <c:v>역사∙문화 관광도시</c:v>
                </c:pt>
                <c:pt idx="1">
                  <c:v>교육∙과학도시</c:v>
                </c:pt>
                <c:pt idx="2">
                  <c:v>경제∙산업도시</c:v>
                </c:pt>
                <c:pt idx="3">
                  <c:v>상업∙유통 도시</c:v>
                </c:pt>
                <c:pt idx="4">
                  <c:v>전원∙휴양도시</c:v>
                </c:pt>
                <c:pt idx="5">
                  <c:v>생태∙환경도시</c:v>
                </c:pt>
              </c:strCache>
            </c:strRef>
          </c:cat>
          <c:val>
            <c:numRef>
              <c:f>Sheet1!$B$2:$G$2</c:f>
              <c:numCache>
                <c:formatCode>0.0%</c:formatCode>
                <c:ptCount val="6"/>
                <c:pt idx="0">
                  <c:v>0.43400000000000138</c:v>
                </c:pt>
                <c:pt idx="1">
                  <c:v>0.14000000000000001</c:v>
                </c:pt>
                <c:pt idx="2">
                  <c:v>0.112</c:v>
                </c:pt>
                <c:pt idx="3">
                  <c:v>0.127</c:v>
                </c:pt>
                <c:pt idx="4">
                  <c:v>0.11700000000000002</c:v>
                </c:pt>
                <c:pt idx="5">
                  <c:v>6.7000000000000004E-2</c:v>
                </c:pt>
              </c:numCache>
            </c:numRef>
          </c:val>
        </c:ser>
        <c:dLbls>
          <c:showLegendKey val="0"/>
          <c:showVal val="1"/>
          <c:showCatName val="1"/>
          <c:showSerName val="0"/>
          <c:showPercent val="0"/>
          <c:showBubbleSize val="0"/>
          <c:showLeaderLines val="1"/>
        </c:dLbls>
        <c:firstSliceAng val="0"/>
        <c:holeSize val="47"/>
      </c:doughnutChart>
    </c:plotArea>
    <c:plotVisOnly val="1"/>
    <c:dispBlanksAs val="zero"/>
    <c:showDLblsOverMax val="0"/>
  </c:chart>
  <c:txPr>
    <a:bodyPr/>
    <a:lstStyle/>
    <a:p>
      <a:pPr>
        <a:defRPr sz="1000" b="1"/>
      </a:pPr>
      <a:endParaRPr lang="ko-KR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gradFill flip="none" rotWithShape="1">
              <a:gsLst>
                <a:gs pos="0">
                  <a:srgbClr val="4F81BD">
                    <a:tint val="66000"/>
                    <a:satMod val="160000"/>
                  </a:srgbClr>
                </a:gs>
                <a:gs pos="50000">
                  <a:srgbClr val="4F81BD">
                    <a:tint val="44500"/>
                    <a:satMod val="160000"/>
                  </a:srgbClr>
                </a:gs>
                <a:gs pos="100000">
                  <a:srgbClr val="4F81BD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>
              <a:solidFill>
                <a:schemeClr val="accent1">
                  <a:lumMod val="50000"/>
                </a:schemeClr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Sheet1!$A$1:$B$1</c:f>
              <c:strCache>
                <c:ptCount val="2"/>
                <c:pt idx="0">
                  <c:v>2012</c:v>
                </c:pt>
                <c:pt idx="1">
                  <c:v>2013</c:v>
                </c:pt>
              </c:strCache>
            </c:strRef>
          </c:cat>
          <c:val>
            <c:numRef>
              <c:f>Sheet1!$A$2:$B$2</c:f>
              <c:numCache>
                <c:formatCode>0.0%</c:formatCode>
                <c:ptCount val="2"/>
                <c:pt idx="0">
                  <c:v>0.49200000000000038</c:v>
                </c:pt>
                <c:pt idx="1">
                  <c:v>0.56000000000000005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axId val="332904752"/>
        <c:axId val="332902008"/>
      </c:barChart>
      <c:catAx>
        <c:axId val="3329047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332902008"/>
        <c:crosses val="autoZero"/>
        <c:auto val="1"/>
        <c:lblAlgn val="ctr"/>
        <c:lblOffset val="0"/>
        <c:noMultiLvlLbl val="0"/>
      </c:catAx>
      <c:valAx>
        <c:axId val="332902008"/>
        <c:scaling>
          <c:orientation val="minMax"/>
          <c:max val="0.58000000000000007"/>
        </c:scaling>
        <c:delete val="0"/>
        <c:axPos val="l"/>
        <c:numFmt formatCode="0.0%" sourceLinked="1"/>
        <c:majorTickMark val="none"/>
        <c:minorTickMark val="none"/>
        <c:tickLblPos val="nextTo"/>
        <c:crossAx val="3329047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000" b="1">
          <a:latin typeface="+mn-ea"/>
          <a:ea typeface="+mn-ea"/>
        </a:defRPr>
      </a:pPr>
      <a:endParaRPr lang="ko-KR"/>
    </a:p>
  </c:txPr>
  <c:externalData r:id="rId1">
    <c:autoUpdate val="0"/>
  </c:externalData>
</c:chartSpac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6AA11252-2397-4226-8F03-1A05552AD1D4}" type="doc">
      <dgm:prSet loTypeId="urn:microsoft.com/office/officeart/2005/8/layout/radial1" loCatId="cycle" qsTypeId="urn:microsoft.com/office/officeart/2005/8/quickstyle/simple2" qsCatId="simple" csTypeId="urn:microsoft.com/office/officeart/2005/8/colors/colorful2" csCatId="colorful" phldr="1"/>
      <dgm:spPr/>
      <dgm:t>
        <a:bodyPr/>
        <a:lstStyle/>
        <a:p>
          <a:pPr latinLnBrk="1"/>
          <a:endParaRPr lang="ko-KR" altLang="en-US"/>
        </a:p>
      </dgm:t>
    </dgm:pt>
    <dgm:pt modelId="{BB947671-EEB3-4C96-81E9-E17D36957BA0}">
      <dgm:prSet phldrT="[텍스트]" custT="1"/>
      <dgm:spPr>
        <a:solidFill>
          <a:srgbClr val="C00000"/>
        </a:solidFill>
      </dgm:spPr>
      <dgm:t>
        <a:bodyPr lIns="0" rIns="0"/>
        <a:lstStyle/>
        <a:p>
          <a:pPr latinLnBrk="1"/>
          <a:r>
            <a:rPr lang="ko-KR" altLang="en-US" sz="1000" b="0" dirty="0" smtClean="0">
              <a:latin typeface="맑은 고딕" panose="020B0503020000020004" pitchFamily="50" charset="-127"/>
              <a:ea typeface="맑은 고딕" panose="020B0503020000020004" pitchFamily="50" charset="-127"/>
            </a:rPr>
            <a:t>공유가치</a:t>
          </a:r>
          <a:r>
            <a:rPr lang="en-US" altLang="ko-KR" sz="1000" b="0" dirty="0" smtClean="0">
              <a:latin typeface="맑은 고딕" panose="020B0503020000020004" pitchFamily="50" charset="-127"/>
              <a:ea typeface="맑은 고딕" panose="020B0503020000020004" pitchFamily="50" charset="-127"/>
            </a:rPr>
            <a:t/>
          </a:r>
          <a:br>
            <a:rPr lang="en-US" altLang="ko-KR" sz="1000" b="0" dirty="0" smtClean="0">
              <a:latin typeface="맑은 고딕" panose="020B0503020000020004" pitchFamily="50" charset="-127"/>
              <a:ea typeface="맑은 고딕" panose="020B0503020000020004" pitchFamily="50" charset="-127"/>
            </a:rPr>
          </a:br>
          <a:r>
            <a:rPr lang="en-US" altLang="ko-KR" sz="1000" b="0" dirty="0" smtClean="0">
              <a:latin typeface="맑은 고딕" panose="020B0503020000020004" pitchFamily="50" charset="-127"/>
              <a:ea typeface="맑은 고딕" panose="020B0503020000020004" pitchFamily="50" charset="-127"/>
            </a:rPr>
            <a:t>(Shared Value)</a:t>
          </a:r>
          <a:endParaRPr lang="ko-KR" altLang="en-US" sz="1000" b="0" dirty="0">
            <a:latin typeface="맑은 고딕" panose="020B0503020000020004" pitchFamily="50" charset="-127"/>
            <a:ea typeface="맑은 고딕" panose="020B0503020000020004" pitchFamily="50" charset="-127"/>
          </a:endParaRPr>
        </a:p>
      </dgm:t>
    </dgm:pt>
    <dgm:pt modelId="{F8DDAF8F-D818-4EE8-BAB8-84CC364398FA}" type="parTrans" cxnId="{D5DCA858-4893-4FDA-B3B7-DC468374789D}">
      <dgm:prSet/>
      <dgm:spPr/>
      <dgm:t>
        <a:bodyPr/>
        <a:lstStyle/>
        <a:p>
          <a:pPr latinLnBrk="1"/>
          <a:endParaRPr lang="ko-KR" altLang="en-US" sz="1000" b="0">
            <a:latin typeface="HY견고딕" pitchFamily="18" charset="-127"/>
            <a:ea typeface="HY견고딕" pitchFamily="18" charset="-127"/>
          </a:endParaRPr>
        </a:p>
      </dgm:t>
    </dgm:pt>
    <dgm:pt modelId="{A870C63E-88D4-45B9-A84D-AA3CD112DACB}" type="sibTrans" cxnId="{D5DCA858-4893-4FDA-B3B7-DC468374789D}">
      <dgm:prSet/>
      <dgm:spPr/>
      <dgm:t>
        <a:bodyPr/>
        <a:lstStyle/>
        <a:p>
          <a:pPr latinLnBrk="1"/>
          <a:endParaRPr lang="ko-KR" altLang="en-US" sz="1000" b="0">
            <a:latin typeface="HY견고딕" pitchFamily="18" charset="-127"/>
            <a:ea typeface="HY견고딕" pitchFamily="18" charset="-127"/>
          </a:endParaRPr>
        </a:p>
      </dgm:t>
    </dgm:pt>
    <dgm:pt modelId="{304C1BCF-0079-495F-9F2D-844F1613E9C8}">
      <dgm:prSet phldrT="[텍스트]" custT="1"/>
      <dgm:spPr>
        <a:solidFill>
          <a:schemeClr val="accent3"/>
        </a:solidFill>
      </dgm:spPr>
      <dgm:t>
        <a:bodyPr lIns="0" rIns="0"/>
        <a:lstStyle/>
        <a:p>
          <a:pPr latinLnBrk="1"/>
          <a:r>
            <a:rPr lang="ko-KR" altLang="en-US" sz="1000" b="0" dirty="0" smtClean="0">
              <a:solidFill>
                <a:schemeClr val="tx1"/>
              </a:solidFill>
              <a:latin typeface="맑은 고딕" panose="020B0503020000020004" pitchFamily="50" charset="-127"/>
              <a:ea typeface="맑은 고딕" panose="020B0503020000020004" pitchFamily="50" charset="-127"/>
            </a:rPr>
            <a:t>조직구조</a:t>
          </a:r>
          <a:r>
            <a:rPr lang="en-US" altLang="ko-KR" sz="1000" b="0" dirty="0" smtClean="0">
              <a:solidFill>
                <a:schemeClr val="tx1"/>
              </a:solidFill>
              <a:latin typeface="맑은 고딕" panose="020B0503020000020004" pitchFamily="50" charset="-127"/>
              <a:ea typeface="맑은 고딕" panose="020B0503020000020004" pitchFamily="50" charset="-127"/>
            </a:rPr>
            <a:t/>
          </a:r>
          <a:br>
            <a:rPr lang="en-US" altLang="ko-KR" sz="1000" b="0" dirty="0" smtClean="0">
              <a:solidFill>
                <a:schemeClr val="tx1"/>
              </a:solidFill>
              <a:latin typeface="맑은 고딕" panose="020B0503020000020004" pitchFamily="50" charset="-127"/>
              <a:ea typeface="맑은 고딕" panose="020B0503020000020004" pitchFamily="50" charset="-127"/>
            </a:rPr>
          </a:br>
          <a:r>
            <a:rPr lang="en-US" altLang="ko-KR" sz="1000" b="0" dirty="0" smtClean="0">
              <a:solidFill>
                <a:schemeClr val="tx1"/>
              </a:solidFill>
              <a:latin typeface="맑은 고딕" panose="020B0503020000020004" pitchFamily="50" charset="-127"/>
              <a:ea typeface="맑은 고딕" panose="020B0503020000020004" pitchFamily="50" charset="-127"/>
            </a:rPr>
            <a:t>(Structure)</a:t>
          </a:r>
          <a:endParaRPr lang="ko-KR" altLang="en-US" sz="1000" b="0" dirty="0">
            <a:solidFill>
              <a:schemeClr val="tx1"/>
            </a:solidFill>
            <a:latin typeface="맑은 고딕" panose="020B0503020000020004" pitchFamily="50" charset="-127"/>
            <a:ea typeface="맑은 고딕" panose="020B0503020000020004" pitchFamily="50" charset="-127"/>
          </a:endParaRPr>
        </a:p>
      </dgm:t>
    </dgm:pt>
    <dgm:pt modelId="{FA68DA72-210F-440B-A1EB-2C8FEBFF92BB}" type="parTrans" cxnId="{5BF09955-179F-4CDC-B76B-7CD219F54565}">
      <dgm:prSet custT="1"/>
      <dgm:spPr>
        <a:ln>
          <a:solidFill>
            <a:schemeClr val="tx1"/>
          </a:solidFill>
        </a:ln>
      </dgm:spPr>
      <dgm:t>
        <a:bodyPr/>
        <a:lstStyle/>
        <a:p>
          <a:pPr latinLnBrk="1"/>
          <a:endParaRPr lang="ko-KR" altLang="en-US" sz="1000" b="0" dirty="0">
            <a:latin typeface="맑은 고딕" panose="020B0503020000020004" pitchFamily="50" charset="-127"/>
            <a:ea typeface="맑은 고딕" panose="020B0503020000020004" pitchFamily="50" charset="-127"/>
          </a:endParaRPr>
        </a:p>
      </dgm:t>
    </dgm:pt>
    <dgm:pt modelId="{96BCB7CE-0734-48C4-A2E3-9D6C219518AD}" type="sibTrans" cxnId="{5BF09955-179F-4CDC-B76B-7CD219F54565}">
      <dgm:prSet/>
      <dgm:spPr/>
      <dgm:t>
        <a:bodyPr/>
        <a:lstStyle/>
        <a:p>
          <a:pPr latinLnBrk="1"/>
          <a:endParaRPr lang="ko-KR" altLang="en-US" sz="1000" b="0">
            <a:latin typeface="HY견고딕" pitchFamily="18" charset="-127"/>
            <a:ea typeface="HY견고딕" pitchFamily="18" charset="-127"/>
          </a:endParaRPr>
        </a:p>
      </dgm:t>
    </dgm:pt>
    <dgm:pt modelId="{F1D36770-09F4-469D-9D1E-38ACF99B78A9}">
      <dgm:prSet phldrT="[텍스트]" custT="1"/>
      <dgm:spPr>
        <a:solidFill>
          <a:srgbClr val="FF6600"/>
        </a:solidFill>
      </dgm:spPr>
      <dgm:t>
        <a:bodyPr lIns="0" rIns="0"/>
        <a:lstStyle/>
        <a:p>
          <a:pPr latinLnBrk="1"/>
          <a:r>
            <a:rPr lang="ko-KR" altLang="en-US" sz="1000" b="0" dirty="0" smtClean="0">
              <a:solidFill>
                <a:schemeClr val="tx1"/>
              </a:solidFill>
              <a:latin typeface="맑은 고딕" panose="020B0503020000020004" pitchFamily="50" charset="-127"/>
              <a:ea typeface="맑은 고딕" panose="020B0503020000020004" pitchFamily="50" charset="-127"/>
            </a:rPr>
            <a:t>구성원</a:t>
          </a:r>
          <a:r>
            <a:rPr lang="en-US" altLang="ko-KR" sz="1000" b="0" dirty="0" smtClean="0">
              <a:solidFill>
                <a:schemeClr val="tx1"/>
              </a:solidFill>
              <a:latin typeface="맑은 고딕" panose="020B0503020000020004" pitchFamily="50" charset="-127"/>
              <a:ea typeface="맑은 고딕" panose="020B0503020000020004" pitchFamily="50" charset="-127"/>
            </a:rPr>
            <a:t/>
          </a:r>
          <a:br>
            <a:rPr lang="en-US" altLang="ko-KR" sz="1000" b="0" dirty="0" smtClean="0">
              <a:solidFill>
                <a:schemeClr val="tx1"/>
              </a:solidFill>
              <a:latin typeface="맑은 고딕" panose="020B0503020000020004" pitchFamily="50" charset="-127"/>
              <a:ea typeface="맑은 고딕" panose="020B0503020000020004" pitchFamily="50" charset="-127"/>
            </a:rPr>
          </a:br>
          <a:r>
            <a:rPr lang="en-US" altLang="ko-KR" sz="1000" b="0" dirty="0" smtClean="0">
              <a:solidFill>
                <a:schemeClr val="tx1"/>
              </a:solidFill>
              <a:latin typeface="맑은 고딕" panose="020B0503020000020004" pitchFamily="50" charset="-127"/>
              <a:ea typeface="맑은 고딕" panose="020B0503020000020004" pitchFamily="50" charset="-127"/>
            </a:rPr>
            <a:t>(Staff)</a:t>
          </a:r>
          <a:endParaRPr lang="ko-KR" altLang="en-US" sz="1000" b="0" dirty="0">
            <a:solidFill>
              <a:schemeClr val="tx1"/>
            </a:solidFill>
            <a:latin typeface="맑은 고딕" panose="020B0503020000020004" pitchFamily="50" charset="-127"/>
            <a:ea typeface="맑은 고딕" panose="020B0503020000020004" pitchFamily="50" charset="-127"/>
          </a:endParaRPr>
        </a:p>
      </dgm:t>
    </dgm:pt>
    <dgm:pt modelId="{82E61FD5-7DFE-4EF9-A653-6F15FC04B5E8}" type="parTrans" cxnId="{854468B1-8A19-4D96-90FE-A5B532DF2446}">
      <dgm:prSet custT="1"/>
      <dgm:spPr>
        <a:ln>
          <a:solidFill>
            <a:schemeClr val="tx1"/>
          </a:solidFill>
        </a:ln>
      </dgm:spPr>
      <dgm:t>
        <a:bodyPr/>
        <a:lstStyle/>
        <a:p>
          <a:pPr latinLnBrk="1"/>
          <a:endParaRPr lang="ko-KR" altLang="en-US" sz="1000" b="0" dirty="0">
            <a:latin typeface="맑은 고딕" panose="020B0503020000020004" pitchFamily="50" charset="-127"/>
            <a:ea typeface="맑은 고딕" panose="020B0503020000020004" pitchFamily="50" charset="-127"/>
          </a:endParaRPr>
        </a:p>
      </dgm:t>
    </dgm:pt>
    <dgm:pt modelId="{EA3629D1-EAF6-4B6D-85F1-BDB0BC1686A4}" type="sibTrans" cxnId="{854468B1-8A19-4D96-90FE-A5B532DF2446}">
      <dgm:prSet/>
      <dgm:spPr/>
      <dgm:t>
        <a:bodyPr/>
        <a:lstStyle/>
        <a:p>
          <a:pPr latinLnBrk="1"/>
          <a:endParaRPr lang="ko-KR" altLang="en-US" sz="1000" b="0">
            <a:latin typeface="HY견고딕" pitchFamily="18" charset="-127"/>
            <a:ea typeface="HY견고딕" pitchFamily="18" charset="-127"/>
          </a:endParaRPr>
        </a:p>
      </dgm:t>
    </dgm:pt>
    <dgm:pt modelId="{4CEE578F-1A34-46ED-9329-47E5C126A864}">
      <dgm:prSet phldrT="[텍스트]" custT="1"/>
      <dgm:spPr>
        <a:solidFill>
          <a:srgbClr val="FFC000"/>
        </a:solidFill>
      </dgm:spPr>
      <dgm:t>
        <a:bodyPr lIns="0" rIns="0"/>
        <a:lstStyle/>
        <a:p>
          <a:pPr latinLnBrk="1"/>
          <a:r>
            <a:rPr lang="ko-KR" altLang="en-US" sz="1000" b="0" dirty="0" smtClean="0">
              <a:solidFill>
                <a:schemeClr val="tx1"/>
              </a:solidFill>
              <a:latin typeface="맑은 고딕" panose="020B0503020000020004" pitchFamily="50" charset="-127"/>
              <a:ea typeface="맑은 고딕" panose="020B0503020000020004" pitchFamily="50" charset="-127"/>
            </a:rPr>
            <a:t>경영 스타일</a:t>
          </a:r>
          <a:r>
            <a:rPr lang="en-US" altLang="ko-KR" sz="1000" b="0" dirty="0" smtClean="0">
              <a:solidFill>
                <a:schemeClr val="tx1"/>
              </a:solidFill>
              <a:latin typeface="맑은 고딕" panose="020B0503020000020004" pitchFamily="50" charset="-127"/>
              <a:ea typeface="맑은 고딕" panose="020B0503020000020004" pitchFamily="50" charset="-127"/>
            </a:rPr>
            <a:t/>
          </a:r>
          <a:br>
            <a:rPr lang="en-US" altLang="ko-KR" sz="1000" b="0" dirty="0" smtClean="0">
              <a:solidFill>
                <a:schemeClr val="tx1"/>
              </a:solidFill>
              <a:latin typeface="맑은 고딕" panose="020B0503020000020004" pitchFamily="50" charset="-127"/>
              <a:ea typeface="맑은 고딕" panose="020B0503020000020004" pitchFamily="50" charset="-127"/>
            </a:rPr>
          </a:br>
          <a:r>
            <a:rPr lang="en-US" altLang="ko-KR" sz="1000" b="0" dirty="0" smtClean="0">
              <a:solidFill>
                <a:schemeClr val="tx1"/>
              </a:solidFill>
              <a:latin typeface="맑은 고딕" panose="020B0503020000020004" pitchFamily="50" charset="-127"/>
              <a:ea typeface="맑은 고딕" panose="020B0503020000020004" pitchFamily="50" charset="-127"/>
            </a:rPr>
            <a:t>(Style)</a:t>
          </a:r>
          <a:endParaRPr lang="ko-KR" altLang="en-US" sz="1000" b="0" dirty="0">
            <a:solidFill>
              <a:schemeClr val="tx1"/>
            </a:solidFill>
            <a:latin typeface="맑은 고딕" panose="020B0503020000020004" pitchFamily="50" charset="-127"/>
            <a:ea typeface="맑은 고딕" panose="020B0503020000020004" pitchFamily="50" charset="-127"/>
          </a:endParaRPr>
        </a:p>
      </dgm:t>
    </dgm:pt>
    <dgm:pt modelId="{A75665EB-4EFF-4E3C-A774-50D782B7FB18}" type="parTrans" cxnId="{E0452E62-918C-4D6B-A46B-AB2651C3FF43}">
      <dgm:prSet custT="1"/>
      <dgm:spPr>
        <a:ln>
          <a:solidFill>
            <a:schemeClr val="tx1"/>
          </a:solidFill>
        </a:ln>
      </dgm:spPr>
      <dgm:t>
        <a:bodyPr/>
        <a:lstStyle/>
        <a:p>
          <a:pPr latinLnBrk="1"/>
          <a:endParaRPr lang="ko-KR" altLang="en-US" sz="1000" b="0" dirty="0">
            <a:latin typeface="맑은 고딕" panose="020B0503020000020004" pitchFamily="50" charset="-127"/>
            <a:ea typeface="맑은 고딕" panose="020B0503020000020004" pitchFamily="50" charset="-127"/>
          </a:endParaRPr>
        </a:p>
      </dgm:t>
    </dgm:pt>
    <dgm:pt modelId="{F4AE5176-AAD3-4411-B120-5AD8E0F210F3}" type="sibTrans" cxnId="{E0452E62-918C-4D6B-A46B-AB2651C3FF43}">
      <dgm:prSet/>
      <dgm:spPr/>
      <dgm:t>
        <a:bodyPr/>
        <a:lstStyle/>
        <a:p>
          <a:pPr latinLnBrk="1"/>
          <a:endParaRPr lang="ko-KR" altLang="en-US" sz="1000" b="0">
            <a:latin typeface="HY견고딕" pitchFamily="18" charset="-127"/>
            <a:ea typeface="HY견고딕" pitchFamily="18" charset="-127"/>
          </a:endParaRPr>
        </a:p>
      </dgm:t>
    </dgm:pt>
    <dgm:pt modelId="{B42E9E37-4249-499D-BD53-8767E6B6F7B3}">
      <dgm:prSet phldrT="[텍스트]" custT="1"/>
      <dgm:spPr>
        <a:solidFill>
          <a:schemeClr val="tx2"/>
        </a:solidFill>
      </dgm:spPr>
      <dgm:t>
        <a:bodyPr lIns="0" rIns="0"/>
        <a:lstStyle/>
        <a:p>
          <a:pPr latinLnBrk="1"/>
          <a:r>
            <a:rPr lang="ko-KR" altLang="en-US" sz="1000" b="0" dirty="0" smtClean="0">
              <a:latin typeface="맑은 고딕" panose="020B0503020000020004" pitchFamily="50" charset="-127"/>
              <a:ea typeface="맑은 고딕" panose="020B0503020000020004" pitchFamily="50" charset="-127"/>
            </a:rPr>
            <a:t>전략</a:t>
          </a:r>
          <a:r>
            <a:rPr lang="en-US" altLang="ko-KR" sz="1000" b="0" dirty="0" smtClean="0">
              <a:latin typeface="맑은 고딕" panose="020B0503020000020004" pitchFamily="50" charset="-127"/>
              <a:ea typeface="맑은 고딕" panose="020B0503020000020004" pitchFamily="50" charset="-127"/>
            </a:rPr>
            <a:t/>
          </a:r>
          <a:br>
            <a:rPr lang="en-US" altLang="ko-KR" sz="1000" b="0" dirty="0" smtClean="0">
              <a:latin typeface="맑은 고딕" panose="020B0503020000020004" pitchFamily="50" charset="-127"/>
              <a:ea typeface="맑은 고딕" panose="020B0503020000020004" pitchFamily="50" charset="-127"/>
            </a:rPr>
          </a:br>
          <a:r>
            <a:rPr lang="en-US" altLang="ko-KR" sz="1000" b="0" dirty="0" smtClean="0">
              <a:latin typeface="맑은 고딕" panose="020B0503020000020004" pitchFamily="50" charset="-127"/>
              <a:ea typeface="맑은 고딕" panose="020B0503020000020004" pitchFamily="50" charset="-127"/>
            </a:rPr>
            <a:t>(Strategy)</a:t>
          </a:r>
          <a:endParaRPr lang="ko-KR" altLang="en-US" sz="1000" b="0" dirty="0">
            <a:latin typeface="맑은 고딕" panose="020B0503020000020004" pitchFamily="50" charset="-127"/>
            <a:ea typeface="맑은 고딕" panose="020B0503020000020004" pitchFamily="50" charset="-127"/>
          </a:endParaRPr>
        </a:p>
      </dgm:t>
    </dgm:pt>
    <dgm:pt modelId="{0D9F5214-D380-48CA-88F4-ADDE5187B7F8}" type="parTrans" cxnId="{FE2236E4-54E7-4FFD-871E-AF034C8F91C4}">
      <dgm:prSet custT="1"/>
      <dgm:spPr>
        <a:ln>
          <a:solidFill>
            <a:schemeClr val="tx1"/>
          </a:solidFill>
        </a:ln>
      </dgm:spPr>
      <dgm:t>
        <a:bodyPr/>
        <a:lstStyle/>
        <a:p>
          <a:pPr latinLnBrk="1"/>
          <a:endParaRPr lang="ko-KR" altLang="en-US" sz="1000" b="0" dirty="0">
            <a:latin typeface="맑은 고딕" panose="020B0503020000020004" pitchFamily="50" charset="-127"/>
            <a:ea typeface="맑은 고딕" panose="020B0503020000020004" pitchFamily="50" charset="-127"/>
          </a:endParaRPr>
        </a:p>
      </dgm:t>
    </dgm:pt>
    <dgm:pt modelId="{3655CEC7-7A4D-4F83-ABD3-B5AC2DCA806A}" type="sibTrans" cxnId="{FE2236E4-54E7-4FFD-871E-AF034C8F91C4}">
      <dgm:prSet/>
      <dgm:spPr/>
      <dgm:t>
        <a:bodyPr/>
        <a:lstStyle/>
        <a:p>
          <a:pPr latinLnBrk="1"/>
          <a:endParaRPr lang="ko-KR" altLang="en-US" sz="1000" b="0">
            <a:latin typeface="HY견고딕" pitchFamily="18" charset="-127"/>
            <a:ea typeface="HY견고딕" pitchFamily="18" charset="-127"/>
          </a:endParaRPr>
        </a:p>
      </dgm:t>
    </dgm:pt>
    <dgm:pt modelId="{A59D378B-AD56-428F-AE5C-8A82EF8C0987}">
      <dgm:prSet phldrT="[텍스트]" custT="1"/>
      <dgm:spPr>
        <a:solidFill>
          <a:schemeClr val="accent4"/>
        </a:solidFill>
      </dgm:spPr>
      <dgm:t>
        <a:bodyPr lIns="0" rIns="0"/>
        <a:lstStyle/>
        <a:p>
          <a:pPr latinLnBrk="1"/>
          <a:r>
            <a:rPr lang="ko-KR" altLang="en-US" sz="1000" b="0" dirty="0" smtClean="0">
              <a:latin typeface="맑은 고딕" panose="020B0503020000020004" pitchFamily="50" charset="-127"/>
              <a:ea typeface="맑은 고딕" panose="020B0503020000020004" pitchFamily="50" charset="-127"/>
            </a:rPr>
            <a:t>기술</a:t>
          </a:r>
          <a:r>
            <a:rPr lang="en-US" altLang="ko-KR" sz="1000" b="0" dirty="0" smtClean="0">
              <a:latin typeface="맑은 고딕" panose="020B0503020000020004" pitchFamily="50" charset="-127"/>
              <a:ea typeface="맑은 고딕" panose="020B0503020000020004" pitchFamily="50" charset="-127"/>
            </a:rPr>
            <a:t/>
          </a:r>
          <a:br>
            <a:rPr lang="en-US" altLang="ko-KR" sz="1000" b="0" dirty="0" smtClean="0">
              <a:latin typeface="맑은 고딕" panose="020B0503020000020004" pitchFamily="50" charset="-127"/>
              <a:ea typeface="맑은 고딕" panose="020B0503020000020004" pitchFamily="50" charset="-127"/>
            </a:rPr>
          </a:br>
          <a:r>
            <a:rPr lang="en-US" altLang="ko-KR" sz="1000" b="0" dirty="0" smtClean="0">
              <a:latin typeface="맑은 고딕" panose="020B0503020000020004" pitchFamily="50" charset="-127"/>
              <a:ea typeface="맑은 고딕" panose="020B0503020000020004" pitchFamily="50" charset="-127"/>
            </a:rPr>
            <a:t>(Skill)</a:t>
          </a:r>
          <a:endParaRPr lang="ko-KR" altLang="en-US" sz="1000" b="0" dirty="0">
            <a:latin typeface="맑은 고딕" panose="020B0503020000020004" pitchFamily="50" charset="-127"/>
            <a:ea typeface="맑은 고딕" panose="020B0503020000020004" pitchFamily="50" charset="-127"/>
          </a:endParaRPr>
        </a:p>
      </dgm:t>
    </dgm:pt>
    <dgm:pt modelId="{BE5CC5C8-9511-48D3-A5F9-C30F9D10F09D}" type="parTrans" cxnId="{7871D0FC-B883-4C30-AFC1-00409774CB58}">
      <dgm:prSet custT="1"/>
      <dgm:spPr>
        <a:ln>
          <a:solidFill>
            <a:schemeClr val="tx1"/>
          </a:solidFill>
        </a:ln>
      </dgm:spPr>
      <dgm:t>
        <a:bodyPr/>
        <a:lstStyle/>
        <a:p>
          <a:pPr latinLnBrk="1"/>
          <a:endParaRPr lang="ko-KR" altLang="en-US" sz="1000" b="0" dirty="0">
            <a:latin typeface="맑은 고딕" panose="020B0503020000020004" pitchFamily="50" charset="-127"/>
            <a:ea typeface="맑은 고딕" panose="020B0503020000020004" pitchFamily="50" charset="-127"/>
          </a:endParaRPr>
        </a:p>
      </dgm:t>
    </dgm:pt>
    <dgm:pt modelId="{A2A01212-5903-4ECF-906A-E2E5B22B34A2}" type="sibTrans" cxnId="{7871D0FC-B883-4C30-AFC1-00409774CB58}">
      <dgm:prSet/>
      <dgm:spPr/>
      <dgm:t>
        <a:bodyPr/>
        <a:lstStyle/>
        <a:p>
          <a:pPr latinLnBrk="1"/>
          <a:endParaRPr lang="ko-KR" altLang="en-US" sz="1000" b="0">
            <a:latin typeface="HY견고딕" pitchFamily="18" charset="-127"/>
            <a:ea typeface="HY견고딕" pitchFamily="18" charset="-127"/>
          </a:endParaRPr>
        </a:p>
      </dgm:t>
    </dgm:pt>
    <dgm:pt modelId="{BE7FB3F8-9F8B-4E68-910F-3C0D40D8ECCD}">
      <dgm:prSet phldrT="[텍스트]" custT="1"/>
      <dgm:spPr>
        <a:solidFill>
          <a:schemeClr val="accent5"/>
        </a:solidFill>
      </dgm:spPr>
      <dgm:t>
        <a:bodyPr lIns="0" rIns="0"/>
        <a:lstStyle/>
        <a:p>
          <a:pPr latinLnBrk="1"/>
          <a:r>
            <a:rPr lang="ko-KR" altLang="en-US" sz="1000" b="0" dirty="0" smtClean="0">
              <a:solidFill>
                <a:schemeClr val="tx1"/>
              </a:solidFill>
              <a:latin typeface="맑은 고딕" panose="020B0503020000020004" pitchFamily="50" charset="-127"/>
              <a:ea typeface="맑은 고딕" panose="020B0503020000020004" pitchFamily="50" charset="-127"/>
            </a:rPr>
            <a:t>제도</a:t>
          </a:r>
          <a:r>
            <a:rPr lang="en-US" altLang="ko-KR" sz="1000" b="0" dirty="0" smtClean="0">
              <a:solidFill>
                <a:schemeClr val="tx1"/>
              </a:solidFill>
              <a:latin typeface="맑은 고딕" panose="020B0503020000020004" pitchFamily="50" charset="-127"/>
              <a:ea typeface="맑은 고딕" panose="020B0503020000020004" pitchFamily="50" charset="-127"/>
            </a:rPr>
            <a:t/>
          </a:r>
          <a:br>
            <a:rPr lang="en-US" altLang="ko-KR" sz="1000" b="0" dirty="0" smtClean="0">
              <a:solidFill>
                <a:schemeClr val="tx1"/>
              </a:solidFill>
              <a:latin typeface="맑은 고딕" panose="020B0503020000020004" pitchFamily="50" charset="-127"/>
              <a:ea typeface="맑은 고딕" panose="020B0503020000020004" pitchFamily="50" charset="-127"/>
            </a:rPr>
          </a:br>
          <a:r>
            <a:rPr lang="en-US" altLang="ko-KR" sz="1000" b="0" dirty="0" smtClean="0">
              <a:solidFill>
                <a:schemeClr val="tx1"/>
              </a:solidFill>
              <a:latin typeface="맑은 고딕" panose="020B0503020000020004" pitchFamily="50" charset="-127"/>
              <a:ea typeface="맑은 고딕" panose="020B0503020000020004" pitchFamily="50" charset="-127"/>
            </a:rPr>
            <a:t>(System)</a:t>
          </a:r>
          <a:endParaRPr lang="ko-KR" altLang="en-US" sz="1000" b="0" dirty="0">
            <a:solidFill>
              <a:schemeClr val="tx1"/>
            </a:solidFill>
            <a:latin typeface="맑은 고딕" panose="020B0503020000020004" pitchFamily="50" charset="-127"/>
            <a:ea typeface="맑은 고딕" panose="020B0503020000020004" pitchFamily="50" charset="-127"/>
          </a:endParaRPr>
        </a:p>
      </dgm:t>
    </dgm:pt>
    <dgm:pt modelId="{AC3640A5-0CDD-4E0A-B59F-7C2703C3DAA1}" type="parTrans" cxnId="{D7F3849A-2923-4142-94C3-F5ACC7C860B3}">
      <dgm:prSet custT="1"/>
      <dgm:spPr>
        <a:ln>
          <a:solidFill>
            <a:schemeClr val="tx1"/>
          </a:solidFill>
        </a:ln>
      </dgm:spPr>
      <dgm:t>
        <a:bodyPr/>
        <a:lstStyle/>
        <a:p>
          <a:pPr latinLnBrk="1"/>
          <a:endParaRPr lang="ko-KR" altLang="en-US" sz="1000" b="0" dirty="0">
            <a:latin typeface="맑은 고딕" panose="020B0503020000020004" pitchFamily="50" charset="-127"/>
            <a:ea typeface="맑은 고딕" panose="020B0503020000020004" pitchFamily="50" charset="-127"/>
          </a:endParaRPr>
        </a:p>
      </dgm:t>
    </dgm:pt>
    <dgm:pt modelId="{4E6F4CB1-A55B-4FE6-89FC-067321B763E3}" type="sibTrans" cxnId="{D7F3849A-2923-4142-94C3-F5ACC7C860B3}">
      <dgm:prSet/>
      <dgm:spPr/>
      <dgm:t>
        <a:bodyPr/>
        <a:lstStyle/>
        <a:p>
          <a:pPr latinLnBrk="1"/>
          <a:endParaRPr lang="ko-KR" altLang="en-US" sz="1000" b="0">
            <a:latin typeface="HY견고딕" pitchFamily="18" charset="-127"/>
            <a:ea typeface="HY견고딕" pitchFamily="18" charset="-127"/>
          </a:endParaRPr>
        </a:p>
      </dgm:t>
    </dgm:pt>
    <dgm:pt modelId="{24B0D109-AC01-4D2A-908A-522E775E1A35}" type="pres">
      <dgm:prSet presAssocID="{6AA11252-2397-4226-8F03-1A05552AD1D4}" presName="cycle" presStyleCnt="0">
        <dgm:presLayoutVars>
          <dgm:chMax val="1"/>
          <dgm:dir/>
          <dgm:animLvl val="ctr"/>
          <dgm:resizeHandles val="exact"/>
        </dgm:presLayoutVars>
      </dgm:prSet>
      <dgm:spPr/>
      <dgm:t>
        <a:bodyPr/>
        <a:lstStyle/>
        <a:p>
          <a:pPr latinLnBrk="1"/>
          <a:endParaRPr lang="ko-KR" altLang="en-US"/>
        </a:p>
      </dgm:t>
    </dgm:pt>
    <dgm:pt modelId="{F66C1679-288B-4BD0-AF5F-5CE9212D4F99}" type="pres">
      <dgm:prSet presAssocID="{BB947671-EEB3-4C96-81E9-E17D36957BA0}" presName="centerShape" presStyleLbl="node0" presStyleIdx="0" presStyleCnt="1"/>
      <dgm:spPr/>
      <dgm:t>
        <a:bodyPr/>
        <a:lstStyle/>
        <a:p>
          <a:pPr latinLnBrk="1"/>
          <a:endParaRPr lang="ko-KR" altLang="en-US"/>
        </a:p>
      </dgm:t>
    </dgm:pt>
    <dgm:pt modelId="{23E907CB-3AA8-4D14-95AA-01F6E51EA220}" type="pres">
      <dgm:prSet presAssocID="{FA68DA72-210F-440B-A1EB-2C8FEBFF92BB}" presName="Name9" presStyleLbl="parChTrans1D2" presStyleIdx="0" presStyleCnt="6"/>
      <dgm:spPr/>
      <dgm:t>
        <a:bodyPr/>
        <a:lstStyle/>
        <a:p>
          <a:pPr latinLnBrk="1"/>
          <a:endParaRPr lang="ko-KR" altLang="en-US"/>
        </a:p>
      </dgm:t>
    </dgm:pt>
    <dgm:pt modelId="{95891C04-14B4-488F-957D-CFAE144AECEE}" type="pres">
      <dgm:prSet presAssocID="{FA68DA72-210F-440B-A1EB-2C8FEBFF92BB}" presName="connTx" presStyleLbl="parChTrans1D2" presStyleIdx="0" presStyleCnt="6"/>
      <dgm:spPr/>
      <dgm:t>
        <a:bodyPr/>
        <a:lstStyle/>
        <a:p>
          <a:pPr latinLnBrk="1"/>
          <a:endParaRPr lang="ko-KR" altLang="en-US"/>
        </a:p>
      </dgm:t>
    </dgm:pt>
    <dgm:pt modelId="{72F0BF20-1298-429D-8B55-951211B072B8}" type="pres">
      <dgm:prSet presAssocID="{304C1BCF-0079-495F-9F2D-844F1613E9C8}" presName="node" presStyleLbl="node1" presStyleIdx="0" presStyleCnt="6" custRadScaleRad="105080">
        <dgm:presLayoutVars>
          <dgm:bulletEnabled val="1"/>
        </dgm:presLayoutVars>
      </dgm:prSet>
      <dgm:spPr/>
      <dgm:t>
        <a:bodyPr/>
        <a:lstStyle/>
        <a:p>
          <a:pPr latinLnBrk="1"/>
          <a:endParaRPr lang="ko-KR" altLang="en-US"/>
        </a:p>
      </dgm:t>
    </dgm:pt>
    <dgm:pt modelId="{BF5D074B-C08F-4B8F-B74C-A8CD5866DDDB}" type="pres">
      <dgm:prSet presAssocID="{AC3640A5-0CDD-4E0A-B59F-7C2703C3DAA1}" presName="Name9" presStyleLbl="parChTrans1D2" presStyleIdx="1" presStyleCnt="6"/>
      <dgm:spPr/>
      <dgm:t>
        <a:bodyPr/>
        <a:lstStyle/>
        <a:p>
          <a:pPr latinLnBrk="1"/>
          <a:endParaRPr lang="ko-KR" altLang="en-US"/>
        </a:p>
      </dgm:t>
    </dgm:pt>
    <dgm:pt modelId="{ABF5AAF7-1B86-4BBA-9C5E-A490EB008F4A}" type="pres">
      <dgm:prSet presAssocID="{AC3640A5-0CDD-4E0A-B59F-7C2703C3DAA1}" presName="connTx" presStyleLbl="parChTrans1D2" presStyleIdx="1" presStyleCnt="6"/>
      <dgm:spPr/>
      <dgm:t>
        <a:bodyPr/>
        <a:lstStyle/>
        <a:p>
          <a:pPr latinLnBrk="1"/>
          <a:endParaRPr lang="ko-KR" altLang="en-US"/>
        </a:p>
      </dgm:t>
    </dgm:pt>
    <dgm:pt modelId="{89E2BBF7-1E6F-4AA9-B146-4F8422D1617A}" type="pres">
      <dgm:prSet presAssocID="{BE7FB3F8-9F8B-4E68-910F-3C0D40D8ECCD}" presName="node" presStyleLbl="node1" presStyleIdx="1" presStyleCnt="6" custRadScaleRad="128440" custRadScaleInc="19530">
        <dgm:presLayoutVars>
          <dgm:bulletEnabled val="1"/>
        </dgm:presLayoutVars>
      </dgm:prSet>
      <dgm:spPr/>
      <dgm:t>
        <a:bodyPr/>
        <a:lstStyle/>
        <a:p>
          <a:pPr latinLnBrk="1"/>
          <a:endParaRPr lang="ko-KR" altLang="en-US"/>
        </a:p>
      </dgm:t>
    </dgm:pt>
    <dgm:pt modelId="{3C68FC85-1578-4469-B108-E385907C41B9}" type="pres">
      <dgm:prSet presAssocID="{BE5CC5C8-9511-48D3-A5F9-C30F9D10F09D}" presName="Name9" presStyleLbl="parChTrans1D2" presStyleIdx="2" presStyleCnt="6"/>
      <dgm:spPr/>
      <dgm:t>
        <a:bodyPr/>
        <a:lstStyle/>
        <a:p>
          <a:pPr latinLnBrk="1"/>
          <a:endParaRPr lang="ko-KR" altLang="en-US"/>
        </a:p>
      </dgm:t>
    </dgm:pt>
    <dgm:pt modelId="{225EF9A4-045A-4C16-B814-4D2A1A0CD628}" type="pres">
      <dgm:prSet presAssocID="{BE5CC5C8-9511-48D3-A5F9-C30F9D10F09D}" presName="connTx" presStyleLbl="parChTrans1D2" presStyleIdx="2" presStyleCnt="6"/>
      <dgm:spPr/>
      <dgm:t>
        <a:bodyPr/>
        <a:lstStyle/>
        <a:p>
          <a:pPr latinLnBrk="1"/>
          <a:endParaRPr lang="ko-KR" altLang="en-US"/>
        </a:p>
      </dgm:t>
    </dgm:pt>
    <dgm:pt modelId="{B2B2377F-7224-42AB-9088-9B35744E58EC}" type="pres">
      <dgm:prSet presAssocID="{A59D378B-AD56-428F-AE5C-8A82EF8C0987}" presName="node" presStyleLbl="node1" presStyleIdx="2" presStyleCnt="6" custRadScaleRad="128440" custRadScaleInc="-19530">
        <dgm:presLayoutVars>
          <dgm:bulletEnabled val="1"/>
        </dgm:presLayoutVars>
      </dgm:prSet>
      <dgm:spPr/>
      <dgm:t>
        <a:bodyPr/>
        <a:lstStyle/>
        <a:p>
          <a:pPr latinLnBrk="1"/>
          <a:endParaRPr lang="ko-KR" altLang="en-US"/>
        </a:p>
      </dgm:t>
    </dgm:pt>
    <dgm:pt modelId="{CFD6CF0D-6E36-47BE-BC9B-3F2490B3042A}" type="pres">
      <dgm:prSet presAssocID="{82E61FD5-7DFE-4EF9-A653-6F15FC04B5E8}" presName="Name9" presStyleLbl="parChTrans1D2" presStyleIdx="3" presStyleCnt="6"/>
      <dgm:spPr/>
      <dgm:t>
        <a:bodyPr/>
        <a:lstStyle/>
        <a:p>
          <a:pPr latinLnBrk="1"/>
          <a:endParaRPr lang="ko-KR" altLang="en-US"/>
        </a:p>
      </dgm:t>
    </dgm:pt>
    <dgm:pt modelId="{E598CDF8-304F-4735-9F8C-2756F2ED32FF}" type="pres">
      <dgm:prSet presAssocID="{82E61FD5-7DFE-4EF9-A653-6F15FC04B5E8}" presName="connTx" presStyleLbl="parChTrans1D2" presStyleIdx="3" presStyleCnt="6"/>
      <dgm:spPr/>
      <dgm:t>
        <a:bodyPr/>
        <a:lstStyle/>
        <a:p>
          <a:pPr latinLnBrk="1"/>
          <a:endParaRPr lang="ko-KR" altLang="en-US"/>
        </a:p>
      </dgm:t>
    </dgm:pt>
    <dgm:pt modelId="{093E2ECD-84BE-49A8-A50F-CA518C3AAFC8}" type="pres">
      <dgm:prSet presAssocID="{F1D36770-09F4-469D-9D1E-38ACF99B78A9}" presName="node" presStyleLbl="node1" presStyleIdx="3" presStyleCnt="6" custRadScaleRad="105080">
        <dgm:presLayoutVars>
          <dgm:bulletEnabled val="1"/>
        </dgm:presLayoutVars>
      </dgm:prSet>
      <dgm:spPr/>
      <dgm:t>
        <a:bodyPr/>
        <a:lstStyle/>
        <a:p>
          <a:pPr latinLnBrk="1"/>
          <a:endParaRPr lang="ko-KR" altLang="en-US"/>
        </a:p>
      </dgm:t>
    </dgm:pt>
    <dgm:pt modelId="{A566CDDD-B263-4B08-904A-882D48636A42}" type="pres">
      <dgm:prSet presAssocID="{A75665EB-4EFF-4E3C-A774-50D782B7FB18}" presName="Name9" presStyleLbl="parChTrans1D2" presStyleIdx="4" presStyleCnt="6"/>
      <dgm:spPr/>
      <dgm:t>
        <a:bodyPr/>
        <a:lstStyle/>
        <a:p>
          <a:pPr latinLnBrk="1"/>
          <a:endParaRPr lang="ko-KR" altLang="en-US"/>
        </a:p>
      </dgm:t>
    </dgm:pt>
    <dgm:pt modelId="{3DC47612-18A1-4EBB-AEA6-BD60BF571CF6}" type="pres">
      <dgm:prSet presAssocID="{A75665EB-4EFF-4E3C-A774-50D782B7FB18}" presName="connTx" presStyleLbl="parChTrans1D2" presStyleIdx="4" presStyleCnt="6"/>
      <dgm:spPr/>
      <dgm:t>
        <a:bodyPr/>
        <a:lstStyle/>
        <a:p>
          <a:pPr latinLnBrk="1"/>
          <a:endParaRPr lang="ko-KR" altLang="en-US"/>
        </a:p>
      </dgm:t>
    </dgm:pt>
    <dgm:pt modelId="{CB4D7B97-62F5-4316-802A-0B6B75B06FC2}" type="pres">
      <dgm:prSet presAssocID="{4CEE578F-1A34-46ED-9329-47E5C126A864}" presName="node" presStyleLbl="node1" presStyleIdx="4" presStyleCnt="6" custRadScaleRad="127426" custRadScaleInc="22991">
        <dgm:presLayoutVars>
          <dgm:bulletEnabled val="1"/>
        </dgm:presLayoutVars>
      </dgm:prSet>
      <dgm:spPr/>
      <dgm:t>
        <a:bodyPr/>
        <a:lstStyle/>
        <a:p>
          <a:pPr latinLnBrk="1"/>
          <a:endParaRPr lang="ko-KR" altLang="en-US"/>
        </a:p>
      </dgm:t>
    </dgm:pt>
    <dgm:pt modelId="{625CB510-53BE-487B-9729-FF133C0B5DC3}" type="pres">
      <dgm:prSet presAssocID="{0D9F5214-D380-48CA-88F4-ADDE5187B7F8}" presName="Name9" presStyleLbl="parChTrans1D2" presStyleIdx="5" presStyleCnt="6"/>
      <dgm:spPr/>
      <dgm:t>
        <a:bodyPr/>
        <a:lstStyle/>
        <a:p>
          <a:pPr latinLnBrk="1"/>
          <a:endParaRPr lang="ko-KR" altLang="en-US"/>
        </a:p>
      </dgm:t>
    </dgm:pt>
    <dgm:pt modelId="{90F9EDA1-46F8-4D07-A954-315B206C29F9}" type="pres">
      <dgm:prSet presAssocID="{0D9F5214-D380-48CA-88F4-ADDE5187B7F8}" presName="connTx" presStyleLbl="parChTrans1D2" presStyleIdx="5" presStyleCnt="6"/>
      <dgm:spPr/>
      <dgm:t>
        <a:bodyPr/>
        <a:lstStyle/>
        <a:p>
          <a:pPr latinLnBrk="1"/>
          <a:endParaRPr lang="ko-KR" altLang="en-US"/>
        </a:p>
      </dgm:t>
    </dgm:pt>
    <dgm:pt modelId="{3F94E0A3-462E-410E-96F7-57674E32D995}" type="pres">
      <dgm:prSet presAssocID="{B42E9E37-4249-499D-BD53-8767E6B6F7B3}" presName="node" presStyleLbl="node1" presStyleIdx="5" presStyleCnt="6" custRadScaleRad="128440" custRadScaleInc="-19530">
        <dgm:presLayoutVars>
          <dgm:bulletEnabled val="1"/>
        </dgm:presLayoutVars>
      </dgm:prSet>
      <dgm:spPr/>
      <dgm:t>
        <a:bodyPr/>
        <a:lstStyle/>
        <a:p>
          <a:pPr latinLnBrk="1"/>
          <a:endParaRPr lang="ko-KR" altLang="en-US"/>
        </a:p>
      </dgm:t>
    </dgm:pt>
  </dgm:ptLst>
  <dgm:cxnLst>
    <dgm:cxn modelId="{854468B1-8A19-4D96-90FE-A5B532DF2446}" srcId="{BB947671-EEB3-4C96-81E9-E17D36957BA0}" destId="{F1D36770-09F4-469D-9D1E-38ACF99B78A9}" srcOrd="3" destOrd="0" parTransId="{82E61FD5-7DFE-4EF9-A653-6F15FC04B5E8}" sibTransId="{EA3629D1-EAF6-4B6D-85F1-BDB0BC1686A4}"/>
    <dgm:cxn modelId="{D7F3849A-2923-4142-94C3-F5ACC7C860B3}" srcId="{BB947671-EEB3-4C96-81E9-E17D36957BA0}" destId="{BE7FB3F8-9F8B-4E68-910F-3C0D40D8ECCD}" srcOrd="1" destOrd="0" parTransId="{AC3640A5-0CDD-4E0A-B59F-7C2703C3DAA1}" sibTransId="{4E6F4CB1-A55B-4FE6-89FC-067321B763E3}"/>
    <dgm:cxn modelId="{02BFE266-6427-440B-BB69-C4B1043D5C7B}" type="presOf" srcId="{BE5CC5C8-9511-48D3-A5F9-C30F9D10F09D}" destId="{225EF9A4-045A-4C16-B814-4D2A1A0CD628}" srcOrd="1" destOrd="0" presId="urn:microsoft.com/office/officeart/2005/8/layout/radial1"/>
    <dgm:cxn modelId="{A4163EB7-E26F-4CD5-8836-2C4B881AA8F6}" type="presOf" srcId="{304C1BCF-0079-495F-9F2D-844F1613E9C8}" destId="{72F0BF20-1298-429D-8B55-951211B072B8}" srcOrd="0" destOrd="0" presId="urn:microsoft.com/office/officeart/2005/8/layout/radial1"/>
    <dgm:cxn modelId="{8B9E3EA4-CC23-4282-9B49-DA7FBF7BAFDE}" type="presOf" srcId="{A59D378B-AD56-428F-AE5C-8A82EF8C0987}" destId="{B2B2377F-7224-42AB-9088-9B35744E58EC}" srcOrd="0" destOrd="0" presId="urn:microsoft.com/office/officeart/2005/8/layout/radial1"/>
    <dgm:cxn modelId="{AD63A64B-30D0-46E7-840E-B672FDFA543E}" type="presOf" srcId="{B42E9E37-4249-499D-BD53-8767E6B6F7B3}" destId="{3F94E0A3-462E-410E-96F7-57674E32D995}" srcOrd="0" destOrd="0" presId="urn:microsoft.com/office/officeart/2005/8/layout/radial1"/>
    <dgm:cxn modelId="{886B17B7-9834-4B10-8312-83D91AE1E392}" type="presOf" srcId="{BE5CC5C8-9511-48D3-A5F9-C30F9D10F09D}" destId="{3C68FC85-1578-4469-B108-E385907C41B9}" srcOrd="0" destOrd="0" presId="urn:microsoft.com/office/officeart/2005/8/layout/radial1"/>
    <dgm:cxn modelId="{E0452E62-918C-4D6B-A46B-AB2651C3FF43}" srcId="{BB947671-EEB3-4C96-81E9-E17D36957BA0}" destId="{4CEE578F-1A34-46ED-9329-47E5C126A864}" srcOrd="4" destOrd="0" parTransId="{A75665EB-4EFF-4E3C-A774-50D782B7FB18}" sibTransId="{F4AE5176-AAD3-4411-B120-5AD8E0F210F3}"/>
    <dgm:cxn modelId="{C910A29F-4309-415F-9371-B4962CF881DF}" type="presOf" srcId="{4CEE578F-1A34-46ED-9329-47E5C126A864}" destId="{CB4D7B97-62F5-4316-802A-0B6B75B06FC2}" srcOrd="0" destOrd="0" presId="urn:microsoft.com/office/officeart/2005/8/layout/radial1"/>
    <dgm:cxn modelId="{817BE96F-D318-43A2-B800-10827236DE0D}" type="presOf" srcId="{BE7FB3F8-9F8B-4E68-910F-3C0D40D8ECCD}" destId="{89E2BBF7-1E6F-4AA9-B146-4F8422D1617A}" srcOrd="0" destOrd="0" presId="urn:microsoft.com/office/officeart/2005/8/layout/radial1"/>
    <dgm:cxn modelId="{D5DCA858-4893-4FDA-B3B7-DC468374789D}" srcId="{6AA11252-2397-4226-8F03-1A05552AD1D4}" destId="{BB947671-EEB3-4C96-81E9-E17D36957BA0}" srcOrd="0" destOrd="0" parTransId="{F8DDAF8F-D818-4EE8-BAB8-84CC364398FA}" sibTransId="{A870C63E-88D4-45B9-A84D-AA3CD112DACB}"/>
    <dgm:cxn modelId="{F5FFF5D6-45F6-4916-99A6-33A1CDD45F0E}" type="presOf" srcId="{AC3640A5-0CDD-4E0A-B59F-7C2703C3DAA1}" destId="{BF5D074B-C08F-4B8F-B74C-A8CD5866DDDB}" srcOrd="0" destOrd="0" presId="urn:microsoft.com/office/officeart/2005/8/layout/radial1"/>
    <dgm:cxn modelId="{C123E406-A21D-421D-BA3A-4374E2444D4C}" type="presOf" srcId="{BB947671-EEB3-4C96-81E9-E17D36957BA0}" destId="{F66C1679-288B-4BD0-AF5F-5CE9212D4F99}" srcOrd="0" destOrd="0" presId="urn:microsoft.com/office/officeart/2005/8/layout/radial1"/>
    <dgm:cxn modelId="{7871D0FC-B883-4C30-AFC1-00409774CB58}" srcId="{BB947671-EEB3-4C96-81E9-E17D36957BA0}" destId="{A59D378B-AD56-428F-AE5C-8A82EF8C0987}" srcOrd="2" destOrd="0" parTransId="{BE5CC5C8-9511-48D3-A5F9-C30F9D10F09D}" sibTransId="{A2A01212-5903-4ECF-906A-E2E5B22B34A2}"/>
    <dgm:cxn modelId="{3661A2D5-6457-4F9A-916E-D504FF0361C3}" type="presOf" srcId="{F1D36770-09F4-469D-9D1E-38ACF99B78A9}" destId="{093E2ECD-84BE-49A8-A50F-CA518C3AAFC8}" srcOrd="0" destOrd="0" presId="urn:microsoft.com/office/officeart/2005/8/layout/radial1"/>
    <dgm:cxn modelId="{5BF09955-179F-4CDC-B76B-7CD219F54565}" srcId="{BB947671-EEB3-4C96-81E9-E17D36957BA0}" destId="{304C1BCF-0079-495F-9F2D-844F1613E9C8}" srcOrd="0" destOrd="0" parTransId="{FA68DA72-210F-440B-A1EB-2C8FEBFF92BB}" sibTransId="{96BCB7CE-0734-48C4-A2E3-9D6C219518AD}"/>
    <dgm:cxn modelId="{949B1678-3865-425B-954B-58BA1E0064A5}" type="presOf" srcId="{A75665EB-4EFF-4E3C-A774-50D782B7FB18}" destId="{3DC47612-18A1-4EBB-AEA6-BD60BF571CF6}" srcOrd="1" destOrd="0" presId="urn:microsoft.com/office/officeart/2005/8/layout/radial1"/>
    <dgm:cxn modelId="{5C1ACBEA-622A-43FA-9248-30C7956E8438}" type="presOf" srcId="{AC3640A5-0CDD-4E0A-B59F-7C2703C3DAA1}" destId="{ABF5AAF7-1B86-4BBA-9C5E-A490EB008F4A}" srcOrd="1" destOrd="0" presId="urn:microsoft.com/office/officeart/2005/8/layout/radial1"/>
    <dgm:cxn modelId="{565B686C-7562-4E28-A660-3D092D5E1BA3}" type="presOf" srcId="{FA68DA72-210F-440B-A1EB-2C8FEBFF92BB}" destId="{95891C04-14B4-488F-957D-CFAE144AECEE}" srcOrd="1" destOrd="0" presId="urn:microsoft.com/office/officeart/2005/8/layout/radial1"/>
    <dgm:cxn modelId="{F7DFC097-9870-486E-B4B4-79DB823D2FB1}" type="presOf" srcId="{82E61FD5-7DFE-4EF9-A653-6F15FC04B5E8}" destId="{E598CDF8-304F-4735-9F8C-2756F2ED32FF}" srcOrd="1" destOrd="0" presId="urn:microsoft.com/office/officeart/2005/8/layout/radial1"/>
    <dgm:cxn modelId="{D969CF73-AC70-423F-AF5B-1EF1854E7197}" type="presOf" srcId="{6AA11252-2397-4226-8F03-1A05552AD1D4}" destId="{24B0D109-AC01-4D2A-908A-522E775E1A35}" srcOrd="0" destOrd="0" presId="urn:microsoft.com/office/officeart/2005/8/layout/radial1"/>
    <dgm:cxn modelId="{61DD0C89-00AA-4D77-BF51-1C879468C500}" type="presOf" srcId="{82E61FD5-7DFE-4EF9-A653-6F15FC04B5E8}" destId="{CFD6CF0D-6E36-47BE-BC9B-3F2490B3042A}" srcOrd="0" destOrd="0" presId="urn:microsoft.com/office/officeart/2005/8/layout/radial1"/>
    <dgm:cxn modelId="{A40F3B22-6F8B-4BB5-BB88-B6604962CE87}" type="presOf" srcId="{0D9F5214-D380-48CA-88F4-ADDE5187B7F8}" destId="{90F9EDA1-46F8-4D07-A954-315B206C29F9}" srcOrd="1" destOrd="0" presId="urn:microsoft.com/office/officeart/2005/8/layout/radial1"/>
    <dgm:cxn modelId="{3AEDE95F-2DAC-487D-88FC-956754BF9808}" type="presOf" srcId="{FA68DA72-210F-440B-A1EB-2C8FEBFF92BB}" destId="{23E907CB-3AA8-4D14-95AA-01F6E51EA220}" srcOrd="0" destOrd="0" presId="urn:microsoft.com/office/officeart/2005/8/layout/radial1"/>
    <dgm:cxn modelId="{FE2236E4-54E7-4FFD-871E-AF034C8F91C4}" srcId="{BB947671-EEB3-4C96-81E9-E17D36957BA0}" destId="{B42E9E37-4249-499D-BD53-8767E6B6F7B3}" srcOrd="5" destOrd="0" parTransId="{0D9F5214-D380-48CA-88F4-ADDE5187B7F8}" sibTransId="{3655CEC7-7A4D-4F83-ABD3-B5AC2DCA806A}"/>
    <dgm:cxn modelId="{42CB7996-E0E8-460B-8B92-0D94562BBAB4}" type="presOf" srcId="{0D9F5214-D380-48CA-88F4-ADDE5187B7F8}" destId="{625CB510-53BE-487B-9729-FF133C0B5DC3}" srcOrd="0" destOrd="0" presId="urn:microsoft.com/office/officeart/2005/8/layout/radial1"/>
    <dgm:cxn modelId="{FB7D4FC1-F74A-439F-8FC2-28B0DDA487B5}" type="presOf" srcId="{A75665EB-4EFF-4E3C-A774-50D782B7FB18}" destId="{A566CDDD-B263-4B08-904A-882D48636A42}" srcOrd="0" destOrd="0" presId="urn:microsoft.com/office/officeart/2005/8/layout/radial1"/>
    <dgm:cxn modelId="{C46F755C-8CDE-4CB4-A53F-C68216B62937}" type="presParOf" srcId="{24B0D109-AC01-4D2A-908A-522E775E1A35}" destId="{F66C1679-288B-4BD0-AF5F-5CE9212D4F99}" srcOrd="0" destOrd="0" presId="urn:microsoft.com/office/officeart/2005/8/layout/radial1"/>
    <dgm:cxn modelId="{94A94B9A-4DAB-4DA9-98E6-0D6E7A003FD4}" type="presParOf" srcId="{24B0D109-AC01-4D2A-908A-522E775E1A35}" destId="{23E907CB-3AA8-4D14-95AA-01F6E51EA220}" srcOrd="1" destOrd="0" presId="urn:microsoft.com/office/officeart/2005/8/layout/radial1"/>
    <dgm:cxn modelId="{5E950622-70AA-4288-ADDE-1565FA06CA45}" type="presParOf" srcId="{23E907CB-3AA8-4D14-95AA-01F6E51EA220}" destId="{95891C04-14B4-488F-957D-CFAE144AECEE}" srcOrd="0" destOrd="0" presId="urn:microsoft.com/office/officeart/2005/8/layout/radial1"/>
    <dgm:cxn modelId="{EC4409FF-EB8B-4D17-82B9-8C113CA3C4A4}" type="presParOf" srcId="{24B0D109-AC01-4D2A-908A-522E775E1A35}" destId="{72F0BF20-1298-429D-8B55-951211B072B8}" srcOrd="2" destOrd="0" presId="urn:microsoft.com/office/officeart/2005/8/layout/radial1"/>
    <dgm:cxn modelId="{CE2787A0-BC05-4A89-B52A-6FEE3A9F376E}" type="presParOf" srcId="{24B0D109-AC01-4D2A-908A-522E775E1A35}" destId="{BF5D074B-C08F-4B8F-B74C-A8CD5866DDDB}" srcOrd="3" destOrd="0" presId="urn:microsoft.com/office/officeart/2005/8/layout/radial1"/>
    <dgm:cxn modelId="{097172BE-6911-4749-8C9C-22D553988477}" type="presParOf" srcId="{BF5D074B-C08F-4B8F-B74C-A8CD5866DDDB}" destId="{ABF5AAF7-1B86-4BBA-9C5E-A490EB008F4A}" srcOrd="0" destOrd="0" presId="urn:microsoft.com/office/officeart/2005/8/layout/radial1"/>
    <dgm:cxn modelId="{C7EBC9D2-5945-41AF-86B0-292907C42BFF}" type="presParOf" srcId="{24B0D109-AC01-4D2A-908A-522E775E1A35}" destId="{89E2BBF7-1E6F-4AA9-B146-4F8422D1617A}" srcOrd="4" destOrd="0" presId="urn:microsoft.com/office/officeart/2005/8/layout/radial1"/>
    <dgm:cxn modelId="{C56E457C-964E-4190-A975-3A48000120A4}" type="presParOf" srcId="{24B0D109-AC01-4D2A-908A-522E775E1A35}" destId="{3C68FC85-1578-4469-B108-E385907C41B9}" srcOrd="5" destOrd="0" presId="urn:microsoft.com/office/officeart/2005/8/layout/radial1"/>
    <dgm:cxn modelId="{1EBD7E61-318F-4E1F-9EC0-8F2A72016008}" type="presParOf" srcId="{3C68FC85-1578-4469-B108-E385907C41B9}" destId="{225EF9A4-045A-4C16-B814-4D2A1A0CD628}" srcOrd="0" destOrd="0" presId="urn:microsoft.com/office/officeart/2005/8/layout/radial1"/>
    <dgm:cxn modelId="{23DBA389-5BC8-4C63-94CF-A9F219BA3FC7}" type="presParOf" srcId="{24B0D109-AC01-4D2A-908A-522E775E1A35}" destId="{B2B2377F-7224-42AB-9088-9B35744E58EC}" srcOrd="6" destOrd="0" presId="urn:microsoft.com/office/officeart/2005/8/layout/radial1"/>
    <dgm:cxn modelId="{96FAD7BA-1816-4895-A975-A4764A48F884}" type="presParOf" srcId="{24B0D109-AC01-4D2A-908A-522E775E1A35}" destId="{CFD6CF0D-6E36-47BE-BC9B-3F2490B3042A}" srcOrd="7" destOrd="0" presId="urn:microsoft.com/office/officeart/2005/8/layout/radial1"/>
    <dgm:cxn modelId="{C3F176BF-B719-4793-AD92-ECD0151D0B19}" type="presParOf" srcId="{CFD6CF0D-6E36-47BE-BC9B-3F2490B3042A}" destId="{E598CDF8-304F-4735-9F8C-2756F2ED32FF}" srcOrd="0" destOrd="0" presId="urn:microsoft.com/office/officeart/2005/8/layout/radial1"/>
    <dgm:cxn modelId="{AA30346B-D26B-4DB4-BE37-D2E0FC6A877F}" type="presParOf" srcId="{24B0D109-AC01-4D2A-908A-522E775E1A35}" destId="{093E2ECD-84BE-49A8-A50F-CA518C3AAFC8}" srcOrd="8" destOrd="0" presId="urn:microsoft.com/office/officeart/2005/8/layout/radial1"/>
    <dgm:cxn modelId="{4494BDCC-E263-4709-B0EC-56219887977B}" type="presParOf" srcId="{24B0D109-AC01-4D2A-908A-522E775E1A35}" destId="{A566CDDD-B263-4B08-904A-882D48636A42}" srcOrd="9" destOrd="0" presId="urn:microsoft.com/office/officeart/2005/8/layout/radial1"/>
    <dgm:cxn modelId="{33423A8D-8727-4772-AD8E-59AC9874BF50}" type="presParOf" srcId="{A566CDDD-B263-4B08-904A-882D48636A42}" destId="{3DC47612-18A1-4EBB-AEA6-BD60BF571CF6}" srcOrd="0" destOrd="0" presId="urn:microsoft.com/office/officeart/2005/8/layout/radial1"/>
    <dgm:cxn modelId="{089326C5-2E64-4434-9393-5BE107C9CE49}" type="presParOf" srcId="{24B0D109-AC01-4D2A-908A-522E775E1A35}" destId="{CB4D7B97-62F5-4316-802A-0B6B75B06FC2}" srcOrd="10" destOrd="0" presId="urn:microsoft.com/office/officeart/2005/8/layout/radial1"/>
    <dgm:cxn modelId="{294BD53E-C3A0-4DE5-879F-D122AB3B7368}" type="presParOf" srcId="{24B0D109-AC01-4D2A-908A-522E775E1A35}" destId="{625CB510-53BE-487B-9729-FF133C0B5DC3}" srcOrd="11" destOrd="0" presId="urn:microsoft.com/office/officeart/2005/8/layout/radial1"/>
    <dgm:cxn modelId="{AC8303C6-3B87-46A1-9410-2D29CE2DD66A}" type="presParOf" srcId="{625CB510-53BE-487B-9729-FF133C0B5DC3}" destId="{90F9EDA1-46F8-4D07-A954-315B206C29F9}" srcOrd="0" destOrd="0" presId="urn:microsoft.com/office/officeart/2005/8/layout/radial1"/>
    <dgm:cxn modelId="{7163AD0B-CE20-4926-BDEE-A871D94A5D41}" type="presParOf" srcId="{24B0D109-AC01-4D2A-908A-522E775E1A35}" destId="{3F94E0A3-462E-410E-96F7-57674E32D995}" srcOrd="12" destOrd="0" presId="urn:microsoft.com/office/officeart/2005/8/layout/radial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radial1">
  <dgm:title val=""/>
  <dgm:desc val=""/>
  <dgm:catLst>
    <dgm:cat type="relationship" pri="22000"/>
    <dgm:cat type="cycle" pri="1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cycle">
    <dgm:varLst>
      <dgm:chMax val="1"/>
      <dgm:dir/>
      <dgm:animLvl val="ctr"/>
      <dgm:resizeHandles val="exact"/>
    </dgm:varLst>
    <dgm:choose name="Name0">
      <dgm:if name="Name1" func="var" arg="dir" op="equ" val="norm">
        <dgm:choose name="Name2">
          <dgm:if name="Name3" axis="ch ch" ptType="node node" st="1 1" cnt="1 0" func="cnt" op="lte" val="1">
            <dgm:alg type="cycle">
              <dgm:param type="stAng" val="90"/>
              <dgm:param type="spanAng" val="360"/>
              <dgm:param type="ctrShpMap" val="fNode"/>
            </dgm:alg>
          </dgm:if>
          <dgm:else name="Name4">
            <dgm:alg type="cycle">
              <dgm:param type="stAng" val="0"/>
              <dgm:param type="spanAng" val="360"/>
              <dgm:param type="ctrShpMap" val="fNode"/>
            </dgm:alg>
          </dgm:else>
        </dgm:choose>
      </dgm:if>
      <dgm:else name="Name5">
        <dgm:alg type="cycle">
          <dgm:param type="stAng" val="0"/>
          <dgm:param type="spanAng" val="-360"/>
          <dgm:param type="ctrShpMap" val="fNode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node" refType="w" refFor="ch" refForName="centerShape" op="equ"/>
      <dgm:constr type="sp" refType="w" refFor="ch" refForName="node" fact="0.3"/>
      <dgm:constr type="sibSp" refType="w" refFor="ch" refForName="node" fact="0.3"/>
      <dgm:constr type="primFontSz" for="ch" forName="centerShape" val="65"/>
      <dgm:constr type="primFontSz" for="des" forName="node" op="equ" val="65"/>
      <dgm:constr type="primFontSz" for="des" forName="connTx" val="55"/>
      <dgm:constr type="primFontSz" for="des" forName="connTx" refType="primFontSz" refFor="ch" refForName="centerShape" op="lte" fact="0.8"/>
    </dgm:constrLst>
    <dgm:ruleLst/>
    <dgm:forEach name="Name6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05"/>
          <dgm:constr type="bMarg" refType="primFontSz" fact="0.05"/>
          <dgm:constr type="lMarg" refType="primFontSz" fact="0.05"/>
          <dgm:constr type="rMarg" refType="primFontSz" fact="0.05"/>
        </dgm:constrLst>
        <dgm:ruleLst>
          <dgm:rule type="primFontSz" val="5" fact="NaN" max="NaN"/>
        </dgm:ruleLst>
      </dgm:layoutNode>
      <dgm:forEach name="Name7" axis="ch">
        <dgm:forEach name="Name8" axis="self" ptType="parTrans">
          <dgm:layoutNode name="Name9">
            <dgm:alg type="conn">
              <dgm:param type="dim" val="1D"/>
              <dgm:param type="begPts" val="auto"/>
              <dgm:param type="endPts" val="auto"/>
              <dgm:param type="begSty" val="noArr"/>
              <dgm:param type="endSty" val="noArr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connDist"/>
              <dgm:constr type="userA" for="ch" refType="connDist"/>
              <dgm:constr type="w" val="1"/>
              <dgm:constr type="h" val="5"/>
              <dgm:constr type="begPad"/>
              <dgm:constr type="endPad"/>
            </dgm:constrLst>
            <dgm:ruleLst/>
            <dgm:layoutNode name="connTx">
              <dgm:alg type="tx">
                <dgm:param type="autoTxRot" val="grav"/>
              </dgm:alg>
              <dgm:shape xmlns:r="http://schemas.openxmlformats.org/officeDocument/2006/relationships" type="rect" r:blip="" hideGeom="1">
                <dgm:adjLst/>
              </dgm:shape>
              <dgm:presOf axis="self"/>
              <dgm:constrLst>
                <dgm:constr type="userA"/>
                <dgm:constr type="w" refType="userA" fact="0.05"/>
                <dgm:constr type="h" refType="userA" fact="0.05"/>
                <dgm:constr type="lMarg" val="1"/>
                <dgm:constr type="rMarg" val="1"/>
                <dgm:constr type="tMarg"/>
                <dgm:constr type="bMarg"/>
              </dgm:constrLst>
              <dgm:ruleLst>
                <dgm:rule type="w" val="NaN" fact="0.8" max="NaN"/>
                <dgm:rule type="h" val="NaN" fact="1" max="NaN"/>
                <dgm:rule type="primFontSz" val="5" fact="NaN" max="NaN"/>
              </dgm:ruleLst>
            </dgm:layoutNode>
          </dgm:layoutNode>
        </dgm:forEach>
        <dgm:forEach name="Name10" axis="self" ptType="node">
          <dgm:layoutNode name="node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presOf axis="desOrSelf" ptType="node"/>
            <dgm:constrLst>
              <dgm:constr type="h" refType="w"/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</dgm:forEach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2">
  <dgm:title val=""/>
  <dgm:desc val=""/>
  <dgm:catLst>
    <dgm:cat type="simple" pri="102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448" cy="496253"/>
          </a:xfrm>
          <a:prstGeom prst="rect">
            <a:avLst/>
          </a:prstGeom>
        </p:spPr>
        <p:txBody>
          <a:bodyPr vert="horz" lIns="91312" tIns="45656" rIns="91312" bIns="45656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quarter" idx="1"/>
          </p:nvPr>
        </p:nvSpPr>
        <p:spPr>
          <a:xfrm>
            <a:off x="3850643" y="0"/>
            <a:ext cx="2945448" cy="496253"/>
          </a:xfrm>
          <a:prstGeom prst="rect">
            <a:avLst/>
          </a:prstGeom>
        </p:spPr>
        <p:txBody>
          <a:bodyPr vert="horz" lIns="91312" tIns="45656" rIns="91312" bIns="45656" rtlCol="0"/>
          <a:lstStyle>
            <a:lvl1pPr algn="r">
              <a:defRPr sz="1200"/>
            </a:lvl1pPr>
          </a:lstStyle>
          <a:p>
            <a:fld id="{F71E4879-3A1D-4FA2-98B5-AF9EAD8B43CD}" type="datetimeFigureOut">
              <a:rPr lang="ko-KR" altLang="en-US" smtClean="0"/>
              <a:pPr/>
              <a:t>2014-10-26</a:t>
            </a:fld>
            <a:endParaRPr lang="ko-KR" altLang="en-US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2"/>
          </p:nvPr>
        </p:nvSpPr>
        <p:spPr>
          <a:xfrm>
            <a:off x="0" y="9428800"/>
            <a:ext cx="2945448" cy="496252"/>
          </a:xfrm>
          <a:prstGeom prst="rect">
            <a:avLst/>
          </a:prstGeom>
        </p:spPr>
        <p:txBody>
          <a:bodyPr vert="horz" lIns="91312" tIns="45656" rIns="91312" bIns="45656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3"/>
          </p:nvPr>
        </p:nvSpPr>
        <p:spPr>
          <a:xfrm>
            <a:off x="3850643" y="9428800"/>
            <a:ext cx="2945448" cy="496252"/>
          </a:xfrm>
          <a:prstGeom prst="rect">
            <a:avLst/>
          </a:prstGeom>
        </p:spPr>
        <p:txBody>
          <a:bodyPr vert="horz" lIns="91312" tIns="45656" rIns="91312" bIns="45656" rtlCol="0" anchor="b"/>
          <a:lstStyle>
            <a:lvl1pPr algn="r">
              <a:defRPr sz="1200"/>
            </a:lvl1pPr>
          </a:lstStyle>
          <a:p>
            <a:fld id="{D0C1D619-8D79-4416-90EF-B6B4C37230A1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199135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45659" cy="496332"/>
          </a:xfrm>
          <a:prstGeom prst="rect">
            <a:avLst/>
          </a:prstGeom>
        </p:spPr>
        <p:txBody>
          <a:bodyPr vert="horz" lIns="92125" tIns="46062" rIns="92125" bIns="46062" rtlCol="0"/>
          <a:lstStyle>
            <a:lvl1pPr algn="l">
              <a:defRPr sz="1200">
                <a:latin typeface="맑은 고딕" pitchFamily="50" charset="-127"/>
                <a:ea typeface="맑은 고딕" pitchFamily="50" charset="-127"/>
              </a:defRPr>
            </a:lvl1pPr>
          </a:lstStyle>
          <a:p>
            <a:endParaRPr lang="ko-KR" altLang="en-US" dirty="0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6332"/>
          </a:xfrm>
          <a:prstGeom prst="rect">
            <a:avLst/>
          </a:prstGeom>
        </p:spPr>
        <p:txBody>
          <a:bodyPr vert="horz" lIns="92125" tIns="46062" rIns="92125" bIns="46062" rtlCol="0"/>
          <a:lstStyle>
            <a:lvl1pPr algn="r">
              <a:defRPr sz="1200">
                <a:latin typeface="맑은 고딕" pitchFamily="50" charset="-127"/>
                <a:ea typeface="맑은 고딕" pitchFamily="50" charset="-127"/>
              </a:defRPr>
            </a:lvl1pPr>
          </a:lstStyle>
          <a:p>
            <a:fld id="{9034EF62-7028-4506-8FAE-3967A131C2AA}" type="datetimeFigureOut">
              <a:rPr lang="ko-KR" altLang="en-US" smtClean="0"/>
              <a:pPr/>
              <a:t>2014-10-26</a:t>
            </a:fld>
            <a:endParaRPr lang="ko-KR" altLang="en-US" dirty="0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711200" y="744538"/>
            <a:ext cx="5375275" cy="3721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125" tIns="46062" rIns="92125" bIns="46062" rtlCol="0" anchor="ctr"/>
          <a:lstStyle/>
          <a:p>
            <a:endParaRPr lang="ko-KR" altLang="en-US" dirty="0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79768" y="4715153"/>
            <a:ext cx="5438140" cy="4466987"/>
          </a:xfrm>
          <a:prstGeom prst="rect">
            <a:avLst/>
          </a:prstGeom>
        </p:spPr>
        <p:txBody>
          <a:bodyPr vert="horz" lIns="92125" tIns="46062" rIns="92125" bIns="46062" rtlCol="0"/>
          <a:lstStyle/>
          <a:p>
            <a:pPr lvl="0"/>
            <a:r>
              <a:rPr lang="ko-KR" altLang="en-US" dirty="0" smtClean="0"/>
              <a:t>마스터 텍스트 스타일을 편집합니다</a:t>
            </a:r>
          </a:p>
          <a:p>
            <a:pPr lvl="1"/>
            <a:r>
              <a:rPr lang="ko-KR" altLang="en-US" dirty="0" smtClean="0"/>
              <a:t>둘째 수준</a:t>
            </a:r>
          </a:p>
          <a:p>
            <a:pPr lvl="2"/>
            <a:r>
              <a:rPr lang="ko-KR" altLang="en-US" dirty="0" smtClean="0"/>
              <a:t>셋째 수준</a:t>
            </a:r>
          </a:p>
          <a:p>
            <a:pPr lvl="3"/>
            <a:r>
              <a:rPr lang="ko-KR" altLang="en-US" dirty="0" smtClean="0"/>
              <a:t>넷째 수준</a:t>
            </a:r>
          </a:p>
          <a:p>
            <a:pPr lvl="4"/>
            <a:r>
              <a:rPr lang="ko-KR" altLang="en-US" dirty="0" smtClean="0"/>
              <a:t>다섯째 수준</a:t>
            </a:r>
            <a:endParaRPr lang="ko-KR" altLang="en-US" dirty="0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1" y="9428585"/>
            <a:ext cx="2945659" cy="496332"/>
          </a:xfrm>
          <a:prstGeom prst="rect">
            <a:avLst/>
          </a:prstGeom>
        </p:spPr>
        <p:txBody>
          <a:bodyPr vert="horz" lIns="92125" tIns="46062" rIns="92125" bIns="46062" rtlCol="0" anchor="b"/>
          <a:lstStyle>
            <a:lvl1pPr algn="l">
              <a:defRPr sz="1200">
                <a:latin typeface="맑은 고딕" pitchFamily="50" charset="-127"/>
                <a:ea typeface="맑은 고딕" pitchFamily="50" charset="-127"/>
              </a:defRPr>
            </a:lvl1pPr>
          </a:lstStyle>
          <a:p>
            <a:endParaRPr lang="ko-KR" altLang="en-US" dirty="0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50443" y="9428585"/>
            <a:ext cx="2945659" cy="496332"/>
          </a:xfrm>
          <a:prstGeom prst="rect">
            <a:avLst/>
          </a:prstGeom>
        </p:spPr>
        <p:txBody>
          <a:bodyPr vert="horz" lIns="92125" tIns="46062" rIns="92125" bIns="46062" rtlCol="0" anchor="b"/>
          <a:lstStyle>
            <a:lvl1pPr algn="r">
              <a:defRPr sz="1200">
                <a:latin typeface="맑은 고딕" pitchFamily="50" charset="-127"/>
                <a:ea typeface="맑은 고딕" pitchFamily="50" charset="-127"/>
              </a:defRPr>
            </a:lvl1pPr>
          </a:lstStyle>
          <a:p>
            <a:fld id="{8C66D80A-A0AF-4230-8991-EA12C7128F16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4898571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맑은 고딕" pitchFamily="50" charset="-127"/>
        <a:ea typeface="맑은 고딕" pitchFamily="50" charset="-127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맑은 고딕" pitchFamily="50" charset="-127"/>
        <a:ea typeface="맑은 고딕" pitchFamily="50" charset="-127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맑은 고딕" pitchFamily="50" charset="-127"/>
        <a:ea typeface="맑은 고딕" pitchFamily="50" charset="-127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맑은 고딕" pitchFamily="50" charset="-127"/>
        <a:ea typeface="맑은 고딕" pitchFamily="50" charset="-127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맑은 고딕" pitchFamily="50" charset="-127"/>
        <a:ea typeface="맑은 고딕" pitchFamily="50" charset="-127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슬라이드 이미지 개체 틀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147" name="슬라이드 노트 개체 틀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ko-KR" altLang="en-US" dirty="0" smtClean="0"/>
          </a:p>
        </p:txBody>
      </p:sp>
      <p:sp>
        <p:nvSpPr>
          <p:cNvPr id="6148" name="머리글 개체 틀 3"/>
          <p:cNvSpPr>
            <a:spLocks noGrp="1"/>
          </p:cNvSpPr>
          <p:nvPr>
            <p:ph type="hdr" sz="quarter"/>
          </p:nvPr>
        </p:nvSpPr>
        <p:spPr>
          <a:noFill/>
        </p:spPr>
        <p:txBody>
          <a:bodyPr/>
          <a:lstStyle>
            <a:lvl1pPr defTabSz="906779" latinLnBrk="1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1910" indent="-285350" defTabSz="906779" latinLnBrk="1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1400" indent="-228280" defTabSz="906779" latinLnBrk="1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597960" indent="-228280" defTabSz="906779" latinLnBrk="1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4520" indent="-228280" defTabSz="906779" latinLnBrk="1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1080" indent="-228280" defTabSz="906779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67639" indent="-228280" defTabSz="906779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4199" indent="-228280" defTabSz="906779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0759" indent="-228280" defTabSz="906779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>
              <a:spcBef>
                <a:spcPct val="0"/>
              </a:spcBef>
            </a:pPr>
            <a:endParaRPr lang="ko-KR" altLang="en-US" smtClean="0">
              <a:solidFill>
                <a:srgbClr val="000000"/>
              </a:solidFill>
            </a:endParaRPr>
          </a:p>
        </p:txBody>
      </p:sp>
      <p:sp>
        <p:nvSpPr>
          <p:cNvPr id="6149" name="슬라이드 번호 개체 틀 4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06779" latinLnBrk="1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1910" indent="-285350" defTabSz="906779" latinLnBrk="1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1400" indent="-228280" defTabSz="906779" latinLnBrk="1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597960" indent="-228280" defTabSz="906779" latinLnBrk="1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4520" indent="-228280" defTabSz="906779" latinLnBrk="1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1080" indent="-228280" defTabSz="906779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67639" indent="-228280" defTabSz="906779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4199" indent="-228280" defTabSz="906779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0759" indent="-228280" defTabSz="906779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>
              <a:spcBef>
                <a:spcPct val="0"/>
              </a:spcBef>
            </a:pPr>
            <a:fld id="{463B8657-7A91-465F-AD57-8EA0E4E85FBE}" type="slidenum">
              <a:rPr lang="ko-KR" altLang="en-US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0</a:t>
            </a:fld>
            <a:endParaRPr lang="ko-KR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408786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슬라이드 이미지 개체 틀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1379" name="슬라이드 노트 개체 틀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ko-KR" altLang="en-US" smtClean="0"/>
          </a:p>
        </p:txBody>
      </p:sp>
      <p:sp>
        <p:nvSpPr>
          <p:cNvPr id="101380" name="슬라이드 번호 개체 틀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1910" indent="-2853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1400" indent="-22828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597960" indent="-22828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4520" indent="-22828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1080" indent="-22828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67639" indent="-22828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4199" indent="-22828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0759" indent="-22828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eaLnBrk="1" hangingPunct="1"/>
            <a:fld id="{9A41C669-BE08-43F7-B340-99DF00B4B286}" type="slidenum">
              <a:rPr lang="ko-KR" altLang="en-GB" b="0" smtClean="0">
                <a:ea typeface="굴림" pitchFamily="50" charset="-127"/>
              </a:rPr>
              <a:pPr eaLnBrk="1" hangingPunct="1"/>
              <a:t>101</a:t>
            </a:fld>
            <a:endParaRPr lang="en-GB" altLang="ko-KR" b="0" smtClean="0">
              <a:ea typeface="굴림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9050340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슬라이드 이미지 개체 틀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1379" name="슬라이드 노트 개체 틀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ko-KR" altLang="en-US" smtClean="0"/>
          </a:p>
        </p:txBody>
      </p:sp>
      <p:sp>
        <p:nvSpPr>
          <p:cNvPr id="101380" name="슬라이드 번호 개체 틀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1910" indent="-2853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1400" indent="-22828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597960" indent="-22828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4520" indent="-22828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1080" indent="-22828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67639" indent="-22828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4199" indent="-22828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0759" indent="-22828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eaLnBrk="1" hangingPunct="1"/>
            <a:fld id="{9A41C669-BE08-43F7-B340-99DF00B4B286}" type="slidenum">
              <a:rPr lang="ko-KR" altLang="en-GB" b="0" smtClean="0">
                <a:ea typeface="굴림" pitchFamily="50" charset="-127"/>
              </a:rPr>
              <a:pPr eaLnBrk="1" hangingPunct="1"/>
              <a:t>102</a:t>
            </a:fld>
            <a:endParaRPr lang="en-GB" altLang="ko-KR" b="0" smtClean="0">
              <a:ea typeface="굴림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24745379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슬라이드 이미지 개체 틀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1379" name="슬라이드 노트 개체 틀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ko-KR" altLang="en-US" smtClean="0"/>
          </a:p>
        </p:txBody>
      </p:sp>
      <p:sp>
        <p:nvSpPr>
          <p:cNvPr id="101380" name="슬라이드 번호 개체 틀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1910" indent="-2853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1400" indent="-22828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597960" indent="-22828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4520" indent="-22828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1080" indent="-22828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67639" indent="-22828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4199" indent="-22828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0759" indent="-22828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eaLnBrk="1" hangingPunct="1"/>
            <a:fld id="{9A41C669-BE08-43F7-B340-99DF00B4B286}" type="slidenum">
              <a:rPr lang="ko-KR" altLang="en-GB" b="0" smtClean="0">
                <a:ea typeface="굴림" pitchFamily="50" charset="-127"/>
              </a:rPr>
              <a:pPr eaLnBrk="1" hangingPunct="1"/>
              <a:t>103</a:t>
            </a:fld>
            <a:endParaRPr lang="en-GB" altLang="ko-KR" b="0" smtClean="0">
              <a:ea typeface="굴림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2988035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E0984EF-D118-4FC4-AF35-CA4E02A4C240}" type="slidenum">
              <a:rPr lang="en-US" altLang="ko-KR" smtClean="0"/>
              <a:pPr>
                <a:defRPr/>
              </a:pPr>
              <a:t>105</a:t>
            </a:fld>
            <a:endParaRPr lang="en-US" altLang="ko-KR" dirty="0"/>
          </a:p>
        </p:txBody>
      </p:sp>
    </p:spTree>
    <p:extLst>
      <p:ext uri="{BB962C8B-B14F-4D97-AF65-F5344CB8AC3E}">
        <p14:creationId xmlns:p14="http://schemas.microsoft.com/office/powerpoint/2010/main" val="295519620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711200" y="742950"/>
            <a:ext cx="5367338" cy="3716338"/>
          </a:xfrm>
          <a:ln/>
        </p:spPr>
      </p:sp>
      <p:sp>
        <p:nvSpPr>
          <p:cNvPr id="12288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27915109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66D80A-A0AF-4230-8991-EA12C7128F16}" type="slidenum">
              <a:rPr lang="ko-KR" altLang="en-US" smtClean="0"/>
              <a:pPr/>
              <a:t>17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1751901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711200" y="742950"/>
            <a:ext cx="5375275" cy="3722688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6780AB-21F8-4C44-93A7-61F1F0D8A786}" type="slidenum">
              <a:rPr lang="ko-KR" altLang="en-US" smtClean="0">
                <a:solidFill>
                  <a:prstClr val="black"/>
                </a:solidFill>
              </a:rPr>
              <a:pPr/>
              <a:t>33</a:t>
            </a:fld>
            <a:endParaRPr lang="ko-KR" alt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56038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66D80A-A0AF-4230-8991-EA12C7128F16}" type="slidenum">
              <a:rPr lang="ko-KR" altLang="en-US" smtClean="0"/>
              <a:pPr/>
              <a:t>47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1470435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E0984EF-D118-4FC4-AF35-CA4E02A4C240}" type="slidenum">
              <a:rPr lang="en-US" altLang="ko-KR" smtClean="0">
                <a:solidFill>
                  <a:srgbClr val="000000"/>
                </a:solidFill>
              </a:rPr>
              <a:pPr>
                <a:defRPr/>
              </a:pPr>
              <a:t>77</a:t>
            </a:fld>
            <a:endParaRPr lang="en-US" altLang="ko-KR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352342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7"/>
          <p:cNvSpPr txBox="1">
            <a:spLocks noGrp="1" noChangeArrowheads="1"/>
          </p:cNvSpPr>
          <p:nvPr/>
        </p:nvSpPr>
        <p:spPr bwMode="auto">
          <a:xfrm>
            <a:off x="3845886" y="9368553"/>
            <a:ext cx="2942277" cy="493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678" tIns="46339" rIns="92678" bIns="46339" anchor="b"/>
          <a:lstStyle>
            <a:lvl1pPr defTabSz="928688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28688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28688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28688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28688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28688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28688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28688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28688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r" latinLnBrk="0"/>
            <a:fld id="{EB651856-1EC8-4A68-9101-E16F15F3E810}" type="slidenum">
              <a:rPr kumimoji="0" lang="ko-KR" altLang="en-GB" sz="1300">
                <a:ea typeface="굴림" pitchFamily="50" charset="-127"/>
              </a:rPr>
              <a:pPr algn="r" latinLnBrk="0"/>
              <a:t>98</a:t>
            </a:fld>
            <a:endParaRPr kumimoji="0" lang="en-GB" altLang="ko-KR" sz="1300" dirty="0">
              <a:ea typeface="굴림" pitchFamily="50" charset="-127"/>
            </a:endParaRPr>
          </a:p>
        </p:txBody>
      </p:sp>
      <p:sp>
        <p:nvSpPr>
          <p:cNvPr id="983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83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366304739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7"/>
          <p:cNvSpPr txBox="1">
            <a:spLocks noGrp="1" noChangeArrowheads="1"/>
          </p:cNvSpPr>
          <p:nvPr/>
        </p:nvSpPr>
        <p:spPr bwMode="auto">
          <a:xfrm>
            <a:off x="3845886" y="9368553"/>
            <a:ext cx="2942277" cy="493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678" tIns="46339" rIns="92678" bIns="46339" anchor="b"/>
          <a:lstStyle>
            <a:lvl1pPr defTabSz="928688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28688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28688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28688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28688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28688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28688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28688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28688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r" latinLnBrk="0"/>
            <a:fld id="{4D2404BF-9332-42B9-98C3-F25C7A20EF29}" type="slidenum">
              <a:rPr kumimoji="0" lang="ko-KR" altLang="en-GB" sz="1300" b="0">
                <a:solidFill>
                  <a:srgbClr val="000000"/>
                </a:solidFill>
                <a:ea typeface="굴림" pitchFamily="50" charset="-127"/>
              </a:rPr>
              <a:pPr algn="r" latinLnBrk="0"/>
              <a:t>99</a:t>
            </a:fld>
            <a:endParaRPr kumimoji="0" lang="en-GB" altLang="ko-KR" sz="1300" b="0" dirty="0">
              <a:solidFill>
                <a:srgbClr val="000000"/>
              </a:solidFill>
              <a:ea typeface="굴림" pitchFamily="50" charset="-127"/>
            </a:endParaRPr>
          </a:p>
        </p:txBody>
      </p:sp>
      <p:sp>
        <p:nvSpPr>
          <p:cNvPr id="99331" name="Rectangle 7"/>
          <p:cNvSpPr txBox="1">
            <a:spLocks noGrp="1" noChangeArrowheads="1"/>
          </p:cNvSpPr>
          <p:nvPr/>
        </p:nvSpPr>
        <p:spPr bwMode="auto">
          <a:xfrm>
            <a:off x="3845886" y="9368553"/>
            <a:ext cx="2942277" cy="493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678" tIns="46339" rIns="92678" bIns="46339" anchor="b"/>
          <a:lstStyle>
            <a:lvl1pPr defTabSz="928688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28688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28688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28688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28688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28688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28688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28688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28688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r" latinLnBrk="0"/>
            <a:fld id="{E1BDB50C-3BAB-4921-A6F6-98385F087FF2}" type="slidenum">
              <a:rPr kumimoji="0" lang="ko-KR" altLang="en-GB" sz="1300" b="0">
                <a:solidFill>
                  <a:srgbClr val="000000"/>
                </a:solidFill>
                <a:ea typeface="굴림" pitchFamily="50" charset="-127"/>
              </a:rPr>
              <a:pPr algn="r" latinLnBrk="0"/>
              <a:t>99</a:t>
            </a:fld>
            <a:endParaRPr kumimoji="0" lang="en-GB" altLang="ko-KR" sz="1300" b="0" dirty="0">
              <a:solidFill>
                <a:srgbClr val="000000"/>
              </a:solidFill>
              <a:ea typeface="굴림" pitchFamily="50" charset="-127"/>
            </a:endParaRPr>
          </a:p>
        </p:txBody>
      </p:sp>
      <p:sp>
        <p:nvSpPr>
          <p:cNvPr id="9933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933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ko-KR" altLang="en-US" smtClean="0"/>
          </a:p>
        </p:txBody>
      </p:sp>
    </p:spTree>
    <p:extLst>
      <p:ext uri="{BB962C8B-B14F-4D97-AF65-F5344CB8AC3E}">
        <p14:creationId xmlns:p14="http://schemas.microsoft.com/office/powerpoint/2010/main" val="20369258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슬라이드 이미지 개체 틀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0355" name="슬라이드 노트 개체 틀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ko-KR" altLang="en-US" smtClean="0"/>
          </a:p>
        </p:txBody>
      </p:sp>
      <p:sp>
        <p:nvSpPr>
          <p:cNvPr id="100356" name="슬라이드 번호 개체 틀 3"/>
          <p:cNvSpPr txBox="1">
            <a:spLocks noGrp="1"/>
          </p:cNvSpPr>
          <p:nvPr/>
        </p:nvSpPr>
        <p:spPr bwMode="auto">
          <a:xfrm>
            <a:off x="3845886" y="9368553"/>
            <a:ext cx="2942277" cy="493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678" tIns="46339" rIns="92678" bIns="46339" anchor="b"/>
          <a:lstStyle>
            <a:lvl1pPr defTabSz="928688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28688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28688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28688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28688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28688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28688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28688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28688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r" latinLnBrk="0"/>
            <a:fld id="{39AEB151-103E-4F52-946B-00FC6BD90644}" type="slidenum">
              <a:rPr kumimoji="0" lang="ko-KR" altLang="en-GB" sz="1300" b="0">
                <a:solidFill>
                  <a:srgbClr val="000000"/>
                </a:solidFill>
                <a:ea typeface="굴림" pitchFamily="50" charset="-127"/>
              </a:rPr>
              <a:pPr algn="r" latinLnBrk="0"/>
              <a:t>100</a:t>
            </a:fld>
            <a:endParaRPr kumimoji="0" lang="en-GB" altLang="ko-KR" sz="1300" b="0" dirty="0">
              <a:solidFill>
                <a:srgbClr val="000000"/>
              </a:solidFill>
              <a:ea typeface="굴림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7202419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jpe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1490733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881351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1"/>
          <p:cNvGrpSpPr>
            <a:grpSpLocks/>
          </p:cNvGrpSpPr>
          <p:nvPr userDrawn="1"/>
        </p:nvGrpSpPr>
        <p:grpSpPr bwMode="auto">
          <a:xfrm>
            <a:off x="-6350" y="3046413"/>
            <a:ext cx="9912350" cy="993775"/>
            <a:chOff x="0" y="1412776"/>
            <a:chExt cx="9906000" cy="2304256"/>
          </a:xfrm>
        </p:grpSpPr>
        <p:sp>
          <p:nvSpPr>
            <p:cNvPr id="3" name="직사각형 2"/>
            <p:cNvSpPr/>
            <p:nvPr userDrawn="1"/>
          </p:nvSpPr>
          <p:spPr bwMode="auto">
            <a:xfrm>
              <a:off x="0" y="2925633"/>
              <a:ext cx="9906000" cy="79139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1">
                <a:hueOff val="0"/>
                <a:satOff val="0"/>
                <a:lumOff val="0"/>
                <a:alphaOff val="0"/>
              </a:schemeClr>
            </a:fillRef>
            <a:effectRef idx="2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lIns="74675" tIns="74675" rIns="74675" bIns="74675" spcCol="1270" anchor="ctr"/>
            <a:lstStyle/>
            <a:p>
              <a:pPr algn="ctr" defTabSz="533400" fontAlgn="base">
                <a:lnSpc>
                  <a:spcPct val="90000"/>
                </a:lnSpc>
                <a:spcBef>
                  <a:spcPct val="50000"/>
                </a:spcBef>
                <a:spcAft>
                  <a:spcPct val="35000"/>
                </a:spcAft>
                <a:defRPr/>
              </a:pPr>
              <a:endParaRPr kumimoji="1" lang="ko-KR" altLang="en-US" sz="11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" name="직사각형 3"/>
            <p:cNvSpPr/>
            <p:nvPr userDrawn="1"/>
          </p:nvSpPr>
          <p:spPr bwMode="auto">
            <a:xfrm>
              <a:off x="0" y="2708460"/>
              <a:ext cx="9906000" cy="79139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1">
                <a:hueOff val="0"/>
                <a:satOff val="0"/>
                <a:lumOff val="0"/>
                <a:alphaOff val="0"/>
              </a:schemeClr>
            </a:fillRef>
            <a:effectRef idx="2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lIns="74675" tIns="74675" rIns="74675" bIns="74675" spcCol="1270" anchor="ctr"/>
            <a:lstStyle/>
            <a:p>
              <a:pPr algn="ctr" defTabSz="533400" fontAlgn="base">
                <a:lnSpc>
                  <a:spcPct val="90000"/>
                </a:lnSpc>
                <a:spcBef>
                  <a:spcPct val="50000"/>
                </a:spcBef>
                <a:spcAft>
                  <a:spcPct val="35000"/>
                </a:spcAft>
                <a:defRPr/>
              </a:pPr>
              <a:endParaRPr kumimoji="1" lang="ko-KR" altLang="en-US" sz="11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" name="직사각형 4"/>
            <p:cNvSpPr/>
            <p:nvPr userDrawn="1"/>
          </p:nvSpPr>
          <p:spPr bwMode="auto">
            <a:xfrm>
              <a:off x="0" y="2491284"/>
              <a:ext cx="9906000" cy="795079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1">
                <a:hueOff val="0"/>
                <a:satOff val="0"/>
                <a:lumOff val="0"/>
                <a:alphaOff val="0"/>
              </a:schemeClr>
            </a:fillRef>
            <a:effectRef idx="2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lIns="74675" tIns="74675" rIns="74675" bIns="74675" spcCol="1270" anchor="ctr"/>
            <a:lstStyle/>
            <a:p>
              <a:pPr algn="ctr" defTabSz="533400" fontAlgn="base">
                <a:lnSpc>
                  <a:spcPct val="90000"/>
                </a:lnSpc>
                <a:spcBef>
                  <a:spcPct val="50000"/>
                </a:spcBef>
                <a:spcAft>
                  <a:spcPct val="35000"/>
                </a:spcAft>
                <a:defRPr/>
              </a:pPr>
              <a:endParaRPr kumimoji="1" lang="ko-KR" altLang="en-US" sz="11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" name="직사각형 5"/>
            <p:cNvSpPr/>
            <p:nvPr userDrawn="1"/>
          </p:nvSpPr>
          <p:spPr bwMode="auto">
            <a:xfrm>
              <a:off x="0" y="2277791"/>
              <a:ext cx="9906000" cy="791399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1">
                <a:hueOff val="0"/>
                <a:satOff val="0"/>
                <a:lumOff val="0"/>
                <a:alphaOff val="0"/>
              </a:schemeClr>
            </a:fillRef>
            <a:effectRef idx="2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lIns="74675" tIns="74675" rIns="74675" bIns="74675" spcCol="1270" anchor="ctr"/>
            <a:lstStyle/>
            <a:p>
              <a:pPr algn="ctr" defTabSz="533400" fontAlgn="base">
                <a:lnSpc>
                  <a:spcPct val="90000"/>
                </a:lnSpc>
                <a:spcBef>
                  <a:spcPct val="50000"/>
                </a:spcBef>
                <a:spcAft>
                  <a:spcPct val="35000"/>
                </a:spcAft>
                <a:defRPr/>
              </a:pPr>
              <a:endParaRPr kumimoji="1" lang="ko-KR" altLang="en-US" sz="11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" name="직사각형 6"/>
            <p:cNvSpPr/>
            <p:nvPr userDrawn="1"/>
          </p:nvSpPr>
          <p:spPr bwMode="auto">
            <a:xfrm>
              <a:off x="0" y="2060618"/>
              <a:ext cx="9906000" cy="791397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1">
                <a:hueOff val="0"/>
                <a:satOff val="0"/>
                <a:lumOff val="0"/>
                <a:alphaOff val="0"/>
              </a:schemeClr>
            </a:fillRef>
            <a:effectRef idx="2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lIns="74675" tIns="74675" rIns="74675" bIns="74675" spcCol="1270" anchor="ctr"/>
            <a:lstStyle/>
            <a:p>
              <a:pPr algn="ctr" defTabSz="533400" fontAlgn="base">
                <a:lnSpc>
                  <a:spcPct val="90000"/>
                </a:lnSpc>
                <a:spcBef>
                  <a:spcPct val="50000"/>
                </a:spcBef>
                <a:spcAft>
                  <a:spcPct val="35000"/>
                </a:spcAft>
                <a:defRPr/>
              </a:pPr>
              <a:endParaRPr kumimoji="1" lang="ko-KR" altLang="en-US" sz="11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" name="직사각형 7"/>
            <p:cNvSpPr/>
            <p:nvPr userDrawn="1"/>
          </p:nvSpPr>
          <p:spPr bwMode="auto">
            <a:xfrm>
              <a:off x="0" y="1843442"/>
              <a:ext cx="9906000" cy="795079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1">
                <a:hueOff val="0"/>
                <a:satOff val="0"/>
                <a:lumOff val="0"/>
                <a:alphaOff val="0"/>
              </a:schemeClr>
            </a:fillRef>
            <a:effectRef idx="2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lIns="74675" tIns="74675" rIns="74675" bIns="74675" spcCol="1270" anchor="ctr"/>
            <a:lstStyle/>
            <a:p>
              <a:pPr algn="ctr" defTabSz="533400" fontAlgn="base">
                <a:lnSpc>
                  <a:spcPct val="90000"/>
                </a:lnSpc>
                <a:spcBef>
                  <a:spcPct val="50000"/>
                </a:spcBef>
                <a:spcAft>
                  <a:spcPct val="35000"/>
                </a:spcAft>
                <a:defRPr/>
              </a:pPr>
              <a:endParaRPr kumimoji="1" lang="ko-KR" altLang="en-US" sz="11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" name="직사각형 8"/>
            <p:cNvSpPr/>
            <p:nvPr userDrawn="1"/>
          </p:nvSpPr>
          <p:spPr bwMode="auto">
            <a:xfrm>
              <a:off x="0" y="1629949"/>
              <a:ext cx="9906000" cy="791399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1">
                <a:hueOff val="0"/>
                <a:satOff val="0"/>
                <a:lumOff val="0"/>
                <a:alphaOff val="0"/>
              </a:schemeClr>
            </a:fillRef>
            <a:effectRef idx="2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lIns="74675" tIns="74675" rIns="74675" bIns="74675" spcCol="1270" anchor="ctr"/>
            <a:lstStyle/>
            <a:p>
              <a:pPr algn="ctr" defTabSz="533400" fontAlgn="base">
                <a:lnSpc>
                  <a:spcPct val="90000"/>
                </a:lnSpc>
                <a:spcBef>
                  <a:spcPct val="50000"/>
                </a:spcBef>
                <a:spcAft>
                  <a:spcPct val="35000"/>
                </a:spcAft>
                <a:defRPr/>
              </a:pPr>
              <a:endParaRPr kumimoji="1" lang="ko-KR" altLang="en-US" sz="11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" name="직사각형 9"/>
            <p:cNvSpPr/>
            <p:nvPr userDrawn="1"/>
          </p:nvSpPr>
          <p:spPr bwMode="auto">
            <a:xfrm>
              <a:off x="0" y="1412776"/>
              <a:ext cx="9906000" cy="791397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1">
                <a:hueOff val="0"/>
                <a:satOff val="0"/>
                <a:lumOff val="0"/>
                <a:alphaOff val="0"/>
              </a:schemeClr>
            </a:fillRef>
            <a:effectRef idx="2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lIns="74675" tIns="74675" rIns="74675" bIns="74675" spcCol="1270" anchor="ctr"/>
            <a:lstStyle/>
            <a:p>
              <a:pPr algn="ctr" defTabSz="533400" fontAlgn="base">
                <a:lnSpc>
                  <a:spcPct val="90000"/>
                </a:lnSpc>
                <a:spcBef>
                  <a:spcPct val="50000"/>
                </a:spcBef>
                <a:spcAft>
                  <a:spcPct val="35000"/>
                </a:spcAft>
                <a:defRPr/>
              </a:pPr>
              <a:endParaRPr kumimoji="1" lang="ko-KR" altLang="en-US" sz="11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cxnSp>
        <p:nvCxnSpPr>
          <p:cNvPr id="11" name="직선 연결선 10"/>
          <p:cNvCxnSpPr/>
          <p:nvPr userDrawn="1"/>
        </p:nvCxnSpPr>
        <p:spPr>
          <a:xfrm>
            <a:off x="-6350" y="3444875"/>
            <a:ext cx="9912350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그룹 29"/>
          <p:cNvGrpSpPr>
            <a:grpSpLocks/>
          </p:cNvGrpSpPr>
          <p:nvPr userDrawn="1"/>
        </p:nvGrpSpPr>
        <p:grpSpPr bwMode="auto">
          <a:xfrm>
            <a:off x="1831975" y="5588001"/>
            <a:ext cx="6316663" cy="1038814"/>
            <a:chOff x="2041525" y="5354638"/>
            <a:chExt cx="6316663" cy="1040302"/>
          </a:xfrm>
        </p:grpSpPr>
        <p:sp>
          <p:nvSpPr>
            <p:cNvPr id="13" name="Rectangle 1054"/>
            <p:cNvSpPr>
              <a:spLocks noChangeArrowheads="1"/>
            </p:cNvSpPr>
            <p:nvPr/>
          </p:nvSpPr>
          <p:spPr bwMode="auto">
            <a:xfrm>
              <a:off x="7924219" y="5354638"/>
              <a:ext cx="184731" cy="308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kumimoji="1" sz="1400">
                  <a:solidFill>
                    <a:schemeClr val="tx1"/>
                  </a:solidFill>
                  <a:latin typeface="Arial" pitchFamily="34" charset="0"/>
                  <a:ea typeface="바탕" pitchFamily="18" charset="-127"/>
                </a:defRPr>
              </a:lvl1pPr>
              <a:lvl2pPr marL="742950" indent="-285750" eaLnBrk="0" hangingPunct="0">
                <a:defRPr kumimoji="1" sz="1400">
                  <a:solidFill>
                    <a:schemeClr val="tx1"/>
                  </a:solidFill>
                  <a:latin typeface="Arial" pitchFamily="34" charset="0"/>
                  <a:ea typeface="바탕" pitchFamily="18" charset="-127"/>
                </a:defRPr>
              </a:lvl2pPr>
              <a:lvl3pPr marL="1143000" indent="-228600" eaLnBrk="0" hangingPunct="0">
                <a:defRPr kumimoji="1" sz="1400">
                  <a:solidFill>
                    <a:schemeClr val="tx1"/>
                  </a:solidFill>
                  <a:latin typeface="Arial" pitchFamily="34" charset="0"/>
                  <a:ea typeface="바탕" pitchFamily="18" charset="-127"/>
                </a:defRPr>
              </a:lvl3pPr>
              <a:lvl4pPr marL="1600200" indent="-228600" eaLnBrk="0" hangingPunct="0">
                <a:defRPr kumimoji="1" sz="1400">
                  <a:solidFill>
                    <a:schemeClr val="tx1"/>
                  </a:solidFill>
                  <a:latin typeface="Arial" pitchFamily="34" charset="0"/>
                  <a:ea typeface="바탕" pitchFamily="18" charset="-127"/>
                </a:defRPr>
              </a:lvl4pPr>
              <a:lvl5pPr marL="2057400" indent="-228600" eaLnBrk="0" hangingPunct="0">
                <a:defRPr kumimoji="1" sz="1400">
                  <a:solidFill>
                    <a:schemeClr val="tx1"/>
                  </a:solidFill>
                  <a:latin typeface="Arial" pitchFamily="34" charset="0"/>
                  <a:ea typeface="바탕" pitchFamily="18" charset="-127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kumimoji="1" sz="1400">
                  <a:solidFill>
                    <a:schemeClr val="tx1"/>
                  </a:solidFill>
                  <a:latin typeface="Arial" pitchFamily="34" charset="0"/>
                  <a:ea typeface="바탕" pitchFamily="18" charset="-127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kumimoji="1" sz="1400">
                  <a:solidFill>
                    <a:schemeClr val="tx1"/>
                  </a:solidFill>
                  <a:latin typeface="Arial" pitchFamily="34" charset="0"/>
                  <a:ea typeface="바탕" pitchFamily="18" charset="-127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kumimoji="1" sz="1400">
                  <a:solidFill>
                    <a:schemeClr val="tx1"/>
                  </a:solidFill>
                  <a:latin typeface="Arial" pitchFamily="34" charset="0"/>
                  <a:ea typeface="바탕" pitchFamily="18" charset="-127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kumimoji="1" sz="1400">
                  <a:solidFill>
                    <a:schemeClr val="tx1"/>
                  </a:solidFill>
                  <a:latin typeface="Arial" pitchFamily="34" charset="0"/>
                  <a:ea typeface="바탕" pitchFamily="18" charset="-127"/>
                </a:defRPr>
              </a:lvl9pPr>
            </a:lstStyle>
            <a:p>
              <a:pPr algn="r" eaLnBrk="1" fontAlgn="base" latinLnBrk="0" hangingPunct="1">
                <a:spcBef>
                  <a:spcPct val="50000"/>
                </a:spcBef>
                <a:spcAft>
                  <a:spcPct val="0"/>
                </a:spcAft>
                <a:defRPr/>
              </a:pPr>
              <a:endParaRPr kumimoji="0" lang="en-US" altLang="ko-KR" b="1" i="1" dirty="0" smtClean="0">
                <a:solidFill>
                  <a:srgbClr val="000000"/>
                </a:solidFill>
                <a:ea typeface="맑은 고딕" pitchFamily="50" charset="-127"/>
                <a:cs typeface="Arial" pitchFamily="34" charset="0"/>
              </a:endParaRPr>
            </a:p>
          </p:txBody>
        </p:sp>
        <p:sp>
          <p:nvSpPr>
            <p:cNvPr id="14" name="Rectangle 1055"/>
            <p:cNvSpPr>
              <a:spLocks noChangeArrowheads="1"/>
            </p:cNvSpPr>
            <p:nvPr/>
          </p:nvSpPr>
          <p:spPr bwMode="auto">
            <a:xfrm>
              <a:off x="3386138" y="5709156"/>
              <a:ext cx="4972050" cy="685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kumimoji="1" sz="1400">
                  <a:solidFill>
                    <a:schemeClr val="tx1"/>
                  </a:solidFill>
                  <a:latin typeface="Arial" pitchFamily="34" charset="0"/>
                  <a:ea typeface="바탕" pitchFamily="18" charset="-127"/>
                </a:defRPr>
              </a:lvl1pPr>
              <a:lvl2pPr marL="742950" indent="-285750" eaLnBrk="0" hangingPunct="0">
                <a:defRPr kumimoji="1" sz="1400">
                  <a:solidFill>
                    <a:schemeClr val="tx1"/>
                  </a:solidFill>
                  <a:latin typeface="Arial" pitchFamily="34" charset="0"/>
                  <a:ea typeface="바탕" pitchFamily="18" charset="-127"/>
                </a:defRPr>
              </a:lvl2pPr>
              <a:lvl3pPr marL="1143000" indent="-228600" eaLnBrk="0" hangingPunct="0">
                <a:defRPr kumimoji="1" sz="1400">
                  <a:solidFill>
                    <a:schemeClr val="tx1"/>
                  </a:solidFill>
                  <a:latin typeface="Arial" pitchFamily="34" charset="0"/>
                  <a:ea typeface="바탕" pitchFamily="18" charset="-127"/>
                </a:defRPr>
              </a:lvl3pPr>
              <a:lvl4pPr marL="1600200" indent="-228600" eaLnBrk="0" hangingPunct="0">
                <a:defRPr kumimoji="1" sz="1400">
                  <a:solidFill>
                    <a:schemeClr val="tx1"/>
                  </a:solidFill>
                  <a:latin typeface="Arial" pitchFamily="34" charset="0"/>
                  <a:ea typeface="바탕" pitchFamily="18" charset="-127"/>
                </a:defRPr>
              </a:lvl4pPr>
              <a:lvl5pPr marL="2057400" indent="-228600" eaLnBrk="0" hangingPunct="0">
                <a:defRPr kumimoji="1" sz="1400">
                  <a:solidFill>
                    <a:schemeClr val="tx1"/>
                  </a:solidFill>
                  <a:latin typeface="Arial" pitchFamily="34" charset="0"/>
                  <a:ea typeface="바탕" pitchFamily="18" charset="-127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kumimoji="1" sz="1400">
                  <a:solidFill>
                    <a:schemeClr val="tx1"/>
                  </a:solidFill>
                  <a:latin typeface="Arial" pitchFamily="34" charset="0"/>
                  <a:ea typeface="바탕" pitchFamily="18" charset="-127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kumimoji="1" sz="1400">
                  <a:solidFill>
                    <a:schemeClr val="tx1"/>
                  </a:solidFill>
                  <a:latin typeface="Arial" pitchFamily="34" charset="0"/>
                  <a:ea typeface="바탕" pitchFamily="18" charset="-127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kumimoji="1" sz="1400">
                  <a:solidFill>
                    <a:schemeClr val="tx1"/>
                  </a:solidFill>
                  <a:latin typeface="Arial" pitchFamily="34" charset="0"/>
                  <a:ea typeface="바탕" pitchFamily="18" charset="-127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kumimoji="1" sz="1400">
                  <a:solidFill>
                    <a:schemeClr val="tx1"/>
                  </a:solidFill>
                  <a:latin typeface="Arial" pitchFamily="34" charset="0"/>
                  <a:ea typeface="바탕" pitchFamily="18" charset="-127"/>
                </a:defRPr>
              </a:lvl9pPr>
            </a:lstStyle>
            <a:p>
              <a:pPr algn="ctr" fontAlgn="base" latinLnBrk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kumimoji="0" lang="en-US" altLang="ko-KR" sz="700" dirty="0" smtClean="0">
                  <a:solidFill>
                    <a:srgbClr val="000000"/>
                  </a:solidFill>
                  <a:latin typeface="+mn-ea"/>
                  <a:ea typeface="+mn-ea"/>
                  <a:cs typeface="Arial" pitchFamily="34" charset="0"/>
                </a:rPr>
                <a:t>Copyright © 2014 by KAPS. ALL RIGHTS RESERVED.</a:t>
              </a:r>
            </a:p>
            <a:p>
              <a:pPr algn="ctr" fontAlgn="base" latinLnBrk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kumimoji="0" lang="en-US" altLang="ko-KR" sz="700" dirty="0" smtClean="0">
                  <a:solidFill>
                    <a:srgbClr val="000000"/>
                  </a:solidFill>
                  <a:latin typeface="+mn-ea"/>
                  <a:ea typeface="+mn-ea"/>
                  <a:cs typeface="Arial" pitchFamily="34" charset="0"/>
                </a:rPr>
                <a:t>No part of this publication may be reproduced, stored in a retrieval system, or transmitted in any form or by any </a:t>
              </a:r>
              <a:r>
                <a:rPr kumimoji="0" lang="en-US" altLang="ko-KR" sz="700" smtClean="0">
                  <a:solidFill>
                    <a:srgbClr val="000000"/>
                  </a:solidFill>
                  <a:latin typeface="+mn-ea"/>
                  <a:ea typeface="+mn-ea"/>
                  <a:cs typeface="Arial" pitchFamily="34" charset="0"/>
                </a:rPr>
                <a:t>means - electronic</a:t>
              </a:r>
              <a:r>
                <a:rPr kumimoji="0" lang="en-US" altLang="ko-KR" sz="700" dirty="0" smtClean="0">
                  <a:solidFill>
                    <a:srgbClr val="000000"/>
                  </a:solidFill>
                  <a:latin typeface="+mn-ea"/>
                  <a:ea typeface="+mn-ea"/>
                  <a:cs typeface="Arial" pitchFamily="34" charset="0"/>
                </a:rPr>
                <a:t>, mechanical, photocopying, recording, or </a:t>
              </a:r>
              <a:r>
                <a:rPr kumimoji="0" lang="en-US" altLang="ko-KR" sz="700" smtClean="0">
                  <a:solidFill>
                    <a:srgbClr val="000000"/>
                  </a:solidFill>
                  <a:latin typeface="+mn-ea"/>
                  <a:ea typeface="+mn-ea"/>
                  <a:cs typeface="Arial" pitchFamily="34" charset="0"/>
                </a:rPr>
                <a:t>otherwise - without </a:t>
              </a:r>
              <a:r>
                <a:rPr kumimoji="0" lang="en-US" altLang="ko-KR" sz="700" dirty="0" smtClean="0">
                  <a:solidFill>
                    <a:srgbClr val="000000"/>
                  </a:solidFill>
                  <a:latin typeface="+mn-ea"/>
                  <a:ea typeface="+mn-ea"/>
                  <a:cs typeface="Arial" pitchFamily="34" charset="0"/>
                </a:rPr>
                <a:t>the permission of KAPS.</a:t>
              </a:r>
              <a:br>
                <a:rPr kumimoji="0" lang="en-US" altLang="ko-KR" sz="700" dirty="0" smtClean="0">
                  <a:solidFill>
                    <a:srgbClr val="000000"/>
                  </a:solidFill>
                  <a:latin typeface="+mn-ea"/>
                  <a:ea typeface="+mn-ea"/>
                  <a:cs typeface="Arial" pitchFamily="34" charset="0"/>
                </a:rPr>
              </a:br>
              <a:r>
                <a:rPr kumimoji="0" lang="en-US" altLang="ko-KR" sz="700" dirty="0" smtClean="0">
                  <a:solidFill>
                    <a:srgbClr val="000000"/>
                  </a:solidFill>
                  <a:latin typeface="+mn-ea"/>
                  <a:ea typeface="+mn-ea"/>
                  <a:cs typeface="Arial" pitchFamily="34" charset="0"/>
                </a:rPr>
                <a:t>This document provides an outline of a presentation and is incomplete without the accompanying oral commentary and discussion.</a:t>
              </a:r>
            </a:p>
          </p:txBody>
        </p:sp>
        <p:sp>
          <p:nvSpPr>
            <p:cNvPr id="15" name="Line 1057"/>
            <p:cNvSpPr>
              <a:spLocks noChangeShapeType="1"/>
            </p:cNvSpPr>
            <p:nvPr/>
          </p:nvSpPr>
          <p:spPr bwMode="auto">
            <a:xfrm>
              <a:off x="2041525" y="5683722"/>
              <a:ext cx="618331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endParaRPr kumimoji="1" lang="ko-KR" altLang="en-US" sz="1400" smtClean="0">
                <a:solidFill>
                  <a:srgbClr val="000000"/>
                </a:solidFill>
                <a:latin typeface="Arial" panose="020B0604020202020204" pitchFamily="34" charset="0"/>
                <a:ea typeface="바탕" panose="02030600000101010101" pitchFamily="18" charset="-127"/>
              </a:endParaRPr>
            </a:p>
          </p:txBody>
        </p:sp>
      </p:grpSp>
      <p:cxnSp>
        <p:nvCxnSpPr>
          <p:cNvPr id="16" name="직선 연결선 15"/>
          <p:cNvCxnSpPr/>
          <p:nvPr userDrawn="1"/>
        </p:nvCxnSpPr>
        <p:spPr>
          <a:xfrm>
            <a:off x="17463" y="1749425"/>
            <a:ext cx="0" cy="86360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/>
          <p:nvPr userDrawn="1"/>
        </p:nvCxnSpPr>
        <p:spPr>
          <a:xfrm>
            <a:off x="9874250" y="2565400"/>
            <a:ext cx="0" cy="86360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그룹 29"/>
          <p:cNvGrpSpPr>
            <a:grpSpLocks/>
          </p:cNvGrpSpPr>
          <p:nvPr userDrawn="1"/>
        </p:nvGrpSpPr>
        <p:grpSpPr bwMode="auto">
          <a:xfrm>
            <a:off x="-6350" y="-31750"/>
            <a:ext cx="9928225" cy="1773238"/>
            <a:chOff x="-6350" y="-31610"/>
            <a:chExt cx="10990226" cy="1773238"/>
          </a:xfrm>
        </p:grpSpPr>
        <p:sp>
          <p:nvSpPr>
            <p:cNvPr id="19" name="직사각형 18"/>
            <p:cNvSpPr/>
            <p:nvPr userDrawn="1"/>
          </p:nvSpPr>
          <p:spPr bwMode="auto">
            <a:xfrm>
              <a:off x="9409325" y="-31610"/>
              <a:ext cx="1574551" cy="1773238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1">
                <a:hueOff val="0"/>
                <a:satOff val="0"/>
                <a:lumOff val="0"/>
                <a:alphaOff val="0"/>
              </a:schemeClr>
            </a:fillRef>
            <a:effectRef idx="2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lIns="74675" tIns="74675" rIns="74675" bIns="74675" spcCol="1270" anchor="ctr"/>
            <a:lstStyle/>
            <a:p>
              <a:pPr algn="ctr" defTabSz="533400" fontAlgn="base">
                <a:lnSpc>
                  <a:spcPct val="90000"/>
                </a:lnSpc>
                <a:spcBef>
                  <a:spcPct val="50000"/>
                </a:spcBef>
                <a:spcAft>
                  <a:spcPct val="35000"/>
                </a:spcAft>
                <a:defRPr/>
              </a:pPr>
              <a:endParaRPr kumimoji="1" lang="ko-KR" altLang="en-US" sz="11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" name="직사각형 19"/>
            <p:cNvSpPr/>
            <p:nvPr userDrawn="1"/>
          </p:nvSpPr>
          <p:spPr bwMode="auto">
            <a:xfrm>
              <a:off x="7831259" y="-31610"/>
              <a:ext cx="1576309" cy="1773238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1">
                <a:hueOff val="0"/>
                <a:satOff val="0"/>
                <a:lumOff val="0"/>
                <a:alphaOff val="0"/>
              </a:schemeClr>
            </a:fillRef>
            <a:effectRef idx="2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lIns="74675" tIns="74675" rIns="74675" bIns="74675" spcCol="1270" anchor="ctr"/>
            <a:lstStyle/>
            <a:p>
              <a:pPr algn="ctr" defTabSz="533400" fontAlgn="base">
                <a:lnSpc>
                  <a:spcPct val="90000"/>
                </a:lnSpc>
                <a:spcBef>
                  <a:spcPct val="50000"/>
                </a:spcBef>
                <a:spcAft>
                  <a:spcPct val="35000"/>
                </a:spcAft>
                <a:defRPr/>
              </a:pPr>
              <a:endParaRPr kumimoji="1" lang="ko-KR" altLang="en-US" sz="11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" name="직사각형 20"/>
            <p:cNvSpPr/>
            <p:nvPr userDrawn="1"/>
          </p:nvSpPr>
          <p:spPr bwMode="auto">
            <a:xfrm>
              <a:off x="6261981" y="-31610"/>
              <a:ext cx="1574551" cy="1773238"/>
            </a:xfrm>
            <a:prstGeom prst="rect">
              <a:avLst/>
            </a:prstGeom>
            <a:solidFill>
              <a:srgbClr val="84C6D8"/>
            </a:solidFill>
            <a:ln>
              <a:noFill/>
            </a:ln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1">
                <a:hueOff val="0"/>
                <a:satOff val="0"/>
                <a:lumOff val="0"/>
                <a:alphaOff val="0"/>
              </a:schemeClr>
            </a:fillRef>
            <a:effectRef idx="2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lIns="74675" tIns="74675" rIns="74675" bIns="74675" spcCol="1270" anchor="ctr"/>
            <a:lstStyle/>
            <a:p>
              <a:pPr algn="ctr" defTabSz="533400" fontAlgn="base">
                <a:lnSpc>
                  <a:spcPct val="90000"/>
                </a:lnSpc>
                <a:spcBef>
                  <a:spcPct val="50000"/>
                </a:spcBef>
                <a:spcAft>
                  <a:spcPct val="35000"/>
                </a:spcAft>
                <a:defRPr/>
              </a:pPr>
              <a:endParaRPr kumimoji="1" lang="ko-KR" altLang="en-US" sz="11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" name="직사각형 21"/>
            <p:cNvSpPr/>
            <p:nvPr userDrawn="1"/>
          </p:nvSpPr>
          <p:spPr bwMode="auto">
            <a:xfrm>
              <a:off x="4697973" y="-31610"/>
              <a:ext cx="1574551" cy="1773238"/>
            </a:xfrm>
            <a:prstGeom prst="rect">
              <a:avLst/>
            </a:prstGeom>
            <a:solidFill>
              <a:srgbClr val="56B1CA"/>
            </a:solidFill>
            <a:ln>
              <a:noFill/>
            </a:ln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1">
                <a:hueOff val="0"/>
                <a:satOff val="0"/>
                <a:lumOff val="0"/>
                <a:alphaOff val="0"/>
              </a:schemeClr>
            </a:fillRef>
            <a:effectRef idx="2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lIns="74675" tIns="74675" rIns="74675" bIns="74675" spcCol="1270" anchor="ctr"/>
            <a:lstStyle/>
            <a:p>
              <a:pPr algn="ctr" defTabSz="533400" fontAlgn="base">
                <a:lnSpc>
                  <a:spcPct val="90000"/>
                </a:lnSpc>
                <a:spcBef>
                  <a:spcPct val="50000"/>
                </a:spcBef>
                <a:spcAft>
                  <a:spcPct val="35000"/>
                </a:spcAft>
                <a:defRPr/>
              </a:pPr>
              <a:endParaRPr kumimoji="1" lang="ko-KR" altLang="en-US" sz="11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" name="직사각형 22"/>
            <p:cNvSpPr/>
            <p:nvPr userDrawn="1"/>
          </p:nvSpPr>
          <p:spPr bwMode="auto">
            <a:xfrm>
              <a:off x="3128694" y="-31610"/>
              <a:ext cx="1576309" cy="1773238"/>
            </a:xfrm>
            <a:prstGeom prst="rect">
              <a:avLst/>
            </a:prstGeom>
            <a:solidFill>
              <a:srgbClr val="3EA6C2"/>
            </a:solidFill>
            <a:ln>
              <a:noFill/>
            </a:ln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1">
                <a:hueOff val="0"/>
                <a:satOff val="0"/>
                <a:lumOff val="0"/>
                <a:alphaOff val="0"/>
              </a:schemeClr>
            </a:fillRef>
            <a:effectRef idx="2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lIns="74675" tIns="74675" rIns="74675" bIns="74675" spcCol="1270" anchor="ctr"/>
            <a:lstStyle/>
            <a:p>
              <a:pPr algn="ctr" defTabSz="533400" fontAlgn="base">
                <a:lnSpc>
                  <a:spcPct val="90000"/>
                </a:lnSpc>
                <a:spcBef>
                  <a:spcPct val="50000"/>
                </a:spcBef>
                <a:spcAft>
                  <a:spcPct val="35000"/>
                </a:spcAft>
                <a:defRPr/>
              </a:pPr>
              <a:endParaRPr kumimoji="1" lang="ko-KR" altLang="en-US" sz="11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" name="직사각형 23"/>
            <p:cNvSpPr/>
            <p:nvPr userDrawn="1"/>
          </p:nvSpPr>
          <p:spPr bwMode="auto">
            <a:xfrm>
              <a:off x="1561172" y="-31610"/>
              <a:ext cx="1574551" cy="1773238"/>
            </a:xfrm>
            <a:prstGeom prst="rect">
              <a:avLst/>
            </a:prstGeom>
            <a:solidFill>
              <a:srgbClr val="399AB5"/>
            </a:solidFill>
            <a:ln>
              <a:noFill/>
            </a:ln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1">
                <a:hueOff val="0"/>
                <a:satOff val="0"/>
                <a:lumOff val="0"/>
                <a:alphaOff val="0"/>
              </a:schemeClr>
            </a:fillRef>
            <a:effectRef idx="2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lIns="74675" tIns="74675" rIns="74675" bIns="74675" spcCol="1270" anchor="ctr"/>
            <a:lstStyle/>
            <a:p>
              <a:pPr algn="ctr" defTabSz="533400" fontAlgn="base">
                <a:lnSpc>
                  <a:spcPct val="90000"/>
                </a:lnSpc>
                <a:spcBef>
                  <a:spcPct val="50000"/>
                </a:spcBef>
                <a:spcAft>
                  <a:spcPct val="35000"/>
                </a:spcAft>
                <a:defRPr/>
              </a:pPr>
              <a:endParaRPr kumimoji="1" lang="ko-KR" altLang="en-US" sz="11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" name="직사각형 24"/>
            <p:cNvSpPr/>
            <p:nvPr userDrawn="1"/>
          </p:nvSpPr>
          <p:spPr bwMode="auto">
            <a:xfrm>
              <a:off x="-6350" y="-31610"/>
              <a:ext cx="1574551" cy="177323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1">
                <a:hueOff val="0"/>
                <a:satOff val="0"/>
                <a:lumOff val="0"/>
                <a:alphaOff val="0"/>
              </a:schemeClr>
            </a:fillRef>
            <a:effectRef idx="2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lIns="74675" tIns="74675" rIns="74675" bIns="74675" spcCol="1270" anchor="ctr"/>
            <a:lstStyle/>
            <a:p>
              <a:pPr algn="ctr" defTabSz="533400" fontAlgn="base">
                <a:lnSpc>
                  <a:spcPct val="90000"/>
                </a:lnSpc>
                <a:spcBef>
                  <a:spcPct val="50000"/>
                </a:spcBef>
                <a:spcAft>
                  <a:spcPct val="35000"/>
                </a:spcAft>
                <a:defRPr/>
              </a:pPr>
              <a:endParaRPr kumimoji="1" lang="ko-KR" altLang="en-US" sz="11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26" name="직사각형 25"/>
          <p:cNvSpPr/>
          <p:nvPr userDrawn="1"/>
        </p:nvSpPr>
        <p:spPr>
          <a:xfrm>
            <a:off x="-7938" y="1743075"/>
            <a:ext cx="9929813" cy="16859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400">
              <a:solidFill>
                <a:srgbClr val="FFFFFF"/>
              </a:solidFill>
            </a:endParaRPr>
          </a:p>
        </p:txBody>
      </p:sp>
      <p:cxnSp>
        <p:nvCxnSpPr>
          <p:cNvPr id="27" name="직선 연결선 26"/>
          <p:cNvCxnSpPr/>
          <p:nvPr userDrawn="1"/>
        </p:nvCxnSpPr>
        <p:spPr>
          <a:xfrm>
            <a:off x="-15875" y="1741488"/>
            <a:ext cx="9921875" cy="0"/>
          </a:xfrm>
          <a:prstGeom prst="line">
            <a:avLst/>
          </a:prstGeom>
          <a:ln w="762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직사각형 27"/>
          <p:cNvSpPr/>
          <p:nvPr userDrawn="1"/>
        </p:nvSpPr>
        <p:spPr>
          <a:xfrm>
            <a:off x="122238" y="2005013"/>
            <a:ext cx="1230312" cy="1157287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400" dirty="0">
              <a:solidFill>
                <a:srgbClr val="000000"/>
              </a:solidFill>
            </a:endParaRPr>
          </a:p>
        </p:txBody>
      </p:sp>
      <p:sp>
        <p:nvSpPr>
          <p:cNvPr id="29" name="직사각형 28"/>
          <p:cNvSpPr/>
          <p:nvPr userDrawn="1"/>
        </p:nvSpPr>
        <p:spPr>
          <a:xfrm>
            <a:off x="8483600" y="2005013"/>
            <a:ext cx="1230313" cy="1157287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4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112868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183965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 preferRelativeResize="0">
            <a:picLocks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49275"/>
            <a:ext cx="9906000" cy="42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5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475" y="6453188"/>
            <a:ext cx="947738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54" descr="넥스원로고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67800" y="6408738"/>
            <a:ext cx="787400" cy="398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3151858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직사각형 10"/>
          <p:cNvSpPr/>
          <p:nvPr/>
        </p:nvSpPr>
        <p:spPr>
          <a:xfrm>
            <a:off x="0" y="6669360"/>
            <a:ext cx="9906000" cy="18864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b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128464" y="128507"/>
            <a:ext cx="9484047" cy="412018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148903" y="648383"/>
            <a:ext cx="9484047" cy="54836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ko-KR" altLang="en-US" dirty="0" smtClean="0"/>
              <a:t>마스터 텍스트 스타일을 편집합니다</a:t>
            </a:r>
          </a:p>
          <a:p>
            <a:pPr lvl="1"/>
            <a:r>
              <a:rPr lang="ko-KR" altLang="en-US" dirty="0" smtClean="0"/>
              <a:t>둘째 수준</a:t>
            </a:r>
          </a:p>
          <a:p>
            <a:pPr lvl="2"/>
            <a:r>
              <a:rPr lang="ko-KR" altLang="en-US" dirty="0" smtClean="0"/>
              <a:t>셋째 수준</a:t>
            </a:r>
          </a:p>
          <a:p>
            <a:pPr lvl="3"/>
            <a:r>
              <a:rPr lang="ko-KR" altLang="en-US" dirty="0" smtClean="0"/>
              <a:t>넷째 수준</a:t>
            </a:r>
          </a:p>
          <a:p>
            <a:pPr lvl="4"/>
            <a:r>
              <a:rPr lang="ko-KR" altLang="en-US" dirty="0" smtClean="0"/>
              <a:t>다섯째 수준</a:t>
            </a:r>
            <a:endParaRPr lang="ko-KR" altLang="en-US" dirty="0"/>
          </a:p>
        </p:txBody>
      </p:sp>
      <p:cxnSp>
        <p:nvCxnSpPr>
          <p:cNvPr id="8" name="직선 연결선 7"/>
          <p:cNvCxnSpPr/>
          <p:nvPr/>
        </p:nvCxnSpPr>
        <p:spPr>
          <a:xfrm>
            <a:off x="0" y="571008"/>
            <a:ext cx="9906000" cy="0"/>
          </a:xfrm>
          <a:prstGeom prst="line">
            <a:avLst/>
          </a:prstGeom>
          <a:ln w="3175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슬라이드 번호 개체 틀 5"/>
          <p:cNvSpPr txBox="1">
            <a:spLocks/>
          </p:cNvSpPr>
          <p:nvPr/>
        </p:nvSpPr>
        <p:spPr>
          <a:xfrm>
            <a:off x="8719887" y="6669360"/>
            <a:ext cx="1186113" cy="18864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ko-KR"/>
            </a:defPPr>
            <a:lvl1pPr marL="0" algn="r" defTabSz="914400" rtl="0" eaLnBrk="1" latinLnBrk="1" hangingPunct="1">
              <a:defRPr sz="12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E5AD7754-090C-43CC-931D-A77B13028A66}" type="slidenum">
              <a:rPr lang="ko-KR" altLang="en-US" sz="1000" b="0" u="none" baseline="0" smtClean="0">
                <a:latin typeface="맑은 고딕" pitchFamily="50" charset="-127"/>
                <a:ea typeface="맑은 고딕" pitchFamily="50" charset="-127"/>
              </a:rPr>
              <a:pPr algn="r"/>
              <a:t>‹#›</a:t>
            </a:fld>
            <a:endParaRPr lang="ko-KR" altLang="en-US" sz="1000" b="0" u="none" baseline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-1332" y="6636226"/>
            <a:ext cx="4953000" cy="246221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공주시 조직진단 최종보고서</a:t>
            </a:r>
            <a:endParaRPr kumimoji="0" lang="ko-KR" alt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89632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716" r:id="rId3"/>
    <p:sldLayoutId id="2147483717" r:id="rId4"/>
    <p:sldLayoutId id="2147483718" r:id="rId5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1" hangingPunct="1">
        <a:spcBef>
          <a:spcPct val="0"/>
        </a:spcBef>
        <a:buNone/>
        <a:defRPr sz="1800" b="0" kern="1200">
          <a:solidFill>
            <a:schemeClr val="tx1"/>
          </a:solidFill>
          <a:latin typeface="맑은 고딕" panose="020B0503020000020004" pitchFamily="50" charset="-127"/>
          <a:ea typeface="맑은 고딕" panose="020B0503020000020004" pitchFamily="50" charset="-127"/>
          <a:cs typeface="+mj-cs"/>
        </a:defRPr>
      </a:lvl1pPr>
    </p:titleStyle>
    <p:bodyStyle>
      <a:lvl1pPr marL="0" indent="0" algn="l" defTabSz="914400" rtl="0" eaLnBrk="1" latinLnBrk="0" hangingPunct="1">
        <a:spcBef>
          <a:spcPct val="20000"/>
        </a:spcBef>
        <a:buFont typeface="Arial" pitchFamily="34" charset="0"/>
        <a:buNone/>
        <a:defRPr sz="1400" b="1" kern="1200">
          <a:solidFill>
            <a:schemeClr val="tx1"/>
          </a:solidFill>
          <a:latin typeface="맑은 고딕" pitchFamily="50" charset="-127"/>
          <a:ea typeface="맑은 고딕" pitchFamily="50" charset="-127"/>
          <a:cs typeface="+mn-cs"/>
        </a:defRPr>
      </a:lvl1pPr>
      <a:lvl2pPr marL="457200" indent="0" algn="l" defTabSz="914400" rtl="0" eaLnBrk="1" latinLnBrk="0" hangingPunct="1">
        <a:spcBef>
          <a:spcPct val="20000"/>
        </a:spcBef>
        <a:buFont typeface="Arial" pitchFamily="34" charset="0"/>
        <a:buNone/>
        <a:defRPr sz="1400" b="1" kern="1200">
          <a:solidFill>
            <a:schemeClr val="tx1"/>
          </a:solidFill>
          <a:latin typeface="맑은 고딕" pitchFamily="50" charset="-127"/>
          <a:ea typeface="맑은 고딕" pitchFamily="50" charset="-127"/>
          <a:cs typeface="+mn-cs"/>
        </a:defRPr>
      </a:lvl2pPr>
      <a:lvl3pPr marL="914400" indent="0" algn="l" defTabSz="914400" rtl="0" eaLnBrk="1" latinLnBrk="0" hangingPunct="1">
        <a:spcBef>
          <a:spcPct val="20000"/>
        </a:spcBef>
        <a:buFont typeface="Arial" pitchFamily="34" charset="0"/>
        <a:buNone/>
        <a:defRPr sz="1400" b="1" kern="1200">
          <a:solidFill>
            <a:schemeClr val="tx1"/>
          </a:solidFill>
          <a:latin typeface="맑은 고딕" pitchFamily="50" charset="-127"/>
          <a:ea typeface="맑은 고딕" pitchFamily="50" charset="-127"/>
          <a:cs typeface="+mn-cs"/>
        </a:defRPr>
      </a:lvl3pPr>
      <a:lvl4pPr marL="1371600" indent="0" algn="l" defTabSz="914400" rtl="0" eaLnBrk="1" latinLnBrk="0" hangingPunct="1">
        <a:spcBef>
          <a:spcPct val="20000"/>
        </a:spcBef>
        <a:buFont typeface="Arial" pitchFamily="34" charset="0"/>
        <a:buNone/>
        <a:defRPr sz="1400" b="1" kern="1200">
          <a:solidFill>
            <a:schemeClr val="tx1"/>
          </a:solidFill>
          <a:latin typeface="맑은 고딕" pitchFamily="50" charset="-127"/>
          <a:ea typeface="맑은 고딕" pitchFamily="50" charset="-127"/>
          <a:cs typeface="+mn-cs"/>
        </a:defRPr>
      </a:lvl4pPr>
      <a:lvl5pPr marL="1828800" indent="0" algn="l" defTabSz="914400" rtl="0" eaLnBrk="1" latinLnBrk="0" hangingPunct="1">
        <a:spcBef>
          <a:spcPct val="20000"/>
        </a:spcBef>
        <a:buFont typeface="Arial" pitchFamily="34" charset="0"/>
        <a:buNone/>
        <a:defRPr sz="1400" b="1" kern="1200">
          <a:solidFill>
            <a:schemeClr val="tx1"/>
          </a:solidFill>
          <a:latin typeface="맑은 고딕" pitchFamily="50" charset="-127"/>
          <a:ea typeface="맑은 고딕" pitchFamily="50" charset="-127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gi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tags" Target="../tags/tag9.xml"/><Relationship Id="rId13" Type="http://schemas.openxmlformats.org/officeDocument/2006/relationships/tags" Target="../tags/tag14.xml"/><Relationship Id="rId18" Type="http://schemas.openxmlformats.org/officeDocument/2006/relationships/tags" Target="../tags/tag19.xml"/><Relationship Id="rId26" Type="http://schemas.openxmlformats.org/officeDocument/2006/relationships/tags" Target="../tags/tag27.xml"/><Relationship Id="rId3" Type="http://schemas.openxmlformats.org/officeDocument/2006/relationships/tags" Target="../tags/tag4.xml"/><Relationship Id="rId21" Type="http://schemas.openxmlformats.org/officeDocument/2006/relationships/tags" Target="../tags/tag22.xml"/><Relationship Id="rId34" Type="http://schemas.openxmlformats.org/officeDocument/2006/relationships/tags" Target="../tags/tag35.xml"/><Relationship Id="rId7" Type="http://schemas.openxmlformats.org/officeDocument/2006/relationships/tags" Target="../tags/tag8.xml"/><Relationship Id="rId12" Type="http://schemas.openxmlformats.org/officeDocument/2006/relationships/tags" Target="../tags/tag13.xml"/><Relationship Id="rId17" Type="http://schemas.openxmlformats.org/officeDocument/2006/relationships/tags" Target="../tags/tag18.xml"/><Relationship Id="rId25" Type="http://schemas.openxmlformats.org/officeDocument/2006/relationships/tags" Target="../tags/tag26.xml"/><Relationship Id="rId33" Type="http://schemas.openxmlformats.org/officeDocument/2006/relationships/tags" Target="../tags/tag34.xml"/><Relationship Id="rId2" Type="http://schemas.openxmlformats.org/officeDocument/2006/relationships/tags" Target="../tags/tag3.xml"/><Relationship Id="rId16" Type="http://schemas.openxmlformats.org/officeDocument/2006/relationships/tags" Target="../tags/tag17.xml"/><Relationship Id="rId20" Type="http://schemas.openxmlformats.org/officeDocument/2006/relationships/tags" Target="../tags/tag21.xml"/><Relationship Id="rId29" Type="http://schemas.openxmlformats.org/officeDocument/2006/relationships/tags" Target="../tags/tag30.xml"/><Relationship Id="rId1" Type="http://schemas.openxmlformats.org/officeDocument/2006/relationships/tags" Target="../tags/tag2.xml"/><Relationship Id="rId6" Type="http://schemas.openxmlformats.org/officeDocument/2006/relationships/tags" Target="../tags/tag7.xml"/><Relationship Id="rId11" Type="http://schemas.openxmlformats.org/officeDocument/2006/relationships/tags" Target="../tags/tag12.xml"/><Relationship Id="rId24" Type="http://schemas.openxmlformats.org/officeDocument/2006/relationships/tags" Target="../tags/tag25.xml"/><Relationship Id="rId32" Type="http://schemas.openxmlformats.org/officeDocument/2006/relationships/tags" Target="../tags/tag33.xml"/><Relationship Id="rId37" Type="http://schemas.openxmlformats.org/officeDocument/2006/relationships/slideLayout" Target="../slideLayouts/slideLayout2.xml"/><Relationship Id="rId5" Type="http://schemas.openxmlformats.org/officeDocument/2006/relationships/tags" Target="../tags/tag6.xml"/><Relationship Id="rId15" Type="http://schemas.openxmlformats.org/officeDocument/2006/relationships/tags" Target="../tags/tag16.xml"/><Relationship Id="rId23" Type="http://schemas.openxmlformats.org/officeDocument/2006/relationships/tags" Target="../tags/tag24.xml"/><Relationship Id="rId28" Type="http://schemas.openxmlformats.org/officeDocument/2006/relationships/tags" Target="../tags/tag29.xml"/><Relationship Id="rId36" Type="http://schemas.openxmlformats.org/officeDocument/2006/relationships/tags" Target="../tags/tag37.xml"/><Relationship Id="rId10" Type="http://schemas.openxmlformats.org/officeDocument/2006/relationships/tags" Target="../tags/tag11.xml"/><Relationship Id="rId19" Type="http://schemas.openxmlformats.org/officeDocument/2006/relationships/tags" Target="../tags/tag20.xml"/><Relationship Id="rId31" Type="http://schemas.openxmlformats.org/officeDocument/2006/relationships/tags" Target="../tags/tag32.xml"/><Relationship Id="rId4" Type="http://schemas.openxmlformats.org/officeDocument/2006/relationships/tags" Target="../tags/tag5.xml"/><Relationship Id="rId9" Type="http://schemas.openxmlformats.org/officeDocument/2006/relationships/tags" Target="../tags/tag10.xml"/><Relationship Id="rId14" Type="http://schemas.openxmlformats.org/officeDocument/2006/relationships/tags" Target="../tags/tag15.xml"/><Relationship Id="rId22" Type="http://schemas.openxmlformats.org/officeDocument/2006/relationships/tags" Target="../tags/tag23.xml"/><Relationship Id="rId27" Type="http://schemas.openxmlformats.org/officeDocument/2006/relationships/tags" Target="../tags/tag28.xml"/><Relationship Id="rId30" Type="http://schemas.openxmlformats.org/officeDocument/2006/relationships/tags" Target="../tags/tag31.xml"/><Relationship Id="rId35" Type="http://schemas.openxmlformats.org/officeDocument/2006/relationships/tags" Target="../tags/tag36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.xml"/><Relationship Id="rId4" Type="http://schemas.openxmlformats.org/officeDocument/2006/relationships/image" Target="../media/image7.png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4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png"/><Relationship Id="rId18" Type="http://schemas.openxmlformats.org/officeDocument/2006/relationships/image" Target="../media/image26.png"/><Relationship Id="rId3" Type="http://schemas.openxmlformats.org/officeDocument/2006/relationships/image" Target="../media/image11.png"/><Relationship Id="rId21" Type="http://schemas.openxmlformats.org/officeDocument/2006/relationships/image" Target="../media/image29.png"/><Relationship Id="rId7" Type="http://schemas.openxmlformats.org/officeDocument/2006/relationships/image" Target="../media/image15.png"/><Relationship Id="rId12" Type="http://schemas.openxmlformats.org/officeDocument/2006/relationships/image" Target="../media/image20.png"/><Relationship Id="rId17" Type="http://schemas.openxmlformats.org/officeDocument/2006/relationships/image" Target="../media/image25.png"/><Relationship Id="rId2" Type="http://schemas.openxmlformats.org/officeDocument/2006/relationships/image" Target="../media/image10.png"/><Relationship Id="rId16" Type="http://schemas.openxmlformats.org/officeDocument/2006/relationships/image" Target="../media/image24.png"/><Relationship Id="rId20" Type="http://schemas.openxmlformats.org/officeDocument/2006/relationships/image" Target="../media/image2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.png"/><Relationship Id="rId11" Type="http://schemas.openxmlformats.org/officeDocument/2006/relationships/image" Target="../media/image19.png"/><Relationship Id="rId24" Type="http://schemas.openxmlformats.org/officeDocument/2006/relationships/image" Target="../media/image32.png"/><Relationship Id="rId5" Type="http://schemas.openxmlformats.org/officeDocument/2006/relationships/image" Target="../media/image13.png"/><Relationship Id="rId15" Type="http://schemas.openxmlformats.org/officeDocument/2006/relationships/image" Target="../media/image23.png"/><Relationship Id="rId23" Type="http://schemas.openxmlformats.org/officeDocument/2006/relationships/image" Target="../media/image31.png"/><Relationship Id="rId10" Type="http://schemas.openxmlformats.org/officeDocument/2006/relationships/image" Target="../media/image18.png"/><Relationship Id="rId19" Type="http://schemas.openxmlformats.org/officeDocument/2006/relationships/image" Target="../media/image27.png"/><Relationship Id="rId4" Type="http://schemas.openxmlformats.org/officeDocument/2006/relationships/image" Target="../media/image12.png"/><Relationship Id="rId9" Type="http://schemas.openxmlformats.org/officeDocument/2006/relationships/image" Target="../media/image17.png"/><Relationship Id="rId14" Type="http://schemas.openxmlformats.org/officeDocument/2006/relationships/image" Target="../media/image22.png"/><Relationship Id="rId22" Type="http://schemas.openxmlformats.org/officeDocument/2006/relationships/image" Target="../media/image30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2.xml"/><Relationship Id="rId4" Type="http://schemas.openxmlformats.org/officeDocument/2006/relationships/chart" Target="../charts/chart1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8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.xml"/><Relationship Id="rId2" Type="http://schemas.openxmlformats.org/officeDocument/2006/relationships/chart" Target="../charts/chart19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2.xm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3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5.xml"/><Relationship Id="rId2" Type="http://schemas.openxmlformats.org/officeDocument/2006/relationships/chart" Target="../charts/chart24.xm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7.xml"/><Relationship Id="rId2" Type="http://schemas.openxmlformats.org/officeDocument/2006/relationships/chart" Target="../charts/chart26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9.xml"/><Relationship Id="rId4" Type="http://schemas.openxmlformats.org/officeDocument/2006/relationships/chart" Target="../charts/chart28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gif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gi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7.jpeg"/><Relationship Id="rId4" Type="http://schemas.openxmlformats.org/officeDocument/2006/relationships/image" Target="../media/image36.png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eg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0.xml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1.xml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.xml"/><Relationship Id="rId2" Type="http://schemas.openxmlformats.org/officeDocument/2006/relationships/chart" Target="../charts/chart32.xml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5.xml"/><Relationship Id="rId2" Type="http://schemas.openxmlformats.org/officeDocument/2006/relationships/chart" Target="../charts/chart34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6.xml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7.xml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8.xml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9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0.xml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wmf"/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1.wmf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gif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1029"/>
          <p:cNvSpPr txBox="1">
            <a:spLocks noChangeArrowheads="1"/>
          </p:cNvSpPr>
          <p:nvPr/>
        </p:nvSpPr>
        <p:spPr bwMode="auto">
          <a:xfrm>
            <a:off x="776536" y="1823650"/>
            <a:ext cx="8352928" cy="1474506"/>
          </a:xfrm>
          <a:prstGeom prst="rect">
            <a:avLst/>
          </a:prstGeom>
          <a:noFill/>
          <a:ln w="9525" cap="flat" cmpd="sng">
            <a:noFill/>
            <a:prstDash val="solid"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180975" indent="-180975" algn="ctr" defTabSz="975022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>
                <a:srgbClr val="000000">
                  <a:lumMod val="95000"/>
                </a:srgbClr>
              </a:buClr>
              <a:buSzPct val="60000"/>
              <a:defRPr/>
            </a:pPr>
            <a:r>
              <a:rPr kumimoji="1" lang="en-US" altLang="ko-KR" sz="3200" b="1" dirty="0" smtClean="0">
                <a:solidFill>
                  <a:srgbClr val="000000"/>
                </a:solidFill>
              </a:rPr>
              <a:t>2014 </a:t>
            </a:r>
            <a:r>
              <a:rPr kumimoji="1" lang="ko-KR" altLang="en-US" sz="3200" b="1" dirty="0" smtClean="0">
                <a:solidFill>
                  <a:srgbClr val="000000"/>
                </a:solidFill>
              </a:rPr>
              <a:t>공주시 </a:t>
            </a:r>
            <a:endParaRPr kumimoji="1" lang="en-US" altLang="ko-KR" sz="3200" b="1" dirty="0" smtClean="0">
              <a:solidFill>
                <a:srgbClr val="000000"/>
              </a:solidFill>
            </a:endParaRPr>
          </a:p>
          <a:p>
            <a:pPr marL="180975" indent="-180975" algn="ctr" defTabSz="975022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>
                <a:srgbClr val="000000">
                  <a:lumMod val="95000"/>
                </a:srgbClr>
              </a:buClr>
              <a:buSzPct val="60000"/>
              <a:defRPr/>
            </a:pPr>
            <a:r>
              <a:rPr kumimoji="1" lang="ko-KR" altLang="en-US" sz="3200" b="1" dirty="0" smtClean="0">
                <a:solidFill>
                  <a:srgbClr val="000000"/>
                </a:solidFill>
              </a:rPr>
              <a:t>행정기구 조직진단</a:t>
            </a:r>
            <a:endParaRPr kumimoji="1" lang="en-US" altLang="ko-KR" sz="3200" b="1" dirty="0" smtClean="0">
              <a:solidFill>
                <a:srgbClr val="000000"/>
              </a:solidFill>
            </a:endParaRPr>
          </a:p>
        </p:txBody>
      </p:sp>
      <p:sp>
        <p:nvSpPr>
          <p:cNvPr id="4" name="Text Box 1056"/>
          <p:cNvSpPr txBox="1">
            <a:spLocks noChangeArrowheads="1"/>
          </p:cNvSpPr>
          <p:nvPr/>
        </p:nvSpPr>
        <p:spPr bwMode="auto">
          <a:xfrm>
            <a:off x="3860393" y="4493909"/>
            <a:ext cx="2185215" cy="461665"/>
          </a:xfrm>
          <a:prstGeom prst="rect">
            <a:avLst/>
          </a:prstGeom>
          <a:noFill/>
          <a:ln w="9525" cap="flat" cmpd="sng">
            <a:noFill/>
            <a:prstDash val="solid"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180975" indent="-180975" algn="ctr" defTabSz="975022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>
                  <a:lumMod val="95000"/>
                </a:srgbClr>
              </a:buClr>
              <a:buSzPct val="60000"/>
              <a:defRPr/>
            </a:pPr>
            <a:r>
              <a:rPr kumimoji="1" lang="en-US" altLang="ko-KR" sz="2400" dirty="0" smtClean="0">
                <a:solidFill>
                  <a:srgbClr val="000000"/>
                </a:solidFill>
              </a:rPr>
              <a:t>- </a:t>
            </a:r>
            <a:r>
              <a:rPr kumimoji="1" lang="ko-KR" altLang="en-US" sz="2400" dirty="0" smtClean="0">
                <a:solidFill>
                  <a:srgbClr val="000000"/>
                </a:solidFill>
              </a:rPr>
              <a:t>완료보고서</a:t>
            </a:r>
            <a:r>
              <a:rPr kumimoji="1" lang="en-US" altLang="ko-KR" sz="2400" dirty="0" smtClean="0">
                <a:solidFill>
                  <a:srgbClr val="000000"/>
                </a:solidFill>
              </a:rPr>
              <a:t>-</a:t>
            </a:r>
          </a:p>
        </p:txBody>
      </p:sp>
      <p:sp>
        <p:nvSpPr>
          <p:cNvPr id="2" name="직사각형 1"/>
          <p:cNvSpPr/>
          <p:nvPr/>
        </p:nvSpPr>
        <p:spPr>
          <a:xfrm>
            <a:off x="6938277" y="5573402"/>
            <a:ext cx="102303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fontAlgn="base" latinLnBrk="0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ko-KR" sz="1600" b="1" i="1" dirty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en-US" altLang="ko-KR" sz="1600" b="1" i="1" dirty="0" smtClean="0">
                <a:solidFill>
                  <a:srgbClr val="000000"/>
                </a:solidFill>
                <a:cs typeface="Arial" pitchFamily="34" charset="0"/>
              </a:rPr>
              <a:t>2014.09</a:t>
            </a:r>
            <a:endParaRPr lang="en-US" altLang="ko-KR" sz="1600" b="1" i="1" dirty="0">
              <a:solidFill>
                <a:srgbClr val="000000"/>
              </a:solidFill>
              <a:cs typeface="Arial" pitchFamily="34" charset="0"/>
            </a:endParaRPr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42251" y="5324690"/>
            <a:ext cx="1780051" cy="4533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2607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TextBox 44"/>
          <p:cNvSpPr txBox="1"/>
          <p:nvPr/>
        </p:nvSpPr>
        <p:spPr>
          <a:xfrm>
            <a:off x="10184500" y="25291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ko-KR" altLang="en-US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6" name="제목 3"/>
          <p:cNvSpPr txBox="1">
            <a:spLocks/>
          </p:cNvSpPr>
          <p:nvPr/>
        </p:nvSpPr>
        <p:spPr>
          <a:xfrm>
            <a:off x="57116" y="143344"/>
            <a:ext cx="3595856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1. </a:t>
            </a:r>
            <a:r>
              <a:rPr lang="ko-KR" altLang="en-US" dirty="0" smtClean="0">
                <a:latin typeface="맑은 고딕" panose="020B0503020000020004" pitchFamily="50" charset="-127"/>
              </a:rPr>
              <a:t>외부환경분석 </a:t>
            </a:r>
            <a:r>
              <a:rPr lang="en-US" altLang="ko-KR" dirty="0">
                <a:latin typeface="맑은 고딕" panose="020B0503020000020004" pitchFamily="50" charset="-127"/>
              </a:rPr>
              <a:t>Framework</a:t>
            </a:r>
          </a:p>
        </p:txBody>
      </p:sp>
      <p:sp>
        <p:nvSpPr>
          <p:cNvPr id="50" name="내용 개체 틀 2"/>
          <p:cNvSpPr txBox="1">
            <a:spLocks/>
          </p:cNvSpPr>
          <p:nvPr/>
        </p:nvSpPr>
        <p:spPr>
          <a:xfrm>
            <a:off x="273000" y="687286"/>
            <a:ext cx="9360000" cy="65409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kumimoji="1"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공주시청을 </a:t>
            </a:r>
            <a:r>
              <a:rPr lang="ko-KR" altLang="en-US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둘러싸고 있는 외부환경을 분석하여 이에 대응할 수 있는 모습을 </a:t>
            </a:r>
            <a:r>
              <a:rPr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구상하고</a:t>
            </a:r>
            <a:r>
              <a:rPr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개선방향을 </a:t>
            </a:r>
            <a:r>
              <a:rPr lang="ko-KR" altLang="en-US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설정하기 위하여 아래와 같은 </a:t>
            </a:r>
            <a:r>
              <a:rPr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Framework</a:t>
            </a:r>
            <a:r>
              <a:rPr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을 </a:t>
            </a:r>
            <a:r>
              <a:rPr lang="ko-KR" altLang="en-US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바탕으로 외부환경을 분석하였음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8484305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6" name="직사각형 120"/>
          <p:cNvSpPr>
            <a:spLocks noChangeArrowheads="1"/>
          </p:cNvSpPr>
          <p:nvPr/>
        </p:nvSpPr>
        <p:spPr bwMode="auto">
          <a:xfrm>
            <a:off x="7172961" y="2668304"/>
            <a:ext cx="2374787" cy="3383781"/>
          </a:xfrm>
          <a:prstGeom prst="rect">
            <a:avLst/>
          </a:prstGeom>
          <a:solidFill>
            <a:srgbClr val="FFFFFF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lIns="18000" rIns="18000" anchor="ctr"/>
          <a:lstStyle/>
          <a:p>
            <a:pPr marL="584200" marR="0" lvl="0" indent="-22860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itchFamily="2" charset="2"/>
              <a:buChar char="ü"/>
              <a:tabLst/>
              <a:defRPr/>
            </a:pPr>
            <a:endParaRPr kumimoji="1" lang="ko-KR" altLang="en-US" sz="1100" i="0" u="none" strike="noStrike" kern="0" cap="none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ea"/>
              <a:cs typeface="Arial"/>
            </a:endParaRPr>
          </a:p>
        </p:txBody>
      </p:sp>
      <p:sp>
        <p:nvSpPr>
          <p:cNvPr id="7" name="직사각형 158"/>
          <p:cNvSpPr>
            <a:spLocks noChangeArrowheads="1"/>
          </p:cNvSpPr>
          <p:nvPr/>
        </p:nvSpPr>
        <p:spPr bwMode="auto">
          <a:xfrm>
            <a:off x="7172961" y="2308760"/>
            <a:ext cx="2374787" cy="359545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전략방향 도출</a:t>
            </a:r>
          </a:p>
        </p:txBody>
      </p:sp>
      <p:sp>
        <p:nvSpPr>
          <p:cNvPr id="8" name="직사각형 7"/>
          <p:cNvSpPr/>
          <p:nvPr/>
        </p:nvSpPr>
        <p:spPr>
          <a:xfrm>
            <a:off x="7293764" y="3620162"/>
            <a:ext cx="2133180" cy="2340000"/>
          </a:xfrm>
          <a:prstGeom prst="rect">
            <a:avLst/>
          </a:prstGeom>
          <a:solidFill>
            <a:schemeClr val="bg1">
              <a:lumMod val="85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defTabSz="105503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i="0" u="none" strike="noStrike" kern="0" cap="none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Arial"/>
            </a:endParaRPr>
          </a:p>
        </p:txBody>
      </p:sp>
      <p:sp>
        <p:nvSpPr>
          <p:cNvPr id="9" name="직사각형 158"/>
          <p:cNvSpPr>
            <a:spLocks noChangeArrowheads="1"/>
          </p:cNvSpPr>
          <p:nvPr/>
        </p:nvSpPr>
        <p:spPr bwMode="auto">
          <a:xfrm>
            <a:off x="7422504" y="3686085"/>
            <a:ext cx="1875701" cy="468000"/>
          </a:xfrm>
          <a:prstGeom prst="rect">
            <a:avLst/>
          </a:prstGeom>
          <a:solidFill>
            <a:srgbClr val="FFFFFF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lIns="18000" rIns="1800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100" kern="0" dirty="0" smtClean="0">
                <a:solidFill>
                  <a:srgbClr val="000000"/>
                </a:solidFill>
                <a:latin typeface="+mn-ea"/>
                <a:cs typeface="Arial"/>
              </a:rPr>
              <a:t>공주시 조직진단에 유의미한 이슈 발굴</a:t>
            </a:r>
            <a:endParaRPr kumimoji="1" lang="en-US" altLang="ko-KR" sz="1100" kern="0" dirty="0" smtClean="0">
              <a:solidFill>
                <a:srgbClr val="000000"/>
              </a:solidFill>
              <a:latin typeface="+mn-ea"/>
              <a:cs typeface="Arial"/>
            </a:endParaRPr>
          </a:p>
        </p:txBody>
      </p:sp>
      <p:sp>
        <p:nvSpPr>
          <p:cNvPr id="10" name="오른쪽 화살표 318"/>
          <p:cNvSpPr>
            <a:spLocks noChangeArrowheads="1"/>
          </p:cNvSpPr>
          <p:nvPr/>
        </p:nvSpPr>
        <p:spPr bwMode="auto">
          <a:xfrm rot="5400000">
            <a:off x="8273043" y="4144641"/>
            <a:ext cx="174625" cy="412015"/>
          </a:xfrm>
          <a:prstGeom prst="rightArrow">
            <a:avLst>
              <a:gd name="adj1" fmla="val 50000"/>
              <a:gd name="adj2" fmla="val 57440"/>
            </a:avLst>
          </a:prstGeom>
          <a:solidFill>
            <a:srgbClr val="000000"/>
          </a:soli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marL="177800" marR="0" lvl="0" indent="-17780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000" i="0" u="none" strike="noStrike" kern="0" cap="none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ea"/>
              <a:cs typeface="Arial"/>
            </a:endParaRPr>
          </a:p>
        </p:txBody>
      </p:sp>
      <p:sp>
        <p:nvSpPr>
          <p:cNvPr id="11" name="오른쪽 화살표 318"/>
          <p:cNvSpPr>
            <a:spLocks noChangeArrowheads="1"/>
          </p:cNvSpPr>
          <p:nvPr/>
        </p:nvSpPr>
        <p:spPr bwMode="auto">
          <a:xfrm rot="5400000">
            <a:off x="8273043" y="5005623"/>
            <a:ext cx="174625" cy="413896"/>
          </a:xfrm>
          <a:prstGeom prst="rightArrow">
            <a:avLst>
              <a:gd name="adj1" fmla="val 50000"/>
              <a:gd name="adj2" fmla="val 57440"/>
            </a:avLst>
          </a:prstGeom>
          <a:solidFill>
            <a:srgbClr val="000000"/>
          </a:soli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marL="177800" marR="0" lvl="0" indent="-17780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000" i="0" u="none" strike="noStrike" kern="0" cap="none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ea"/>
              <a:cs typeface="Arial"/>
            </a:endParaRPr>
          </a:p>
        </p:txBody>
      </p:sp>
      <p:sp>
        <p:nvSpPr>
          <p:cNvPr id="12" name="직사각형 158"/>
          <p:cNvSpPr>
            <a:spLocks noChangeArrowheads="1"/>
          </p:cNvSpPr>
          <p:nvPr/>
        </p:nvSpPr>
        <p:spPr bwMode="auto">
          <a:xfrm>
            <a:off x="7422504" y="4547213"/>
            <a:ext cx="1875701" cy="468000"/>
          </a:xfrm>
          <a:prstGeom prst="rect">
            <a:avLst/>
          </a:prstGeom>
          <a:solidFill>
            <a:srgbClr val="FFFFFF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lIns="18000" rIns="1800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100" i="0" u="none" strike="noStrike" kern="0" cap="none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ea"/>
                <a:cs typeface="Arial"/>
              </a:rPr>
              <a:t>시사점 도출</a:t>
            </a:r>
          </a:p>
        </p:txBody>
      </p:sp>
      <p:sp>
        <p:nvSpPr>
          <p:cNvPr id="13" name="직사각형 158"/>
          <p:cNvSpPr>
            <a:spLocks noChangeArrowheads="1"/>
          </p:cNvSpPr>
          <p:nvPr/>
        </p:nvSpPr>
        <p:spPr bwMode="auto">
          <a:xfrm>
            <a:off x="7422504" y="5409927"/>
            <a:ext cx="1875701" cy="468000"/>
          </a:xfrm>
          <a:prstGeom prst="rect">
            <a:avLst/>
          </a:prstGeom>
          <a:solidFill>
            <a:srgbClr val="FFFFFF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lIns="18000" rIns="1800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100" i="0" u="none" strike="noStrike" kern="0" cap="none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ea"/>
                <a:cs typeface="Arial"/>
              </a:rPr>
              <a:t>조직 및 인력운영 관련 전략방향 설정</a:t>
            </a:r>
          </a:p>
        </p:txBody>
      </p:sp>
      <p:sp>
        <p:nvSpPr>
          <p:cNvPr id="14" name="직사각형 158"/>
          <p:cNvSpPr>
            <a:spLocks noChangeArrowheads="1"/>
          </p:cNvSpPr>
          <p:nvPr/>
        </p:nvSpPr>
        <p:spPr bwMode="auto">
          <a:xfrm>
            <a:off x="7422504" y="2824957"/>
            <a:ext cx="1875701" cy="4680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lIns="18000" rIns="1800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100" kern="0" dirty="0" smtClean="0">
                <a:solidFill>
                  <a:srgbClr val="000000"/>
                </a:solidFill>
                <a:latin typeface="+mn-ea"/>
                <a:cs typeface="Arial"/>
              </a:rPr>
              <a:t>외부환경분석</a:t>
            </a:r>
            <a:endParaRPr kumimoji="1" lang="ko-KR" altLang="en-US" sz="1100" i="0" u="none" strike="noStrike" kern="0" cap="none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ea"/>
              <a:cs typeface="Arial"/>
            </a:endParaRPr>
          </a:p>
        </p:txBody>
      </p:sp>
      <p:sp>
        <p:nvSpPr>
          <p:cNvPr id="15" name="오른쪽 화살표 318"/>
          <p:cNvSpPr>
            <a:spLocks noChangeArrowheads="1"/>
          </p:cNvSpPr>
          <p:nvPr/>
        </p:nvSpPr>
        <p:spPr bwMode="auto">
          <a:xfrm rot="5400000">
            <a:off x="8273043" y="3283513"/>
            <a:ext cx="174625" cy="412015"/>
          </a:xfrm>
          <a:prstGeom prst="rightArrow">
            <a:avLst>
              <a:gd name="adj1" fmla="val 50000"/>
              <a:gd name="adj2" fmla="val 57440"/>
            </a:avLst>
          </a:prstGeom>
          <a:solidFill>
            <a:srgbClr val="000000"/>
          </a:soli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marL="177800" marR="0" lvl="0" indent="-17780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000" i="0" u="none" strike="noStrike" kern="0" cap="none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ea"/>
              <a:cs typeface="Arial"/>
            </a:endParaRPr>
          </a:p>
        </p:txBody>
      </p:sp>
      <p:sp>
        <p:nvSpPr>
          <p:cNvPr id="16" name="AutoShape 86"/>
          <p:cNvSpPr>
            <a:spLocks noChangeArrowheads="1"/>
          </p:cNvSpPr>
          <p:nvPr/>
        </p:nvSpPr>
        <p:spPr bwMode="auto">
          <a:xfrm rot="5400000">
            <a:off x="5945404" y="4064996"/>
            <a:ext cx="2189162" cy="230853"/>
          </a:xfrm>
          <a:prstGeom prst="triangle">
            <a:avLst>
              <a:gd name="adj" fmla="val 50000"/>
            </a:avLst>
          </a:prstGeom>
          <a:gradFill>
            <a:gsLst>
              <a:gs pos="0">
                <a:schemeClr val="bg1">
                  <a:lumMod val="50000"/>
                </a:schemeClr>
              </a:gs>
              <a:gs pos="50000">
                <a:schemeClr val="bg1">
                  <a:lumMod val="85000"/>
                </a:schemeClr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 w="9525" algn="ctr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000" i="0" u="none" strike="noStrike" kern="0" cap="none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ea"/>
              <a:cs typeface="Arial"/>
            </a:endParaRPr>
          </a:p>
        </p:txBody>
      </p:sp>
      <p:sp>
        <p:nvSpPr>
          <p:cNvPr id="18" name="직사각형 158"/>
          <p:cNvSpPr>
            <a:spLocks noChangeArrowheads="1"/>
          </p:cNvSpPr>
          <p:nvPr/>
        </p:nvSpPr>
        <p:spPr bwMode="auto">
          <a:xfrm>
            <a:off x="3891355" y="2173594"/>
            <a:ext cx="2858815" cy="940429"/>
          </a:xfrm>
          <a:prstGeom prst="rect">
            <a:avLst/>
          </a:prstGeom>
          <a:solidFill>
            <a:srgbClr val="FFFFFF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lIns="90000" rIns="90000" anchor="ctr"/>
          <a:lstStyle/>
          <a:p>
            <a:pPr marL="85725" lvl="1" indent="-85725" latinLnBrk="0">
              <a:spcAft>
                <a:spcPts val="300"/>
              </a:spcAft>
              <a:buClr>
                <a:srgbClr val="000000"/>
              </a:buClr>
              <a:buFont typeface="Wingdings" pitchFamily="2" charset="2"/>
              <a:buChar char="§"/>
              <a:defRPr/>
            </a:pPr>
            <a:r>
              <a:rPr lang="ko-KR" altLang="en-US" sz="1100" kern="0" dirty="0" smtClean="0">
                <a:solidFill>
                  <a:srgbClr val="000000"/>
                </a:solidFill>
                <a:latin typeface="+mn-ea"/>
              </a:rPr>
              <a:t>현 정부의 정책기조 및 방향 </a:t>
            </a:r>
            <a:endParaRPr lang="en-US" altLang="ko-KR" sz="1100" kern="0" dirty="0" smtClean="0">
              <a:solidFill>
                <a:srgbClr val="000000"/>
              </a:solidFill>
              <a:latin typeface="+mn-ea"/>
            </a:endParaRPr>
          </a:p>
          <a:p>
            <a:pPr marL="85725" lvl="1" indent="-85725" latinLnBrk="0">
              <a:spcAft>
                <a:spcPts val="300"/>
              </a:spcAft>
              <a:buClr>
                <a:srgbClr val="000000"/>
              </a:buClr>
              <a:buFont typeface="Wingdings" pitchFamily="2" charset="2"/>
              <a:buChar char="§"/>
              <a:defRPr/>
            </a:pPr>
            <a:r>
              <a:rPr lang="ko-KR" altLang="en-US" sz="1100" kern="0" dirty="0" smtClean="0">
                <a:solidFill>
                  <a:srgbClr val="000000"/>
                </a:solidFill>
                <a:latin typeface="+mn-ea"/>
              </a:rPr>
              <a:t>지방자치단체 관련 정책 방향</a:t>
            </a:r>
          </a:p>
          <a:p>
            <a:pPr marL="85725" lvl="1" indent="-85725" latinLnBrk="0">
              <a:spcAft>
                <a:spcPts val="300"/>
              </a:spcAft>
              <a:buClr>
                <a:srgbClr val="000000"/>
              </a:buClr>
              <a:buFont typeface="Wingdings" pitchFamily="2" charset="2"/>
              <a:buChar char="§"/>
              <a:defRPr/>
            </a:pPr>
            <a:r>
              <a:rPr lang="ko-KR" altLang="en-US" sz="1100" kern="0" dirty="0" smtClean="0">
                <a:solidFill>
                  <a:srgbClr val="000000"/>
                </a:solidFill>
                <a:latin typeface="+mn-ea"/>
              </a:rPr>
              <a:t>유관 국정과제 현황</a:t>
            </a:r>
            <a:endParaRPr lang="en-US" altLang="ko-KR" sz="1100" kern="0" dirty="0" smtClean="0">
              <a:solidFill>
                <a:srgbClr val="000000"/>
              </a:solidFill>
              <a:latin typeface="+mn-ea"/>
            </a:endParaRPr>
          </a:p>
          <a:p>
            <a:pPr marL="85725" lvl="1" indent="-85725" latinLnBrk="0">
              <a:spcAft>
                <a:spcPts val="300"/>
              </a:spcAft>
              <a:buClr>
                <a:srgbClr val="000000"/>
              </a:buClr>
              <a:buFont typeface="Wingdings" pitchFamily="2" charset="2"/>
              <a:buChar char="§"/>
              <a:defRPr/>
            </a:pPr>
            <a:r>
              <a:rPr lang="ko-KR" altLang="en-US" sz="1100" kern="0" dirty="0" err="1" smtClean="0">
                <a:solidFill>
                  <a:srgbClr val="000000"/>
                </a:solidFill>
                <a:latin typeface="+mn-ea"/>
              </a:rPr>
              <a:t>충청남도청</a:t>
            </a:r>
            <a:r>
              <a:rPr lang="ko-KR" altLang="en-US" sz="1100" kern="0" dirty="0" smtClean="0">
                <a:solidFill>
                  <a:srgbClr val="000000"/>
                </a:solidFill>
                <a:latin typeface="+mn-ea"/>
              </a:rPr>
              <a:t> 계획 방향</a:t>
            </a:r>
            <a:endParaRPr lang="en-US" altLang="ko-KR" sz="1100" kern="0" dirty="0" smtClean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20" name="Freeform 392"/>
          <p:cNvSpPr>
            <a:spLocks/>
          </p:cNvSpPr>
          <p:nvPr/>
        </p:nvSpPr>
        <p:spPr bwMode="auto">
          <a:xfrm rot="10800000" flipH="1">
            <a:off x="3421631" y="2173966"/>
            <a:ext cx="124864" cy="939863"/>
          </a:xfrm>
          <a:custGeom>
            <a:avLst/>
            <a:gdLst>
              <a:gd name="T0" fmla="*/ 2147483647 w 1260"/>
              <a:gd name="T1" fmla="*/ 2147483647 h 5054"/>
              <a:gd name="T2" fmla="*/ 2147483647 w 1260"/>
              <a:gd name="T3" fmla="*/ 2147483647 h 5054"/>
              <a:gd name="T4" fmla="*/ 2147483647 w 1260"/>
              <a:gd name="T5" fmla="*/ 2147483647 h 5054"/>
              <a:gd name="T6" fmla="*/ 2147483647 w 1260"/>
              <a:gd name="T7" fmla="*/ 2147483647 h 5054"/>
              <a:gd name="T8" fmla="*/ 2147483647 w 1260"/>
              <a:gd name="T9" fmla="*/ 2147483647 h 5054"/>
              <a:gd name="T10" fmla="*/ 2147483647 w 1260"/>
              <a:gd name="T11" fmla="*/ 2147483647 h 5054"/>
              <a:gd name="T12" fmla="*/ 2147483647 w 1260"/>
              <a:gd name="T13" fmla="*/ 2147483647 h 5054"/>
              <a:gd name="T14" fmla="*/ 2147483647 w 1260"/>
              <a:gd name="T15" fmla="*/ 2147483647 h 5054"/>
              <a:gd name="T16" fmla="*/ 2147483647 w 1260"/>
              <a:gd name="T17" fmla="*/ 2147483647 h 5054"/>
              <a:gd name="T18" fmla="*/ 2147483647 w 1260"/>
              <a:gd name="T19" fmla="*/ 2147483647 h 5054"/>
              <a:gd name="T20" fmla="*/ 2147483647 w 1260"/>
              <a:gd name="T21" fmla="*/ 2147483647 h 5054"/>
              <a:gd name="T22" fmla="*/ 2147483647 w 1260"/>
              <a:gd name="T23" fmla="*/ 2147483647 h 5054"/>
              <a:gd name="T24" fmla="*/ 2147483647 w 1260"/>
              <a:gd name="T25" fmla="*/ 2147483647 h 5054"/>
              <a:gd name="T26" fmla="*/ 2147483647 w 1260"/>
              <a:gd name="T27" fmla="*/ 2147483647 h 5054"/>
              <a:gd name="T28" fmla="*/ 2147483647 w 1260"/>
              <a:gd name="T29" fmla="*/ 2147483647 h 5054"/>
              <a:gd name="T30" fmla="*/ 2147483647 w 1260"/>
              <a:gd name="T31" fmla="*/ 2147483647 h 5054"/>
              <a:gd name="T32" fmla="*/ 2147483647 w 1260"/>
              <a:gd name="T33" fmla="*/ 2147483647 h 5054"/>
              <a:gd name="T34" fmla="*/ 2147483647 w 1260"/>
              <a:gd name="T35" fmla="*/ 2147483647 h 5054"/>
              <a:gd name="T36" fmla="*/ 2147483647 w 1260"/>
              <a:gd name="T37" fmla="*/ 2147483647 h 5054"/>
              <a:gd name="T38" fmla="*/ 2147483647 w 1260"/>
              <a:gd name="T39" fmla="*/ 2147483647 h 5054"/>
              <a:gd name="T40" fmla="*/ 2147483647 w 1260"/>
              <a:gd name="T41" fmla="*/ 2147483647 h 5054"/>
              <a:gd name="T42" fmla="*/ 2147483647 w 1260"/>
              <a:gd name="T43" fmla="*/ 2147483647 h 5054"/>
              <a:gd name="T44" fmla="*/ 2147483647 w 1260"/>
              <a:gd name="T45" fmla="*/ 2147483647 h 5054"/>
              <a:gd name="T46" fmla="*/ 2147483647 w 1260"/>
              <a:gd name="T47" fmla="*/ 2147483647 h 5054"/>
              <a:gd name="T48" fmla="*/ 2147483647 w 1260"/>
              <a:gd name="T49" fmla="*/ 2147483647 h 5054"/>
              <a:gd name="T50" fmla="*/ 2147483647 w 1260"/>
              <a:gd name="T51" fmla="*/ 2147483647 h 5054"/>
              <a:gd name="T52" fmla="*/ 2147483647 w 1260"/>
              <a:gd name="T53" fmla="*/ 2147483647 h 5054"/>
              <a:gd name="T54" fmla="*/ 2147483647 w 1260"/>
              <a:gd name="T55" fmla="*/ 2147483647 h 5054"/>
              <a:gd name="T56" fmla="*/ 2147483647 w 1260"/>
              <a:gd name="T57" fmla="*/ 2147483647 h 5054"/>
              <a:gd name="T58" fmla="*/ 2147483647 w 1260"/>
              <a:gd name="T59" fmla="*/ 2147483647 h 5054"/>
              <a:gd name="T60" fmla="*/ 2147483647 w 1260"/>
              <a:gd name="T61" fmla="*/ 2147483647 h 5054"/>
              <a:gd name="T62" fmla="*/ 2147483647 w 1260"/>
              <a:gd name="T63" fmla="*/ 2147483647 h 5054"/>
              <a:gd name="T64" fmla="*/ 2147483647 w 1260"/>
              <a:gd name="T65" fmla="*/ 2147483647 h 5054"/>
              <a:gd name="T66" fmla="*/ 2147483647 w 1260"/>
              <a:gd name="T67" fmla="*/ 2147483647 h 5054"/>
              <a:gd name="T68" fmla="*/ 2147483647 w 1260"/>
              <a:gd name="T69" fmla="*/ 2147483647 h 5054"/>
              <a:gd name="T70" fmla="*/ 2147483647 w 1260"/>
              <a:gd name="T71" fmla="*/ 2147483647 h 5054"/>
              <a:gd name="T72" fmla="*/ 2147483647 w 1260"/>
              <a:gd name="T73" fmla="*/ 2147483647 h 5054"/>
              <a:gd name="T74" fmla="*/ 2147483647 w 1260"/>
              <a:gd name="T75" fmla="*/ 2147483647 h 5054"/>
              <a:gd name="T76" fmla="*/ 2147483647 w 1260"/>
              <a:gd name="T77" fmla="*/ 2147483647 h 5054"/>
              <a:gd name="T78" fmla="*/ 2147483647 w 1260"/>
              <a:gd name="T79" fmla="*/ 2147483647 h 5054"/>
              <a:gd name="T80" fmla="*/ 2147483647 w 1260"/>
              <a:gd name="T81" fmla="*/ 2147483647 h 5054"/>
              <a:gd name="T82" fmla="*/ 2147483647 w 1260"/>
              <a:gd name="T83" fmla="*/ 2147483647 h 5054"/>
              <a:gd name="T84" fmla="*/ 2147483647 w 1260"/>
              <a:gd name="T85" fmla="*/ 2147483647 h 5054"/>
              <a:gd name="T86" fmla="*/ 2147483647 w 1260"/>
              <a:gd name="T87" fmla="*/ 2147483647 h 5054"/>
              <a:gd name="T88" fmla="*/ 2147483647 w 1260"/>
              <a:gd name="T89" fmla="*/ 2147483647 h 5054"/>
              <a:gd name="T90" fmla="*/ 2147483647 w 1260"/>
              <a:gd name="T91" fmla="*/ 2147483647 h 5054"/>
              <a:gd name="T92" fmla="*/ 2147483647 w 1260"/>
              <a:gd name="T93" fmla="*/ 2147483647 h 5054"/>
              <a:gd name="T94" fmla="*/ 2147483647 w 1260"/>
              <a:gd name="T95" fmla="*/ 2147483647 h 5054"/>
              <a:gd name="T96" fmla="*/ 2147483647 w 1260"/>
              <a:gd name="T97" fmla="*/ 2147483647 h 5054"/>
              <a:gd name="T98" fmla="*/ 2147483647 w 1260"/>
              <a:gd name="T99" fmla="*/ 2147483647 h 5054"/>
              <a:gd name="T100" fmla="*/ 2147483647 w 1260"/>
              <a:gd name="T101" fmla="*/ 2147483647 h 5054"/>
              <a:gd name="T102" fmla="*/ 2147483647 w 1260"/>
              <a:gd name="T103" fmla="*/ 2147483647 h 5054"/>
              <a:gd name="T104" fmla="*/ 2147483647 w 1260"/>
              <a:gd name="T105" fmla="*/ 2147483647 h 5054"/>
              <a:gd name="T106" fmla="*/ 2147483647 w 1260"/>
              <a:gd name="T107" fmla="*/ 2147483647 h 505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260"/>
              <a:gd name="T163" fmla="*/ 0 h 5054"/>
              <a:gd name="T164" fmla="*/ 1260 w 1260"/>
              <a:gd name="T165" fmla="*/ 5054 h 5054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260" h="5054">
                <a:moveTo>
                  <a:pt x="838" y="4104"/>
                </a:moveTo>
                <a:lnTo>
                  <a:pt x="829" y="4197"/>
                </a:lnTo>
                <a:lnTo>
                  <a:pt x="815" y="4292"/>
                </a:lnTo>
                <a:lnTo>
                  <a:pt x="794" y="4386"/>
                </a:lnTo>
                <a:lnTo>
                  <a:pt x="764" y="4473"/>
                </a:lnTo>
                <a:lnTo>
                  <a:pt x="728" y="4561"/>
                </a:lnTo>
                <a:lnTo>
                  <a:pt x="680" y="4642"/>
                </a:lnTo>
                <a:lnTo>
                  <a:pt x="629" y="4720"/>
                </a:lnTo>
                <a:lnTo>
                  <a:pt x="571" y="4788"/>
                </a:lnTo>
                <a:lnTo>
                  <a:pt x="505" y="4850"/>
                </a:lnTo>
                <a:lnTo>
                  <a:pt x="437" y="4906"/>
                </a:lnTo>
                <a:lnTo>
                  <a:pt x="364" y="4951"/>
                </a:lnTo>
                <a:lnTo>
                  <a:pt x="290" y="4992"/>
                </a:lnTo>
                <a:lnTo>
                  <a:pt x="206" y="5019"/>
                </a:lnTo>
                <a:lnTo>
                  <a:pt x="123" y="5040"/>
                </a:lnTo>
                <a:lnTo>
                  <a:pt x="40" y="5050"/>
                </a:lnTo>
                <a:lnTo>
                  <a:pt x="0" y="5054"/>
                </a:lnTo>
                <a:lnTo>
                  <a:pt x="66" y="5048"/>
                </a:lnTo>
                <a:lnTo>
                  <a:pt x="136" y="5034"/>
                </a:lnTo>
                <a:lnTo>
                  <a:pt x="206" y="5006"/>
                </a:lnTo>
                <a:lnTo>
                  <a:pt x="270" y="4975"/>
                </a:lnTo>
                <a:lnTo>
                  <a:pt x="332" y="4934"/>
                </a:lnTo>
                <a:lnTo>
                  <a:pt x="388" y="4882"/>
                </a:lnTo>
                <a:lnTo>
                  <a:pt x="435" y="4828"/>
                </a:lnTo>
                <a:lnTo>
                  <a:pt x="479" y="4763"/>
                </a:lnTo>
                <a:lnTo>
                  <a:pt x="517" y="4695"/>
                </a:lnTo>
                <a:lnTo>
                  <a:pt x="546" y="4619"/>
                </a:lnTo>
                <a:lnTo>
                  <a:pt x="567" y="4545"/>
                </a:lnTo>
                <a:lnTo>
                  <a:pt x="582" y="4467"/>
                </a:lnTo>
                <a:lnTo>
                  <a:pt x="585" y="4391"/>
                </a:lnTo>
                <a:lnTo>
                  <a:pt x="585" y="3098"/>
                </a:lnTo>
                <a:lnTo>
                  <a:pt x="590" y="3024"/>
                </a:lnTo>
                <a:lnTo>
                  <a:pt x="604" y="2951"/>
                </a:lnTo>
                <a:lnTo>
                  <a:pt x="629" y="2882"/>
                </a:lnTo>
                <a:lnTo>
                  <a:pt x="655" y="2815"/>
                </a:lnTo>
                <a:lnTo>
                  <a:pt x="693" y="2756"/>
                </a:lnTo>
                <a:lnTo>
                  <a:pt x="738" y="2699"/>
                </a:lnTo>
                <a:lnTo>
                  <a:pt x="785" y="2648"/>
                </a:lnTo>
                <a:lnTo>
                  <a:pt x="839" y="2607"/>
                </a:lnTo>
                <a:lnTo>
                  <a:pt x="897" y="2574"/>
                </a:lnTo>
                <a:lnTo>
                  <a:pt x="960" y="2549"/>
                </a:lnTo>
                <a:lnTo>
                  <a:pt x="1026" y="2537"/>
                </a:lnTo>
                <a:lnTo>
                  <a:pt x="1090" y="2527"/>
                </a:lnTo>
                <a:lnTo>
                  <a:pt x="1026" y="2515"/>
                </a:lnTo>
                <a:lnTo>
                  <a:pt x="960" y="2502"/>
                </a:lnTo>
                <a:lnTo>
                  <a:pt x="897" y="2477"/>
                </a:lnTo>
                <a:lnTo>
                  <a:pt x="839" y="2442"/>
                </a:lnTo>
                <a:lnTo>
                  <a:pt x="785" y="2401"/>
                </a:lnTo>
                <a:lnTo>
                  <a:pt x="738" y="2354"/>
                </a:lnTo>
                <a:lnTo>
                  <a:pt x="693" y="2296"/>
                </a:lnTo>
                <a:lnTo>
                  <a:pt x="655" y="2235"/>
                </a:lnTo>
                <a:lnTo>
                  <a:pt x="629" y="2170"/>
                </a:lnTo>
                <a:lnTo>
                  <a:pt x="604" y="2100"/>
                </a:lnTo>
                <a:lnTo>
                  <a:pt x="590" y="2026"/>
                </a:lnTo>
                <a:lnTo>
                  <a:pt x="585" y="1951"/>
                </a:lnTo>
                <a:lnTo>
                  <a:pt x="585" y="660"/>
                </a:lnTo>
                <a:lnTo>
                  <a:pt x="582" y="585"/>
                </a:lnTo>
                <a:lnTo>
                  <a:pt x="567" y="506"/>
                </a:lnTo>
                <a:lnTo>
                  <a:pt x="546" y="427"/>
                </a:lnTo>
                <a:lnTo>
                  <a:pt x="517" y="354"/>
                </a:lnTo>
                <a:lnTo>
                  <a:pt x="479" y="289"/>
                </a:lnTo>
                <a:lnTo>
                  <a:pt x="435" y="226"/>
                </a:lnTo>
                <a:lnTo>
                  <a:pt x="388" y="169"/>
                </a:lnTo>
                <a:lnTo>
                  <a:pt x="332" y="118"/>
                </a:lnTo>
                <a:lnTo>
                  <a:pt x="270" y="76"/>
                </a:lnTo>
                <a:lnTo>
                  <a:pt x="206" y="44"/>
                </a:lnTo>
                <a:lnTo>
                  <a:pt x="136" y="19"/>
                </a:lnTo>
                <a:lnTo>
                  <a:pt x="66" y="3"/>
                </a:lnTo>
                <a:lnTo>
                  <a:pt x="0" y="0"/>
                </a:lnTo>
                <a:lnTo>
                  <a:pt x="40" y="3"/>
                </a:lnTo>
                <a:lnTo>
                  <a:pt x="123" y="9"/>
                </a:lnTo>
                <a:lnTo>
                  <a:pt x="206" y="29"/>
                </a:lnTo>
                <a:lnTo>
                  <a:pt x="290" y="61"/>
                </a:lnTo>
                <a:lnTo>
                  <a:pt x="364" y="100"/>
                </a:lnTo>
                <a:lnTo>
                  <a:pt x="437" y="147"/>
                </a:lnTo>
                <a:lnTo>
                  <a:pt x="505" y="203"/>
                </a:lnTo>
                <a:lnTo>
                  <a:pt x="571" y="264"/>
                </a:lnTo>
                <a:lnTo>
                  <a:pt x="629" y="333"/>
                </a:lnTo>
                <a:lnTo>
                  <a:pt x="680" y="408"/>
                </a:lnTo>
                <a:lnTo>
                  <a:pt x="728" y="488"/>
                </a:lnTo>
                <a:lnTo>
                  <a:pt x="764" y="576"/>
                </a:lnTo>
                <a:lnTo>
                  <a:pt x="794" y="664"/>
                </a:lnTo>
                <a:lnTo>
                  <a:pt x="815" y="757"/>
                </a:lnTo>
                <a:lnTo>
                  <a:pt x="829" y="850"/>
                </a:lnTo>
                <a:lnTo>
                  <a:pt x="838" y="948"/>
                </a:lnTo>
                <a:lnTo>
                  <a:pt x="838" y="2047"/>
                </a:lnTo>
                <a:lnTo>
                  <a:pt x="842" y="2116"/>
                </a:lnTo>
                <a:lnTo>
                  <a:pt x="856" y="2184"/>
                </a:lnTo>
                <a:lnTo>
                  <a:pt x="874" y="2242"/>
                </a:lnTo>
                <a:lnTo>
                  <a:pt x="903" y="2302"/>
                </a:lnTo>
                <a:lnTo>
                  <a:pt x="937" y="2355"/>
                </a:lnTo>
                <a:lnTo>
                  <a:pt x="981" y="2405"/>
                </a:lnTo>
                <a:lnTo>
                  <a:pt x="1030" y="2442"/>
                </a:lnTo>
                <a:lnTo>
                  <a:pt x="1083" y="2477"/>
                </a:lnTo>
                <a:lnTo>
                  <a:pt x="1140" y="2502"/>
                </a:lnTo>
                <a:lnTo>
                  <a:pt x="1200" y="2515"/>
                </a:lnTo>
                <a:lnTo>
                  <a:pt x="1260" y="2523"/>
                </a:lnTo>
                <a:lnTo>
                  <a:pt x="1206" y="2530"/>
                </a:lnTo>
                <a:lnTo>
                  <a:pt x="1147" y="2543"/>
                </a:lnTo>
                <a:lnTo>
                  <a:pt x="1090" y="2569"/>
                </a:lnTo>
                <a:lnTo>
                  <a:pt x="1037" y="2598"/>
                </a:lnTo>
                <a:lnTo>
                  <a:pt x="987" y="2640"/>
                </a:lnTo>
                <a:lnTo>
                  <a:pt x="943" y="2687"/>
                </a:lnTo>
                <a:lnTo>
                  <a:pt x="908" y="2739"/>
                </a:lnTo>
                <a:lnTo>
                  <a:pt x="877" y="2798"/>
                </a:lnTo>
                <a:lnTo>
                  <a:pt x="858" y="2859"/>
                </a:lnTo>
                <a:lnTo>
                  <a:pt x="842" y="2923"/>
                </a:lnTo>
                <a:lnTo>
                  <a:pt x="838" y="2991"/>
                </a:lnTo>
                <a:lnTo>
                  <a:pt x="838" y="4104"/>
                </a:lnTo>
                <a:close/>
              </a:path>
            </a:pathLst>
          </a:custGeom>
          <a:solidFill>
            <a:srgbClr val="000000">
              <a:lumMod val="50000"/>
              <a:lumOff val="50000"/>
            </a:srgbClr>
          </a:solidFill>
          <a:ln w="0">
            <a:noFill/>
            <a:round/>
            <a:headEnd/>
            <a:tailEnd/>
          </a:ln>
        </p:spPr>
        <p:txBody>
          <a:bodyPr/>
          <a:lstStyle/>
          <a:p>
            <a:pPr marL="0" marR="0" lvl="0" indent="0" defTabSz="914400" eaLnBrk="0" fontAlgn="t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000" i="0" u="none" strike="noStrike" kern="0" cap="none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ea"/>
              <a:cs typeface="Arial"/>
            </a:endParaRPr>
          </a:p>
        </p:txBody>
      </p:sp>
      <p:sp>
        <p:nvSpPr>
          <p:cNvPr id="21" name="오른쪽 화살표 318"/>
          <p:cNvSpPr>
            <a:spLocks noChangeArrowheads="1"/>
          </p:cNvSpPr>
          <p:nvPr/>
        </p:nvSpPr>
        <p:spPr bwMode="auto">
          <a:xfrm>
            <a:off x="3554867" y="2483561"/>
            <a:ext cx="249728" cy="320675"/>
          </a:xfrm>
          <a:prstGeom prst="rightArrow">
            <a:avLst>
              <a:gd name="adj1" fmla="val 50000"/>
              <a:gd name="adj2" fmla="val 57440"/>
            </a:avLst>
          </a:prstGeom>
          <a:solidFill>
            <a:srgbClr val="808080"/>
          </a:soli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marL="177800" marR="0" lvl="0" indent="-17780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000" i="0" u="none" strike="noStrike" kern="0" cap="none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ea"/>
              <a:cs typeface="Arial"/>
            </a:endParaRPr>
          </a:p>
        </p:txBody>
      </p:sp>
      <p:sp>
        <p:nvSpPr>
          <p:cNvPr id="26" name="Freeform 392"/>
          <p:cNvSpPr>
            <a:spLocks/>
          </p:cNvSpPr>
          <p:nvPr/>
        </p:nvSpPr>
        <p:spPr bwMode="auto">
          <a:xfrm rot="10800000" flipH="1">
            <a:off x="3421631" y="3159260"/>
            <a:ext cx="124864" cy="932832"/>
          </a:xfrm>
          <a:custGeom>
            <a:avLst/>
            <a:gdLst>
              <a:gd name="T0" fmla="*/ 2147483647 w 1260"/>
              <a:gd name="T1" fmla="*/ 2147483647 h 5054"/>
              <a:gd name="T2" fmla="*/ 2147483647 w 1260"/>
              <a:gd name="T3" fmla="*/ 2147483647 h 5054"/>
              <a:gd name="T4" fmla="*/ 2147483647 w 1260"/>
              <a:gd name="T5" fmla="*/ 2147483647 h 5054"/>
              <a:gd name="T6" fmla="*/ 2147483647 w 1260"/>
              <a:gd name="T7" fmla="*/ 2147483647 h 5054"/>
              <a:gd name="T8" fmla="*/ 2147483647 w 1260"/>
              <a:gd name="T9" fmla="*/ 2147483647 h 5054"/>
              <a:gd name="T10" fmla="*/ 2147483647 w 1260"/>
              <a:gd name="T11" fmla="*/ 2147483647 h 5054"/>
              <a:gd name="T12" fmla="*/ 2147483647 w 1260"/>
              <a:gd name="T13" fmla="*/ 2147483647 h 5054"/>
              <a:gd name="T14" fmla="*/ 2147483647 w 1260"/>
              <a:gd name="T15" fmla="*/ 2147483647 h 5054"/>
              <a:gd name="T16" fmla="*/ 2147483647 w 1260"/>
              <a:gd name="T17" fmla="*/ 2147483647 h 5054"/>
              <a:gd name="T18" fmla="*/ 2147483647 w 1260"/>
              <a:gd name="T19" fmla="*/ 2147483647 h 5054"/>
              <a:gd name="T20" fmla="*/ 2147483647 w 1260"/>
              <a:gd name="T21" fmla="*/ 2147483647 h 5054"/>
              <a:gd name="T22" fmla="*/ 2147483647 w 1260"/>
              <a:gd name="T23" fmla="*/ 2147483647 h 5054"/>
              <a:gd name="T24" fmla="*/ 2147483647 w 1260"/>
              <a:gd name="T25" fmla="*/ 2147483647 h 5054"/>
              <a:gd name="T26" fmla="*/ 2147483647 w 1260"/>
              <a:gd name="T27" fmla="*/ 2147483647 h 5054"/>
              <a:gd name="T28" fmla="*/ 2147483647 w 1260"/>
              <a:gd name="T29" fmla="*/ 2147483647 h 5054"/>
              <a:gd name="T30" fmla="*/ 2147483647 w 1260"/>
              <a:gd name="T31" fmla="*/ 2147483647 h 5054"/>
              <a:gd name="T32" fmla="*/ 2147483647 w 1260"/>
              <a:gd name="T33" fmla="*/ 2147483647 h 5054"/>
              <a:gd name="T34" fmla="*/ 2147483647 w 1260"/>
              <a:gd name="T35" fmla="*/ 2147483647 h 5054"/>
              <a:gd name="T36" fmla="*/ 2147483647 w 1260"/>
              <a:gd name="T37" fmla="*/ 2147483647 h 5054"/>
              <a:gd name="T38" fmla="*/ 2147483647 w 1260"/>
              <a:gd name="T39" fmla="*/ 2147483647 h 5054"/>
              <a:gd name="T40" fmla="*/ 2147483647 w 1260"/>
              <a:gd name="T41" fmla="*/ 2147483647 h 5054"/>
              <a:gd name="T42" fmla="*/ 2147483647 w 1260"/>
              <a:gd name="T43" fmla="*/ 2147483647 h 5054"/>
              <a:gd name="T44" fmla="*/ 2147483647 w 1260"/>
              <a:gd name="T45" fmla="*/ 2147483647 h 5054"/>
              <a:gd name="T46" fmla="*/ 2147483647 w 1260"/>
              <a:gd name="T47" fmla="*/ 2147483647 h 5054"/>
              <a:gd name="T48" fmla="*/ 2147483647 w 1260"/>
              <a:gd name="T49" fmla="*/ 2147483647 h 5054"/>
              <a:gd name="T50" fmla="*/ 2147483647 w 1260"/>
              <a:gd name="T51" fmla="*/ 2147483647 h 5054"/>
              <a:gd name="T52" fmla="*/ 2147483647 w 1260"/>
              <a:gd name="T53" fmla="*/ 2147483647 h 5054"/>
              <a:gd name="T54" fmla="*/ 2147483647 w 1260"/>
              <a:gd name="T55" fmla="*/ 2147483647 h 5054"/>
              <a:gd name="T56" fmla="*/ 2147483647 w 1260"/>
              <a:gd name="T57" fmla="*/ 2147483647 h 5054"/>
              <a:gd name="T58" fmla="*/ 2147483647 w 1260"/>
              <a:gd name="T59" fmla="*/ 2147483647 h 5054"/>
              <a:gd name="T60" fmla="*/ 2147483647 w 1260"/>
              <a:gd name="T61" fmla="*/ 2147483647 h 5054"/>
              <a:gd name="T62" fmla="*/ 2147483647 w 1260"/>
              <a:gd name="T63" fmla="*/ 2147483647 h 5054"/>
              <a:gd name="T64" fmla="*/ 2147483647 w 1260"/>
              <a:gd name="T65" fmla="*/ 2147483647 h 5054"/>
              <a:gd name="T66" fmla="*/ 2147483647 w 1260"/>
              <a:gd name="T67" fmla="*/ 2147483647 h 5054"/>
              <a:gd name="T68" fmla="*/ 2147483647 w 1260"/>
              <a:gd name="T69" fmla="*/ 2147483647 h 5054"/>
              <a:gd name="T70" fmla="*/ 2147483647 w 1260"/>
              <a:gd name="T71" fmla="*/ 2147483647 h 5054"/>
              <a:gd name="T72" fmla="*/ 2147483647 w 1260"/>
              <a:gd name="T73" fmla="*/ 2147483647 h 5054"/>
              <a:gd name="T74" fmla="*/ 2147483647 w 1260"/>
              <a:gd name="T75" fmla="*/ 2147483647 h 5054"/>
              <a:gd name="T76" fmla="*/ 2147483647 w 1260"/>
              <a:gd name="T77" fmla="*/ 2147483647 h 5054"/>
              <a:gd name="T78" fmla="*/ 2147483647 w 1260"/>
              <a:gd name="T79" fmla="*/ 2147483647 h 5054"/>
              <a:gd name="T80" fmla="*/ 2147483647 w 1260"/>
              <a:gd name="T81" fmla="*/ 2147483647 h 5054"/>
              <a:gd name="T82" fmla="*/ 2147483647 w 1260"/>
              <a:gd name="T83" fmla="*/ 2147483647 h 5054"/>
              <a:gd name="T84" fmla="*/ 2147483647 w 1260"/>
              <a:gd name="T85" fmla="*/ 2147483647 h 5054"/>
              <a:gd name="T86" fmla="*/ 2147483647 w 1260"/>
              <a:gd name="T87" fmla="*/ 2147483647 h 5054"/>
              <a:gd name="T88" fmla="*/ 2147483647 w 1260"/>
              <a:gd name="T89" fmla="*/ 2147483647 h 5054"/>
              <a:gd name="T90" fmla="*/ 2147483647 w 1260"/>
              <a:gd name="T91" fmla="*/ 2147483647 h 5054"/>
              <a:gd name="T92" fmla="*/ 2147483647 w 1260"/>
              <a:gd name="T93" fmla="*/ 2147483647 h 5054"/>
              <a:gd name="T94" fmla="*/ 2147483647 w 1260"/>
              <a:gd name="T95" fmla="*/ 2147483647 h 5054"/>
              <a:gd name="T96" fmla="*/ 2147483647 w 1260"/>
              <a:gd name="T97" fmla="*/ 2147483647 h 5054"/>
              <a:gd name="T98" fmla="*/ 2147483647 w 1260"/>
              <a:gd name="T99" fmla="*/ 2147483647 h 5054"/>
              <a:gd name="T100" fmla="*/ 2147483647 w 1260"/>
              <a:gd name="T101" fmla="*/ 2147483647 h 5054"/>
              <a:gd name="T102" fmla="*/ 2147483647 w 1260"/>
              <a:gd name="T103" fmla="*/ 2147483647 h 5054"/>
              <a:gd name="T104" fmla="*/ 2147483647 w 1260"/>
              <a:gd name="T105" fmla="*/ 2147483647 h 5054"/>
              <a:gd name="T106" fmla="*/ 2147483647 w 1260"/>
              <a:gd name="T107" fmla="*/ 2147483647 h 505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260"/>
              <a:gd name="T163" fmla="*/ 0 h 5054"/>
              <a:gd name="T164" fmla="*/ 1260 w 1260"/>
              <a:gd name="T165" fmla="*/ 5054 h 5054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260" h="5054">
                <a:moveTo>
                  <a:pt x="838" y="4104"/>
                </a:moveTo>
                <a:lnTo>
                  <a:pt x="829" y="4197"/>
                </a:lnTo>
                <a:lnTo>
                  <a:pt x="815" y="4292"/>
                </a:lnTo>
                <a:lnTo>
                  <a:pt x="794" y="4386"/>
                </a:lnTo>
                <a:lnTo>
                  <a:pt x="764" y="4473"/>
                </a:lnTo>
                <a:lnTo>
                  <a:pt x="728" y="4561"/>
                </a:lnTo>
                <a:lnTo>
                  <a:pt x="680" y="4642"/>
                </a:lnTo>
                <a:lnTo>
                  <a:pt x="629" y="4720"/>
                </a:lnTo>
                <a:lnTo>
                  <a:pt x="571" y="4788"/>
                </a:lnTo>
                <a:lnTo>
                  <a:pt x="505" y="4850"/>
                </a:lnTo>
                <a:lnTo>
                  <a:pt x="437" y="4906"/>
                </a:lnTo>
                <a:lnTo>
                  <a:pt x="364" y="4951"/>
                </a:lnTo>
                <a:lnTo>
                  <a:pt x="290" y="4992"/>
                </a:lnTo>
                <a:lnTo>
                  <a:pt x="206" y="5019"/>
                </a:lnTo>
                <a:lnTo>
                  <a:pt x="123" y="5040"/>
                </a:lnTo>
                <a:lnTo>
                  <a:pt x="40" y="5050"/>
                </a:lnTo>
                <a:lnTo>
                  <a:pt x="0" y="5054"/>
                </a:lnTo>
                <a:lnTo>
                  <a:pt x="66" y="5048"/>
                </a:lnTo>
                <a:lnTo>
                  <a:pt x="136" y="5034"/>
                </a:lnTo>
                <a:lnTo>
                  <a:pt x="206" y="5006"/>
                </a:lnTo>
                <a:lnTo>
                  <a:pt x="270" y="4975"/>
                </a:lnTo>
                <a:lnTo>
                  <a:pt x="332" y="4934"/>
                </a:lnTo>
                <a:lnTo>
                  <a:pt x="388" y="4882"/>
                </a:lnTo>
                <a:lnTo>
                  <a:pt x="435" y="4828"/>
                </a:lnTo>
                <a:lnTo>
                  <a:pt x="479" y="4763"/>
                </a:lnTo>
                <a:lnTo>
                  <a:pt x="517" y="4695"/>
                </a:lnTo>
                <a:lnTo>
                  <a:pt x="546" y="4619"/>
                </a:lnTo>
                <a:lnTo>
                  <a:pt x="567" y="4545"/>
                </a:lnTo>
                <a:lnTo>
                  <a:pt x="582" y="4467"/>
                </a:lnTo>
                <a:lnTo>
                  <a:pt x="585" y="4391"/>
                </a:lnTo>
                <a:lnTo>
                  <a:pt x="585" y="3098"/>
                </a:lnTo>
                <a:lnTo>
                  <a:pt x="590" y="3024"/>
                </a:lnTo>
                <a:lnTo>
                  <a:pt x="604" y="2951"/>
                </a:lnTo>
                <a:lnTo>
                  <a:pt x="629" y="2882"/>
                </a:lnTo>
                <a:lnTo>
                  <a:pt x="655" y="2815"/>
                </a:lnTo>
                <a:lnTo>
                  <a:pt x="693" y="2756"/>
                </a:lnTo>
                <a:lnTo>
                  <a:pt x="738" y="2699"/>
                </a:lnTo>
                <a:lnTo>
                  <a:pt x="785" y="2648"/>
                </a:lnTo>
                <a:lnTo>
                  <a:pt x="839" y="2607"/>
                </a:lnTo>
                <a:lnTo>
                  <a:pt x="897" y="2574"/>
                </a:lnTo>
                <a:lnTo>
                  <a:pt x="960" y="2549"/>
                </a:lnTo>
                <a:lnTo>
                  <a:pt x="1026" y="2537"/>
                </a:lnTo>
                <a:lnTo>
                  <a:pt x="1090" y="2527"/>
                </a:lnTo>
                <a:lnTo>
                  <a:pt x="1026" y="2515"/>
                </a:lnTo>
                <a:lnTo>
                  <a:pt x="960" y="2502"/>
                </a:lnTo>
                <a:lnTo>
                  <a:pt x="897" y="2477"/>
                </a:lnTo>
                <a:lnTo>
                  <a:pt x="839" y="2442"/>
                </a:lnTo>
                <a:lnTo>
                  <a:pt x="785" y="2401"/>
                </a:lnTo>
                <a:lnTo>
                  <a:pt x="738" y="2354"/>
                </a:lnTo>
                <a:lnTo>
                  <a:pt x="693" y="2296"/>
                </a:lnTo>
                <a:lnTo>
                  <a:pt x="655" y="2235"/>
                </a:lnTo>
                <a:lnTo>
                  <a:pt x="629" y="2170"/>
                </a:lnTo>
                <a:lnTo>
                  <a:pt x="604" y="2100"/>
                </a:lnTo>
                <a:lnTo>
                  <a:pt x="590" y="2026"/>
                </a:lnTo>
                <a:lnTo>
                  <a:pt x="585" y="1951"/>
                </a:lnTo>
                <a:lnTo>
                  <a:pt x="585" y="660"/>
                </a:lnTo>
                <a:lnTo>
                  <a:pt x="582" y="585"/>
                </a:lnTo>
                <a:lnTo>
                  <a:pt x="567" y="506"/>
                </a:lnTo>
                <a:lnTo>
                  <a:pt x="546" y="427"/>
                </a:lnTo>
                <a:lnTo>
                  <a:pt x="517" y="354"/>
                </a:lnTo>
                <a:lnTo>
                  <a:pt x="479" y="289"/>
                </a:lnTo>
                <a:lnTo>
                  <a:pt x="435" y="226"/>
                </a:lnTo>
                <a:lnTo>
                  <a:pt x="388" y="169"/>
                </a:lnTo>
                <a:lnTo>
                  <a:pt x="332" y="118"/>
                </a:lnTo>
                <a:lnTo>
                  <a:pt x="270" y="76"/>
                </a:lnTo>
                <a:lnTo>
                  <a:pt x="206" y="44"/>
                </a:lnTo>
                <a:lnTo>
                  <a:pt x="136" y="19"/>
                </a:lnTo>
                <a:lnTo>
                  <a:pt x="66" y="3"/>
                </a:lnTo>
                <a:lnTo>
                  <a:pt x="0" y="0"/>
                </a:lnTo>
                <a:lnTo>
                  <a:pt x="40" y="3"/>
                </a:lnTo>
                <a:lnTo>
                  <a:pt x="123" y="9"/>
                </a:lnTo>
                <a:lnTo>
                  <a:pt x="206" y="29"/>
                </a:lnTo>
                <a:lnTo>
                  <a:pt x="290" y="61"/>
                </a:lnTo>
                <a:lnTo>
                  <a:pt x="364" y="100"/>
                </a:lnTo>
                <a:lnTo>
                  <a:pt x="437" y="147"/>
                </a:lnTo>
                <a:lnTo>
                  <a:pt x="505" y="203"/>
                </a:lnTo>
                <a:lnTo>
                  <a:pt x="571" y="264"/>
                </a:lnTo>
                <a:lnTo>
                  <a:pt x="629" y="333"/>
                </a:lnTo>
                <a:lnTo>
                  <a:pt x="680" y="408"/>
                </a:lnTo>
                <a:lnTo>
                  <a:pt x="728" y="488"/>
                </a:lnTo>
                <a:lnTo>
                  <a:pt x="764" y="576"/>
                </a:lnTo>
                <a:lnTo>
                  <a:pt x="794" y="664"/>
                </a:lnTo>
                <a:lnTo>
                  <a:pt x="815" y="757"/>
                </a:lnTo>
                <a:lnTo>
                  <a:pt x="829" y="850"/>
                </a:lnTo>
                <a:lnTo>
                  <a:pt x="838" y="948"/>
                </a:lnTo>
                <a:lnTo>
                  <a:pt x="838" y="2047"/>
                </a:lnTo>
                <a:lnTo>
                  <a:pt x="842" y="2116"/>
                </a:lnTo>
                <a:lnTo>
                  <a:pt x="856" y="2184"/>
                </a:lnTo>
                <a:lnTo>
                  <a:pt x="874" y="2242"/>
                </a:lnTo>
                <a:lnTo>
                  <a:pt x="903" y="2302"/>
                </a:lnTo>
                <a:lnTo>
                  <a:pt x="937" y="2355"/>
                </a:lnTo>
                <a:lnTo>
                  <a:pt x="981" y="2405"/>
                </a:lnTo>
                <a:lnTo>
                  <a:pt x="1030" y="2442"/>
                </a:lnTo>
                <a:lnTo>
                  <a:pt x="1083" y="2477"/>
                </a:lnTo>
                <a:lnTo>
                  <a:pt x="1140" y="2502"/>
                </a:lnTo>
                <a:lnTo>
                  <a:pt x="1200" y="2515"/>
                </a:lnTo>
                <a:lnTo>
                  <a:pt x="1260" y="2523"/>
                </a:lnTo>
                <a:lnTo>
                  <a:pt x="1206" y="2530"/>
                </a:lnTo>
                <a:lnTo>
                  <a:pt x="1147" y="2543"/>
                </a:lnTo>
                <a:lnTo>
                  <a:pt x="1090" y="2569"/>
                </a:lnTo>
                <a:lnTo>
                  <a:pt x="1037" y="2598"/>
                </a:lnTo>
                <a:lnTo>
                  <a:pt x="987" y="2640"/>
                </a:lnTo>
                <a:lnTo>
                  <a:pt x="943" y="2687"/>
                </a:lnTo>
                <a:lnTo>
                  <a:pt x="908" y="2739"/>
                </a:lnTo>
                <a:lnTo>
                  <a:pt x="877" y="2798"/>
                </a:lnTo>
                <a:lnTo>
                  <a:pt x="858" y="2859"/>
                </a:lnTo>
                <a:lnTo>
                  <a:pt x="842" y="2923"/>
                </a:lnTo>
                <a:lnTo>
                  <a:pt x="838" y="2991"/>
                </a:lnTo>
                <a:lnTo>
                  <a:pt x="838" y="4104"/>
                </a:lnTo>
                <a:close/>
              </a:path>
            </a:pathLst>
          </a:custGeom>
          <a:solidFill>
            <a:srgbClr val="000000">
              <a:lumMod val="50000"/>
              <a:lumOff val="50000"/>
            </a:srgbClr>
          </a:solidFill>
          <a:ln w="0">
            <a:noFill/>
            <a:round/>
            <a:headEnd/>
            <a:tailEnd/>
          </a:ln>
        </p:spPr>
        <p:txBody>
          <a:bodyPr/>
          <a:lstStyle/>
          <a:p>
            <a:pPr marL="0" marR="0" lvl="0" indent="0" defTabSz="914400" eaLnBrk="0" fontAlgn="t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000" i="0" u="none" strike="noStrike" kern="0" cap="none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ea"/>
              <a:cs typeface="Arial"/>
            </a:endParaRPr>
          </a:p>
        </p:txBody>
      </p:sp>
      <p:sp>
        <p:nvSpPr>
          <p:cNvPr id="27" name="오른쪽 화살표 318"/>
          <p:cNvSpPr>
            <a:spLocks noChangeArrowheads="1"/>
          </p:cNvSpPr>
          <p:nvPr/>
        </p:nvSpPr>
        <p:spPr bwMode="auto">
          <a:xfrm>
            <a:off x="3554867" y="3465339"/>
            <a:ext cx="249728" cy="320675"/>
          </a:xfrm>
          <a:prstGeom prst="rightArrow">
            <a:avLst>
              <a:gd name="adj1" fmla="val 50000"/>
              <a:gd name="adj2" fmla="val 57440"/>
            </a:avLst>
          </a:prstGeom>
          <a:solidFill>
            <a:srgbClr val="808080"/>
          </a:soli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marL="177800" marR="0" lvl="0" indent="-17780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000" i="0" u="none" strike="noStrike" kern="0" cap="none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ea"/>
              <a:cs typeface="Arial"/>
            </a:endParaRPr>
          </a:p>
        </p:txBody>
      </p:sp>
      <p:sp>
        <p:nvSpPr>
          <p:cNvPr id="30" name="직사각형 158"/>
          <p:cNvSpPr>
            <a:spLocks noChangeArrowheads="1"/>
          </p:cNvSpPr>
          <p:nvPr/>
        </p:nvSpPr>
        <p:spPr bwMode="auto">
          <a:xfrm>
            <a:off x="3891354" y="4137330"/>
            <a:ext cx="2858816" cy="933395"/>
          </a:xfrm>
          <a:prstGeom prst="rect">
            <a:avLst/>
          </a:prstGeom>
          <a:solidFill>
            <a:srgbClr val="FFFFFF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lIns="90000" rIns="90000" anchor="ctr"/>
          <a:lstStyle/>
          <a:p>
            <a:pPr marL="85725" lvl="1" indent="-85725" latinLnBrk="0">
              <a:spcAft>
                <a:spcPts val="300"/>
              </a:spcAft>
              <a:buClr>
                <a:srgbClr val="000000"/>
              </a:buClr>
              <a:buFont typeface="Wingdings" pitchFamily="2" charset="2"/>
              <a:buChar char="§"/>
              <a:defRPr/>
            </a:pPr>
            <a:r>
              <a:rPr lang="ko-KR" altLang="en-US" sz="1100" kern="0" dirty="0" smtClean="0">
                <a:solidFill>
                  <a:srgbClr val="000000"/>
                </a:solidFill>
                <a:latin typeface="+mn-ea"/>
              </a:rPr>
              <a:t>고령화 사회</a:t>
            </a:r>
            <a:endParaRPr lang="en-US" altLang="ko-KR" sz="1100" kern="0" dirty="0" smtClean="0">
              <a:solidFill>
                <a:srgbClr val="000000"/>
              </a:solidFill>
              <a:latin typeface="+mn-ea"/>
            </a:endParaRPr>
          </a:p>
          <a:p>
            <a:pPr marL="85725" lvl="1" indent="-85725" latinLnBrk="0">
              <a:spcAft>
                <a:spcPts val="300"/>
              </a:spcAft>
              <a:buClr>
                <a:srgbClr val="000000"/>
              </a:buClr>
              <a:buFont typeface="Wingdings" pitchFamily="2" charset="2"/>
              <a:buChar char="§"/>
              <a:defRPr/>
            </a:pPr>
            <a:r>
              <a:rPr lang="ko-KR" altLang="en-US" sz="1100" kern="0" dirty="0" smtClean="0">
                <a:solidFill>
                  <a:srgbClr val="000000"/>
                </a:solidFill>
                <a:latin typeface="+mn-ea"/>
              </a:rPr>
              <a:t>범국가적 총인구 감소세</a:t>
            </a:r>
            <a:endParaRPr lang="en-US" altLang="ko-KR" sz="1100" kern="0" dirty="0" smtClean="0">
              <a:solidFill>
                <a:srgbClr val="000000"/>
              </a:solidFill>
              <a:latin typeface="+mn-ea"/>
            </a:endParaRPr>
          </a:p>
          <a:p>
            <a:pPr marL="85725" lvl="1" indent="-85725" latinLnBrk="0">
              <a:spcAft>
                <a:spcPts val="300"/>
              </a:spcAft>
              <a:buClr>
                <a:srgbClr val="000000"/>
              </a:buClr>
              <a:buFont typeface="Wingdings" pitchFamily="2" charset="2"/>
              <a:buChar char="§"/>
              <a:defRPr/>
            </a:pPr>
            <a:r>
              <a:rPr lang="ko-KR" altLang="en-US" sz="1100" kern="0" dirty="0" err="1" smtClean="0">
                <a:solidFill>
                  <a:srgbClr val="000000"/>
                </a:solidFill>
                <a:latin typeface="+mn-ea"/>
              </a:rPr>
              <a:t>세종특별자치시</a:t>
            </a:r>
            <a:r>
              <a:rPr lang="ko-KR" altLang="en-US" sz="1100" kern="0" dirty="0" smtClean="0">
                <a:solidFill>
                  <a:srgbClr val="000000"/>
                </a:solidFill>
                <a:latin typeface="+mn-ea"/>
              </a:rPr>
              <a:t> 유입인구 변화</a:t>
            </a:r>
            <a:endParaRPr lang="en-US" altLang="ko-KR" sz="1100" kern="0" dirty="0" smtClean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32" name="Freeform 392"/>
          <p:cNvSpPr>
            <a:spLocks/>
          </p:cNvSpPr>
          <p:nvPr/>
        </p:nvSpPr>
        <p:spPr bwMode="auto">
          <a:xfrm rot="10800000" flipH="1">
            <a:off x="3421632" y="4137611"/>
            <a:ext cx="124864" cy="932832"/>
          </a:xfrm>
          <a:custGeom>
            <a:avLst/>
            <a:gdLst>
              <a:gd name="T0" fmla="*/ 2147483647 w 1260"/>
              <a:gd name="T1" fmla="*/ 2147483647 h 5054"/>
              <a:gd name="T2" fmla="*/ 2147483647 w 1260"/>
              <a:gd name="T3" fmla="*/ 2147483647 h 5054"/>
              <a:gd name="T4" fmla="*/ 2147483647 w 1260"/>
              <a:gd name="T5" fmla="*/ 2147483647 h 5054"/>
              <a:gd name="T6" fmla="*/ 2147483647 w 1260"/>
              <a:gd name="T7" fmla="*/ 2147483647 h 5054"/>
              <a:gd name="T8" fmla="*/ 2147483647 w 1260"/>
              <a:gd name="T9" fmla="*/ 2147483647 h 5054"/>
              <a:gd name="T10" fmla="*/ 2147483647 w 1260"/>
              <a:gd name="T11" fmla="*/ 2147483647 h 5054"/>
              <a:gd name="T12" fmla="*/ 2147483647 w 1260"/>
              <a:gd name="T13" fmla="*/ 2147483647 h 5054"/>
              <a:gd name="T14" fmla="*/ 2147483647 w 1260"/>
              <a:gd name="T15" fmla="*/ 2147483647 h 5054"/>
              <a:gd name="T16" fmla="*/ 2147483647 w 1260"/>
              <a:gd name="T17" fmla="*/ 2147483647 h 5054"/>
              <a:gd name="T18" fmla="*/ 2147483647 w 1260"/>
              <a:gd name="T19" fmla="*/ 2147483647 h 5054"/>
              <a:gd name="T20" fmla="*/ 2147483647 w 1260"/>
              <a:gd name="T21" fmla="*/ 2147483647 h 5054"/>
              <a:gd name="T22" fmla="*/ 2147483647 w 1260"/>
              <a:gd name="T23" fmla="*/ 2147483647 h 5054"/>
              <a:gd name="T24" fmla="*/ 2147483647 w 1260"/>
              <a:gd name="T25" fmla="*/ 2147483647 h 5054"/>
              <a:gd name="T26" fmla="*/ 2147483647 w 1260"/>
              <a:gd name="T27" fmla="*/ 2147483647 h 5054"/>
              <a:gd name="T28" fmla="*/ 2147483647 w 1260"/>
              <a:gd name="T29" fmla="*/ 2147483647 h 5054"/>
              <a:gd name="T30" fmla="*/ 2147483647 w 1260"/>
              <a:gd name="T31" fmla="*/ 2147483647 h 5054"/>
              <a:gd name="T32" fmla="*/ 2147483647 w 1260"/>
              <a:gd name="T33" fmla="*/ 2147483647 h 5054"/>
              <a:gd name="T34" fmla="*/ 2147483647 w 1260"/>
              <a:gd name="T35" fmla="*/ 2147483647 h 5054"/>
              <a:gd name="T36" fmla="*/ 2147483647 w 1260"/>
              <a:gd name="T37" fmla="*/ 2147483647 h 5054"/>
              <a:gd name="T38" fmla="*/ 2147483647 w 1260"/>
              <a:gd name="T39" fmla="*/ 2147483647 h 5054"/>
              <a:gd name="T40" fmla="*/ 2147483647 w 1260"/>
              <a:gd name="T41" fmla="*/ 2147483647 h 5054"/>
              <a:gd name="T42" fmla="*/ 2147483647 w 1260"/>
              <a:gd name="T43" fmla="*/ 2147483647 h 5054"/>
              <a:gd name="T44" fmla="*/ 2147483647 w 1260"/>
              <a:gd name="T45" fmla="*/ 2147483647 h 5054"/>
              <a:gd name="T46" fmla="*/ 2147483647 w 1260"/>
              <a:gd name="T47" fmla="*/ 2147483647 h 5054"/>
              <a:gd name="T48" fmla="*/ 2147483647 w 1260"/>
              <a:gd name="T49" fmla="*/ 2147483647 h 5054"/>
              <a:gd name="T50" fmla="*/ 2147483647 w 1260"/>
              <a:gd name="T51" fmla="*/ 2147483647 h 5054"/>
              <a:gd name="T52" fmla="*/ 2147483647 w 1260"/>
              <a:gd name="T53" fmla="*/ 2147483647 h 5054"/>
              <a:gd name="T54" fmla="*/ 2147483647 w 1260"/>
              <a:gd name="T55" fmla="*/ 2147483647 h 5054"/>
              <a:gd name="T56" fmla="*/ 2147483647 w 1260"/>
              <a:gd name="T57" fmla="*/ 2147483647 h 5054"/>
              <a:gd name="T58" fmla="*/ 2147483647 w 1260"/>
              <a:gd name="T59" fmla="*/ 2147483647 h 5054"/>
              <a:gd name="T60" fmla="*/ 2147483647 w 1260"/>
              <a:gd name="T61" fmla="*/ 2147483647 h 5054"/>
              <a:gd name="T62" fmla="*/ 2147483647 w 1260"/>
              <a:gd name="T63" fmla="*/ 2147483647 h 5054"/>
              <a:gd name="T64" fmla="*/ 2147483647 w 1260"/>
              <a:gd name="T65" fmla="*/ 2147483647 h 5054"/>
              <a:gd name="T66" fmla="*/ 2147483647 w 1260"/>
              <a:gd name="T67" fmla="*/ 2147483647 h 5054"/>
              <a:gd name="T68" fmla="*/ 2147483647 w 1260"/>
              <a:gd name="T69" fmla="*/ 2147483647 h 5054"/>
              <a:gd name="T70" fmla="*/ 2147483647 w 1260"/>
              <a:gd name="T71" fmla="*/ 2147483647 h 5054"/>
              <a:gd name="T72" fmla="*/ 2147483647 w 1260"/>
              <a:gd name="T73" fmla="*/ 2147483647 h 5054"/>
              <a:gd name="T74" fmla="*/ 2147483647 w 1260"/>
              <a:gd name="T75" fmla="*/ 2147483647 h 5054"/>
              <a:gd name="T76" fmla="*/ 2147483647 w 1260"/>
              <a:gd name="T77" fmla="*/ 2147483647 h 5054"/>
              <a:gd name="T78" fmla="*/ 2147483647 w 1260"/>
              <a:gd name="T79" fmla="*/ 2147483647 h 5054"/>
              <a:gd name="T80" fmla="*/ 2147483647 w 1260"/>
              <a:gd name="T81" fmla="*/ 2147483647 h 5054"/>
              <a:gd name="T82" fmla="*/ 2147483647 w 1260"/>
              <a:gd name="T83" fmla="*/ 2147483647 h 5054"/>
              <a:gd name="T84" fmla="*/ 2147483647 w 1260"/>
              <a:gd name="T85" fmla="*/ 2147483647 h 5054"/>
              <a:gd name="T86" fmla="*/ 2147483647 w 1260"/>
              <a:gd name="T87" fmla="*/ 2147483647 h 5054"/>
              <a:gd name="T88" fmla="*/ 2147483647 w 1260"/>
              <a:gd name="T89" fmla="*/ 2147483647 h 5054"/>
              <a:gd name="T90" fmla="*/ 2147483647 w 1260"/>
              <a:gd name="T91" fmla="*/ 2147483647 h 5054"/>
              <a:gd name="T92" fmla="*/ 2147483647 w 1260"/>
              <a:gd name="T93" fmla="*/ 2147483647 h 5054"/>
              <a:gd name="T94" fmla="*/ 2147483647 w 1260"/>
              <a:gd name="T95" fmla="*/ 2147483647 h 5054"/>
              <a:gd name="T96" fmla="*/ 2147483647 w 1260"/>
              <a:gd name="T97" fmla="*/ 2147483647 h 5054"/>
              <a:gd name="T98" fmla="*/ 2147483647 w 1260"/>
              <a:gd name="T99" fmla="*/ 2147483647 h 5054"/>
              <a:gd name="T100" fmla="*/ 2147483647 w 1260"/>
              <a:gd name="T101" fmla="*/ 2147483647 h 5054"/>
              <a:gd name="T102" fmla="*/ 2147483647 w 1260"/>
              <a:gd name="T103" fmla="*/ 2147483647 h 5054"/>
              <a:gd name="T104" fmla="*/ 2147483647 w 1260"/>
              <a:gd name="T105" fmla="*/ 2147483647 h 5054"/>
              <a:gd name="T106" fmla="*/ 2147483647 w 1260"/>
              <a:gd name="T107" fmla="*/ 2147483647 h 505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260"/>
              <a:gd name="T163" fmla="*/ 0 h 5054"/>
              <a:gd name="T164" fmla="*/ 1260 w 1260"/>
              <a:gd name="T165" fmla="*/ 5054 h 5054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260" h="5054">
                <a:moveTo>
                  <a:pt x="838" y="4104"/>
                </a:moveTo>
                <a:lnTo>
                  <a:pt x="829" y="4197"/>
                </a:lnTo>
                <a:lnTo>
                  <a:pt x="815" y="4292"/>
                </a:lnTo>
                <a:lnTo>
                  <a:pt x="794" y="4386"/>
                </a:lnTo>
                <a:lnTo>
                  <a:pt x="764" y="4473"/>
                </a:lnTo>
                <a:lnTo>
                  <a:pt x="728" y="4561"/>
                </a:lnTo>
                <a:lnTo>
                  <a:pt x="680" y="4642"/>
                </a:lnTo>
                <a:lnTo>
                  <a:pt x="629" y="4720"/>
                </a:lnTo>
                <a:lnTo>
                  <a:pt x="571" y="4788"/>
                </a:lnTo>
                <a:lnTo>
                  <a:pt x="505" y="4850"/>
                </a:lnTo>
                <a:lnTo>
                  <a:pt x="437" y="4906"/>
                </a:lnTo>
                <a:lnTo>
                  <a:pt x="364" y="4951"/>
                </a:lnTo>
                <a:lnTo>
                  <a:pt x="290" y="4992"/>
                </a:lnTo>
                <a:lnTo>
                  <a:pt x="206" y="5019"/>
                </a:lnTo>
                <a:lnTo>
                  <a:pt x="123" y="5040"/>
                </a:lnTo>
                <a:lnTo>
                  <a:pt x="40" y="5050"/>
                </a:lnTo>
                <a:lnTo>
                  <a:pt x="0" y="5054"/>
                </a:lnTo>
                <a:lnTo>
                  <a:pt x="66" y="5048"/>
                </a:lnTo>
                <a:lnTo>
                  <a:pt x="136" y="5034"/>
                </a:lnTo>
                <a:lnTo>
                  <a:pt x="206" y="5006"/>
                </a:lnTo>
                <a:lnTo>
                  <a:pt x="270" y="4975"/>
                </a:lnTo>
                <a:lnTo>
                  <a:pt x="332" y="4934"/>
                </a:lnTo>
                <a:lnTo>
                  <a:pt x="388" y="4882"/>
                </a:lnTo>
                <a:lnTo>
                  <a:pt x="435" y="4828"/>
                </a:lnTo>
                <a:lnTo>
                  <a:pt x="479" y="4763"/>
                </a:lnTo>
                <a:lnTo>
                  <a:pt x="517" y="4695"/>
                </a:lnTo>
                <a:lnTo>
                  <a:pt x="546" y="4619"/>
                </a:lnTo>
                <a:lnTo>
                  <a:pt x="567" y="4545"/>
                </a:lnTo>
                <a:lnTo>
                  <a:pt x="582" y="4467"/>
                </a:lnTo>
                <a:lnTo>
                  <a:pt x="585" y="4391"/>
                </a:lnTo>
                <a:lnTo>
                  <a:pt x="585" y="3098"/>
                </a:lnTo>
                <a:lnTo>
                  <a:pt x="590" y="3024"/>
                </a:lnTo>
                <a:lnTo>
                  <a:pt x="604" y="2951"/>
                </a:lnTo>
                <a:lnTo>
                  <a:pt x="629" y="2882"/>
                </a:lnTo>
                <a:lnTo>
                  <a:pt x="655" y="2815"/>
                </a:lnTo>
                <a:lnTo>
                  <a:pt x="693" y="2756"/>
                </a:lnTo>
                <a:lnTo>
                  <a:pt x="738" y="2699"/>
                </a:lnTo>
                <a:lnTo>
                  <a:pt x="785" y="2648"/>
                </a:lnTo>
                <a:lnTo>
                  <a:pt x="839" y="2607"/>
                </a:lnTo>
                <a:lnTo>
                  <a:pt x="897" y="2574"/>
                </a:lnTo>
                <a:lnTo>
                  <a:pt x="960" y="2549"/>
                </a:lnTo>
                <a:lnTo>
                  <a:pt x="1026" y="2537"/>
                </a:lnTo>
                <a:lnTo>
                  <a:pt x="1090" y="2527"/>
                </a:lnTo>
                <a:lnTo>
                  <a:pt x="1026" y="2515"/>
                </a:lnTo>
                <a:lnTo>
                  <a:pt x="960" y="2502"/>
                </a:lnTo>
                <a:lnTo>
                  <a:pt x="897" y="2477"/>
                </a:lnTo>
                <a:lnTo>
                  <a:pt x="839" y="2442"/>
                </a:lnTo>
                <a:lnTo>
                  <a:pt x="785" y="2401"/>
                </a:lnTo>
                <a:lnTo>
                  <a:pt x="738" y="2354"/>
                </a:lnTo>
                <a:lnTo>
                  <a:pt x="693" y="2296"/>
                </a:lnTo>
                <a:lnTo>
                  <a:pt x="655" y="2235"/>
                </a:lnTo>
                <a:lnTo>
                  <a:pt x="629" y="2170"/>
                </a:lnTo>
                <a:lnTo>
                  <a:pt x="604" y="2100"/>
                </a:lnTo>
                <a:lnTo>
                  <a:pt x="590" y="2026"/>
                </a:lnTo>
                <a:lnTo>
                  <a:pt x="585" y="1951"/>
                </a:lnTo>
                <a:lnTo>
                  <a:pt x="585" y="660"/>
                </a:lnTo>
                <a:lnTo>
                  <a:pt x="582" y="585"/>
                </a:lnTo>
                <a:lnTo>
                  <a:pt x="567" y="506"/>
                </a:lnTo>
                <a:lnTo>
                  <a:pt x="546" y="427"/>
                </a:lnTo>
                <a:lnTo>
                  <a:pt x="517" y="354"/>
                </a:lnTo>
                <a:lnTo>
                  <a:pt x="479" y="289"/>
                </a:lnTo>
                <a:lnTo>
                  <a:pt x="435" y="226"/>
                </a:lnTo>
                <a:lnTo>
                  <a:pt x="388" y="169"/>
                </a:lnTo>
                <a:lnTo>
                  <a:pt x="332" y="118"/>
                </a:lnTo>
                <a:lnTo>
                  <a:pt x="270" y="76"/>
                </a:lnTo>
                <a:lnTo>
                  <a:pt x="206" y="44"/>
                </a:lnTo>
                <a:lnTo>
                  <a:pt x="136" y="19"/>
                </a:lnTo>
                <a:lnTo>
                  <a:pt x="66" y="3"/>
                </a:lnTo>
                <a:lnTo>
                  <a:pt x="0" y="0"/>
                </a:lnTo>
                <a:lnTo>
                  <a:pt x="40" y="3"/>
                </a:lnTo>
                <a:lnTo>
                  <a:pt x="123" y="9"/>
                </a:lnTo>
                <a:lnTo>
                  <a:pt x="206" y="29"/>
                </a:lnTo>
                <a:lnTo>
                  <a:pt x="290" y="61"/>
                </a:lnTo>
                <a:lnTo>
                  <a:pt x="364" y="100"/>
                </a:lnTo>
                <a:lnTo>
                  <a:pt x="437" y="147"/>
                </a:lnTo>
                <a:lnTo>
                  <a:pt x="505" y="203"/>
                </a:lnTo>
                <a:lnTo>
                  <a:pt x="571" y="264"/>
                </a:lnTo>
                <a:lnTo>
                  <a:pt x="629" y="333"/>
                </a:lnTo>
                <a:lnTo>
                  <a:pt x="680" y="408"/>
                </a:lnTo>
                <a:lnTo>
                  <a:pt x="728" y="488"/>
                </a:lnTo>
                <a:lnTo>
                  <a:pt x="764" y="576"/>
                </a:lnTo>
                <a:lnTo>
                  <a:pt x="794" y="664"/>
                </a:lnTo>
                <a:lnTo>
                  <a:pt x="815" y="757"/>
                </a:lnTo>
                <a:lnTo>
                  <a:pt x="829" y="850"/>
                </a:lnTo>
                <a:lnTo>
                  <a:pt x="838" y="948"/>
                </a:lnTo>
                <a:lnTo>
                  <a:pt x="838" y="2047"/>
                </a:lnTo>
                <a:lnTo>
                  <a:pt x="842" y="2116"/>
                </a:lnTo>
                <a:lnTo>
                  <a:pt x="856" y="2184"/>
                </a:lnTo>
                <a:lnTo>
                  <a:pt x="874" y="2242"/>
                </a:lnTo>
                <a:lnTo>
                  <a:pt x="903" y="2302"/>
                </a:lnTo>
                <a:lnTo>
                  <a:pt x="937" y="2355"/>
                </a:lnTo>
                <a:lnTo>
                  <a:pt x="981" y="2405"/>
                </a:lnTo>
                <a:lnTo>
                  <a:pt x="1030" y="2442"/>
                </a:lnTo>
                <a:lnTo>
                  <a:pt x="1083" y="2477"/>
                </a:lnTo>
                <a:lnTo>
                  <a:pt x="1140" y="2502"/>
                </a:lnTo>
                <a:lnTo>
                  <a:pt x="1200" y="2515"/>
                </a:lnTo>
                <a:lnTo>
                  <a:pt x="1260" y="2523"/>
                </a:lnTo>
                <a:lnTo>
                  <a:pt x="1206" y="2530"/>
                </a:lnTo>
                <a:lnTo>
                  <a:pt x="1147" y="2543"/>
                </a:lnTo>
                <a:lnTo>
                  <a:pt x="1090" y="2569"/>
                </a:lnTo>
                <a:lnTo>
                  <a:pt x="1037" y="2598"/>
                </a:lnTo>
                <a:lnTo>
                  <a:pt x="987" y="2640"/>
                </a:lnTo>
                <a:lnTo>
                  <a:pt x="943" y="2687"/>
                </a:lnTo>
                <a:lnTo>
                  <a:pt x="908" y="2739"/>
                </a:lnTo>
                <a:lnTo>
                  <a:pt x="877" y="2798"/>
                </a:lnTo>
                <a:lnTo>
                  <a:pt x="858" y="2859"/>
                </a:lnTo>
                <a:lnTo>
                  <a:pt x="842" y="2923"/>
                </a:lnTo>
                <a:lnTo>
                  <a:pt x="838" y="2991"/>
                </a:lnTo>
                <a:lnTo>
                  <a:pt x="838" y="4104"/>
                </a:lnTo>
                <a:close/>
              </a:path>
            </a:pathLst>
          </a:custGeom>
          <a:solidFill>
            <a:srgbClr val="000000">
              <a:lumMod val="50000"/>
              <a:lumOff val="50000"/>
            </a:srgbClr>
          </a:solidFill>
          <a:ln w="0">
            <a:noFill/>
            <a:round/>
            <a:headEnd/>
            <a:tailEnd/>
          </a:ln>
        </p:spPr>
        <p:txBody>
          <a:bodyPr/>
          <a:lstStyle/>
          <a:p>
            <a:pPr marL="0" marR="0" lvl="0" indent="0" defTabSz="914400" eaLnBrk="0" fontAlgn="t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000" i="0" u="none" strike="noStrike" kern="0" cap="none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ea"/>
              <a:cs typeface="Arial"/>
            </a:endParaRPr>
          </a:p>
        </p:txBody>
      </p:sp>
      <p:sp>
        <p:nvSpPr>
          <p:cNvPr id="33" name="오른쪽 화살표 318"/>
          <p:cNvSpPr>
            <a:spLocks noChangeArrowheads="1"/>
          </p:cNvSpPr>
          <p:nvPr/>
        </p:nvSpPr>
        <p:spPr bwMode="auto">
          <a:xfrm>
            <a:off x="3554867" y="4443690"/>
            <a:ext cx="249728" cy="320675"/>
          </a:xfrm>
          <a:prstGeom prst="rightArrow">
            <a:avLst>
              <a:gd name="adj1" fmla="val 50000"/>
              <a:gd name="adj2" fmla="val 57440"/>
            </a:avLst>
          </a:prstGeom>
          <a:solidFill>
            <a:srgbClr val="808080"/>
          </a:soli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marL="177800" marR="0" lvl="0" indent="-17780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000" i="0" u="none" strike="noStrike" kern="0" cap="none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ea"/>
              <a:cs typeface="Arial"/>
            </a:endParaRPr>
          </a:p>
        </p:txBody>
      </p:sp>
      <p:sp>
        <p:nvSpPr>
          <p:cNvPr id="35" name="직사각형 158"/>
          <p:cNvSpPr>
            <a:spLocks noChangeArrowheads="1"/>
          </p:cNvSpPr>
          <p:nvPr/>
        </p:nvSpPr>
        <p:spPr bwMode="auto">
          <a:xfrm>
            <a:off x="3891355" y="5115681"/>
            <a:ext cx="2858815" cy="1071971"/>
          </a:xfrm>
          <a:prstGeom prst="rect">
            <a:avLst/>
          </a:prstGeom>
          <a:solidFill>
            <a:srgbClr val="FFFFFF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lIns="90000" rIns="90000" anchor="ctr"/>
          <a:lstStyle/>
          <a:p>
            <a:pPr marL="85725" lvl="1" indent="-85725" latinLnBrk="0">
              <a:spcAft>
                <a:spcPts val="300"/>
              </a:spcAft>
              <a:buClr>
                <a:srgbClr val="000000"/>
              </a:buClr>
              <a:buFont typeface="Wingdings" pitchFamily="2" charset="2"/>
              <a:buChar char="§"/>
              <a:defRPr/>
            </a:pPr>
            <a:r>
              <a:rPr lang="ko-KR" altLang="en-US" sz="1100" kern="0" dirty="0" smtClean="0">
                <a:solidFill>
                  <a:srgbClr val="000000"/>
                </a:solidFill>
                <a:latin typeface="+mn-ea"/>
              </a:rPr>
              <a:t>정부</a:t>
            </a:r>
            <a:r>
              <a:rPr lang="en-US" altLang="ko-KR" sz="1100" kern="0" dirty="0" smtClean="0">
                <a:solidFill>
                  <a:srgbClr val="000000"/>
                </a:solidFill>
                <a:latin typeface="+mn-ea"/>
              </a:rPr>
              <a:t>3.0</a:t>
            </a:r>
            <a:r>
              <a:rPr lang="ko-KR" altLang="en-US" sz="1100" kern="0" dirty="0" smtClean="0">
                <a:solidFill>
                  <a:srgbClr val="000000"/>
                </a:solidFill>
                <a:latin typeface="+mn-ea"/>
              </a:rPr>
              <a:t>에 따른 빅데이터 활성화</a:t>
            </a:r>
            <a:endParaRPr lang="en-US" altLang="ko-KR" sz="1100" kern="0" dirty="0" smtClean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37" name="Freeform 392"/>
          <p:cNvSpPr>
            <a:spLocks/>
          </p:cNvSpPr>
          <p:nvPr/>
        </p:nvSpPr>
        <p:spPr bwMode="auto">
          <a:xfrm rot="10800000" flipH="1">
            <a:off x="3421631" y="5116004"/>
            <a:ext cx="124864" cy="1071324"/>
          </a:xfrm>
          <a:custGeom>
            <a:avLst/>
            <a:gdLst>
              <a:gd name="T0" fmla="*/ 2147483647 w 1260"/>
              <a:gd name="T1" fmla="*/ 2147483647 h 5054"/>
              <a:gd name="T2" fmla="*/ 2147483647 w 1260"/>
              <a:gd name="T3" fmla="*/ 2147483647 h 5054"/>
              <a:gd name="T4" fmla="*/ 2147483647 w 1260"/>
              <a:gd name="T5" fmla="*/ 2147483647 h 5054"/>
              <a:gd name="T6" fmla="*/ 2147483647 w 1260"/>
              <a:gd name="T7" fmla="*/ 2147483647 h 5054"/>
              <a:gd name="T8" fmla="*/ 2147483647 w 1260"/>
              <a:gd name="T9" fmla="*/ 2147483647 h 5054"/>
              <a:gd name="T10" fmla="*/ 2147483647 w 1260"/>
              <a:gd name="T11" fmla="*/ 2147483647 h 5054"/>
              <a:gd name="T12" fmla="*/ 2147483647 w 1260"/>
              <a:gd name="T13" fmla="*/ 2147483647 h 5054"/>
              <a:gd name="T14" fmla="*/ 2147483647 w 1260"/>
              <a:gd name="T15" fmla="*/ 2147483647 h 5054"/>
              <a:gd name="T16" fmla="*/ 2147483647 w 1260"/>
              <a:gd name="T17" fmla="*/ 2147483647 h 5054"/>
              <a:gd name="T18" fmla="*/ 2147483647 w 1260"/>
              <a:gd name="T19" fmla="*/ 2147483647 h 5054"/>
              <a:gd name="T20" fmla="*/ 2147483647 w 1260"/>
              <a:gd name="T21" fmla="*/ 2147483647 h 5054"/>
              <a:gd name="T22" fmla="*/ 2147483647 w 1260"/>
              <a:gd name="T23" fmla="*/ 2147483647 h 5054"/>
              <a:gd name="T24" fmla="*/ 2147483647 w 1260"/>
              <a:gd name="T25" fmla="*/ 2147483647 h 5054"/>
              <a:gd name="T26" fmla="*/ 2147483647 w 1260"/>
              <a:gd name="T27" fmla="*/ 2147483647 h 5054"/>
              <a:gd name="T28" fmla="*/ 2147483647 w 1260"/>
              <a:gd name="T29" fmla="*/ 2147483647 h 5054"/>
              <a:gd name="T30" fmla="*/ 2147483647 w 1260"/>
              <a:gd name="T31" fmla="*/ 2147483647 h 5054"/>
              <a:gd name="T32" fmla="*/ 2147483647 w 1260"/>
              <a:gd name="T33" fmla="*/ 2147483647 h 5054"/>
              <a:gd name="T34" fmla="*/ 2147483647 w 1260"/>
              <a:gd name="T35" fmla="*/ 2147483647 h 5054"/>
              <a:gd name="T36" fmla="*/ 2147483647 w 1260"/>
              <a:gd name="T37" fmla="*/ 2147483647 h 5054"/>
              <a:gd name="T38" fmla="*/ 2147483647 w 1260"/>
              <a:gd name="T39" fmla="*/ 2147483647 h 5054"/>
              <a:gd name="T40" fmla="*/ 2147483647 w 1260"/>
              <a:gd name="T41" fmla="*/ 2147483647 h 5054"/>
              <a:gd name="T42" fmla="*/ 2147483647 w 1260"/>
              <a:gd name="T43" fmla="*/ 2147483647 h 5054"/>
              <a:gd name="T44" fmla="*/ 2147483647 w 1260"/>
              <a:gd name="T45" fmla="*/ 2147483647 h 5054"/>
              <a:gd name="T46" fmla="*/ 2147483647 w 1260"/>
              <a:gd name="T47" fmla="*/ 2147483647 h 5054"/>
              <a:gd name="T48" fmla="*/ 2147483647 w 1260"/>
              <a:gd name="T49" fmla="*/ 2147483647 h 5054"/>
              <a:gd name="T50" fmla="*/ 2147483647 w 1260"/>
              <a:gd name="T51" fmla="*/ 2147483647 h 5054"/>
              <a:gd name="T52" fmla="*/ 2147483647 w 1260"/>
              <a:gd name="T53" fmla="*/ 2147483647 h 5054"/>
              <a:gd name="T54" fmla="*/ 2147483647 w 1260"/>
              <a:gd name="T55" fmla="*/ 2147483647 h 5054"/>
              <a:gd name="T56" fmla="*/ 2147483647 w 1260"/>
              <a:gd name="T57" fmla="*/ 2147483647 h 5054"/>
              <a:gd name="T58" fmla="*/ 2147483647 w 1260"/>
              <a:gd name="T59" fmla="*/ 2147483647 h 5054"/>
              <a:gd name="T60" fmla="*/ 2147483647 w 1260"/>
              <a:gd name="T61" fmla="*/ 2147483647 h 5054"/>
              <a:gd name="T62" fmla="*/ 2147483647 w 1260"/>
              <a:gd name="T63" fmla="*/ 2147483647 h 5054"/>
              <a:gd name="T64" fmla="*/ 2147483647 w 1260"/>
              <a:gd name="T65" fmla="*/ 2147483647 h 5054"/>
              <a:gd name="T66" fmla="*/ 2147483647 w 1260"/>
              <a:gd name="T67" fmla="*/ 2147483647 h 5054"/>
              <a:gd name="T68" fmla="*/ 2147483647 w 1260"/>
              <a:gd name="T69" fmla="*/ 2147483647 h 5054"/>
              <a:gd name="T70" fmla="*/ 2147483647 w 1260"/>
              <a:gd name="T71" fmla="*/ 2147483647 h 5054"/>
              <a:gd name="T72" fmla="*/ 2147483647 w 1260"/>
              <a:gd name="T73" fmla="*/ 2147483647 h 5054"/>
              <a:gd name="T74" fmla="*/ 2147483647 w 1260"/>
              <a:gd name="T75" fmla="*/ 2147483647 h 5054"/>
              <a:gd name="T76" fmla="*/ 2147483647 w 1260"/>
              <a:gd name="T77" fmla="*/ 2147483647 h 5054"/>
              <a:gd name="T78" fmla="*/ 2147483647 w 1260"/>
              <a:gd name="T79" fmla="*/ 2147483647 h 5054"/>
              <a:gd name="T80" fmla="*/ 2147483647 w 1260"/>
              <a:gd name="T81" fmla="*/ 2147483647 h 5054"/>
              <a:gd name="T82" fmla="*/ 2147483647 w 1260"/>
              <a:gd name="T83" fmla="*/ 2147483647 h 5054"/>
              <a:gd name="T84" fmla="*/ 2147483647 w 1260"/>
              <a:gd name="T85" fmla="*/ 2147483647 h 5054"/>
              <a:gd name="T86" fmla="*/ 2147483647 w 1260"/>
              <a:gd name="T87" fmla="*/ 2147483647 h 5054"/>
              <a:gd name="T88" fmla="*/ 2147483647 w 1260"/>
              <a:gd name="T89" fmla="*/ 2147483647 h 5054"/>
              <a:gd name="T90" fmla="*/ 2147483647 w 1260"/>
              <a:gd name="T91" fmla="*/ 2147483647 h 5054"/>
              <a:gd name="T92" fmla="*/ 2147483647 w 1260"/>
              <a:gd name="T93" fmla="*/ 2147483647 h 5054"/>
              <a:gd name="T94" fmla="*/ 2147483647 w 1260"/>
              <a:gd name="T95" fmla="*/ 2147483647 h 5054"/>
              <a:gd name="T96" fmla="*/ 2147483647 w 1260"/>
              <a:gd name="T97" fmla="*/ 2147483647 h 5054"/>
              <a:gd name="T98" fmla="*/ 2147483647 w 1260"/>
              <a:gd name="T99" fmla="*/ 2147483647 h 5054"/>
              <a:gd name="T100" fmla="*/ 2147483647 w 1260"/>
              <a:gd name="T101" fmla="*/ 2147483647 h 5054"/>
              <a:gd name="T102" fmla="*/ 2147483647 w 1260"/>
              <a:gd name="T103" fmla="*/ 2147483647 h 5054"/>
              <a:gd name="T104" fmla="*/ 2147483647 w 1260"/>
              <a:gd name="T105" fmla="*/ 2147483647 h 5054"/>
              <a:gd name="T106" fmla="*/ 2147483647 w 1260"/>
              <a:gd name="T107" fmla="*/ 2147483647 h 505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260"/>
              <a:gd name="T163" fmla="*/ 0 h 5054"/>
              <a:gd name="T164" fmla="*/ 1260 w 1260"/>
              <a:gd name="T165" fmla="*/ 5054 h 5054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260" h="5054">
                <a:moveTo>
                  <a:pt x="838" y="4104"/>
                </a:moveTo>
                <a:lnTo>
                  <a:pt x="829" y="4197"/>
                </a:lnTo>
                <a:lnTo>
                  <a:pt x="815" y="4292"/>
                </a:lnTo>
                <a:lnTo>
                  <a:pt x="794" y="4386"/>
                </a:lnTo>
                <a:lnTo>
                  <a:pt x="764" y="4473"/>
                </a:lnTo>
                <a:lnTo>
                  <a:pt x="728" y="4561"/>
                </a:lnTo>
                <a:lnTo>
                  <a:pt x="680" y="4642"/>
                </a:lnTo>
                <a:lnTo>
                  <a:pt x="629" y="4720"/>
                </a:lnTo>
                <a:lnTo>
                  <a:pt x="571" y="4788"/>
                </a:lnTo>
                <a:lnTo>
                  <a:pt x="505" y="4850"/>
                </a:lnTo>
                <a:lnTo>
                  <a:pt x="437" y="4906"/>
                </a:lnTo>
                <a:lnTo>
                  <a:pt x="364" y="4951"/>
                </a:lnTo>
                <a:lnTo>
                  <a:pt x="290" y="4992"/>
                </a:lnTo>
                <a:lnTo>
                  <a:pt x="206" y="5019"/>
                </a:lnTo>
                <a:lnTo>
                  <a:pt x="123" y="5040"/>
                </a:lnTo>
                <a:lnTo>
                  <a:pt x="40" y="5050"/>
                </a:lnTo>
                <a:lnTo>
                  <a:pt x="0" y="5054"/>
                </a:lnTo>
                <a:lnTo>
                  <a:pt x="66" y="5048"/>
                </a:lnTo>
                <a:lnTo>
                  <a:pt x="136" y="5034"/>
                </a:lnTo>
                <a:lnTo>
                  <a:pt x="206" y="5006"/>
                </a:lnTo>
                <a:lnTo>
                  <a:pt x="270" y="4975"/>
                </a:lnTo>
                <a:lnTo>
                  <a:pt x="332" y="4934"/>
                </a:lnTo>
                <a:lnTo>
                  <a:pt x="388" y="4882"/>
                </a:lnTo>
                <a:lnTo>
                  <a:pt x="435" y="4828"/>
                </a:lnTo>
                <a:lnTo>
                  <a:pt x="479" y="4763"/>
                </a:lnTo>
                <a:lnTo>
                  <a:pt x="517" y="4695"/>
                </a:lnTo>
                <a:lnTo>
                  <a:pt x="546" y="4619"/>
                </a:lnTo>
                <a:lnTo>
                  <a:pt x="567" y="4545"/>
                </a:lnTo>
                <a:lnTo>
                  <a:pt x="582" y="4467"/>
                </a:lnTo>
                <a:lnTo>
                  <a:pt x="585" y="4391"/>
                </a:lnTo>
                <a:lnTo>
                  <a:pt x="585" y="3098"/>
                </a:lnTo>
                <a:lnTo>
                  <a:pt x="590" y="3024"/>
                </a:lnTo>
                <a:lnTo>
                  <a:pt x="604" y="2951"/>
                </a:lnTo>
                <a:lnTo>
                  <a:pt x="629" y="2882"/>
                </a:lnTo>
                <a:lnTo>
                  <a:pt x="655" y="2815"/>
                </a:lnTo>
                <a:lnTo>
                  <a:pt x="693" y="2756"/>
                </a:lnTo>
                <a:lnTo>
                  <a:pt x="738" y="2699"/>
                </a:lnTo>
                <a:lnTo>
                  <a:pt x="785" y="2648"/>
                </a:lnTo>
                <a:lnTo>
                  <a:pt x="839" y="2607"/>
                </a:lnTo>
                <a:lnTo>
                  <a:pt x="897" y="2574"/>
                </a:lnTo>
                <a:lnTo>
                  <a:pt x="960" y="2549"/>
                </a:lnTo>
                <a:lnTo>
                  <a:pt x="1026" y="2537"/>
                </a:lnTo>
                <a:lnTo>
                  <a:pt x="1090" y="2527"/>
                </a:lnTo>
                <a:lnTo>
                  <a:pt x="1026" y="2515"/>
                </a:lnTo>
                <a:lnTo>
                  <a:pt x="960" y="2502"/>
                </a:lnTo>
                <a:lnTo>
                  <a:pt x="897" y="2477"/>
                </a:lnTo>
                <a:lnTo>
                  <a:pt x="839" y="2442"/>
                </a:lnTo>
                <a:lnTo>
                  <a:pt x="785" y="2401"/>
                </a:lnTo>
                <a:lnTo>
                  <a:pt x="738" y="2354"/>
                </a:lnTo>
                <a:lnTo>
                  <a:pt x="693" y="2296"/>
                </a:lnTo>
                <a:lnTo>
                  <a:pt x="655" y="2235"/>
                </a:lnTo>
                <a:lnTo>
                  <a:pt x="629" y="2170"/>
                </a:lnTo>
                <a:lnTo>
                  <a:pt x="604" y="2100"/>
                </a:lnTo>
                <a:lnTo>
                  <a:pt x="590" y="2026"/>
                </a:lnTo>
                <a:lnTo>
                  <a:pt x="585" y="1951"/>
                </a:lnTo>
                <a:lnTo>
                  <a:pt x="585" y="660"/>
                </a:lnTo>
                <a:lnTo>
                  <a:pt x="582" y="585"/>
                </a:lnTo>
                <a:lnTo>
                  <a:pt x="567" y="506"/>
                </a:lnTo>
                <a:lnTo>
                  <a:pt x="546" y="427"/>
                </a:lnTo>
                <a:lnTo>
                  <a:pt x="517" y="354"/>
                </a:lnTo>
                <a:lnTo>
                  <a:pt x="479" y="289"/>
                </a:lnTo>
                <a:lnTo>
                  <a:pt x="435" y="226"/>
                </a:lnTo>
                <a:lnTo>
                  <a:pt x="388" y="169"/>
                </a:lnTo>
                <a:lnTo>
                  <a:pt x="332" y="118"/>
                </a:lnTo>
                <a:lnTo>
                  <a:pt x="270" y="76"/>
                </a:lnTo>
                <a:lnTo>
                  <a:pt x="206" y="44"/>
                </a:lnTo>
                <a:lnTo>
                  <a:pt x="136" y="19"/>
                </a:lnTo>
                <a:lnTo>
                  <a:pt x="66" y="3"/>
                </a:lnTo>
                <a:lnTo>
                  <a:pt x="0" y="0"/>
                </a:lnTo>
                <a:lnTo>
                  <a:pt x="40" y="3"/>
                </a:lnTo>
                <a:lnTo>
                  <a:pt x="123" y="9"/>
                </a:lnTo>
                <a:lnTo>
                  <a:pt x="206" y="29"/>
                </a:lnTo>
                <a:lnTo>
                  <a:pt x="290" y="61"/>
                </a:lnTo>
                <a:lnTo>
                  <a:pt x="364" y="100"/>
                </a:lnTo>
                <a:lnTo>
                  <a:pt x="437" y="147"/>
                </a:lnTo>
                <a:lnTo>
                  <a:pt x="505" y="203"/>
                </a:lnTo>
                <a:lnTo>
                  <a:pt x="571" y="264"/>
                </a:lnTo>
                <a:lnTo>
                  <a:pt x="629" y="333"/>
                </a:lnTo>
                <a:lnTo>
                  <a:pt x="680" y="408"/>
                </a:lnTo>
                <a:lnTo>
                  <a:pt x="728" y="488"/>
                </a:lnTo>
                <a:lnTo>
                  <a:pt x="764" y="576"/>
                </a:lnTo>
                <a:lnTo>
                  <a:pt x="794" y="664"/>
                </a:lnTo>
                <a:lnTo>
                  <a:pt x="815" y="757"/>
                </a:lnTo>
                <a:lnTo>
                  <a:pt x="829" y="850"/>
                </a:lnTo>
                <a:lnTo>
                  <a:pt x="838" y="948"/>
                </a:lnTo>
                <a:lnTo>
                  <a:pt x="838" y="2047"/>
                </a:lnTo>
                <a:lnTo>
                  <a:pt x="842" y="2116"/>
                </a:lnTo>
                <a:lnTo>
                  <a:pt x="856" y="2184"/>
                </a:lnTo>
                <a:lnTo>
                  <a:pt x="874" y="2242"/>
                </a:lnTo>
                <a:lnTo>
                  <a:pt x="903" y="2302"/>
                </a:lnTo>
                <a:lnTo>
                  <a:pt x="937" y="2355"/>
                </a:lnTo>
                <a:lnTo>
                  <a:pt x="981" y="2405"/>
                </a:lnTo>
                <a:lnTo>
                  <a:pt x="1030" y="2442"/>
                </a:lnTo>
                <a:lnTo>
                  <a:pt x="1083" y="2477"/>
                </a:lnTo>
                <a:lnTo>
                  <a:pt x="1140" y="2502"/>
                </a:lnTo>
                <a:lnTo>
                  <a:pt x="1200" y="2515"/>
                </a:lnTo>
                <a:lnTo>
                  <a:pt x="1260" y="2523"/>
                </a:lnTo>
                <a:lnTo>
                  <a:pt x="1206" y="2530"/>
                </a:lnTo>
                <a:lnTo>
                  <a:pt x="1147" y="2543"/>
                </a:lnTo>
                <a:lnTo>
                  <a:pt x="1090" y="2569"/>
                </a:lnTo>
                <a:lnTo>
                  <a:pt x="1037" y="2598"/>
                </a:lnTo>
                <a:lnTo>
                  <a:pt x="987" y="2640"/>
                </a:lnTo>
                <a:lnTo>
                  <a:pt x="943" y="2687"/>
                </a:lnTo>
                <a:lnTo>
                  <a:pt x="908" y="2739"/>
                </a:lnTo>
                <a:lnTo>
                  <a:pt x="877" y="2798"/>
                </a:lnTo>
                <a:lnTo>
                  <a:pt x="858" y="2859"/>
                </a:lnTo>
                <a:lnTo>
                  <a:pt x="842" y="2923"/>
                </a:lnTo>
                <a:lnTo>
                  <a:pt x="838" y="2991"/>
                </a:lnTo>
                <a:lnTo>
                  <a:pt x="838" y="4104"/>
                </a:lnTo>
                <a:close/>
              </a:path>
            </a:pathLst>
          </a:custGeom>
          <a:solidFill>
            <a:srgbClr val="000000">
              <a:lumMod val="50000"/>
              <a:lumOff val="50000"/>
            </a:srgbClr>
          </a:solidFill>
          <a:ln w="0">
            <a:noFill/>
            <a:round/>
            <a:headEnd/>
            <a:tailEnd/>
          </a:ln>
        </p:spPr>
        <p:txBody>
          <a:bodyPr/>
          <a:lstStyle/>
          <a:p>
            <a:pPr marL="0" marR="0" lvl="0" indent="0" defTabSz="914400" eaLnBrk="0" fontAlgn="t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000" i="0" u="none" strike="noStrike" kern="0" cap="none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ea"/>
              <a:cs typeface="Arial"/>
            </a:endParaRPr>
          </a:p>
        </p:txBody>
      </p:sp>
      <p:sp>
        <p:nvSpPr>
          <p:cNvPr id="38" name="오른쪽 화살표 318"/>
          <p:cNvSpPr>
            <a:spLocks noChangeArrowheads="1"/>
          </p:cNvSpPr>
          <p:nvPr/>
        </p:nvSpPr>
        <p:spPr bwMode="auto">
          <a:xfrm>
            <a:off x="3554867" y="5491329"/>
            <a:ext cx="249728" cy="320675"/>
          </a:xfrm>
          <a:prstGeom prst="rightArrow">
            <a:avLst>
              <a:gd name="adj1" fmla="val 50000"/>
              <a:gd name="adj2" fmla="val 57440"/>
            </a:avLst>
          </a:prstGeom>
          <a:solidFill>
            <a:srgbClr val="808080"/>
          </a:soli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marL="177800" marR="0" lvl="0" indent="-17780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000" i="0" u="none" strike="noStrike" kern="0" cap="none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ea"/>
              <a:cs typeface="Arial"/>
            </a:endParaRPr>
          </a:p>
        </p:txBody>
      </p:sp>
      <p:sp>
        <p:nvSpPr>
          <p:cNvPr id="39" name="모서리가 둥근 직사각형 38"/>
          <p:cNvSpPr/>
          <p:nvPr/>
        </p:nvSpPr>
        <p:spPr>
          <a:xfrm>
            <a:off x="2126008" y="2097268"/>
            <a:ext cx="4763102" cy="4176000"/>
          </a:xfrm>
          <a:prstGeom prst="roundRect">
            <a:avLst>
              <a:gd name="adj" fmla="val 5047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>
              <a:lnSpc>
                <a:spcPts val="1500"/>
              </a:lnSpc>
              <a:buFontTx/>
              <a:buChar char="-"/>
            </a:pPr>
            <a:endParaRPr lang="ko-KR" altLang="en-US" sz="11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40" name="오른쪽 화살표 39"/>
          <p:cNvSpPr/>
          <p:nvPr/>
        </p:nvSpPr>
        <p:spPr>
          <a:xfrm>
            <a:off x="1946018" y="2097268"/>
            <a:ext cx="531669" cy="4176000"/>
          </a:xfrm>
          <a:prstGeom prst="rightArrow">
            <a:avLst>
              <a:gd name="adj1" fmla="val 100000"/>
              <a:gd name="adj2" fmla="val 16104"/>
            </a:avLst>
          </a:prstGeom>
          <a:solidFill>
            <a:schemeClr val="accent1">
              <a:lumMod val="50000"/>
            </a:scheme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1055035" fontAlgn="auto" latinLnBrk="0">
              <a:spcBef>
                <a:spcPts val="0"/>
              </a:spcBef>
              <a:spcAft>
                <a:spcPts val="0"/>
              </a:spcAft>
            </a:pPr>
            <a:r>
              <a:rPr lang="en-US" altLang="ko-KR" sz="2400" kern="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PEST</a:t>
            </a:r>
            <a:endParaRPr lang="ko-KR" altLang="en-US" sz="2400" kern="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Arial"/>
            </a:endParaRPr>
          </a:p>
        </p:txBody>
      </p:sp>
      <p:sp>
        <p:nvSpPr>
          <p:cNvPr id="42" name="직사각형 41"/>
          <p:cNvSpPr/>
          <p:nvPr/>
        </p:nvSpPr>
        <p:spPr>
          <a:xfrm>
            <a:off x="331748" y="2451850"/>
            <a:ext cx="1512916" cy="3780000"/>
          </a:xfrm>
          <a:prstGeom prst="rect">
            <a:avLst/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82550" lvl="0" indent="-82550" latinLnBrk="0">
              <a:lnSpc>
                <a:spcPts val="1700"/>
              </a:lnSpc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ko-KR" altLang="en-US" sz="1000" kern="0" dirty="0" smtClean="0">
                <a:solidFill>
                  <a:srgbClr val="000000"/>
                </a:solidFill>
                <a:latin typeface="+mn-ea"/>
              </a:rPr>
              <a:t>정책</a:t>
            </a:r>
            <a:r>
              <a:rPr lang="en-US" altLang="ko-KR" sz="1000" kern="0" dirty="0" smtClean="0">
                <a:solidFill>
                  <a:srgbClr val="000000"/>
                </a:solidFill>
                <a:latin typeface="+mn-ea"/>
              </a:rPr>
              <a:t>, </a:t>
            </a:r>
            <a:r>
              <a:rPr lang="ko-KR" altLang="en-US" sz="1000" kern="0" dirty="0" smtClean="0">
                <a:solidFill>
                  <a:srgbClr val="000000"/>
                </a:solidFill>
                <a:latin typeface="+mn-ea"/>
              </a:rPr>
              <a:t>국제</a:t>
            </a:r>
            <a:r>
              <a:rPr lang="en-US" altLang="ko-KR" sz="1000" kern="0" dirty="0" smtClean="0">
                <a:solidFill>
                  <a:srgbClr val="000000"/>
                </a:solidFill>
                <a:latin typeface="+mn-ea"/>
              </a:rPr>
              <a:t>, </a:t>
            </a:r>
            <a:r>
              <a:rPr lang="ko-KR" altLang="en-US" sz="1000" kern="0" dirty="0" smtClean="0">
                <a:solidFill>
                  <a:srgbClr val="000000"/>
                </a:solidFill>
                <a:latin typeface="+mn-ea"/>
              </a:rPr>
              <a:t>사회</a:t>
            </a:r>
            <a:r>
              <a:rPr lang="en-US" altLang="ko-KR" sz="1000" kern="0" dirty="0" smtClean="0">
                <a:solidFill>
                  <a:srgbClr val="000000"/>
                </a:solidFill>
                <a:latin typeface="+mn-ea"/>
              </a:rPr>
              <a:t>, </a:t>
            </a:r>
            <a:r>
              <a:rPr lang="ko-KR" altLang="en-US" sz="1000" kern="0" dirty="0" smtClean="0">
                <a:solidFill>
                  <a:srgbClr val="000000"/>
                </a:solidFill>
                <a:latin typeface="+mn-ea"/>
              </a:rPr>
              <a:t>미래기술 등 공주시를 둘러싼 환경을 다양한 관점에서 분석할 수 있음</a:t>
            </a:r>
            <a:endParaRPr lang="en-US" altLang="ko-KR" sz="1000" kern="0" dirty="0" smtClean="0">
              <a:solidFill>
                <a:srgbClr val="000000"/>
              </a:solidFill>
              <a:latin typeface="+mn-ea"/>
            </a:endParaRPr>
          </a:p>
          <a:p>
            <a:pPr marL="82550" lvl="0" indent="-82550" latinLnBrk="0">
              <a:lnSpc>
                <a:spcPts val="1700"/>
              </a:lnSpc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ko-KR" altLang="en-US" sz="1000" kern="0" dirty="0" smtClean="0">
                <a:solidFill>
                  <a:srgbClr val="000000"/>
                </a:solidFill>
                <a:latin typeface="+mn-ea"/>
              </a:rPr>
              <a:t>외부환경에 대응할 수 있는 공주시의 역할을 분석할 수 있음</a:t>
            </a:r>
            <a:endParaRPr lang="en-US" altLang="ko-KR" sz="1000" kern="0" dirty="0" smtClean="0">
              <a:solidFill>
                <a:srgbClr val="000000"/>
              </a:solidFill>
              <a:latin typeface="+mn-ea"/>
            </a:endParaRPr>
          </a:p>
          <a:p>
            <a:pPr marL="82550" lvl="0" indent="-82550" latinLnBrk="0">
              <a:lnSpc>
                <a:spcPts val="1700"/>
              </a:lnSpc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ko-KR" altLang="en-US" sz="1000" kern="0" dirty="0" smtClean="0">
                <a:solidFill>
                  <a:srgbClr val="000000"/>
                </a:solidFill>
                <a:latin typeface="+mn-ea"/>
              </a:rPr>
              <a:t> 미래 방향성을 정립하고 조직</a:t>
            </a:r>
            <a:r>
              <a:rPr lang="en-US" altLang="ko-KR" sz="1000" kern="0" dirty="0" smtClean="0">
                <a:solidFill>
                  <a:srgbClr val="000000"/>
                </a:solidFill>
                <a:latin typeface="+mn-ea"/>
              </a:rPr>
              <a:t>·</a:t>
            </a:r>
            <a:r>
              <a:rPr lang="ko-KR" altLang="en-US" sz="1000" kern="0" dirty="0" smtClean="0">
                <a:solidFill>
                  <a:srgbClr val="000000"/>
                </a:solidFill>
                <a:latin typeface="+mn-ea"/>
              </a:rPr>
              <a:t>인력 관련 핵심이슈를 도출하여 이를 해결하기 위한 개선방향을 설정할 수 있음</a:t>
            </a:r>
            <a:endParaRPr lang="ko-KR" altLang="en-US" sz="1000" kern="0" dirty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47" name="Text Box 6"/>
          <p:cNvSpPr txBox="1">
            <a:spLocks noChangeArrowheads="1"/>
          </p:cNvSpPr>
          <p:nvPr/>
        </p:nvSpPr>
        <p:spPr bwMode="auto">
          <a:xfrm>
            <a:off x="3358645" y="1674118"/>
            <a:ext cx="3161592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latinLnBrk="0"/>
            <a:r>
              <a:rPr lang="en-US" altLang="ko-KR" sz="1400" i="1" u="sng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PEST </a:t>
            </a:r>
            <a:r>
              <a:rPr lang="ko-KR" altLang="en-US" sz="1400" i="1" u="sng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분석틀을 활용한 외부환경분석</a:t>
            </a:r>
            <a:endParaRPr lang="ko-KR" altLang="en-US" sz="1400" i="1" u="sng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7" name="직사각형 158"/>
          <p:cNvSpPr>
            <a:spLocks noChangeArrowheads="1"/>
          </p:cNvSpPr>
          <p:nvPr/>
        </p:nvSpPr>
        <p:spPr bwMode="auto">
          <a:xfrm>
            <a:off x="2548023" y="2173967"/>
            <a:ext cx="857640" cy="939863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lIns="18000" rIns="1800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600" i="0" u="none" strike="noStrike" kern="0" cap="none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P</a:t>
            </a:r>
            <a:r>
              <a:rPr kumimoji="1" lang="en-US" altLang="ko-KR" sz="1200" i="0" u="none" strike="noStrike" kern="0" cap="none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olicy</a:t>
            </a:r>
            <a:br>
              <a:rPr kumimoji="1" lang="en-US" altLang="ko-KR" sz="1200" i="0" u="none" strike="noStrike" kern="0" cap="none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</a:br>
            <a:r>
              <a:rPr kumimoji="1" lang="en-US" altLang="ko-KR" sz="1200" i="0" u="none" strike="noStrike" kern="0" cap="none" spc="-15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(</a:t>
            </a:r>
            <a:r>
              <a:rPr kumimoji="1" lang="ko-KR" altLang="en-US" sz="1200" i="0" u="none" strike="noStrike" kern="0" cap="none" spc="-15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정책환경</a:t>
            </a:r>
            <a:r>
              <a:rPr kumimoji="1" lang="en-US" altLang="ko-KR" sz="1200" i="0" u="none" strike="noStrike" kern="0" cap="none" spc="-15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)</a:t>
            </a:r>
          </a:p>
        </p:txBody>
      </p:sp>
      <p:sp>
        <p:nvSpPr>
          <p:cNvPr id="28" name="직사각형 158"/>
          <p:cNvSpPr>
            <a:spLocks noChangeArrowheads="1"/>
          </p:cNvSpPr>
          <p:nvPr/>
        </p:nvSpPr>
        <p:spPr bwMode="auto">
          <a:xfrm>
            <a:off x="2548023" y="4137611"/>
            <a:ext cx="857640" cy="932832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lIns="18000" rIns="1800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600" i="0" u="none" strike="noStrike" kern="0" cap="none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S</a:t>
            </a:r>
            <a:r>
              <a:rPr kumimoji="1" lang="en-US" altLang="ko-KR" sz="1200" i="0" u="none" strike="noStrike" kern="0" cap="none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ocial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200" kern="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(</a:t>
            </a:r>
            <a:r>
              <a:rPr kumimoji="1" lang="ko-KR" altLang="en-US" sz="1200" kern="0" spc="-15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사회환경</a:t>
            </a:r>
            <a:r>
              <a:rPr kumimoji="1" lang="en-US" altLang="ko-KR" sz="1200" kern="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)</a:t>
            </a:r>
            <a:endParaRPr kumimoji="1" lang="en-US" altLang="ko-KR" sz="1200" i="0" u="none" strike="noStrike" kern="0" cap="none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Arial"/>
            </a:endParaRPr>
          </a:p>
        </p:txBody>
      </p:sp>
      <p:sp>
        <p:nvSpPr>
          <p:cNvPr id="34" name="직사각형 158"/>
          <p:cNvSpPr>
            <a:spLocks noChangeArrowheads="1"/>
          </p:cNvSpPr>
          <p:nvPr/>
        </p:nvSpPr>
        <p:spPr bwMode="auto">
          <a:xfrm>
            <a:off x="2548023" y="5116004"/>
            <a:ext cx="857640" cy="1071324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lIns="18000" rIns="1800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600" i="0" u="none" strike="noStrike" kern="0" cap="none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T</a:t>
            </a:r>
            <a:r>
              <a:rPr kumimoji="1" lang="en-US" altLang="ko-KR" sz="1200" i="0" u="none" strike="noStrike" kern="0" cap="none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ech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200" i="0" u="none" strike="noStrike" kern="0" cap="none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nology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200" i="0" u="none" strike="noStrike" kern="0" cap="none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(</a:t>
            </a:r>
            <a:r>
              <a:rPr kumimoji="1" lang="ko-KR" altLang="en-US" sz="1200" kern="0" spc="-15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기술</a:t>
            </a:r>
            <a:r>
              <a:rPr kumimoji="1" lang="ko-KR" altLang="en-US" sz="1200" i="0" u="none" strike="noStrike" kern="0" cap="none" spc="-15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환경</a:t>
            </a:r>
            <a:r>
              <a:rPr kumimoji="1" lang="en-US" altLang="ko-KR" sz="1200" i="0" u="none" strike="noStrike" kern="0" cap="none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)</a:t>
            </a:r>
          </a:p>
        </p:txBody>
      </p:sp>
      <p:sp>
        <p:nvSpPr>
          <p:cNvPr id="51" name="직사각형 158"/>
          <p:cNvSpPr>
            <a:spLocks noChangeArrowheads="1"/>
          </p:cNvSpPr>
          <p:nvPr/>
        </p:nvSpPr>
        <p:spPr bwMode="auto">
          <a:xfrm>
            <a:off x="2548023" y="3159260"/>
            <a:ext cx="857640" cy="932832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lIns="18000" rIns="1800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600" i="0" u="none" strike="noStrike" kern="0" cap="none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E</a:t>
            </a:r>
            <a:r>
              <a:rPr kumimoji="1" lang="en-US" altLang="ko-KR" sz="1200" i="0" u="none" strike="noStrike" kern="0" cap="none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conomy</a:t>
            </a:r>
            <a:br>
              <a:rPr kumimoji="1" lang="en-US" altLang="ko-KR" sz="1200" i="0" u="none" strike="noStrike" kern="0" cap="none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</a:br>
            <a:r>
              <a:rPr kumimoji="1" lang="en-US" altLang="ko-KR" sz="1200" i="0" u="none" strike="noStrike" kern="0" cap="none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(</a:t>
            </a:r>
            <a:r>
              <a:rPr kumimoji="1" lang="ko-KR" altLang="en-US" sz="1200" i="0" u="none" strike="noStrike" kern="0" cap="none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경제</a:t>
            </a:r>
            <a:r>
              <a:rPr kumimoji="1" lang="ko-KR" altLang="en-US" sz="1200" i="0" u="none" strike="noStrike" kern="0" cap="none" spc="-15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환경</a:t>
            </a:r>
            <a:r>
              <a:rPr kumimoji="1" lang="en-US" altLang="ko-KR" sz="1200" i="0" u="none" strike="noStrike" kern="0" cap="none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)</a:t>
            </a:r>
          </a:p>
        </p:txBody>
      </p:sp>
      <p:sp>
        <p:nvSpPr>
          <p:cNvPr id="52" name="직사각형 158"/>
          <p:cNvSpPr>
            <a:spLocks noChangeArrowheads="1"/>
          </p:cNvSpPr>
          <p:nvPr/>
        </p:nvSpPr>
        <p:spPr bwMode="auto">
          <a:xfrm>
            <a:off x="3891355" y="3158979"/>
            <a:ext cx="2858815" cy="933395"/>
          </a:xfrm>
          <a:prstGeom prst="rect">
            <a:avLst/>
          </a:prstGeom>
          <a:solidFill>
            <a:srgbClr val="FFFFFF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lIns="90000" rIns="90000" anchor="ctr"/>
          <a:lstStyle/>
          <a:p>
            <a:pPr marL="85725" lvl="1" indent="-85725" latinLnBrk="0">
              <a:spcAft>
                <a:spcPts val="300"/>
              </a:spcAft>
              <a:buClr>
                <a:srgbClr val="000000"/>
              </a:buClr>
              <a:buFont typeface="Wingdings" pitchFamily="2" charset="2"/>
              <a:buChar char="§"/>
              <a:defRPr/>
            </a:pPr>
            <a:r>
              <a:rPr lang="ko-KR" altLang="en-US" sz="1100" kern="0" dirty="0" smtClean="0">
                <a:solidFill>
                  <a:srgbClr val="000000"/>
                </a:solidFill>
                <a:latin typeface="+mn-ea"/>
              </a:rPr>
              <a:t>지방자치단체 예산 변동</a:t>
            </a:r>
            <a:endParaRPr lang="en-US" altLang="ko-KR" sz="1100" kern="0" dirty="0" smtClean="0">
              <a:solidFill>
                <a:srgbClr val="000000"/>
              </a:solidFill>
              <a:latin typeface="+mn-ea"/>
            </a:endParaRPr>
          </a:p>
          <a:p>
            <a:pPr marL="85725" lvl="1" indent="-85725" latinLnBrk="0">
              <a:spcAft>
                <a:spcPts val="300"/>
              </a:spcAft>
              <a:buClr>
                <a:srgbClr val="000000"/>
              </a:buClr>
              <a:buFont typeface="Wingdings" pitchFamily="2" charset="2"/>
              <a:buChar char="§"/>
              <a:defRPr/>
            </a:pPr>
            <a:r>
              <a:rPr lang="ko-KR" altLang="en-US" sz="1100" kern="0" dirty="0" smtClean="0">
                <a:solidFill>
                  <a:srgbClr val="000000"/>
                </a:solidFill>
                <a:latin typeface="+mn-ea"/>
              </a:rPr>
              <a:t>경제성장률 하향</a:t>
            </a:r>
            <a:endParaRPr lang="en-US" altLang="ko-KR" sz="1100" kern="0" dirty="0" smtClean="0">
              <a:solidFill>
                <a:srgbClr val="000000"/>
              </a:solidFill>
              <a:latin typeface="+mn-ea"/>
            </a:endParaRPr>
          </a:p>
          <a:p>
            <a:pPr marL="85725" lvl="1" indent="-85725" latinLnBrk="0">
              <a:spcAft>
                <a:spcPts val="300"/>
              </a:spcAft>
              <a:buClr>
                <a:srgbClr val="000000"/>
              </a:buClr>
              <a:buFont typeface="Wingdings" pitchFamily="2" charset="2"/>
              <a:buChar char="§"/>
              <a:defRPr/>
            </a:pPr>
            <a:r>
              <a:rPr lang="ko-KR" altLang="en-US" sz="1100" kern="0" dirty="0" err="1" smtClean="0">
                <a:solidFill>
                  <a:srgbClr val="000000"/>
                </a:solidFill>
                <a:latin typeface="+mn-ea"/>
              </a:rPr>
              <a:t>세종특별자치시</a:t>
            </a:r>
            <a:r>
              <a:rPr lang="ko-KR" altLang="en-US" sz="1100" kern="0" dirty="0" smtClean="0">
                <a:solidFill>
                  <a:srgbClr val="000000"/>
                </a:solidFill>
                <a:latin typeface="+mn-ea"/>
              </a:rPr>
              <a:t> 발전에 따른 산업구조 변화</a:t>
            </a:r>
            <a:endParaRPr lang="en-US" altLang="ko-KR" sz="1100" kern="0" dirty="0" smtClean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41" name="AutoShape 12"/>
          <p:cNvSpPr>
            <a:spLocks noChangeArrowheads="1"/>
          </p:cNvSpPr>
          <p:nvPr/>
        </p:nvSpPr>
        <p:spPr bwMode="auto">
          <a:xfrm>
            <a:off x="331748" y="2097268"/>
            <a:ext cx="1513484" cy="360000"/>
          </a:xfrm>
          <a:prstGeom prst="round2Same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목적 및 필요성</a:t>
            </a:r>
          </a:p>
        </p:txBody>
      </p:sp>
    </p:spTree>
    <p:extLst>
      <p:ext uri="{BB962C8B-B14F-4D97-AF65-F5344CB8AC3E}">
        <p14:creationId xmlns:p14="http://schemas.microsoft.com/office/powerpoint/2010/main" val="21954685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596900" y="2565718"/>
            <a:ext cx="4449763" cy="762000"/>
          </a:xfrm>
          <a:prstGeom prst="rect">
            <a:avLst/>
          </a:prstGeom>
          <a:solidFill>
            <a:srgbClr val="EAEAEA"/>
          </a:solidFill>
          <a:ln w="9525" algn="ctr">
            <a:solidFill>
              <a:srgbClr val="969696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eaLnBrk="1" hangingPunct="1">
              <a:lnSpc>
                <a:spcPct val="90000"/>
              </a:lnSpc>
            </a:pPr>
            <a:endParaRPr lang="ko-KR" altLang="en-US">
              <a:solidFill>
                <a:srgbClr val="1C1C1C"/>
              </a:solidFill>
              <a:ea typeface="맑은 고딕" pitchFamily="50" charset="-127"/>
            </a:endParaRPr>
          </a:p>
        </p:txBody>
      </p:sp>
      <p:sp>
        <p:nvSpPr>
          <p:cNvPr id="67587" name="Rectangle 3"/>
          <p:cNvSpPr>
            <a:spLocks noChangeArrowheads="1"/>
          </p:cNvSpPr>
          <p:nvPr/>
        </p:nvSpPr>
        <p:spPr bwMode="auto">
          <a:xfrm>
            <a:off x="5348288" y="2980055"/>
            <a:ext cx="4214812" cy="2771775"/>
          </a:xfrm>
          <a:prstGeom prst="rect">
            <a:avLst/>
          </a:prstGeom>
          <a:solidFill>
            <a:srgbClr val="FFFFFF"/>
          </a:solidFill>
          <a:ln w="9525" algn="ctr">
            <a:solidFill>
              <a:srgbClr val="000000"/>
            </a:solidFill>
            <a:prstDash val="sysDot"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eaLnBrk="1" hangingPunct="1">
              <a:lnSpc>
                <a:spcPct val="90000"/>
              </a:lnSpc>
            </a:pPr>
            <a:endParaRPr lang="ko-KR" altLang="en-US">
              <a:solidFill>
                <a:srgbClr val="1C1C1C"/>
              </a:solidFill>
              <a:ea typeface="맑은 고딕" pitchFamily="50" charset="-127"/>
            </a:endParaRPr>
          </a:p>
        </p:txBody>
      </p:sp>
      <p:sp>
        <p:nvSpPr>
          <p:cNvPr id="67589" name="Oval 6"/>
          <p:cNvSpPr>
            <a:spLocks noChangeArrowheads="1"/>
          </p:cNvSpPr>
          <p:nvPr/>
        </p:nvSpPr>
        <p:spPr bwMode="auto">
          <a:xfrm>
            <a:off x="739775" y="2638743"/>
            <a:ext cx="900113" cy="593725"/>
          </a:xfrm>
          <a:prstGeom prst="ellipse">
            <a:avLst/>
          </a:prstGeom>
          <a:solidFill>
            <a:srgbClr val="012751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</a:pPr>
            <a:r>
              <a:rPr lang="ko-KR" altLang="en-US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최종 적정</a:t>
            </a:r>
          </a:p>
          <a:p>
            <a:pPr algn="ctr" eaLnBrk="1" hangingPunct="1">
              <a:lnSpc>
                <a:spcPct val="90000"/>
              </a:lnSpc>
            </a:pPr>
            <a:r>
              <a:rPr lang="ko-KR" altLang="en-US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인원 판정</a:t>
            </a:r>
          </a:p>
        </p:txBody>
      </p:sp>
      <p:sp>
        <p:nvSpPr>
          <p:cNvPr id="67590" name="Line 7"/>
          <p:cNvSpPr>
            <a:spLocks noChangeShapeType="1"/>
          </p:cNvSpPr>
          <p:nvPr/>
        </p:nvSpPr>
        <p:spPr bwMode="auto">
          <a:xfrm>
            <a:off x="452438" y="1800543"/>
            <a:ext cx="90376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67591" name="Text Box 8"/>
          <p:cNvSpPr txBox="1">
            <a:spLocks noChangeArrowheads="1"/>
          </p:cNvSpPr>
          <p:nvPr/>
        </p:nvSpPr>
        <p:spPr bwMode="auto">
          <a:xfrm>
            <a:off x="3908425" y="1511618"/>
            <a:ext cx="1816100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ko-KR" altLang="en-US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부서 적정인력 산출기준</a:t>
            </a:r>
          </a:p>
        </p:txBody>
      </p:sp>
      <p:sp>
        <p:nvSpPr>
          <p:cNvPr id="67592" name="Text Box 9"/>
          <p:cNvSpPr txBox="1">
            <a:spLocks noChangeArrowheads="1"/>
          </p:cNvSpPr>
          <p:nvPr/>
        </p:nvSpPr>
        <p:spPr bwMode="auto">
          <a:xfrm>
            <a:off x="428625" y="1832293"/>
            <a:ext cx="8966200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7800" indent="-1778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50000"/>
              </a:spcBef>
              <a:buFontTx/>
              <a:buChar char="•"/>
            </a:pPr>
            <a:r>
              <a:rPr lang="ko-KR" altLang="en-US" b="0" dirty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적정인력 보유여부는 </a:t>
            </a:r>
            <a:r>
              <a:rPr lang="en-US" altLang="ko-KR" b="0" dirty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r>
              <a:rPr lang="ko-KR" altLang="en-US" b="0" dirty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차 조정업무량 인원 대비 부서 내 개인별 투입가능시간으로 나누어서 인력의 적정여부를 판단함 </a:t>
            </a:r>
            <a:endParaRPr lang="en-US" altLang="ko-KR" b="0" dirty="0" smtClean="0">
              <a:solidFill>
                <a:srgbClr val="1C1C1C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7593" name="Text Box 10"/>
          <p:cNvSpPr txBox="1">
            <a:spLocks noChangeArrowheads="1"/>
          </p:cNvSpPr>
          <p:nvPr/>
        </p:nvSpPr>
        <p:spPr bwMode="auto">
          <a:xfrm>
            <a:off x="1692275" y="2814955"/>
            <a:ext cx="293688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altLang="ko-KR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=</a:t>
            </a:r>
          </a:p>
        </p:txBody>
      </p:sp>
      <p:sp>
        <p:nvSpPr>
          <p:cNvPr id="67594" name="Text Box 11"/>
          <p:cNvSpPr txBox="1">
            <a:spLocks noChangeArrowheads="1"/>
          </p:cNvSpPr>
          <p:nvPr/>
        </p:nvSpPr>
        <p:spPr bwMode="auto">
          <a:xfrm>
            <a:off x="2181225" y="2978468"/>
            <a:ext cx="2865438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ko-KR" altLang="en-US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∑ </a:t>
            </a:r>
            <a:r>
              <a:rPr lang="en-US" altLang="ko-KR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부서 내 개인별 투입가능 </a:t>
            </a:r>
            <a:r>
              <a:rPr lang="ko-KR" altLang="en-US" u="sng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표준시간*</a:t>
            </a:r>
            <a:r>
              <a:rPr lang="en-US" altLang="ko-KR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)</a:t>
            </a:r>
          </a:p>
        </p:txBody>
      </p:sp>
      <p:sp>
        <p:nvSpPr>
          <p:cNvPr id="67595" name="Line 12"/>
          <p:cNvSpPr>
            <a:spLocks noChangeShapeType="1"/>
          </p:cNvSpPr>
          <p:nvPr/>
        </p:nvSpPr>
        <p:spPr bwMode="auto">
          <a:xfrm>
            <a:off x="2232025" y="2943543"/>
            <a:ext cx="26050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67596" name="Text Box 13"/>
          <p:cNvSpPr txBox="1">
            <a:spLocks noChangeArrowheads="1"/>
          </p:cNvSpPr>
          <p:nvPr/>
        </p:nvSpPr>
        <p:spPr bwMode="auto">
          <a:xfrm>
            <a:off x="2308225" y="2632393"/>
            <a:ext cx="2360613" cy="258762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ko-KR" altLang="en-US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∑ </a:t>
            </a:r>
            <a:r>
              <a:rPr lang="en-US" altLang="ko-KR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부서 내 개인별 최종 업무량</a:t>
            </a:r>
            <a:r>
              <a:rPr lang="en-US" altLang="ko-KR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)</a:t>
            </a:r>
          </a:p>
        </p:txBody>
      </p:sp>
      <p:sp>
        <p:nvSpPr>
          <p:cNvPr id="67597" name="Rectangle 14"/>
          <p:cNvSpPr>
            <a:spLocks noChangeArrowheads="1"/>
          </p:cNvSpPr>
          <p:nvPr/>
        </p:nvSpPr>
        <p:spPr bwMode="auto">
          <a:xfrm>
            <a:off x="5572125" y="2980055"/>
            <a:ext cx="3989388" cy="252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92075" indent="-92075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eaLnBrk="1" latinLnBrk="0" hangingPunct="1">
              <a:spcBef>
                <a:spcPct val="50000"/>
              </a:spcBef>
              <a:buFontTx/>
              <a:buChar char="•"/>
            </a:pPr>
            <a:r>
              <a:rPr kumimoji="0" lang="ko-KR" altLang="en-US" b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투입가능 표준시간은 </a:t>
            </a:r>
            <a:r>
              <a:rPr kumimoji="0" lang="en-US" altLang="ko-KR" b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2</a:t>
            </a:r>
            <a:r>
              <a:rPr kumimoji="0" lang="ko-KR" altLang="en-US" b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가지 형태로 구성됨</a:t>
            </a:r>
          </a:p>
        </p:txBody>
      </p:sp>
      <p:sp>
        <p:nvSpPr>
          <p:cNvPr id="67598" name="Rectangle 15"/>
          <p:cNvSpPr>
            <a:spLocks noChangeArrowheads="1"/>
          </p:cNvSpPr>
          <p:nvPr/>
        </p:nvSpPr>
        <p:spPr bwMode="gray">
          <a:xfrm>
            <a:off x="5572125" y="3340418"/>
            <a:ext cx="1079500" cy="287337"/>
          </a:xfrm>
          <a:prstGeom prst="rect">
            <a:avLst/>
          </a:prstGeom>
          <a:solidFill>
            <a:srgbClr val="0127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2000" tIns="72000" rIns="72000" bIns="7200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latinLnBrk="0" hangingPunct="1">
              <a:buSzPct val="90000"/>
            </a:pPr>
            <a:r>
              <a:rPr kumimoji="0" lang="en-US" altLang="ko-KR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Option 1</a:t>
            </a:r>
          </a:p>
        </p:txBody>
      </p:sp>
      <p:sp>
        <p:nvSpPr>
          <p:cNvPr id="67599" name="Rectangle 16"/>
          <p:cNvSpPr>
            <a:spLocks noChangeArrowheads="1"/>
          </p:cNvSpPr>
          <p:nvPr/>
        </p:nvSpPr>
        <p:spPr bwMode="gray">
          <a:xfrm>
            <a:off x="5572125" y="4375468"/>
            <a:ext cx="1079500" cy="287337"/>
          </a:xfrm>
          <a:prstGeom prst="rect">
            <a:avLst/>
          </a:prstGeom>
          <a:solidFill>
            <a:srgbClr val="0127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2000" tIns="72000" rIns="72000" bIns="7200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latinLnBrk="0" hangingPunct="1">
              <a:buSzPct val="90000"/>
            </a:pPr>
            <a:r>
              <a:rPr kumimoji="0" lang="en-US" altLang="ko-KR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Option 2</a:t>
            </a:r>
          </a:p>
        </p:txBody>
      </p:sp>
      <p:sp>
        <p:nvSpPr>
          <p:cNvPr id="67600" name="Rectangle 17"/>
          <p:cNvSpPr>
            <a:spLocks noChangeArrowheads="1"/>
          </p:cNvSpPr>
          <p:nvPr/>
        </p:nvSpPr>
        <p:spPr bwMode="auto">
          <a:xfrm>
            <a:off x="6618288" y="3737293"/>
            <a:ext cx="2871787" cy="2873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92075" indent="-92075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eaLnBrk="1" latinLnBrk="0" hangingPunct="1">
              <a:spcBef>
                <a:spcPct val="50000"/>
              </a:spcBef>
              <a:buFontTx/>
              <a:buChar char="•"/>
            </a:pPr>
            <a:r>
              <a:rPr kumimoji="0" lang="ko-KR" altLang="en-US" b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법정 근로 시간 </a:t>
            </a:r>
            <a:r>
              <a:rPr kumimoji="0" lang="en-US" altLang="ko-KR" b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8</a:t>
            </a:r>
            <a:r>
              <a:rPr kumimoji="0" lang="ko-KR" altLang="en-US" b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시간을 기준으로 년간 표준 근무 시간 산정 </a:t>
            </a:r>
          </a:p>
        </p:txBody>
      </p:sp>
      <p:sp>
        <p:nvSpPr>
          <p:cNvPr id="67601" name="Rectangle 18"/>
          <p:cNvSpPr>
            <a:spLocks noChangeArrowheads="1"/>
          </p:cNvSpPr>
          <p:nvPr/>
        </p:nvSpPr>
        <p:spPr bwMode="auto">
          <a:xfrm>
            <a:off x="6724650" y="4923155"/>
            <a:ext cx="2838450" cy="6127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92075" indent="-92075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eaLnBrk="1" latinLnBrk="0" hangingPunct="1">
              <a:spcBef>
                <a:spcPct val="50000"/>
              </a:spcBef>
              <a:buFontTx/>
              <a:buChar char="•"/>
            </a:pPr>
            <a:r>
              <a:rPr kumimoji="0" lang="ko-KR" altLang="en-US" b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초과근무 </a:t>
            </a:r>
            <a:r>
              <a:rPr kumimoji="0" lang="ko-KR" altLang="en-US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근로시간 </a:t>
            </a:r>
            <a:r>
              <a:rPr kumimoji="0" lang="en-US" altLang="ko-KR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(</a:t>
            </a:r>
            <a:r>
              <a:rPr kumimoji="0" lang="ko-KR" altLang="en-US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보상규정에 따라 초과근무 수당을 지급하는 시간</a:t>
            </a:r>
            <a:r>
              <a:rPr kumimoji="0" lang="en-US" altLang="ko-KR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) </a:t>
            </a:r>
            <a:r>
              <a:rPr kumimoji="0" lang="ko-KR" altLang="en-US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  <a:cs typeface="Times New Roman" pitchFamily="18" charset="0"/>
              </a:rPr>
              <a:t>추가</a:t>
            </a:r>
          </a:p>
        </p:txBody>
      </p:sp>
      <p:sp>
        <p:nvSpPr>
          <p:cNvPr id="67602" name="Rectangle 19"/>
          <p:cNvSpPr>
            <a:spLocks noChangeArrowheads="1"/>
          </p:cNvSpPr>
          <p:nvPr/>
        </p:nvSpPr>
        <p:spPr bwMode="gray">
          <a:xfrm>
            <a:off x="6707188" y="3340418"/>
            <a:ext cx="2782887" cy="287337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2000" tIns="36000" rIns="72000" bIns="3600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eaLnBrk="1" latinLnBrk="0" hangingPunct="1">
              <a:spcBef>
                <a:spcPct val="50000"/>
              </a:spcBef>
            </a:pPr>
            <a:r>
              <a:rPr kumimoji="0" lang="ko-KR" altLang="en-US" b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법정 근로시간 기준 </a:t>
            </a:r>
          </a:p>
        </p:txBody>
      </p:sp>
      <p:sp>
        <p:nvSpPr>
          <p:cNvPr id="67603" name="Rectangle 20"/>
          <p:cNvSpPr>
            <a:spLocks noChangeArrowheads="1"/>
          </p:cNvSpPr>
          <p:nvPr/>
        </p:nvSpPr>
        <p:spPr bwMode="gray">
          <a:xfrm>
            <a:off x="6707188" y="4375468"/>
            <a:ext cx="2782887" cy="547687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2000" tIns="36000" rIns="72000" bIns="3600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eaLnBrk="1" latinLnBrk="0" hangingPunct="1">
              <a:spcBef>
                <a:spcPct val="50000"/>
              </a:spcBef>
            </a:pPr>
            <a:r>
              <a:rPr kumimoji="0" lang="ko-KR" altLang="en-US" b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초과근무 </a:t>
            </a:r>
            <a:r>
              <a:rPr kumimoji="0" lang="ko-KR" altLang="en-US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시간 반영 기준</a:t>
            </a:r>
          </a:p>
        </p:txBody>
      </p:sp>
      <p:sp>
        <p:nvSpPr>
          <p:cNvPr id="67604" name="Freeform 21"/>
          <p:cNvSpPr>
            <a:spLocks/>
          </p:cNvSpPr>
          <p:nvPr/>
        </p:nvSpPr>
        <p:spPr bwMode="auto">
          <a:xfrm>
            <a:off x="4557713" y="3161030"/>
            <a:ext cx="989647" cy="358775"/>
          </a:xfrm>
          <a:custGeom>
            <a:avLst/>
            <a:gdLst>
              <a:gd name="T0" fmla="*/ 0 w 498"/>
              <a:gd name="T1" fmla="*/ 0 h 226"/>
              <a:gd name="T2" fmla="*/ 0 w 498"/>
              <a:gd name="T3" fmla="*/ 2147483647 h 226"/>
              <a:gd name="T4" fmla="*/ 2147483647 w 498"/>
              <a:gd name="T5" fmla="*/ 2147483647 h 226"/>
              <a:gd name="T6" fmla="*/ 0 60000 65536"/>
              <a:gd name="T7" fmla="*/ 0 60000 65536"/>
              <a:gd name="T8" fmla="*/ 0 60000 65536"/>
              <a:gd name="T9" fmla="*/ 0 w 498"/>
              <a:gd name="T10" fmla="*/ 0 h 226"/>
              <a:gd name="T11" fmla="*/ 498 w 498"/>
              <a:gd name="T12" fmla="*/ 226 h 22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98" h="226">
                <a:moveTo>
                  <a:pt x="0" y="0"/>
                </a:moveTo>
                <a:lnTo>
                  <a:pt x="0" y="226"/>
                </a:lnTo>
                <a:lnTo>
                  <a:pt x="498" y="226"/>
                </a:ln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67605" name="Oval 22"/>
          <p:cNvSpPr>
            <a:spLocks noChangeArrowheads="1"/>
          </p:cNvSpPr>
          <p:nvPr/>
        </p:nvSpPr>
        <p:spPr bwMode="auto">
          <a:xfrm>
            <a:off x="3235325" y="3754755"/>
            <a:ext cx="889000" cy="630238"/>
          </a:xfrm>
          <a:prstGeom prst="ellipse">
            <a:avLst/>
          </a:prstGeom>
          <a:noFill/>
          <a:ln w="22225" algn="ctr">
            <a:solidFill>
              <a:srgbClr val="808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</a:pPr>
            <a:r>
              <a:rPr lang="ko-KR" altLang="en-US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조정</a:t>
            </a:r>
          </a:p>
          <a:p>
            <a:pPr algn="ctr" eaLnBrk="1" hangingPunct="1">
              <a:lnSpc>
                <a:spcPct val="90000"/>
              </a:lnSpc>
            </a:pPr>
            <a:r>
              <a:rPr lang="ko-KR" altLang="en-US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업무량</a:t>
            </a:r>
          </a:p>
          <a:p>
            <a:pPr algn="ctr" eaLnBrk="1" hangingPunct="1">
              <a:lnSpc>
                <a:spcPct val="90000"/>
              </a:lnSpc>
            </a:pPr>
            <a:r>
              <a:rPr lang="ko-KR" altLang="en-US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정원</a:t>
            </a:r>
          </a:p>
        </p:txBody>
      </p:sp>
      <p:sp>
        <p:nvSpPr>
          <p:cNvPr id="67606" name="Oval 23"/>
          <p:cNvSpPr>
            <a:spLocks noChangeArrowheads="1"/>
          </p:cNvSpPr>
          <p:nvPr/>
        </p:nvSpPr>
        <p:spPr bwMode="auto">
          <a:xfrm>
            <a:off x="1974850" y="3737293"/>
            <a:ext cx="889000" cy="630237"/>
          </a:xfrm>
          <a:prstGeom prst="ellipse">
            <a:avLst/>
          </a:prstGeom>
          <a:noFill/>
          <a:ln w="22225" algn="ctr">
            <a:solidFill>
              <a:srgbClr val="808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</a:pPr>
            <a:r>
              <a:rPr lang="ko-KR" altLang="en-US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실제 보유</a:t>
            </a:r>
          </a:p>
          <a:p>
            <a:pPr algn="ctr" eaLnBrk="1" hangingPunct="1">
              <a:lnSpc>
                <a:spcPct val="90000"/>
              </a:lnSpc>
            </a:pPr>
            <a:r>
              <a:rPr lang="ko-KR" altLang="en-US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인원</a:t>
            </a:r>
          </a:p>
        </p:txBody>
      </p:sp>
      <p:sp>
        <p:nvSpPr>
          <p:cNvPr id="67607" name="Text Box 24"/>
          <p:cNvSpPr txBox="1">
            <a:spLocks noChangeArrowheads="1"/>
          </p:cNvSpPr>
          <p:nvPr/>
        </p:nvSpPr>
        <p:spPr bwMode="auto">
          <a:xfrm>
            <a:off x="2914650" y="3916680"/>
            <a:ext cx="293688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altLang="ko-KR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=</a:t>
            </a:r>
          </a:p>
        </p:txBody>
      </p:sp>
      <p:sp>
        <p:nvSpPr>
          <p:cNvPr id="67608" name="Oval 25"/>
          <p:cNvSpPr>
            <a:spLocks noChangeArrowheads="1"/>
          </p:cNvSpPr>
          <p:nvPr/>
        </p:nvSpPr>
        <p:spPr bwMode="auto">
          <a:xfrm>
            <a:off x="3235325" y="4461193"/>
            <a:ext cx="889000" cy="630237"/>
          </a:xfrm>
          <a:prstGeom prst="ellipse">
            <a:avLst/>
          </a:prstGeom>
          <a:noFill/>
          <a:ln w="22225" algn="ctr">
            <a:solidFill>
              <a:srgbClr val="808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</a:pPr>
            <a:r>
              <a:rPr lang="ko-KR" altLang="en-US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조정</a:t>
            </a:r>
          </a:p>
          <a:p>
            <a:pPr algn="ctr" eaLnBrk="1" hangingPunct="1">
              <a:lnSpc>
                <a:spcPct val="90000"/>
              </a:lnSpc>
            </a:pPr>
            <a:r>
              <a:rPr lang="ko-KR" altLang="en-US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업무량</a:t>
            </a:r>
          </a:p>
          <a:p>
            <a:pPr algn="ctr" eaLnBrk="1" hangingPunct="1">
              <a:lnSpc>
                <a:spcPct val="90000"/>
              </a:lnSpc>
            </a:pPr>
            <a:r>
              <a:rPr lang="ko-KR" altLang="en-US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정원</a:t>
            </a:r>
          </a:p>
        </p:txBody>
      </p:sp>
      <p:sp>
        <p:nvSpPr>
          <p:cNvPr id="67609" name="Oval 26"/>
          <p:cNvSpPr>
            <a:spLocks noChangeArrowheads="1"/>
          </p:cNvSpPr>
          <p:nvPr/>
        </p:nvSpPr>
        <p:spPr bwMode="auto">
          <a:xfrm>
            <a:off x="1974850" y="4443730"/>
            <a:ext cx="889000" cy="630238"/>
          </a:xfrm>
          <a:prstGeom prst="ellipse">
            <a:avLst/>
          </a:prstGeom>
          <a:noFill/>
          <a:ln w="22225" algn="ctr">
            <a:solidFill>
              <a:srgbClr val="808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</a:pPr>
            <a:r>
              <a:rPr lang="ko-KR" altLang="en-US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실제 보유</a:t>
            </a:r>
          </a:p>
          <a:p>
            <a:pPr algn="ctr" eaLnBrk="1" hangingPunct="1">
              <a:lnSpc>
                <a:spcPct val="90000"/>
              </a:lnSpc>
            </a:pPr>
            <a:r>
              <a:rPr lang="ko-KR" altLang="en-US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인원</a:t>
            </a:r>
          </a:p>
        </p:txBody>
      </p:sp>
      <p:sp>
        <p:nvSpPr>
          <p:cNvPr id="67610" name="Text Box 27"/>
          <p:cNvSpPr txBox="1">
            <a:spLocks noChangeArrowheads="1"/>
          </p:cNvSpPr>
          <p:nvPr/>
        </p:nvSpPr>
        <p:spPr bwMode="auto">
          <a:xfrm>
            <a:off x="2914650" y="4623118"/>
            <a:ext cx="293688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altLang="ko-KR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&gt;</a:t>
            </a:r>
          </a:p>
        </p:txBody>
      </p:sp>
      <p:sp>
        <p:nvSpPr>
          <p:cNvPr id="67611" name="Oval 28"/>
          <p:cNvSpPr>
            <a:spLocks noChangeArrowheads="1"/>
          </p:cNvSpPr>
          <p:nvPr/>
        </p:nvSpPr>
        <p:spPr bwMode="auto">
          <a:xfrm>
            <a:off x="3235325" y="5194618"/>
            <a:ext cx="889000" cy="630237"/>
          </a:xfrm>
          <a:prstGeom prst="ellipse">
            <a:avLst/>
          </a:prstGeom>
          <a:noFill/>
          <a:ln w="22225" algn="ctr">
            <a:solidFill>
              <a:srgbClr val="808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</a:pPr>
            <a:r>
              <a:rPr lang="ko-KR" altLang="en-US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조정</a:t>
            </a:r>
          </a:p>
          <a:p>
            <a:pPr algn="ctr" eaLnBrk="1" hangingPunct="1">
              <a:lnSpc>
                <a:spcPct val="90000"/>
              </a:lnSpc>
            </a:pPr>
            <a:r>
              <a:rPr lang="ko-KR" altLang="en-US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업무량</a:t>
            </a:r>
          </a:p>
          <a:p>
            <a:pPr algn="ctr" eaLnBrk="1" hangingPunct="1">
              <a:lnSpc>
                <a:spcPct val="90000"/>
              </a:lnSpc>
            </a:pPr>
            <a:r>
              <a:rPr lang="ko-KR" altLang="en-US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정원</a:t>
            </a:r>
          </a:p>
        </p:txBody>
      </p:sp>
      <p:sp>
        <p:nvSpPr>
          <p:cNvPr id="67612" name="Oval 29"/>
          <p:cNvSpPr>
            <a:spLocks noChangeArrowheads="1"/>
          </p:cNvSpPr>
          <p:nvPr/>
        </p:nvSpPr>
        <p:spPr bwMode="auto">
          <a:xfrm>
            <a:off x="1974850" y="5177155"/>
            <a:ext cx="889000" cy="630238"/>
          </a:xfrm>
          <a:prstGeom prst="ellipse">
            <a:avLst/>
          </a:prstGeom>
          <a:noFill/>
          <a:ln w="22225" algn="ctr">
            <a:solidFill>
              <a:srgbClr val="808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</a:pPr>
            <a:r>
              <a:rPr lang="ko-KR" altLang="en-US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실제 보유</a:t>
            </a:r>
          </a:p>
          <a:p>
            <a:pPr algn="ctr" eaLnBrk="1" hangingPunct="1">
              <a:lnSpc>
                <a:spcPct val="90000"/>
              </a:lnSpc>
            </a:pPr>
            <a:r>
              <a:rPr lang="ko-KR" altLang="en-US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인원</a:t>
            </a:r>
          </a:p>
        </p:txBody>
      </p:sp>
      <p:sp>
        <p:nvSpPr>
          <p:cNvPr id="67613" name="Text Box 30"/>
          <p:cNvSpPr txBox="1">
            <a:spLocks noChangeArrowheads="1"/>
          </p:cNvSpPr>
          <p:nvPr/>
        </p:nvSpPr>
        <p:spPr bwMode="auto">
          <a:xfrm>
            <a:off x="2914650" y="5356543"/>
            <a:ext cx="293688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altLang="ko-KR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&lt;</a:t>
            </a:r>
          </a:p>
        </p:txBody>
      </p:sp>
      <p:sp>
        <p:nvSpPr>
          <p:cNvPr id="67614" name="Rectangle 31"/>
          <p:cNvSpPr>
            <a:spLocks noChangeArrowheads="1"/>
          </p:cNvSpPr>
          <p:nvPr/>
        </p:nvSpPr>
        <p:spPr bwMode="auto">
          <a:xfrm>
            <a:off x="4268788" y="3845243"/>
            <a:ext cx="669925" cy="419100"/>
          </a:xfrm>
          <a:prstGeom prst="rect">
            <a:avLst/>
          </a:prstGeom>
          <a:solidFill>
            <a:srgbClr val="808080"/>
          </a:solidFill>
          <a:ln w="9525" algn="ctr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</a:pPr>
            <a:r>
              <a:rPr lang="ko-KR" altLang="en-US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적정</a:t>
            </a:r>
          </a:p>
        </p:txBody>
      </p:sp>
      <p:sp>
        <p:nvSpPr>
          <p:cNvPr id="67615" name="Rectangle 32"/>
          <p:cNvSpPr>
            <a:spLocks noChangeArrowheads="1"/>
          </p:cNvSpPr>
          <p:nvPr/>
        </p:nvSpPr>
        <p:spPr bwMode="auto">
          <a:xfrm>
            <a:off x="4268788" y="4586605"/>
            <a:ext cx="669925" cy="419100"/>
          </a:xfrm>
          <a:prstGeom prst="rect">
            <a:avLst/>
          </a:prstGeom>
          <a:solidFill>
            <a:srgbClr val="808080"/>
          </a:solidFill>
          <a:ln w="9525" algn="ctr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</a:pPr>
            <a:r>
              <a:rPr lang="en-US" altLang="ko-KR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+</a:t>
            </a:r>
          </a:p>
          <a:p>
            <a:pPr algn="ctr" eaLnBrk="1" hangingPunct="1">
              <a:lnSpc>
                <a:spcPct val="90000"/>
              </a:lnSpc>
            </a:pPr>
            <a:r>
              <a:rPr lang="en-US" altLang="ko-KR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과잉</a:t>
            </a:r>
            <a:r>
              <a:rPr lang="en-US" altLang="ko-KR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)</a:t>
            </a:r>
          </a:p>
        </p:txBody>
      </p:sp>
      <p:sp>
        <p:nvSpPr>
          <p:cNvPr id="67616" name="Rectangle 33"/>
          <p:cNvSpPr>
            <a:spLocks noChangeArrowheads="1"/>
          </p:cNvSpPr>
          <p:nvPr/>
        </p:nvSpPr>
        <p:spPr bwMode="auto">
          <a:xfrm>
            <a:off x="4268788" y="5297805"/>
            <a:ext cx="669925" cy="419100"/>
          </a:xfrm>
          <a:prstGeom prst="rect">
            <a:avLst/>
          </a:prstGeom>
          <a:solidFill>
            <a:srgbClr val="808080"/>
          </a:solidFill>
          <a:ln w="9525" algn="ctr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</a:pPr>
            <a:r>
              <a:rPr lang="en-US" altLang="ko-KR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-</a:t>
            </a:r>
          </a:p>
          <a:p>
            <a:pPr algn="ctr" eaLnBrk="1" hangingPunct="1">
              <a:lnSpc>
                <a:spcPct val="90000"/>
              </a:lnSpc>
            </a:pPr>
            <a:r>
              <a:rPr lang="en-US" altLang="ko-KR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과소</a:t>
            </a:r>
            <a:r>
              <a:rPr lang="en-US" altLang="ko-KR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)</a:t>
            </a:r>
          </a:p>
        </p:txBody>
      </p:sp>
      <p:sp>
        <p:nvSpPr>
          <p:cNvPr id="67617" name="AutoShape 34"/>
          <p:cNvSpPr>
            <a:spLocks noChangeArrowheads="1"/>
          </p:cNvSpPr>
          <p:nvPr/>
        </p:nvSpPr>
        <p:spPr bwMode="auto">
          <a:xfrm>
            <a:off x="622300" y="4419918"/>
            <a:ext cx="1069975" cy="831850"/>
          </a:xfrm>
          <a:prstGeom prst="diamond">
            <a:avLst/>
          </a:prstGeom>
          <a:solidFill>
            <a:srgbClr val="012751"/>
          </a:solidFill>
          <a:ln w="9525" algn="ctr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</a:pPr>
            <a:r>
              <a:rPr lang="ko-KR" altLang="en-US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적정인력</a:t>
            </a:r>
          </a:p>
          <a:p>
            <a:pPr algn="ctr" eaLnBrk="1" hangingPunct="1">
              <a:lnSpc>
                <a:spcPct val="90000"/>
              </a:lnSpc>
            </a:pPr>
            <a:r>
              <a:rPr lang="ko-KR" altLang="en-US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판단기준</a:t>
            </a:r>
          </a:p>
        </p:txBody>
      </p:sp>
      <p:sp>
        <p:nvSpPr>
          <p:cNvPr id="67618" name="AutoShape 35"/>
          <p:cNvSpPr>
            <a:spLocks/>
          </p:cNvSpPr>
          <p:nvPr/>
        </p:nvSpPr>
        <p:spPr bwMode="auto">
          <a:xfrm>
            <a:off x="1692275" y="4024630"/>
            <a:ext cx="211138" cy="1589088"/>
          </a:xfrm>
          <a:prstGeom prst="leftBrace">
            <a:avLst>
              <a:gd name="adj1" fmla="val 62719"/>
              <a:gd name="adj2" fmla="val 50000"/>
            </a:avLst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eaLnBrk="1" hangingPunct="1">
              <a:lnSpc>
                <a:spcPct val="90000"/>
              </a:lnSpc>
            </a:pPr>
            <a:endParaRPr lang="ko-KR" altLang="en-US">
              <a:solidFill>
                <a:srgbClr val="1C1C1C"/>
              </a:solidFill>
              <a:ea typeface="맑은 고딕" pitchFamily="50" charset="-127"/>
            </a:endParaRPr>
          </a:p>
        </p:txBody>
      </p:sp>
      <p:cxnSp>
        <p:nvCxnSpPr>
          <p:cNvPr id="67619" name="AutoShape 36"/>
          <p:cNvCxnSpPr>
            <a:cxnSpLocks noChangeShapeType="1"/>
            <a:stCxn id="67589" idx="4"/>
            <a:endCxn id="67605" idx="0"/>
          </p:cNvCxnSpPr>
          <p:nvPr/>
        </p:nvCxnSpPr>
        <p:spPr bwMode="auto">
          <a:xfrm rot="16200000" flipH="1">
            <a:off x="2179637" y="2243456"/>
            <a:ext cx="511175" cy="2489200"/>
          </a:xfrm>
          <a:prstGeom prst="bentConnector3">
            <a:avLst>
              <a:gd name="adj1" fmla="val 50931"/>
            </a:avLst>
          </a:prstGeom>
          <a:noFill/>
          <a:ln w="9525">
            <a:solidFill>
              <a:srgbClr val="000000"/>
            </a:solidFill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" name="제목 3"/>
          <p:cNvSpPr txBox="1">
            <a:spLocks/>
          </p:cNvSpPr>
          <p:nvPr/>
        </p:nvSpPr>
        <p:spPr>
          <a:xfrm>
            <a:off x="225966" y="143344"/>
            <a:ext cx="2722220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/>
              <a:t>2. </a:t>
            </a:r>
            <a:r>
              <a:rPr lang="ko-KR" altLang="en-US" dirty="0"/>
              <a:t>적정인력 산출기준</a:t>
            </a:r>
          </a:p>
        </p:txBody>
      </p:sp>
      <p:sp>
        <p:nvSpPr>
          <p:cNvPr id="41" name="내용 개체 틀 2"/>
          <p:cNvSpPr txBox="1">
            <a:spLocks/>
          </p:cNvSpPr>
          <p:nvPr/>
        </p:nvSpPr>
        <p:spPr>
          <a:xfrm>
            <a:off x="446998" y="690032"/>
            <a:ext cx="9055684" cy="609398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r>
              <a:rPr lang="ko-KR" altLang="en-US" dirty="0"/>
              <a:t>적정인력 산출기준은 조정업무량</a:t>
            </a:r>
            <a:r>
              <a:rPr lang="en-US" altLang="ko-KR" dirty="0"/>
              <a:t>(</a:t>
            </a:r>
            <a:r>
              <a:rPr lang="ko-KR" altLang="en-US" dirty="0"/>
              <a:t>효율화 방안의 업무량 포함</a:t>
            </a:r>
            <a:r>
              <a:rPr lang="en-US" altLang="ko-KR" dirty="0"/>
              <a:t>) </a:t>
            </a:r>
            <a:r>
              <a:rPr lang="ko-KR" altLang="en-US" dirty="0"/>
              <a:t>인원 대비 실제 보유인원을 </a:t>
            </a:r>
            <a:r>
              <a:rPr lang="ko-KR" altLang="en-US" dirty="0" smtClean="0"/>
              <a:t>통하여</a:t>
            </a:r>
            <a:endParaRPr lang="en-US" altLang="ko-KR" dirty="0" smtClean="0"/>
          </a:p>
          <a:p>
            <a:r>
              <a:rPr lang="ko-KR" altLang="en-US" dirty="0" smtClean="0"/>
              <a:t>적정여부를 </a:t>
            </a:r>
            <a:r>
              <a:rPr lang="ko-KR" altLang="en-US" dirty="0"/>
              <a:t>판단할 수 있음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8348118" y="187786"/>
            <a:ext cx="12378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Ⅴ.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인력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분석</a:t>
            </a:r>
          </a:p>
        </p:txBody>
      </p:sp>
    </p:spTree>
    <p:extLst>
      <p:ext uri="{BB962C8B-B14F-4D97-AF65-F5344CB8AC3E}">
        <p14:creationId xmlns:p14="http://schemas.microsoft.com/office/powerpoint/2010/main" val="331186633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3257" name="Group 7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4415108"/>
              </p:ext>
            </p:extLst>
          </p:nvPr>
        </p:nvGraphicFramePr>
        <p:xfrm>
          <a:off x="344488" y="1747838"/>
          <a:ext cx="9109011" cy="2232023"/>
        </p:xfrm>
        <a:graphic>
          <a:graphicData uri="http://schemas.openxmlformats.org/drawingml/2006/table">
            <a:tbl>
              <a:tblPr/>
              <a:tblGrid>
                <a:gridCol w="720277"/>
                <a:gridCol w="1059231"/>
                <a:gridCol w="1271078"/>
                <a:gridCol w="805016"/>
                <a:gridCol w="1076946"/>
                <a:gridCol w="1507578"/>
                <a:gridCol w="1084710"/>
                <a:gridCol w="1584175"/>
              </a:tblGrid>
              <a:tr h="859238">
                <a:tc>
                  <a:txBody>
                    <a:bodyPr/>
                    <a:lstStyle/>
                    <a:p>
                      <a:pPr marL="0" marR="0" lvl="0" indent="0" algn="ctr" defTabSz="9398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Arial" pitchFamily="34" charset="0"/>
                      </a:endParaRPr>
                    </a:p>
                  </a:txBody>
                  <a:tcPr marL="91436" marR="91436" marT="45684" marB="4568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398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담당 단위</a:t>
                      </a: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/>
                      </a:r>
                      <a:b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</a:b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총 근로시간</a:t>
                      </a: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/>
                      </a:r>
                      <a:b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</a:b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(</a:t>
                      </a: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법정</a:t>
                      </a: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+</a:t>
                      </a: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초과</a:t>
                      </a: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)</a:t>
                      </a:r>
                    </a:p>
                  </a:txBody>
                  <a:tcPr marL="91436" marR="91436" marT="45684" marB="4568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398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1</a:t>
                      </a: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인당 </a:t>
                      </a: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1</a:t>
                      </a: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일</a:t>
                      </a: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/>
                      </a:r>
                      <a:b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</a:b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종합 근로 시간</a:t>
                      </a: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/>
                      </a:r>
                      <a:b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</a:b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(</a:t>
                      </a: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질적</a:t>
                      </a: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*</a:t>
                      </a: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양적</a:t>
                      </a: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)</a:t>
                      </a:r>
                    </a:p>
                  </a:txBody>
                  <a:tcPr marL="91436" marR="91436" marT="45684" marB="4568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398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현원</a:t>
                      </a: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/>
                      </a:r>
                      <a:b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</a:b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(</a:t>
                      </a: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연 평균</a:t>
                      </a: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)</a:t>
                      </a:r>
                    </a:p>
                  </a:txBody>
                  <a:tcPr marL="91436" marR="91436" marT="45684" marB="4568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398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법정근로</a:t>
                      </a: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/>
                      </a:r>
                      <a:b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</a:b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시간기준 </a:t>
                      </a: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/>
                      </a:r>
                      <a:b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</a:b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1</a:t>
                      </a: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인당 초과근무시간</a:t>
                      </a:r>
                      <a:endParaRPr kumimoji="1" lang="en-US" altLang="ko-KR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Arial" pitchFamily="34" charset="0"/>
                      </a:endParaRPr>
                    </a:p>
                  </a:txBody>
                  <a:tcPr marL="91436" marR="91436" marT="45684" marB="4568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398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법정근로시간기준</a:t>
                      </a:r>
                      <a:r>
                        <a:rPr kumimoji="1" lang="en-US" altLang="ko-KR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/>
                      </a:r>
                      <a:br>
                        <a:rPr kumimoji="1" lang="en-US" altLang="ko-KR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</a:br>
                      <a:r>
                        <a:rPr kumimoji="1" lang="ko-KR" alt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 적정인력</a:t>
                      </a:r>
                      <a:endParaRPr kumimoji="1" lang="en-US" altLang="ko-KR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Arial" pitchFamily="34" charset="0"/>
                      </a:endParaRPr>
                    </a:p>
                  </a:txBody>
                  <a:tcPr marL="91436" marR="91436" marT="45684" marB="4568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398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평균근로</a:t>
                      </a: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/>
                      </a:r>
                      <a:b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</a:b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시간기준 </a:t>
                      </a: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/>
                      </a:r>
                      <a:b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</a:b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1</a:t>
                      </a: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인당 초과근무시간</a:t>
                      </a:r>
                      <a:endParaRPr kumimoji="1" lang="en-US" altLang="ko-KR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Arial" pitchFamily="34" charset="0"/>
                      </a:endParaRPr>
                    </a:p>
                  </a:txBody>
                  <a:tcPr marL="91436" marR="91436" marT="45684" marB="4568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398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공주시 평균근로 </a:t>
                      </a: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/>
                      </a:r>
                      <a:b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</a:b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시간기준 적정인력</a:t>
                      </a:r>
                      <a:endParaRPr kumimoji="1" lang="en-US" altLang="ko-KR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Arial" pitchFamily="34" charset="0"/>
                      </a:endParaRPr>
                    </a:p>
                  </a:txBody>
                  <a:tcPr marL="91436" marR="91436" marT="45684" marB="4568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274557">
                <a:tc>
                  <a:txBody>
                    <a:bodyPr/>
                    <a:lstStyle/>
                    <a:p>
                      <a:pPr marL="0" marR="0" lvl="0" indent="0" algn="ctr" defTabSz="9398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A</a:t>
                      </a: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과</a:t>
                      </a:r>
                    </a:p>
                  </a:txBody>
                  <a:tcPr marL="91436" marR="91436" marT="45684" marB="4568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398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9</a:t>
                      </a: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시간 </a:t>
                      </a: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12</a:t>
                      </a: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분</a:t>
                      </a:r>
                    </a:p>
                  </a:txBody>
                  <a:tcPr marL="91436" marR="91436" marT="45684" marB="4568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398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9</a:t>
                      </a: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시간 </a:t>
                      </a: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30</a:t>
                      </a: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분</a:t>
                      </a:r>
                    </a:p>
                  </a:txBody>
                  <a:tcPr marL="91436" marR="91436" marT="45684" marB="4568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10</a:t>
                      </a: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Arial" pitchFamily="34" charset="0"/>
                      </a:endParaRPr>
                    </a:p>
                  </a:txBody>
                  <a:tcPr marL="9525" marR="9525" marT="9518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1</a:t>
                      </a: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시간 </a:t>
                      </a: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30</a:t>
                      </a: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분</a:t>
                      </a:r>
                    </a:p>
                  </a:txBody>
                  <a:tcPr marL="9525" marR="9525" marT="9518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+1.25</a:t>
                      </a:r>
                    </a:p>
                  </a:txBody>
                  <a:tcPr marL="9525" marR="9525" marT="9518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12</a:t>
                      </a: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분</a:t>
                      </a:r>
                    </a:p>
                  </a:txBody>
                  <a:tcPr marL="9525" marR="9525" marT="9518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…</a:t>
                      </a: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Arial" pitchFamily="34" charset="0"/>
                      </a:endParaRPr>
                    </a:p>
                  </a:txBody>
                  <a:tcPr marL="9525" marR="9525" marT="9518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4557">
                <a:tc>
                  <a:txBody>
                    <a:bodyPr/>
                    <a:lstStyle/>
                    <a:p>
                      <a:pPr marL="0" marR="0" lvl="0" indent="0" algn="ctr" defTabSz="9398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B</a:t>
                      </a: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과</a:t>
                      </a:r>
                    </a:p>
                  </a:txBody>
                  <a:tcPr marL="91436" marR="91436" marT="45684" marB="4568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398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9</a:t>
                      </a:r>
                      <a:r>
                        <a:rPr kumimoji="1" lang="ko-KR" alt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시간 </a:t>
                      </a:r>
                      <a:r>
                        <a:rPr kumimoji="1" lang="en-US" altLang="ko-KR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06</a:t>
                      </a:r>
                      <a:r>
                        <a:rPr kumimoji="1" lang="ko-KR" alt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분</a:t>
                      </a:r>
                    </a:p>
                  </a:txBody>
                  <a:tcPr marL="91436" marR="91436" marT="45684" marB="4568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398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9</a:t>
                      </a: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시간 </a:t>
                      </a: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15</a:t>
                      </a: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분</a:t>
                      </a:r>
                    </a:p>
                  </a:txBody>
                  <a:tcPr marL="91436" marR="91436" marT="45684" marB="4568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…</a:t>
                      </a: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Arial" pitchFamily="34" charset="0"/>
                      </a:endParaRPr>
                    </a:p>
                  </a:txBody>
                  <a:tcPr marL="9525" marR="9525" marT="9518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…</a:t>
                      </a: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Arial" pitchFamily="34" charset="0"/>
                      </a:endParaRPr>
                    </a:p>
                  </a:txBody>
                  <a:tcPr marL="9525" marR="9525" marT="9518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…</a:t>
                      </a: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Arial" pitchFamily="34" charset="0"/>
                      </a:endParaRPr>
                    </a:p>
                  </a:txBody>
                  <a:tcPr marL="9525" marR="9525" marT="9518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…</a:t>
                      </a: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Arial" pitchFamily="34" charset="0"/>
                      </a:endParaRPr>
                    </a:p>
                  </a:txBody>
                  <a:tcPr marL="9525" marR="9525" marT="9518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…</a:t>
                      </a: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Arial" pitchFamily="34" charset="0"/>
                      </a:endParaRPr>
                    </a:p>
                  </a:txBody>
                  <a:tcPr marL="9525" marR="9525" marT="9518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4557">
                <a:tc>
                  <a:txBody>
                    <a:bodyPr/>
                    <a:lstStyle/>
                    <a:p>
                      <a:pPr marL="0" marR="0" lvl="0" indent="0" algn="ctr" defTabSz="9398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C</a:t>
                      </a: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과</a:t>
                      </a:r>
                    </a:p>
                  </a:txBody>
                  <a:tcPr marL="91436" marR="91436" marT="45684" marB="4568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398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9</a:t>
                      </a:r>
                      <a:r>
                        <a:rPr kumimoji="1" lang="ko-KR" alt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시간 </a:t>
                      </a:r>
                      <a:r>
                        <a:rPr kumimoji="1" lang="en-US" altLang="ko-KR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36</a:t>
                      </a:r>
                      <a:r>
                        <a:rPr kumimoji="1" lang="ko-KR" alt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분</a:t>
                      </a:r>
                    </a:p>
                  </a:txBody>
                  <a:tcPr marL="91436" marR="91436" marT="45684" marB="4568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398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8</a:t>
                      </a: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시간</a:t>
                      </a: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58</a:t>
                      </a: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분</a:t>
                      </a:r>
                    </a:p>
                  </a:txBody>
                  <a:tcPr marL="91436" marR="91436" marT="45684" marB="4568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…</a:t>
                      </a: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Arial" pitchFamily="34" charset="0"/>
                      </a:endParaRPr>
                    </a:p>
                  </a:txBody>
                  <a:tcPr marL="9525" marR="9525" marT="9518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…</a:t>
                      </a: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Arial" pitchFamily="34" charset="0"/>
                      </a:endParaRPr>
                    </a:p>
                  </a:txBody>
                  <a:tcPr marL="9525" marR="9525" marT="9518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…</a:t>
                      </a: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Arial" pitchFamily="34" charset="0"/>
                      </a:endParaRPr>
                    </a:p>
                  </a:txBody>
                  <a:tcPr marL="9525" marR="9525" marT="9518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…</a:t>
                      </a: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Arial" pitchFamily="34" charset="0"/>
                      </a:endParaRPr>
                    </a:p>
                  </a:txBody>
                  <a:tcPr marL="9525" marR="9525" marT="9518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…</a:t>
                      </a: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Arial" pitchFamily="34" charset="0"/>
                      </a:endParaRPr>
                    </a:p>
                  </a:txBody>
                  <a:tcPr marL="9525" marR="9525" marT="9518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4557">
                <a:tc>
                  <a:txBody>
                    <a:bodyPr/>
                    <a:lstStyle/>
                    <a:p>
                      <a:pPr marL="0" marR="0" lvl="0" indent="0" algn="ctr" defTabSz="9398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D</a:t>
                      </a: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과</a:t>
                      </a:r>
                    </a:p>
                  </a:txBody>
                  <a:tcPr marL="91436" marR="91436" marT="45684" marB="4568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398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9</a:t>
                      </a:r>
                      <a:r>
                        <a:rPr kumimoji="1" lang="ko-KR" alt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시간 </a:t>
                      </a:r>
                      <a:r>
                        <a:rPr kumimoji="1" lang="en-US" altLang="ko-KR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20</a:t>
                      </a:r>
                      <a:r>
                        <a:rPr kumimoji="1" lang="ko-KR" alt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분</a:t>
                      </a:r>
                    </a:p>
                  </a:txBody>
                  <a:tcPr marL="91436" marR="91436" marT="45684" marB="4568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398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9</a:t>
                      </a: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시간 </a:t>
                      </a: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22</a:t>
                      </a: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분</a:t>
                      </a:r>
                    </a:p>
                  </a:txBody>
                  <a:tcPr marL="91436" marR="91436" marT="45684" marB="4568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…</a:t>
                      </a: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Arial" pitchFamily="34" charset="0"/>
                      </a:endParaRPr>
                    </a:p>
                  </a:txBody>
                  <a:tcPr marL="9525" marR="9525" marT="9518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…</a:t>
                      </a: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Arial" pitchFamily="34" charset="0"/>
                      </a:endParaRPr>
                    </a:p>
                  </a:txBody>
                  <a:tcPr marL="9525" marR="9525" marT="9518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…</a:t>
                      </a: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Arial" pitchFamily="34" charset="0"/>
                      </a:endParaRPr>
                    </a:p>
                  </a:txBody>
                  <a:tcPr marL="9525" marR="9525" marT="9518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…</a:t>
                      </a: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Arial" pitchFamily="34" charset="0"/>
                      </a:endParaRPr>
                    </a:p>
                  </a:txBody>
                  <a:tcPr marL="9525" marR="9525" marT="9518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…</a:t>
                      </a: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Arial" pitchFamily="34" charset="0"/>
                      </a:endParaRPr>
                    </a:p>
                  </a:txBody>
                  <a:tcPr marL="9525" marR="9525" marT="9518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4557">
                <a:tc>
                  <a:txBody>
                    <a:bodyPr/>
                    <a:lstStyle/>
                    <a:p>
                      <a:pPr marL="0" marR="0" lvl="0" indent="0" algn="ctr" defTabSz="9398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E</a:t>
                      </a: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과</a:t>
                      </a:r>
                    </a:p>
                  </a:txBody>
                  <a:tcPr marL="91436" marR="91436" marT="45684" marB="4568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398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9</a:t>
                      </a:r>
                      <a:r>
                        <a:rPr kumimoji="1" lang="ko-KR" alt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시간 </a:t>
                      </a:r>
                      <a:r>
                        <a:rPr kumimoji="1" lang="en-US" altLang="ko-KR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18</a:t>
                      </a:r>
                      <a:r>
                        <a:rPr kumimoji="1" lang="ko-KR" alt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분</a:t>
                      </a:r>
                    </a:p>
                  </a:txBody>
                  <a:tcPr marL="91436" marR="91436" marT="45684" marB="4568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398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9</a:t>
                      </a: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시간 </a:t>
                      </a: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07</a:t>
                      </a: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분</a:t>
                      </a:r>
                    </a:p>
                  </a:txBody>
                  <a:tcPr marL="91436" marR="91436" marT="45684" marB="4568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…</a:t>
                      </a: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Arial" pitchFamily="34" charset="0"/>
                      </a:endParaRPr>
                    </a:p>
                  </a:txBody>
                  <a:tcPr marL="9525" marR="9525" marT="9518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…</a:t>
                      </a: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Arial" pitchFamily="34" charset="0"/>
                      </a:endParaRPr>
                    </a:p>
                  </a:txBody>
                  <a:tcPr marL="9525" marR="9525" marT="9518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1" hangingPunct="0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…</a:t>
                      </a: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Arial" pitchFamily="34" charset="0"/>
                      </a:endParaRPr>
                    </a:p>
                  </a:txBody>
                  <a:tcPr marL="9525" marR="9525" marT="9518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…</a:t>
                      </a: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Arial" pitchFamily="34" charset="0"/>
                      </a:endParaRPr>
                    </a:p>
                  </a:txBody>
                  <a:tcPr marL="9525" marR="9525" marT="9518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pitchFamily="34" charset="0"/>
                        </a:rPr>
                        <a:t>…</a:t>
                      </a: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Arial" pitchFamily="34" charset="0"/>
                      </a:endParaRPr>
                    </a:p>
                  </a:txBody>
                  <a:tcPr marL="9525" marR="9525" marT="9518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8654" name="타원 5"/>
          <p:cNvSpPr>
            <a:spLocks noChangeArrowheads="1"/>
          </p:cNvSpPr>
          <p:nvPr/>
        </p:nvSpPr>
        <p:spPr bwMode="auto">
          <a:xfrm>
            <a:off x="956556" y="1681381"/>
            <a:ext cx="287337" cy="287337"/>
          </a:xfrm>
          <a:prstGeom prst="ellipse">
            <a:avLst/>
          </a:prstGeom>
          <a:solidFill>
            <a:schemeClr val="accent1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altLang="ko-KR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>
              <a:solidFill>
                <a:srgbClr val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655" name="타원 6"/>
          <p:cNvSpPr>
            <a:spLocks noChangeArrowheads="1"/>
          </p:cNvSpPr>
          <p:nvPr/>
        </p:nvSpPr>
        <p:spPr bwMode="auto">
          <a:xfrm>
            <a:off x="2072680" y="1668748"/>
            <a:ext cx="287338" cy="287337"/>
          </a:xfrm>
          <a:prstGeom prst="ellipse">
            <a:avLst/>
          </a:prstGeom>
          <a:solidFill>
            <a:schemeClr val="accent1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altLang="ko-KR" dirty="0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dirty="0">
              <a:solidFill>
                <a:srgbClr val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656" name="타원 8"/>
          <p:cNvSpPr>
            <a:spLocks noChangeArrowheads="1"/>
          </p:cNvSpPr>
          <p:nvPr/>
        </p:nvSpPr>
        <p:spPr bwMode="auto">
          <a:xfrm>
            <a:off x="4124908" y="1668748"/>
            <a:ext cx="287338" cy="287337"/>
          </a:xfrm>
          <a:prstGeom prst="ellipse">
            <a:avLst/>
          </a:prstGeom>
          <a:solidFill>
            <a:schemeClr val="accent1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altLang="ko-KR" dirty="0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dirty="0">
              <a:solidFill>
                <a:srgbClr val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657" name="타원 9"/>
          <p:cNvSpPr>
            <a:spLocks noChangeArrowheads="1"/>
          </p:cNvSpPr>
          <p:nvPr/>
        </p:nvSpPr>
        <p:spPr bwMode="auto">
          <a:xfrm>
            <a:off x="6717196" y="1656494"/>
            <a:ext cx="287338" cy="287337"/>
          </a:xfrm>
          <a:prstGeom prst="ellipse">
            <a:avLst/>
          </a:prstGeom>
          <a:solidFill>
            <a:schemeClr val="accent1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altLang="ko-KR" dirty="0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dirty="0">
              <a:solidFill>
                <a:srgbClr val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658" name="TextBox 10"/>
          <p:cNvSpPr txBox="1">
            <a:spLocks noChangeArrowheads="1"/>
          </p:cNvSpPr>
          <p:nvPr/>
        </p:nvSpPr>
        <p:spPr bwMode="auto">
          <a:xfrm>
            <a:off x="560388" y="1416050"/>
            <a:ext cx="6156808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altLang="ko-KR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*</a:t>
            </a:r>
            <a:r>
              <a:rPr lang="ko-KR" altLang="en-US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법정근로시간 </a:t>
            </a:r>
            <a:r>
              <a:rPr lang="en-US" altLang="ko-KR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r>
              <a:rPr lang="ko-KR" altLang="en-US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시간 </a:t>
            </a:r>
            <a:r>
              <a:rPr lang="en-US" altLang="ko-KR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/ </a:t>
            </a:r>
            <a:r>
              <a:rPr lang="ko-KR" altLang="en-US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공주시 </a:t>
            </a:r>
            <a:r>
              <a:rPr lang="ko-KR" altLang="en-US" dirty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전체 일 평균 근무시간 </a:t>
            </a:r>
            <a:r>
              <a:rPr lang="en-US" altLang="ko-KR" dirty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r>
              <a:rPr lang="ko-KR" altLang="en-US" dirty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시간 </a:t>
            </a:r>
            <a:r>
              <a:rPr lang="en-US" altLang="ko-KR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18</a:t>
            </a:r>
            <a:r>
              <a:rPr lang="ko-KR" altLang="en-US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분</a:t>
            </a:r>
            <a:r>
              <a:rPr lang="en-US" altLang="ko-KR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(9.3</a:t>
            </a:r>
            <a:r>
              <a:rPr lang="ko-KR" altLang="en-US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시간</a:t>
            </a:r>
            <a:r>
              <a:rPr lang="en-US" altLang="ko-KR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)</a:t>
            </a:r>
            <a:endParaRPr lang="ko-KR" altLang="en-US" dirty="0">
              <a:solidFill>
                <a:srgbClr val="1C1C1C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659" name="타원 11"/>
          <p:cNvSpPr>
            <a:spLocks noChangeArrowheads="1"/>
          </p:cNvSpPr>
          <p:nvPr/>
        </p:nvSpPr>
        <p:spPr bwMode="auto">
          <a:xfrm>
            <a:off x="296988" y="1380716"/>
            <a:ext cx="288925" cy="287338"/>
          </a:xfrm>
          <a:prstGeom prst="ellipse">
            <a:avLst/>
          </a:prstGeom>
          <a:solidFill>
            <a:schemeClr val="accent1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altLang="ko-KR" dirty="0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dirty="0">
              <a:solidFill>
                <a:srgbClr val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660" name="직사각형 35"/>
          <p:cNvSpPr>
            <a:spLocks noChangeArrowheads="1"/>
          </p:cNvSpPr>
          <p:nvPr/>
        </p:nvSpPr>
        <p:spPr bwMode="auto">
          <a:xfrm>
            <a:off x="1676586" y="5155614"/>
            <a:ext cx="468313" cy="1403350"/>
          </a:xfrm>
          <a:prstGeom prst="rect">
            <a:avLst/>
          </a:prstGeom>
          <a:solidFill>
            <a:srgbClr val="012751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endParaRPr lang="ko-KR" altLang="en-US">
              <a:solidFill>
                <a:srgbClr val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661" name="직사각형 36"/>
          <p:cNvSpPr>
            <a:spLocks noChangeArrowheads="1"/>
          </p:cNvSpPr>
          <p:nvPr/>
        </p:nvSpPr>
        <p:spPr bwMode="auto">
          <a:xfrm>
            <a:off x="2504356" y="4831764"/>
            <a:ext cx="468313" cy="1727200"/>
          </a:xfrm>
          <a:prstGeom prst="rect">
            <a:avLst/>
          </a:prstGeom>
          <a:solidFill>
            <a:srgbClr val="012751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endParaRPr lang="ko-KR" altLang="en-US">
              <a:solidFill>
                <a:srgbClr val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663" name="왼쪽 중괄호 38"/>
          <p:cNvSpPr>
            <a:spLocks/>
          </p:cNvSpPr>
          <p:nvPr/>
        </p:nvSpPr>
        <p:spPr bwMode="auto">
          <a:xfrm>
            <a:off x="1497199" y="5155614"/>
            <a:ext cx="142875" cy="1403350"/>
          </a:xfrm>
          <a:prstGeom prst="leftBrace">
            <a:avLst>
              <a:gd name="adj1" fmla="val 122778"/>
              <a:gd name="adj2" fmla="val 50000"/>
            </a:avLst>
          </a:prstGeom>
          <a:noFill/>
          <a:ln w="9525" algn="ctr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endParaRPr lang="ko-KR" altLang="en-US">
              <a:solidFill>
                <a:srgbClr val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664" name="TextBox 39"/>
          <p:cNvSpPr txBox="1">
            <a:spLocks noChangeArrowheads="1"/>
          </p:cNvSpPr>
          <p:nvPr/>
        </p:nvSpPr>
        <p:spPr bwMode="auto">
          <a:xfrm>
            <a:off x="704528" y="5695364"/>
            <a:ext cx="864108" cy="59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altLang="ko-KR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r>
              <a:rPr lang="ko-KR" altLang="en-US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시간</a:t>
            </a:r>
            <a:r>
              <a:rPr lang="en-US" altLang="ko-KR" dirty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/>
            </a:r>
            <a:br>
              <a:rPr lang="en-US" altLang="ko-KR" dirty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</a:br>
            <a:r>
              <a:rPr lang="en-US" altLang="ko-KR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법정근로시간</a:t>
            </a:r>
            <a:r>
              <a:rPr lang="en-US" altLang="ko-KR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)</a:t>
            </a:r>
            <a:endParaRPr lang="ko-KR" altLang="en-US" dirty="0">
              <a:solidFill>
                <a:srgbClr val="1C1C1C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665" name="왼쪽 중괄호 40"/>
          <p:cNvSpPr>
            <a:spLocks/>
          </p:cNvSpPr>
          <p:nvPr/>
        </p:nvSpPr>
        <p:spPr bwMode="auto">
          <a:xfrm>
            <a:off x="2324969" y="4831764"/>
            <a:ext cx="179387" cy="323850"/>
          </a:xfrm>
          <a:prstGeom prst="leftBrace">
            <a:avLst>
              <a:gd name="adj1" fmla="val 122235"/>
              <a:gd name="adj2" fmla="val 50000"/>
            </a:avLst>
          </a:prstGeom>
          <a:noFill/>
          <a:ln w="9525" algn="ctr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endParaRPr lang="ko-KR" altLang="en-US">
              <a:solidFill>
                <a:srgbClr val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666" name="TextBox 41"/>
          <p:cNvSpPr txBox="1">
            <a:spLocks noChangeArrowheads="1"/>
          </p:cNvSpPr>
          <p:nvPr/>
        </p:nvSpPr>
        <p:spPr bwMode="auto">
          <a:xfrm>
            <a:off x="1965040" y="4471749"/>
            <a:ext cx="647700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altLang="ko-KR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r>
              <a:rPr lang="ko-KR" altLang="en-US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시간</a:t>
            </a:r>
            <a:r>
              <a:rPr lang="en-US" altLang="ko-KR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12</a:t>
            </a:r>
            <a:r>
              <a:rPr lang="ko-KR" altLang="en-US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분</a:t>
            </a:r>
            <a:endParaRPr lang="ko-KR" altLang="en-US" dirty="0">
              <a:solidFill>
                <a:srgbClr val="1C1C1C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669" name="직사각형 45"/>
          <p:cNvSpPr>
            <a:spLocks noChangeArrowheads="1"/>
          </p:cNvSpPr>
          <p:nvPr/>
        </p:nvSpPr>
        <p:spPr bwMode="auto">
          <a:xfrm>
            <a:off x="4845298" y="4979042"/>
            <a:ext cx="468313" cy="327025"/>
          </a:xfrm>
          <a:prstGeom prst="rect">
            <a:avLst/>
          </a:prstGeom>
          <a:solidFill>
            <a:srgbClr val="012751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altLang="ko-KR" dirty="0" smtClean="0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90</a:t>
            </a:r>
            <a:r>
              <a:rPr lang="ko-KR" altLang="en-US" dirty="0" smtClean="0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분</a:t>
            </a:r>
            <a:endParaRPr lang="ko-KR" altLang="en-US" dirty="0">
              <a:solidFill>
                <a:srgbClr val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670" name="TextBox 46"/>
          <p:cNvSpPr txBox="1">
            <a:spLocks noChangeArrowheads="1"/>
          </p:cNvSpPr>
          <p:nvPr/>
        </p:nvSpPr>
        <p:spPr bwMode="auto">
          <a:xfrm>
            <a:off x="5385048" y="5010792"/>
            <a:ext cx="1044575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altLang="ko-KR" dirty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X </a:t>
            </a:r>
            <a:r>
              <a:rPr lang="en-US" altLang="ko-KR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10</a:t>
            </a:r>
            <a:r>
              <a:rPr lang="ko-KR" altLang="en-US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명  </a:t>
            </a:r>
            <a:r>
              <a:rPr lang="en-US" altLang="ko-KR" dirty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=</a:t>
            </a:r>
            <a:endParaRPr lang="ko-KR" altLang="en-US" dirty="0">
              <a:solidFill>
                <a:srgbClr val="1C1C1C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8" name="직사각형 47"/>
          <p:cNvSpPr/>
          <p:nvPr/>
        </p:nvSpPr>
        <p:spPr bwMode="auto">
          <a:xfrm>
            <a:off x="6357156" y="4650727"/>
            <a:ext cx="1333500" cy="1800225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 defTabSz="939800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altLang="ko-KR" sz="1200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OO</a:t>
            </a:r>
            <a:r>
              <a:rPr lang="ko-KR" altLang="en-US" sz="1200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담당 </a:t>
            </a:r>
            <a:endParaRPr lang="en-US" altLang="ko-KR" sz="1200" dirty="0">
              <a:solidFill>
                <a:srgbClr val="1C1C1C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defTabSz="939800">
              <a:lnSpc>
                <a:spcPct val="90000"/>
              </a:lnSpc>
              <a:spcBef>
                <a:spcPct val="50000"/>
              </a:spcBef>
              <a:defRPr/>
            </a:pPr>
            <a:r>
              <a:rPr lang="ko-KR" altLang="en-US" sz="1200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법정근로 대비 </a:t>
            </a:r>
            <a:endParaRPr lang="en-US" altLang="ko-KR" sz="1200" dirty="0">
              <a:solidFill>
                <a:srgbClr val="1C1C1C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defTabSz="939800">
              <a:lnSpc>
                <a:spcPct val="90000"/>
              </a:lnSpc>
              <a:spcBef>
                <a:spcPct val="50000"/>
              </a:spcBef>
              <a:defRPr/>
            </a:pPr>
            <a:r>
              <a:rPr lang="ko-KR" altLang="en-US" sz="1200" dirty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총 초과근무시간</a:t>
            </a:r>
          </a:p>
        </p:txBody>
      </p:sp>
      <p:sp>
        <p:nvSpPr>
          <p:cNvPr id="68672" name="TextBox 48"/>
          <p:cNvSpPr txBox="1">
            <a:spLocks noChangeArrowheads="1"/>
          </p:cNvSpPr>
          <p:nvPr/>
        </p:nvSpPr>
        <p:spPr bwMode="auto">
          <a:xfrm>
            <a:off x="6429164" y="4361802"/>
            <a:ext cx="1151173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altLang="ko-KR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1.25</a:t>
            </a:r>
            <a:r>
              <a:rPr lang="ko-KR" altLang="en-US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명 </a:t>
            </a:r>
            <a:r>
              <a:rPr lang="ko-KR" altLang="en-US" dirty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필요</a:t>
            </a:r>
          </a:p>
        </p:txBody>
      </p:sp>
      <p:sp>
        <p:nvSpPr>
          <p:cNvPr id="68673" name="타원 49"/>
          <p:cNvSpPr>
            <a:spLocks noChangeArrowheads="1"/>
          </p:cNvSpPr>
          <p:nvPr/>
        </p:nvSpPr>
        <p:spPr bwMode="auto">
          <a:xfrm>
            <a:off x="1776599" y="4801602"/>
            <a:ext cx="288925" cy="287337"/>
          </a:xfrm>
          <a:prstGeom prst="ellipse">
            <a:avLst/>
          </a:prstGeom>
          <a:solidFill>
            <a:schemeClr val="accent1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altLang="ko-KR" dirty="0" smtClean="0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dirty="0">
              <a:solidFill>
                <a:srgbClr val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674" name="타원 50"/>
          <p:cNvSpPr>
            <a:spLocks noChangeArrowheads="1"/>
          </p:cNvSpPr>
          <p:nvPr/>
        </p:nvSpPr>
        <p:spPr bwMode="auto">
          <a:xfrm>
            <a:off x="2594844" y="4463464"/>
            <a:ext cx="288925" cy="288925"/>
          </a:xfrm>
          <a:prstGeom prst="ellipse">
            <a:avLst/>
          </a:prstGeom>
          <a:solidFill>
            <a:schemeClr val="accent1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altLang="ko-KR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>
              <a:solidFill>
                <a:srgbClr val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675" name="타원 51"/>
          <p:cNvSpPr>
            <a:spLocks noChangeArrowheads="1"/>
          </p:cNvSpPr>
          <p:nvPr/>
        </p:nvSpPr>
        <p:spPr bwMode="auto">
          <a:xfrm>
            <a:off x="4484750" y="4982614"/>
            <a:ext cx="287337" cy="288925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altLang="ko-KR" dirty="0" smtClean="0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dirty="0">
              <a:solidFill>
                <a:srgbClr val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676" name="타원 52"/>
          <p:cNvSpPr>
            <a:spLocks noChangeArrowheads="1"/>
          </p:cNvSpPr>
          <p:nvPr/>
        </p:nvSpPr>
        <p:spPr bwMode="auto">
          <a:xfrm>
            <a:off x="8659138" y="4074688"/>
            <a:ext cx="288925" cy="288925"/>
          </a:xfrm>
          <a:prstGeom prst="ellipse">
            <a:avLst/>
          </a:prstGeom>
          <a:solidFill>
            <a:schemeClr val="accent1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altLang="ko-KR" dirty="0" smtClean="0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dirty="0">
              <a:solidFill>
                <a:srgbClr val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677" name="타원 53"/>
          <p:cNvSpPr>
            <a:spLocks noChangeArrowheads="1"/>
          </p:cNvSpPr>
          <p:nvPr/>
        </p:nvSpPr>
        <p:spPr bwMode="auto">
          <a:xfrm>
            <a:off x="6879444" y="4066527"/>
            <a:ext cx="288925" cy="288925"/>
          </a:xfrm>
          <a:prstGeom prst="ellipse">
            <a:avLst/>
          </a:prstGeom>
          <a:solidFill>
            <a:schemeClr val="accent1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altLang="ko-KR" dirty="0" smtClean="0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dirty="0">
              <a:solidFill>
                <a:srgbClr val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678" name="TextBox 54"/>
          <p:cNvSpPr txBox="1">
            <a:spLocks noChangeArrowheads="1"/>
          </p:cNvSpPr>
          <p:nvPr/>
        </p:nvSpPr>
        <p:spPr bwMode="auto">
          <a:xfrm>
            <a:off x="0" y="4248904"/>
            <a:ext cx="2144689" cy="2862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altLang="ko-KR" sz="1400" dirty="0">
                <a:solidFill>
                  <a:srgbClr val="FF0000"/>
                </a:solidFill>
                <a:latin typeface="맑은 고딕" pitchFamily="50" charset="-127"/>
                <a:ea typeface="맑은 고딕" pitchFamily="50" charset="-127"/>
              </a:rPr>
              <a:t>&lt;</a:t>
            </a:r>
            <a:r>
              <a:rPr lang="en-US" altLang="ko-KR" sz="1400" dirty="0" smtClean="0">
                <a:solidFill>
                  <a:srgbClr val="FF0000"/>
                </a:solidFill>
                <a:latin typeface="맑은 고딕" pitchFamily="50" charset="-127"/>
                <a:ea typeface="맑은 고딕" pitchFamily="50" charset="-127"/>
              </a:rPr>
              <a:t>Example </a:t>
            </a:r>
            <a:r>
              <a:rPr lang="en-US" altLang="ko-KR" sz="1400" smtClean="0">
                <a:solidFill>
                  <a:srgbClr val="FF0000"/>
                </a:solidFill>
                <a:latin typeface="맑은 고딕" pitchFamily="50" charset="-127"/>
                <a:ea typeface="맑은 고딕" pitchFamily="50" charset="-127"/>
              </a:rPr>
              <a:t>– OO</a:t>
            </a:r>
            <a:r>
              <a:rPr lang="ko-KR" altLang="en-US" sz="1400" dirty="0" smtClean="0">
                <a:solidFill>
                  <a:srgbClr val="FF0000"/>
                </a:solidFill>
                <a:latin typeface="맑은 고딕" pitchFamily="50" charset="-127"/>
                <a:ea typeface="맑은 고딕" pitchFamily="50" charset="-127"/>
              </a:rPr>
              <a:t>담당</a:t>
            </a:r>
            <a:r>
              <a:rPr lang="en-US" altLang="ko-KR" sz="1400" dirty="0" smtClean="0">
                <a:solidFill>
                  <a:srgbClr val="FF0000"/>
                </a:solidFill>
                <a:latin typeface="맑은 고딕" pitchFamily="50" charset="-127"/>
                <a:ea typeface="맑은 고딕" pitchFamily="50" charset="-127"/>
              </a:rPr>
              <a:t>&gt;</a:t>
            </a:r>
            <a:endParaRPr lang="ko-KR" altLang="en-US" sz="1400" dirty="0">
              <a:solidFill>
                <a:srgbClr val="FF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679" name="자유형 56"/>
          <p:cNvSpPr>
            <a:spLocks/>
          </p:cNvSpPr>
          <p:nvPr/>
        </p:nvSpPr>
        <p:spPr bwMode="auto">
          <a:xfrm>
            <a:off x="3728865" y="4434728"/>
            <a:ext cx="1152128" cy="540060"/>
          </a:xfrm>
          <a:custGeom>
            <a:avLst/>
            <a:gdLst>
              <a:gd name="T0" fmla="*/ 0 w 1724025"/>
              <a:gd name="T1" fmla="*/ 174574 h 812659"/>
              <a:gd name="T2" fmla="*/ 533400 w 1724025"/>
              <a:gd name="T3" fmla="*/ 41155 h 812659"/>
              <a:gd name="T4" fmla="*/ 1724025 w 1724025"/>
              <a:gd name="T5" fmla="*/ 813082 h 812659"/>
              <a:gd name="T6" fmla="*/ 0 60000 65536"/>
              <a:gd name="T7" fmla="*/ 0 60000 65536"/>
              <a:gd name="T8" fmla="*/ 0 60000 65536"/>
              <a:gd name="T9" fmla="*/ 0 w 1724025"/>
              <a:gd name="T10" fmla="*/ 0 h 812659"/>
              <a:gd name="T11" fmla="*/ 1724025 w 1724025"/>
              <a:gd name="T12" fmla="*/ 812659 h 81265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24025" h="812659">
                <a:moveTo>
                  <a:pt x="0" y="174484"/>
                </a:moveTo>
                <a:cubicBezTo>
                  <a:pt x="123031" y="54628"/>
                  <a:pt x="246063" y="-65228"/>
                  <a:pt x="533400" y="41134"/>
                </a:cubicBezTo>
                <a:cubicBezTo>
                  <a:pt x="820737" y="147496"/>
                  <a:pt x="1538288" y="744397"/>
                  <a:pt x="1724025" y="812659"/>
                </a:cubicBezTo>
              </a:path>
            </a:pathLst>
          </a:custGeom>
          <a:noFill/>
          <a:ln w="9525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31" name="직사각형 36"/>
          <p:cNvSpPr>
            <a:spLocks noChangeArrowheads="1"/>
          </p:cNvSpPr>
          <p:nvPr/>
        </p:nvSpPr>
        <p:spPr bwMode="auto">
          <a:xfrm>
            <a:off x="3296816" y="4614960"/>
            <a:ext cx="468313" cy="1980000"/>
          </a:xfrm>
          <a:prstGeom prst="rect">
            <a:avLst/>
          </a:prstGeom>
          <a:solidFill>
            <a:srgbClr val="012751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endParaRPr lang="ko-KR" altLang="en-US">
              <a:solidFill>
                <a:srgbClr val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" name="오른쪽 중괄호 43"/>
          <p:cNvSpPr>
            <a:spLocks/>
          </p:cNvSpPr>
          <p:nvPr/>
        </p:nvSpPr>
        <p:spPr bwMode="auto">
          <a:xfrm>
            <a:off x="3801641" y="4634042"/>
            <a:ext cx="144463" cy="1944000"/>
          </a:xfrm>
          <a:prstGeom prst="rightBrace">
            <a:avLst>
              <a:gd name="adj1" fmla="val 149450"/>
              <a:gd name="adj2" fmla="val 50000"/>
            </a:avLst>
          </a:prstGeom>
          <a:noFill/>
          <a:ln w="9525" algn="ctr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endParaRPr lang="ko-KR" altLang="en-US">
              <a:solidFill>
                <a:srgbClr val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" name="TextBox 44"/>
          <p:cNvSpPr txBox="1">
            <a:spLocks noChangeArrowheads="1"/>
          </p:cNvSpPr>
          <p:nvPr/>
        </p:nvSpPr>
        <p:spPr bwMode="auto">
          <a:xfrm>
            <a:off x="3659350" y="5482639"/>
            <a:ext cx="1439862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altLang="ko-KR" dirty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r>
              <a:rPr lang="ko-KR" altLang="en-US" dirty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시간 </a:t>
            </a:r>
            <a:r>
              <a:rPr lang="en-US" altLang="ko-KR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30</a:t>
            </a:r>
            <a:r>
              <a:rPr lang="ko-KR" altLang="en-US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분</a:t>
            </a:r>
            <a:r>
              <a:rPr lang="en-US" altLang="ko-KR" dirty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/>
            </a:r>
            <a:br>
              <a:rPr lang="en-US" altLang="ko-KR" dirty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</a:br>
            <a:endParaRPr lang="ko-KR" altLang="en-US" dirty="0">
              <a:solidFill>
                <a:srgbClr val="1C1C1C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5" name="타원 50"/>
          <p:cNvSpPr>
            <a:spLocks noChangeArrowheads="1"/>
          </p:cNvSpPr>
          <p:nvPr/>
        </p:nvSpPr>
        <p:spPr bwMode="auto">
          <a:xfrm>
            <a:off x="5277036" y="1668748"/>
            <a:ext cx="288925" cy="288925"/>
          </a:xfrm>
          <a:prstGeom prst="ellipse">
            <a:avLst/>
          </a:prstGeom>
          <a:solidFill>
            <a:schemeClr val="accent1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altLang="ko-KR" dirty="0" smtClean="0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dirty="0">
              <a:solidFill>
                <a:srgbClr val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7" name="왼쪽 중괄호 40"/>
          <p:cNvSpPr>
            <a:spLocks/>
          </p:cNvSpPr>
          <p:nvPr/>
        </p:nvSpPr>
        <p:spPr bwMode="auto">
          <a:xfrm>
            <a:off x="3116685" y="4633838"/>
            <a:ext cx="179387" cy="180000"/>
          </a:xfrm>
          <a:prstGeom prst="leftBrace">
            <a:avLst>
              <a:gd name="adj1" fmla="val 122235"/>
              <a:gd name="adj2" fmla="val 50000"/>
            </a:avLst>
          </a:prstGeom>
          <a:noFill/>
          <a:ln w="9525" algn="ctr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endParaRPr lang="ko-KR" altLang="en-US">
              <a:solidFill>
                <a:srgbClr val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9" name="TextBox 41"/>
          <p:cNvSpPr txBox="1">
            <a:spLocks noChangeArrowheads="1"/>
          </p:cNvSpPr>
          <p:nvPr/>
        </p:nvSpPr>
        <p:spPr bwMode="auto">
          <a:xfrm>
            <a:off x="2864768" y="4362720"/>
            <a:ext cx="647700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altLang="ko-KR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18</a:t>
            </a:r>
            <a:r>
              <a:rPr lang="ko-KR" altLang="en-US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분</a:t>
            </a:r>
            <a:endParaRPr lang="ko-KR" altLang="en-US" dirty="0">
              <a:solidFill>
                <a:srgbClr val="1C1C1C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" name="타원 50"/>
          <p:cNvSpPr>
            <a:spLocks noChangeArrowheads="1"/>
          </p:cNvSpPr>
          <p:nvPr/>
        </p:nvSpPr>
        <p:spPr bwMode="auto">
          <a:xfrm>
            <a:off x="7833320" y="1668748"/>
            <a:ext cx="288925" cy="288925"/>
          </a:xfrm>
          <a:prstGeom prst="ellipse">
            <a:avLst/>
          </a:prstGeom>
          <a:solidFill>
            <a:schemeClr val="accent1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altLang="ko-KR" dirty="0" smtClean="0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dirty="0">
              <a:solidFill>
                <a:srgbClr val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1" name="타원 50"/>
          <p:cNvSpPr>
            <a:spLocks noChangeArrowheads="1"/>
          </p:cNvSpPr>
          <p:nvPr/>
        </p:nvSpPr>
        <p:spPr bwMode="auto">
          <a:xfrm>
            <a:off x="3392953" y="4290712"/>
            <a:ext cx="288925" cy="288925"/>
          </a:xfrm>
          <a:prstGeom prst="ellipse">
            <a:avLst/>
          </a:prstGeom>
          <a:solidFill>
            <a:schemeClr val="accent1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altLang="ko-KR" dirty="0" smtClean="0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dirty="0">
              <a:solidFill>
                <a:srgbClr val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2" name="직사각형 45"/>
          <p:cNvSpPr>
            <a:spLocks noChangeArrowheads="1"/>
          </p:cNvSpPr>
          <p:nvPr/>
        </p:nvSpPr>
        <p:spPr bwMode="auto">
          <a:xfrm>
            <a:off x="4845298" y="5807134"/>
            <a:ext cx="468313" cy="327025"/>
          </a:xfrm>
          <a:prstGeom prst="rect">
            <a:avLst/>
          </a:prstGeom>
          <a:solidFill>
            <a:srgbClr val="012751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altLang="ko-KR" dirty="0" smtClean="0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12</a:t>
            </a:r>
            <a:r>
              <a:rPr lang="ko-KR" altLang="en-US" dirty="0" smtClean="0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분</a:t>
            </a:r>
            <a:endParaRPr lang="ko-KR" altLang="en-US" dirty="0">
              <a:solidFill>
                <a:srgbClr val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3" name="TextBox 46"/>
          <p:cNvSpPr txBox="1">
            <a:spLocks noChangeArrowheads="1"/>
          </p:cNvSpPr>
          <p:nvPr/>
        </p:nvSpPr>
        <p:spPr bwMode="auto">
          <a:xfrm>
            <a:off x="5385048" y="5838884"/>
            <a:ext cx="1044575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altLang="ko-KR" dirty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X </a:t>
            </a:r>
            <a:r>
              <a:rPr lang="en-US" altLang="ko-KR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10</a:t>
            </a:r>
            <a:r>
              <a:rPr lang="ko-KR" altLang="en-US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명  </a:t>
            </a:r>
            <a:r>
              <a:rPr lang="en-US" altLang="ko-KR" dirty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=</a:t>
            </a:r>
            <a:endParaRPr lang="ko-KR" altLang="en-US" dirty="0">
              <a:solidFill>
                <a:srgbClr val="1C1C1C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4" name="타원 51"/>
          <p:cNvSpPr>
            <a:spLocks noChangeArrowheads="1"/>
          </p:cNvSpPr>
          <p:nvPr/>
        </p:nvSpPr>
        <p:spPr bwMode="auto">
          <a:xfrm>
            <a:off x="4484750" y="5810706"/>
            <a:ext cx="287337" cy="288925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defTabSz="9398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defTabSz="9398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altLang="ko-KR" dirty="0" smtClean="0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dirty="0">
              <a:solidFill>
                <a:srgbClr val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5" name="자유형 56"/>
          <p:cNvSpPr>
            <a:spLocks/>
          </p:cNvSpPr>
          <p:nvPr/>
        </p:nvSpPr>
        <p:spPr bwMode="auto">
          <a:xfrm>
            <a:off x="3692861" y="4326716"/>
            <a:ext cx="1224135" cy="1476164"/>
          </a:xfrm>
          <a:custGeom>
            <a:avLst/>
            <a:gdLst>
              <a:gd name="T0" fmla="*/ 0 w 1724025"/>
              <a:gd name="T1" fmla="*/ 174574 h 812659"/>
              <a:gd name="T2" fmla="*/ 533400 w 1724025"/>
              <a:gd name="T3" fmla="*/ 41155 h 812659"/>
              <a:gd name="T4" fmla="*/ 1724025 w 1724025"/>
              <a:gd name="T5" fmla="*/ 813082 h 812659"/>
              <a:gd name="T6" fmla="*/ 0 60000 65536"/>
              <a:gd name="T7" fmla="*/ 0 60000 65536"/>
              <a:gd name="T8" fmla="*/ 0 60000 65536"/>
              <a:gd name="T9" fmla="*/ 0 w 1724025"/>
              <a:gd name="T10" fmla="*/ 0 h 812659"/>
              <a:gd name="T11" fmla="*/ 1724025 w 1724025"/>
              <a:gd name="T12" fmla="*/ 812659 h 81265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24025" h="812659">
                <a:moveTo>
                  <a:pt x="0" y="174484"/>
                </a:moveTo>
                <a:cubicBezTo>
                  <a:pt x="123031" y="54628"/>
                  <a:pt x="246063" y="-65228"/>
                  <a:pt x="533400" y="41134"/>
                </a:cubicBezTo>
                <a:cubicBezTo>
                  <a:pt x="820737" y="147496"/>
                  <a:pt x="1538288" y="744397"/>
                  <a:pt x="1724025" y="812659"/>
                </a:cubicBezTo>
              </a:path>
            </a:pathLst>
          </a:custGeom>
          <a:noFill/>
          <a:ln w="9525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46" name="TextBox 48"/>
          <p:cNvSpPr txBox="1">
            <a:spLocks noChangeArrowheads="1"/>
          </p:cNvSpPr>
          <p:nvPr/>
        </p:nvSpPr>
        <p:spPr bwMode="auto">
          <a:xfrm>
            <a:off x="8263094" y="4361802"/>
            <a:ext cx="1151173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altLang="ko-KR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0.000</a:t>
            </a:r>
            <a:r>
              <a:rPr lang="ko-KR" altLang="en-US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명 </a:t>
            </a:r>
            <a:r>
              <a:rPr lang="ko-KR" altLang="en-US" dirty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필요</a:t>
            </a:r>
          </a:p>
        </p:txBody>
      </p:sp>
      <p:sp>
        <p:nvSpPr>
          <p:cNvPr id="47" name="직사각형 46"/>
          <p:cNvSpPr/>
          <p:nvPr/>
        </p:nvSpPr>
        <p:spPr bwMode="auto">
          <a:xfrm>
            <a:off x="8119078" y="4650727"/>
            <a:ext cx="1333500" cy="1800225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algn="ctr" defTabSz="939800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altLang="ko-KR" sz="1200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OO</a:t>
            </a:r>
            <a:r>
              <a:rPr lang="ko-KR" altLang="en-US" sz="1200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담당 </a:t>
            </a:r>
            <a:endParaRPr lang="en-US" altLang="ko-KR" sz="1200" dirty="0">
              <a:solidFill>
                <a:srgbClr val="1C1C1C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defTabSz="939800">
              <a:lnSpc>
                <a:spcPct val="90000"/>
              </a:lnSpc>
              <a:spcBef>
                <a:spcPct val="50000"/>
              </a:spcBef>
              <a:defRPr/>
            </a:pPr>
            <a:r>
              <a:rPr lang="ko-KR" altLang="en-US" sz="1200" dirty="0" smtClean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공주시 평균 대비 </a:t>
            </a:r>
            <a:endParaRPr lang="en-US" altLang="ko-KR" sz="1200" dirty="0">
              <a:solidFill>
                <a:srgbClr val="1C1C1C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defTabSz="939800">
              <a:lnSpc>
                <a:spcPct val="90000"/>
              </a:lnSpc>
              <a:spcBef>
                <a:spcPct val="50000"/>
              </a:spcBef>
              <a:defRPr/>
            </a:pPr>
            <a:r>
              <a:rPr lang="ko-KR" altLang="en-US" sz="1200" dirty="0">
                <a:solidFill>
                  <a:srgbClr val="1C1C1C"/>
                </a:solidFill>
                <a:latin typeface="맑은 고딕" pitchFamily="50" charset="-127"/>
                <a:ea typeface="맑은 고딕" pitchFamily="50" charset="-127"/>
              </a:rPr>
              <a:t>총 초과근무시간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7797316" y="5389383"/>
            <a:ext cx="1800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>
              <a:spcBef>
                <a:spcPts val="600"/>
              </a:spcBef>
            </a:pPr>
            <a:r>
              <a:rPr lang="en-US" altLang="ko-KR" sz="1800" dirty="0" smtClean="0">
                <a:latin typeface="Arial" pitchFamily="34" charset="0"/>
                <a:cs typeface="Arial" pitchFamily="34" charset="0"/>
              </a:rPr>
              <a:t>&amp;</a:t>
            </a:r>
            <a:endParaRPr lang="ko-KR" altLang="en-US" sz="1800" dirty="0" smtClea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0" name="제목 3"/>
          <p:cNvSpPr txBox="1">
            <a:spLocks/>
          </p:cNvSpPr>
          <p:nvPr/>
        </p:nvSpPr>
        <p:spPr>
          <a:xfrm>
            <a:off x="225966" y="143344"/>
            <a:ext cx="3158237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/>
              <a:t>3. </a:t>
            </a:r>
            <a:r>
              <a:rPr lang="ko-KR" altLang="en-US" dirty="0"/>
              <a:t>과부족 인원 산술 방법</a:t>
            </a:r>
          </a:p>
        </p:txBody>
      </p:sp>
      <p:sp>
        <p:nvSpPr>
          <p:cNvPr id="53" name="내용 개체 틀 2"/>
          <p:cNvSpPr txBox="1">
            <a:spLocks/>
          </p:cNvSpPr>
          <p:nvPr/>
        </p:nvSpPr>
        <p:spPr>
          <a:xfrm>
            <a:off x="446998" y="690032"/>
            <a:ext cx="9055684" cy="609398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r>
              <a:rPr lang="ko-KR" altLang="en-US" dirty="0"/>
              <a:t>적정인력 산출기준은 조정업무량</a:t>
            </a:r>
            <a:r>
              <a:rPr lang="en-US" altLang="ko-KR" dirty="0"/>
              <a:t>(</a:t>
            </a:r>
            <a:r>
              <a:rPr lang="ko-KR" altLang="en-US" dirty="0"/>
              <a:t>효율화 방안의 업무량 포함</a:t>
            </a:r>
            <a:r>
              <a:rPr lang="en-US" altLang="ko-KR" dirty="0"/>
              <a:t>) </a:t>
            </a:r>
            <a:r>
              <a:rPr lang="ko-KR" altLang="en-US" dirty="0"/>
              <a:t>인원 대비 실제 보유인원을 </a:t>
            </a:r>
            <a:r>
              <a:rPr lang="ko-KR" altLang="en-US" dirty="0" smtClean="0"/>
              <a:t>통하여</a:t>
            </a:r>
            <a:endParaRPr lang="en-US" altLang="ko-KR" dirty="0" smtClean="0"/>
          </a:p>
          <a:p>
            <a:r>
              <a:rPr lang="ko-KR" altLang="en-US" dirty="0" smtClean="0"/>
              <a:t>적정여부를 </a:t>
            </a:r>
            <a:r>
              <a:rPr lang="ko-KR" altLang="en-US" dirty="0"/>
              <a:t>판단할 수 있음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8348118" y="187786"/>
            <a:ext cx="12378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Ⅴ.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인력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분석</a:t>
            </a:r>
          </a:p>
        </p:txBody>
      </p:sp>
    </p:spTree>
    <p:extLst>
      <p:ext uri="{BB962C8B-B14F-4D97-AF65-F5344CB8AC3E}">
        <p14:creationId xmlns:p14="http://schemas.microsoft.com/office/powerpoint/2010/main" val="417478522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표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1956979"/>
              </p:ext>
            </p:extLst>
          </p:nvPr>
        </p:nvGraphicFramePr>
        <p:xfrm>
          <a:off x="109802" y="721271"/>
          <a:ext cx="6333832" cy="5622431"/>
        </p:xfrm>
        <a:graphic>
          <a:graphicData uri="http://schemas.openxmlformats.org/drawingml/2006/table">
            <a:tbl>
              <a:tblPr/>
              <a:tblGrid>
                <a:gridCol w="1136015"/>
                <a:gridCol w="479874"/>
                <a:gridCol w="869315"/>
                <a:gridCol w="899213"/>
                <a:gridCol w="1061137"/>
                <a:gridCol w="691250"/>
                <a:gridCol w="691250"/>
                <a:gridCol w="505778"/>
              </a:tblGrid>
              <a:tr h="114592">
                <a:tc gridSpan="5">
                  <a:txBody>
                    <a:bodyPr/>
                    <a:lstStyle/>
                    <a:p>
                      <a:pPr algn="l" fontAlgn="ctr">
                        <a:lnSpc>
                          <a:spcPct val="75000"/>
                        </a:lnSpc>
                      </a:pPr>
                      <a:endParaRPr lang="ko-KR" altLang="en-US" sz="1100" b="0" i="0" u="none" strike="noStrike" dirty="0">
                        <a:solidFill>
                          <a:schemeClr val="tx1"/>
                        </a:solidFill>
                        <a:latin typeface="맑은 고딕"/>
                      </a:endParaRPr>
                    </a:p>
                  </a:txBody>
                  <a:tcPr marL="5900" marR="5900" marT="59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11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5900" marR="5900" marT="59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>
                        <a:lnSpc>
                          <a:spcPct val="75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맑은 고딕"/>
                        </a:rPr>
                        <a:t>업무 시간 </a:t>
                      </a:r>
                      <a:r>
                        <a:rPr lang="ko-KR" altLang="en-US" sz="1100" b="0" i="0" u="none" strike="noStrike" dirty="0">
                          <a:solidFill>
                            <a:schemeClr val="tx1"/>
                          </a:solidFill>
                          <a:latin typeface="맑은 고딕"/>
                        </a:rPr>
                        <a:t>기준</a:t>
                      </a: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340977">
                <a:tc>
                  <a:txBody>
                    <a:bodyPr/>
                    <a:lstStyle/>
                    <a:p>
                      <a:pPr algn="l" fontAlgn="ctr">
                        <a:lnSpc>
                          <a:spcPct val="75000"/>
                        </a:lnSpc>
                      </a:pPr>
                      <a:r>
                        <a:rPr lang="ko-KR" altLang="en-US" sz="1100" b="1" i="0" u="none" strike="noStrike" dirty="0">
                          <a:solidFill>
                            <a:schemeClr val="tx1"/>
                          </a:solidFill>
                          <a:latin typeface="맑은 고딕"/>
                        </a:rPr>
                        <a:t>단위조직</a:t>
                      </a: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DB4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5000"/>
                        </a:lnSpc>
                      </a:pPr>
                      <a:r>
                        <a:rPr lang="ko-KR" altLang="en-US" sz="1100" b="1" i="0" u="none" strike="noStrike" dirty="0" smtClean="0">
                          <a:solidFill>
                            <a:schemeClr val="tx1"/>
                          </a:solidFill>
                          <a:latin typeface="맑은 고딕"/>
                        </a:rPr>
                        <a:t>현원</a:t>
                      </a:r>
                      <a:endParaRPr lang="ko-KR" altLang="en-US" sz="1100" b="1" i="0" u="none" strike="noStrike" dirty="0">
                        <a:solidFill>
                          <a:schemeClr val="tx1"/>
                        </a:solidFill>
                        <a:latin typeface="맑은 고딕"/>
                      </a:endParaRP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DB4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5000"/>
                        </a:lnSpc>
                      </a:pPr>
                      <a:r>
                        <a:rPr lang="ko-KR" altLang="en-US" sz="1100" b="1" i="0" u="none" strike="noStrike" dirty="0">
                          <a:solidFill>
                            <a:schemeClr val="tx1"/>
                          </a:solidFill>
                          <a:latin typeface="맑은 고딕"/>
                        </a:rPr>
                        <a:t>업무 질적</a:t>
                      </a:r>
                      <a:br>
                        <a:rPr lang="ko-KR" altLang="en-US" sz="1100" b="1" i="0" u="none" strike="noStrike" dirty="0">
                          <a:solidFill>
                            <a:schemeClr val="tx1"/>
                          </a:solidFill>
                          <a:latin typeface="맑은 고딕"/>
                        </a:rPr>
                      </a:br>
                      <a:r>
                        <a:rPr lang="ko-KR" altLang="en-US" sz="1100" b="1" i="0" u="none" strike="noStrike" dirty="0">
                          <a:solidFill>
                            <a:schemeClr val="tx1"/>
                          </a:solidFill>
                          <a:latin typeface="맑은 고딕"/>
                        </a:rPr>
                        <a:t>가중치</a:t>
                      </a: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DB4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 dirty="0">
                          <a:solidFill>
                            <a:schemeClr val="tx1"/>
                          </a:solidFill>
                          <a:latin typeface="맑은 고딕"/>
                        </a:rPr>
                        <a:t>1</a:t>
                      </a:r>
                      <a:r>
                        <a:rPr lang="ko-KR" altLang="en-US" sz="1100" b="1" i="0" u="none" strike="noStrike" dirty="0">
                          <a:solidFill>
                            <a:schemeClr val="tx1"/>
                          </a:solidFill>
                          <a:latin typeface="맑은 고딕"/>
                        </a:rPr>
                        <a:t>인당</a:t>
                      </a:r>
                      <a:br>
                        <a:rPr lang="ko-KR" altLang="en-US" sz="1100" b="1" i="0" u="none" strike="noStrike" dirty="0">
                          <a:solidFill>
                            <a:schemeClr val="tx1"/>
                          </a:solidFill>
                          <a:latin typeface="맑은 고딕"/>
                        </a:rPr>
                      </a:br>
                      <a:r>
                        <a:rPr lang="ko-KR" altLang="en-US" sz="1100" b="1" i="0" u="none" strike="noStrike" dirty="0">
                          <a:solidFill>
                            <a:schemeClr val="tx1"/>
                          </a:solidFill>
                          <a:latin typeface="맑은 고딕"/>
                        </a:rPr>
                        <a:t>종합근로시간</a:t>
                      </a:r>
                      <a:br>
                        <a:rPr lang="ko-KR" altLang="en-US" sz="1100" b="1" i="0" u="none" strike="noStrike" dirty="0">
                          <a:solidFill>
                            <a:schemeClr val="tx1"/>
                          </a:solidFill>
                          <a:latin typeface="맑은 고딕"/>
                        </a:rPr>
                      </a:br>
                      <a:r>
                        <a:rPr lang="en-US" altLang="ko-KR" sz="1100" b="1" i="0" u="none" strike="noStrike" dirty="0">
                          <a:solidFill>
                            <a:schemeClr val="tx1"/>
                          </a:solidFill>
                          <a:latin typeface="맑은 고딕"/>
                        </a:rPr>
                        <a:t>(</a:t>
                      </a:r>
                      <a:r>
                        <a:rPr lang="ko-KR" altLang="en-US" sz="1100" b="1" i="0" u="none" strike="noStrike" dirty="0">
                          <a:solidFill>
                            <a:schemeClr val="tx1"/>
                          </a:solidFill>
                          <a:latin typeface="맑은 고딕"/>
                        </a:rPr>
                        <a:t>질적*</a:t>
                      </a:r>
                      <a:r>
                        <a:rPr lang="ko-KR" altLang="en-US" sz="1100" b="1" i="0" u="none" strike="noStrike" dirty="0" smtClean="0">
                          <a:solidFill>
                            <a:schemeClr val="tx1"/>
                          </a:solidFill>
                          <a:latin typeface="맑은 고딕"/>
                        </a:rPr>
                        <a:t>양적</a:t>
                      </a:r>
                      <a:r>
                        <a:rPr lang="en-US" altLang="ko-KR" sz="1100" b="1" i="0" u="none" strike="noStrike" dirty="0" smtClean="0">
                          <a:solidFill>
                            <a:schemeClr val="tx1"/>
                          </a:solidFill>
                          <a:latin typeface="맑은 고딕"/>
                        </a:rPr>
                        <a:t>)</a:t>
                      </a:r>
                      <a:endParaRPr lang="en-US" altLang="ko-KR" sz="1100" b="1" i="0" u="none" strike="noStrike" dirty="0">
                        <a:solidFill>
                          <a:schemeClr val="tx1"/>
                        </a:solidFill>
                        <a:latin typeface="맑은 고딕"/>
                      </a:endParaRP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DB4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 dirty="0">
                          <a:solidFill>
                            <a:schemeClr val="tx1"/>
                          </a:solidFill>
                          <a:latin typeface="맑은 고딕"/>
                        </a:rPr>
                        <a:t>1</a:t>
                      </a:r>
                      <a:r>
                        <a:rPr lang="ko-KR" altLang="en-US" sz="1100" b="1" i="0" u="none" strike="noStrike" dirty="0">
                          <a:solidFill>
                            <a:schemeClr val="tx1"/>
                          </a:solidFill>
                          <a:latin typeface="맑은 고딕"/>
                        </a:rPr>
                        <a:t>인당 </a:t>
                      </a:r>
                      <a:r>
                        <a:rPr lang="en-US" altLang="ko-KR" sz="1100" b="1" i="0" u="none" strike="noStrike" dirty="0">
                          <a:solidFill>
                            <a:schemeClr val="tx1"/>
                          </a:solidFill>
                          <a:latin typeface="맑은 고딕"/>
                        </a:rPr>
                        <a:t>1</a:t>
                      </a:r>
                      <a:r>
                        <a:rPr lang="ko-KR" altLang="en-US" sz="1100" b="1" i="0" u="none" strike="noStrike" dirty="0">
                          <a:solidFill>
                            <a:schemeClr val="tx1"/>
                          </a:solidFill>
                          <a:latin typeface="맑은 고딕"/>
                        </a:rPr>
                        <a:t>일</a:t>
                      </a:r>
                      <a:br>
                        <a:rPr lang="ko-KR" altLang="en-US" sz="1100" b="1" i="0" u="none" strike="noStrike" dirty="0">
                          <a:solidFill>
                            <a:schemeClr val="tx1"/>
                          </a:solidFill>
                          <a:latin typeface="맑은 고딕"/>
                        </a:rPr>
                      </a:br>
                      <a:r>
                        <a:rPr lang="ko-KR" altLang="en-US" sz="1100" b="1" i="0" u="none" strike="noStrike" dirty="0">
                          <a:solidFill>
                            <a:schemeClr val="tx1"/>
                          </a:solidFill>
                          <a:latin typeface="맑은 고딕"/>
                        </a:rPr>
                        <a:t>종합근로시간</a:t>
                      </a:r>
                      <a:br>
                        <a:rPr lang="ko-KR" altLang="en-US" sz="1100" b="1" i="0" u="none" strike="noStrike" dirty="0">
                          <a:solidFill>
                            <a:schemeClr val="tx1"/>
                          </a:solidFill>
                          <a:latin typeface="맑은 고딕"/>
                        </a:rPr>
                      </a:br>
                      <a:r>
                        <a:rPr lang="en-US" altLang="ko-KR" sz="1100" b="1" i="0" u="none" strike="noStrike" dirty="0">
                          <a:solidFill>
                            <a:schemeClr val="tx1"/>
                          </a:solidFill>
                          <a:latin typeface="맑은 고딕"/>
                        </a:rPr>
                        <a:t>(</a:t>
                      </a:r>
                      <a:r>
                        <a:rPr lang="ko-KR" altLang="en-US" sz="1100" b="1" i="0" u="none" strike="noStrike" dirty="0">
                          <a:solidFill>
                            <a:schemeClr val="tx1"/>
                          </a:solidFill>
                          <a:latin typeface="맑은 고딕"/>
                        </a:rPr>
                        <a:t>질적*</a:t>
                      </a:r>
                      <a:r>
                        <a:rPr lang="ko-KR" altLang="en-US" sz="1100" b="1" i="0" u="none" strike="noStrike" dirty="0" err="1">
                          <a:solidFill>
                            <a:schemeClr val="tx1"/>
                          </a:solidFill>
                          <a:latin typeface="맑은 고딕"/>
                        </a:rPr>
                        <a:t>양적시간</a:t>
                      </a:r>
                      <a:r>
                        <a:rPr lang="en-US" altLang="ko-KR" sz="1100" b="1" i="0" u="none" strike="noStrike" dirty="0">
                          <a:solidFill>
                            <a:schemeClr val="tx1"/>
                          </a:solidFill>
                          <a:latin typeface="맑은 고딕"/>
                        </a:rPr>
                        <a:t>)</a:t>
                      </a: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DB4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latin typeface="맑은 고딕"/>
                        </a:rPr>
                        <a:t>1</a:t>
                      </a:r>
                      <a:r>
                        <a:rPr lang="ko-KR" altLang="en-US" sz="1100" b="1" i="0" u="none" strike="noStrike">
                          <a:solidFill>
                            <a:schemeClr val="tx1"/>
                          </a:solidFill>
                          <a:latin typeface="맑은 고딕"/>
                        </a:rPr>
                        <a:t>인당 </a:t>
                      </a: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latin typeface="맑은 고딕"/>
                        </a:rPr>
                        <a:t>1</a:t>
                      </a:r>
                      <a:r>
                        <a:rPr lang="ko-KR" altLang="en-US" sz="1100" b="1" i="0" u="none" strike="noStrike">
                          <a:solidFill>
                            <a:schemeClr val="tx1"/>
                          </a:solidFill>
                          <a:latin typeface="맑은 고딕"/>
                        </a:rPr>
                        <a:t>일</a:t>
                      </a:r>
                      <a:br>
                        <a:rPr lang="ko-KR" altLang="en-US" sz="1100" b="1" i="0" u="none" strike="noStrike">
                          <a:solidFill>
                            <a:schemeClr val="tx1"/>
                          </a:solidFill>
                          <a:latin typeface="맑은 고딕"/>
                        </a:rPr>
                      </a:br>
                      <a:r>
                        <a:rPr lang="ko-KR" altLang="en-US" sz="1100" b="1" i="0" u="none" strike="noStrike">
                          <a:solidFill>
                            <a:schemeClr val="tx1"/>
                          </a:solidFill>
                          <a:latin typeface="맑은 고딕"/>
                        </a:rPr>
                        <a:t>초과시간</a:t>
                      </a: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DB4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 dirty="0">
                          <a:solidFill>
                            <a:schemeClr val="tx1"/>
                          </a:solidFill>
                          <a:latin typeface="맑은 고딕"/>
                        </a:rPr>
                        <a:t>1</a:t>
                      </a:r>
                      <a:r>
                        <a:rPr lang="ko-KR" altLang="en-US" sz="1100" b="1" i="0" u="none" strike="noStrike" dirty="0">
                          <a:solidFill>
                            <a:schemeClr val="tx1"/>
                          </a:solidFill>
                          <a:latin typeface="맑은 고딕"/>
                        </a:rPr>
                        <a:t>인당 </a:t>
                      </a:r>
                      <a:r>
                        <a:rPr lang="en-US" altLang="ko-KR" sz="1100" b="1" i="0" u="none" strike="noStrike" dirty="0">
                          <a:solidFill>
                            <a:schemeClr val="tx1"/>
                          </a:solidFill>
                          <a:latin typeface="맑은 고딕"/>
                        </a:rPr>
                        <a:t>1</a:t>
                      </a:r>
                      <a:r>
                        <a:rPr lang="ko-KR" altLang="en-US" sz="1100" b="1" i="0" u="none" strike="noStrike" dirty="0">
                          <a:solidFill>
                            <a:schemeClr val="tx1"/>
                          </a:solidFill>
                          <a:latin typeface="맑은 고딕"/>
                        </a:rPr>
                        <a:t>일</a:t>
                      </a:r>
                      <a:br>
                        <a:rPr lang="ko-KR" altLang="en-US" sz="1100" b="1" i="0" u="none" strike="noStrike" dirty="0">
                          <a:solidFill>
                            <a:schemeClr val="tx1"/>
                          </a:solidFill>
                          <a:latin typeface="맑은 고딕"/>
                        </a:rPr>
                      </a:br>
                      <a:r>
                        <a:rPr lang="ko-KR" altLang="en-US" sz="1100" b="1" i="0" u="none" strike="noStrike" dirty="0" smtClean="0">
                          <a:solidFill>
                            <a:schemeClr val="tx1"/>
                          </a:solidFill>
                          <a:latin typeface="맑은 고딕"/>
                        </a:rPr>
                        <a:t>초과시간</a:t>
                      </a:r>
                      <a:endParaRPr lang="en-US" altLang="ko-KR" sz="1100" b="1" i="0" u="none" strike="noStrike" dirty="0" smtClean="0">
                        <a:solidFill>
                          <a:schemeClr val="tx1"/>
                        </a:solidFill>
                        <a:latin typeface="맑은 고딕"/>
                      </a:endParaRPr>
                    </a:p>
                    <a:p>
                      <a:pPr algn="ctr" fontAlgn="ctr">
                        <a:lnSpc>
                          <a:spcPct val="75000"/>
                        </a:lnSpc>
                      </a:pPr>
                      <a:r>
                        <a:rPr lang="ko-KR" altLang="en-US" sz="1100" b="1" i="0" u="none" strike="noStrike" dirty="0" smtClean="0">
                          <a:solidFill>
                            <a:schemeClr val="tx1"/>
                          </a:solidFill>
                          <a:latin typeface="맑은 고딕"/>
                        </a:rPr>
                        <a:t>*</a:t>
                      </a:r>
                      <a:r>
                        <a:rPr lang="ko-KR" altLang="en-US" sz="1100" b="1" i="0" u="none" strike="noStrike" dirty="0">
                          <a:solidFill>
                            <a:schemeClr val="tx1"/>
                          </a:solidFill>
                          <a:latin typeface="맑은 고딕"/>
                        </a:rPr>
                        <a:t>현원</a:t>
                      </a: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DB4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5000"/>
                        </a:lnSpc>
                      </a:pPr>
                      <a:r>
                        <a:rPr lang="ko-KR" altLang="en-US" sz="1100" b="1" i="0" u="none" strike="noStrike" dirty="0" smtClean="0">
                          <a:solidFill>
                            <a:schemeClr val="tx1"/>
                          </a:solidFill>
                          <a:latin typeface="맑은 고딕"/>
                        </a:rPr>
                        <a:t>부족</a:t>
                      </a:r>
                      <a:endParaRPr lang="en-US" altLang="ko-KR" sz="1100" b="1" i="0" u="none" strike="noStrike" dirty="0" smtClean="0">
                        <a:solidFill>
                          <a:schemeClr val="tx1"/>
                        </a:solidFill>
                        <a:latin typeface="맑은 고딕"/>
                      </a:endParaRPr>
                    </a:p>
                    <a:p>
                      <a:pPr algn="ctr" fontAlgn="ctr">
                        <a:lnSpc>
                          <a:spcPct val="75000"/>
                        </a:lnSpc>
                      </a:pPr>
                      <a:r>
                        <a:rPr lang="ko-KR" altLang="en-US" sz="1100" b="1" i="0" u="none" strike="noStrike" dirty="0" smtClean="0">
                          <a:solidFill>
                            <a:schemeClr val="tx1"/>
                          </a:solidFill>
                          <a:latin typeface="맑은 고딕"/>
                        </a:rPr>
                        <a:t>인원</a:t>
                      </a:r>
                      <a:r>
                        <a:rPr lang="en-US" altLang="ko-KR" sz="1100" b="1" i="0" u="none" strike="noStrike" dirty="0" smtClean="0">
                          <a:solidFill>
                            <a:schemeClr val="tx1"/>
                          </a:solidFill>
                          <a:latin typeface="맑은 고딕"/>
                        </a:rPr>
                        <a:t>1</a:t>
                      </a:r>
                      <a:endParaRPr lang="en-US" altLang="ko-KR" sz="1100" b="1" i="0" u="none" strike="noStrike" dirty="0">
                        <a:solidFill>
                          <a:schemeClr val="tx1"/>
                        </a:solidFill>
                        <a:latin typeface="맑은 고딕"/>
                      </a:endParaRP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DB4E3"/>
                    </a:solidFill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시정담당관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2389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2389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29.40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3.67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기획담당관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1.101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602640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2430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1.80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37.77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4.72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인사담당관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1.093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572880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2310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35.49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4.44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정보감사담당관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523032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2109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0.50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10.58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사회과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597928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2411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1.72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41.32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5.17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복지과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1.121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622728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2511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2.13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55.25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6.91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민원과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0.976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553288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2231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17.93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2.24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회계과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572384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2308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31.35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3.92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세무과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1.021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573128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2311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35.60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4.45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문화체육과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0.992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586768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2366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18.48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2.31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관광과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1.217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647280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2610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42.91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5.36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문화재과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0.981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581064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2343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20.27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토지과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1.006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595944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2403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35.48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4.43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안전관리과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1.052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592472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2389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40.83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5.10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589496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2377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26.94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3.37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건설과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1.128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579824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2338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34.26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4.28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산림과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0.993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588256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2372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28.16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3.52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도시재생과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0.998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591232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2384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24.19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허가과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0.979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597928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2411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1.72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37.88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4.73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교통과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0.984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582800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2350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35.42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4.43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환경과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0.998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591232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2384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25.81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3.23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청소과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1.065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581312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2344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50.81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6.35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수도과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1.044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595448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2401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42.04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공공개발사업과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0.983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528240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2130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0.59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5.30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0.66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</a:t>
                      </a:r>
                      <a:r>
                        <a:rPr lang="en-US" altLang="ko-KR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촌과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0.989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548080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2210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13.67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1.71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보건과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68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0.999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550312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2219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64.44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8.05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건강과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0.999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565192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2279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21.41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2.68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농업과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0.987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573128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2311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26.37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3.30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축산과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0.984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570648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2301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16.62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2.08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농촌진흥과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0.985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569904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2298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15.19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1.90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기술보급과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0.985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575360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2320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21.68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2.71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공공시설관리소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0.982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518072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2089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0.42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6.77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관관경영사업소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0.982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520552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2099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0.46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10.67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440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시립도서관장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맑은 고딕" panose="020B0503020000020004" pitchFamily="50" charset="-127"/>
                        </a:rPr>
                        <a:t>0.967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521048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2101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0.47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6.60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751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총계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5000"/>
                        </a:lnSpc>
                      </a:pPr>
                      <a:r>
                        <a:rPr lang="ko-KR" altLang="en-US" sz="18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맑은 고딕" panose="020B0503020000020004" pitchFamily="50" charset="-127"/>
                        </a:rPr>
                        <a:t>1.02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맑은 고딕" panose="020B0503020000020004" pitchFamily="50" charset="-127"/>
                        </a:rPr>
                        <a:t>557705.56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맑은 고딕" panose="020B0503020000020004" pitchFamily="50" charset="-127"/>
                        </a:rPr>
                        <a:t>2318.79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맑은 고딕" panose="020B0503020000020004" pitchFamily="50" charset="-127"/>
                        </a:rPr>
                        <a:t>1.35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맑은 고딕" panose="020B0503020000020004" pitchFamily="50" charset="-127"/>
                        </a:rPr>
                        <a:t>28.44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120.86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</a:tr>
            </a:tbl>
          </a:graphicData>
        </a:graphic>
      </p:graphicFrame>
      <p:sp>
        <p:nvSpPr>
          <p:cNvPr id="4" name="제목 3"/>
          <p:cNvSpPr txBox="1">
            <a:spLocks/>
          </p:cNvSpPr>
          <p:nvPr/>
        </p:nvSpPr>
        <p:spPr>
          <a:xfrm>
            <a:off x="225966" y="143344"/>
            <a:ext cx="5137945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/>
              <a:t>4. </a:t>
            </a:r>
            <a:r>
              <a:rPr lang="ko-KR" altLang="en-US" dirty="0"/>
              <a:t>과</a:t>
            </a:r>
            <a:r>
              <a:rPr lang="ko-KR" altLang="en-US" dirty="0" smtClean="0"/>
              <a:t> </a:t>
            </a:r>
            <a:r>
              <a:rPr lang="ko-KR" altLang="en-US" dirty="0"/>
              <a:t>단위 조직 산정 </a:t>
            </a:r>
            <a:r>
              <a:rPr lang="en-US" altLang="ko-KR" dirty="0" smtClean="0"/>
              <a:t>/ </a:t>
            </a:r>
            <a:r>
              <a:rPr lang="ko-KR" altLang="en-US" dirty="0" smtClean="0"/>
              <a:t>절대 근무시간 기준</a:t>
            </a:r>
            <a:endParaRPr lang="ko-KR" altLang="en-US" dirty="0"/>
          </a:p>
        </p:txBody>
      </p:sp>
      <p:sp>
        <p:nvSpPr>
          <p:cNvPr id="7" name="이등변 삼각형 6"/>
          <p:cNvSpPr/>
          <p:nvPr/>
        </p:nvSpPr>
        <p:spPr bwMode="auto">
          <a:xfrm rot="5400000">
            <a:off x="4729174" y="3556450"/>
            <a:ext cx="4212468" cy="252028"/>
          </a:xfrm>
          <a:prstGeom prst="triangle">
            <a:avLst/>
          </a:prstGeom>
          <a:ln>
            <a:headEnd/>
            <a:tailEnd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 fontAlgn="ctr" latinLnBrk="0">
              <a:spcBef>
                <a:spcPts val="600"/>
              </a:spcBef>
            </a:pPr>
            <a:endParaRPr lang="ko-KR" altLang="en-US" dirty="0" smtClea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8" name="Text Box 19"/>
          <p:cNvSpPr txBox="1">
            <a:spLocks noChangeArrowheads="1"/>
          </p:cNvSpPr>
          <p:nvPr/>
        </p:nvSpPr>
        <p:spPr bwMode="auto">
          <a:xfrm>
            <a:off x="7056633" y="2083506"/>
            <a:ext cx="2592000" cy="3505733"/>
          </a:xfrm>
          <a:prstGeom prst="rect">
            <a:avLst/>
          </a:prstGeom>
          <a:solidFill>
            <a:srgbClr val="C0C0C0">
              <a:alpha val="16862"/>
            </a:srgbClr>
          </a:solidFill>
          <a:ln w="28575">
            <a:noFill/>
            <a:miter lim="800000"/>
            <a:headEnd/>
            <a:tailEnd/>
          </a:ln>
        </p:spPr>
        <p:txBody>
          <a:bodyPr anchor="ctr"/>
          <a:lstStyle/>
          <a:p>
            <a:pPr marL="87313" indent="-87313" latinLnBrk="0">
              <a:lnSpc>
                <a:spcPct val="120000"/>
              </a:lnSpc>
              <a:spcAft>
                <a:spcPts val="1200"/>
              </a:spcAft>
              <a:buFont typeface="Wingdings" pitchFamily="2" charset="2"/>
              <a:buChar char="§"/>
            </a:pPr>
            <a:r>
              <a:rPr lang="ko-KR" altLang="en-US" sz="1200" dirty="0" smtClean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전반적으로 전 기능에 걸쳐 업무량은 적정한 것으로 판단됨</a:t>
            </a:r>
            <a:endParaRPr lang="ko-KR" altLang="en-US" sz="1200" dirty="0">
              <a:solidFill>
                <a:prstClr val="black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7313" indent="-87313" latinLnBrk="0">
              <a:lnSpc>
                <a:spcPct val="120000"/>
              </a:lnSpc>
              <a:spcAft>
                <a:spcPts val="1200"/>
              </a:spcAft>
              <a:buFont typeface="Wingdings" pitchFamily="2" charset="2"/>
              <a:buChar char="§"/>
            </a:pP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공주시의 비전 전략 체계와 연동한 신기능 분야에 인력 보강 및 일부 부서의 경우 자체적인  업무의 강화가 요구됨</a:t>
            </a:r>
            <a:endParaRPr lang="en-US" altLang="ko-KR" sz="12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7313" indent="-87313" latinLnBrk="0">
              <a:lnSpc>
                <a:spcPct val="120000"/>
              </a:lnSpc>
              <a:spcAft>
                <a:spcPts val="1200"/>
              </a:spcAft>
              <a:buFont typeface="Wingdings" pitchFamily="2" charset="2"/>
              <a:buChar char="§"/>
            </a:pP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관광과 및</a:t>
            </a:r>
            <a:r>
              <a:rPr lang="en-US" altLang="ko-KR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sz="120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복지과의</a:t>
            </a: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경우 인력의 보충 우선순위가 높은 것으로 나타남</a:t>
            </a:r>
            <a:r>
              <a:rPr lang="en-US" altLang="ko-KR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</a:p>
          <a:p>
            <a:pPr marL="87313" indent="-87313" latinLnBrk="0">
              <a:lnSpc>
                <a:spcPct val="120000"/>
              </a:lnSpc>
              <a:spcAft>
                <a:spcPts val="1200"/>
              </a:spcAft>
              <a:buFont typeface="Wingdings" pitchFamily="2" charset="2"/>
              <a:buChar char="§"/>
            </a:pPr>
            <a:r>
              <a:rPr lang="ko-KR" altLang="en-US" sz="120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청소과의</a:t>
            </a: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경우 절대인원이 많아</a:t>
            </a:r>
            <a:r>
              <a:rPr lang="en-US" altLang="ko-KR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/>
            </a:r>
            <a:br>
              <a:rPr lang="en-US" altLang="ko-KR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</a:b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부족인원이 많은 것으로 조사되었으나 실제 업무량은 적정한 것으로 판단됨</a:t>
            </a:r>
            <a:endParaRPr lang="en-US" altLang="ko-KR" sz="12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9" name="AutoShape 12"/>
          <p:cNvSpPr>
            <a:spLocks noChangeArrowheads="1"/>
          </p:cNvSpPr>
          <p:nvPr/>
        </p:nvSpPr>
        <p:spPr bwMode="auto">
          <a:xfrm>
            <a:off x="7056915" y="1696780"/>
            <a:ext cx="2592000" cy="360000"/>
          </a:xfrm>
          <a:prstGeom prst="round2SameRect">
            <a:avLst/>
          </a:prstGeom>
          <a:solidFill>
            <a:schemeClr val="accent6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dirty="0">
                <a:solidFill>
                  <a:prstClr val="white"/>
                </a:solidFill>
                <a:latin typeface="+mn-ea"/>
              </a:rPr>
              <a:t>절대 근무시간 기준</a:t>
            </a:r>
            <a:endParaRPr lang="ko-KR" altLang="en-US" dirty="0">
              <a:solidFill>
                <a:prstClr val="white"/>
              </a:solidFill>
              <a:latin typeface="+mn-ea"/>
              <a:ea typeface="맑은 고딕" panose="020B0503020000020004" pitchFamily="50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72191" y="6401788"/>
            <a:ext cx="130997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(</a:t>
            </a:r>
            <a:r>
              <a:rPr lang="ko-KR" altLang="en-US" sz="1200" dirty="0" smtClean="0"/>
              <a:t>의회 인원 제외</a:t>
            </a:r>
            <a:r>
              <a:rPr lang="en-US" altLang="ko-KR" sz="1200" dirty="0" smtClean="0"/>
              <a:t>)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8348118" y="187786"/>
            <a:ext cx="12378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Ⅴ.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인력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분석</a:t>
            </a:r>
          </a:p>
        </p:txBody>
      </p:sp>
    </p:spTree>
    <p:extLst>
      <p:ext uri="{BB962C8B-B14F-4D97-AF65-F5344CB8AC3E}">
        <p14:creationId xmlns:p14="http://schemas.microsoft.com/office/powerpoint/2010/main" val="34325988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표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4859294"/>
              </p:ext>
            </p:extLst>
          </p:nvPr>
        </p:nvGraphicFramePr>
        <p:xfrm>
          <a:off x="241753" y="738125"/>
          <a:ext cx="5880559" cy="5584666"/>
        </p:xfrm>
        <a:graphic>
          <a:graphicData uri="http://schemas.openxmlformats.org/drawingml/2006/table">
            <a:tbl>
              <a:tblPr/>
              <a:tblGrid>
                <a:gridCol w="960055"/>
                <a:gridCol w="405545"/>
                <a:gridCol w="734664"/>
                <a:gridCol w="759932"/>
                <a:gridCol w="896775"/>
                <a:gridCol w="843110"/>
                <a:gridCol w="1280478"/>
              </a:tblGrid>
              <a:tr h="134042">
                <a:tc gridSpan="5">
                  <a:txBody>
                    <a:bodyPr/>
                    <a:lstStyle/>
                    <a:p>
                      <a:pPr algn="l" fontAlgn="ctr">
                        <a:lnSpc>
                          <a:spcPct val="80000"/>
                        </a:lnSpc>
                      </a:pPr>
                      <a:endParaRPr lang="ko-KR" altLang="en-US" sz="11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5900" marR="5900" marT="59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11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5900" marR="5900" marT="59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>
                        <a:lnSpc>
                          <a:spcPct val="8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업무 시간 </a:t>
                      </a: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기준</a:t>
                      </a: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>
                        <a:lnSpc>
                          <a:spcPct val="80000"/>
                        </a:lnSpc>
                      </a:pPr>
                      <a:endParaRPr lang="ko-KR" altLang="en-US" sz="11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</a:tr>
              <a:tr h="390829">
                <a:tc>
                  <a:txBody>
                    <a:bodyPr/>
                    <a:lstStyle/>
                    <a:p>
                      <a:pPr algn="l" fontAlgn="ctr">
                        <a:lnSpc>
                          <a:spcPct val="80000"/>
                        </a:lnSpc>
                      </a:pPr>
                      <a:r>
                        <a:rPr lang="ko-KR" altLang="en-US" sz="1100" b="1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단위조직</a:t>
                      </a: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DB4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80000"/>
                        </a:lnSpc>
                      </a:pPr>
                      <a:r>
                        <a:rPr lang="ko-KR" altLang="en-US" sz="1100" b="1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현원</a:t>
                      </a:r>
                      <a:endParaRPr lang="ko-KR" altLang="en-US" sz="1100" b="1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DB4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80000"/>
                        </a:lnSpc>
                      </a:pPr>
                      <a:r>
                        <a:rPr lang="ko-KR" altLang="en-US" sz="1100" b="1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업무 질적</a:t>
                      </a:r>
                      <a:br>
                        <a:rPr lang="ko-KR" altLang="en-US" sz="1100" b="1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</a:br>
                      <a:r>
                        <a:rPr lang="ko-KR" altLang="en-US" sz="1100" b="1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가중치</a:t>
                      </a: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DB4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80000"/>
                        </a:lnSpc>
                      </a:pPr>
                      <a:r>
                        <a:rPr lang="en-US" altLang="ko-KR" sz="1100" b="1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1</a:t>
                      </a:r>
                      <a:r>
                        <a:rPr lang="ko-KR" altLang="en-US" sz="1100" b="1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인당</a:t>
                      </a:r>
                      <a:br>
                        <a:rPr lang="ko-KR" altLang="en-US" sz="1100" b="1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</a:br>
                      <a:r>
                        <a:rPr lang="ko-KR" altLang="en-US" sz="1100" b="1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종합근로시간</a:t>
                      </a:r>
                      <a:br>
                        <a:rPr lang="ko-KR" altLang="en-US" sz="1100" b="1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</a:br>
                      <a:r>
                        <a:rPr lang="en-US" altLang="ko-KR" sz="1100" b="1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(</a:t>
                      </a:r>
                      <a:r>
                        <a:rPr lang="ko-KR" altLang="en-US" sz="1100" b="1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질적*</a:t>
                      </a:r>
                      <a:r>
                        <a:rPr lang="ko-KR" altLang="en-US" sz="1100" b="1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양적</a:t>
                      </a:r>
                      <a:r>
                        <a:rPr lang="en-US" altLang="ko-KR" sz="1100" b="1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)</a:t>
                      </a:r>
                      <a:endParaRPr lang="en-US" altLang="ko-KR" sz="1100" b="1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DB4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80000"/>
                        </a:lnSpc>
                      </a:pPr>
                      <a:r>
                        <a:rPr lang="en-US" altLang="ko-KR" sz="1100" b="1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1</a:t>
                      </a:r>
                      <a:r>
                        <a:rPr lang="ko-KR" altLang="en-US" sz="1100" b="1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인당 </a:t>
                      </a:r>
                      <a:r>
                        <a:rPr lang="en-US" altLang="ko-KR" sz="1100" b="1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1</a:t>
                      </a:r>
                      <a:r>
                        <a:rPr lang="ko-KR" altLang="en-US" sz="1100" b="1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일</a:t>
                      </a:r>
                      <a:br>
                        <a:rPr lang="ko-KR" altLang="en-US" sz="1100" b="1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</a:br>
                      <a:r>
                        <a:rPr lang="ko-KR" altLang="en-US" sz="1100" b="1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종합근로시간</a:t>
                      </a:r>
                      <a:br>
                        <a:rPr lang="ko-KR" altLang="en-US" sz="1100" b="1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</a:br>
                      <a:r>
                        <a:rPr lang="en-US" altLang="ko-KR" sz="1100" b="1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(</a:t>
                      </a:r>
                      <a:r>
                        <a:rPr lang="ko-KR" altLang="en-US" sz="1100" b="1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질적*</a:t>
                      </a:r>
                      <a:r>
                        <a:rPr lang="ko-KR" altLang="en-US" sz="1100" b="1" i="0" u="none" strike="noStrike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양적시간</a:t>
                      </a:r>
                      <a:r>
                        <a:rPr lang="en-US" altLang="ko-KR" sz="1100" b="1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)</a:t>
                      </a: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DB4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80000"/>
                        </a:lnSpc>
                      </a:pPr>
                      <a:r>
                        <a:rPr lang="ko-KR" altLang="en-US" sz="1100" b="1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평균대비</a:t>
                      </a:r>
                      <a:endParaRPr lang="en-US" altLang="ko-KR" sz="1100" b="1" i="0" u="none" strike="noStrike" dirty="0" smtClean="0">
                        <a:solidFill>
                          <a:srgbClr val="000000"/>
                        </a:solidFill>
                        <a:latin typeface="맑은 고딕"/>
                      </a:endParaRPr>
                    </a:p>
                    <a:p>
                      <a:pPr algn="ctr" fontAlgn="ctr">
                        <a:lnSpc>
                          <a:spcPct val="80000"/>
                        </a:lnSpc>
                      </a:pPr>
                      <a:r>
                        <a:rPr lang="ko-KR" altLang="en-US" sz="1100" b="1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과부족</a:t>
                      </a:r>
                      <a:endParaRPr lang="ko-KR" altLang="en-US" sz="1100" b="1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DB4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80000"/>
                        </a:lnSpc>
                      </a:pPr>
                      <a:r>
                        <a:rPr lang="ko-KR" altLang="en-US" sz="1100" b="1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검토의견</a:t>
                      </a:r>
                      <a:endParaRPr lang="ko-KR" altLang="en-US" sz="1100" b="1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DB4E3"/>
                    </a:solidFill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시정담당관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0.28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5.10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0.64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endParaRPr lang="en-US" altLang="ko-KR" sz="11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기획담당관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1.80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0.45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9.42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 dirty="0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기획업</a:t>
                      </a:r>
                      <a:r>
                        <a:rPr lang="ko-KR" altLang="en-US" sz="11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무 특성반영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인사담당관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-0.04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-0.96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-0.12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endParaRPr lang="en-US" altLang="ko-KR" sz="1100" b="0" i="0" u="none" strike="noStrike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정보감사담당관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0.50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-0.85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-17.76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 dirty="0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-2.22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기능 조정 필요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사회과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1.72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0.37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8.92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 dirty="0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복지과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26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2.13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0.78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20.15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 dirty="0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기능 조정 필요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민원과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-0.35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-6.37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-0.80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인원 조정 필요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회계과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-0.04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-1.04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-0.13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세무과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27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-0.03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-0.85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-0.11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endParaRPr lang="en-US" altLang="ko-KR" sz="1100" b="0" i="0" u="none" strike="noStrike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문화체육과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0.19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2.28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0.29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관광과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19.96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 dirty="0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2.50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인력보충 필요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문화재과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0.10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0.17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토지과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0.34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7.13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endParaRPr lang="en-US" altLang="ko-KR" sz="1100" b="0" i="0" u="none" strike="noStrike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안전관리과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0.28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7.08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0.88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endParaRPr lang="en-US" altLang="ko-KR" sz="1100" b="0" i="0" u="none" strike="noStrike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0.23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3.99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0.50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건설과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1.86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0.23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endParaRPr lang="en-US" altLang="ko-KR" sz="1100" b="0" i="0" u="none" strike="noStrike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산림과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0.21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3.86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0.48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도시재생과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0.26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3.94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0.49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endParaRPr lang="en-US" altLang="ko-KR" sz="1100" b="0" i="0" u="none" strike="noStrike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허가과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22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1.72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0.37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8.18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 dirty="0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인력부분 감안 필요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교통과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24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0.13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3.02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0.38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endParaRPr lang="en-US" altLang="ko-KR" sz="1100" b="0" i="0" u="none" strike="noStrike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환경과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0.26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4.21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0.53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endParaRPr lang="en-US" altLang="ko-KR" sz="1100" b="0" i="0" u="none" strike="noStrike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청소과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0.10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3.56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0.44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수도과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1.68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0.33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8.29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 dirty="0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공공개발사업과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0.59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-0.76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-6.85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-0.86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</a:t>
                      </a:r>
                      <a:r>
                        <a:rPr lang="en-US" altLang="ko-KR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촌과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-0.44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-6.58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-0.82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endParaRPr lang="en-US" altLang="ko-KR" sz="1100" b="0" i="0" u="none" strike="noStrike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보건과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68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0.95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-27.36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-3.42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인원 특성 반영필요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건강과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18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-0.16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-2.89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-0.36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농업과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-0.03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-0.63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-0.08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endParaRPr lang="en-US" altLang="ko-KR" sz="1100" b="0" i="0" u="none" strike="noStrike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축산과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-0.07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-0.93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-0.12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농촌진흥과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-0.08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-1.01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-0.13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endParaRPr lang="en-US" altLang="ko-KR" sz="1100" b="0" i="0" u="none" strike="noStrike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기술보급과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endParaRPr lang="en-US" altLang="ko-KR" sz="1100" b="0" i="0" u="none" strike="noStrike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공공시설관리소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0.42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-0.93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-14.83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 dirty="0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-1.85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인원 조정 필요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관관경영사업소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0.46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-0.89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-20.38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 dirty="0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-2.55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7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기능 조정 필요</a:t>
                      </a:r>
                      <a:endParaRPr lang="en-US" altLang="ko-KR" sz="1100" b="0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95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시립도서관장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0.47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-0.88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-12.29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1" i="0" u="none" strike="noStrike" dirty="0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-1.54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인원 조정 필요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676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총계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5000"/>
                        </a:lnSpc>
                      </a:pPr>
                      <a:r>
                        <a:rPr lang="ko-KR" altLang="en-US" sz="18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맑은 고딕" panose="020B0503020000020004" pitchFamily="50" charset="-127"/>
                        </a:rPr>
                        <a:t>1.35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ko-KR" altLang="en-US" sz="11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맑은 고딕" panose="020B0503020000020004" pitchFamily="50" charset="-127"/>
                        </a:rPr>
                        <a:t>0.05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r>
                        <a:rPr lang="en-US" altLang="ko-KR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맑은 고딕" panose="020B0503020000020004" pitchFamily="50" charset="-127"/>
                        </a:rPr>
                        <a:t>0.01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5000"/>
                        </a:lnSpc>
                      </a:pP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</a:tr>
            </a:tbl>
          </a:graphicData>
        </a:graphic>
      </p:graphicFrame>
      <p:sp>
        <p:nvSpPr>
          <p:cNvPr id="7" name="이등변 삼각형 6"/>
          <p:cNvSpPr/>
          <p:nvPr/>
        </p:nvSpPr>
        <p:spPr bwMode="auto">
          <a:xfrm rot="5400000">
            <a:off x="4257048" y="3681028"/>
            <a:ext cx="4212468" cy="252028"/>
          </a:xfrm>
          <a:prstGeom prst="triangle">
            <a:avLst/>
          </a:prstGeom>
          <a:ln>
            <a:headEnd/>
            <a:tailEnd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 fontAlgn="ctr" latinLnBrk="0">
              <a:spcBef>
                <a:spcPts val="600"/>
              </a:spcBef>
            </a:pPr>
            <a:endParaRPr lang="ko-KR" altLang="en-US" dirty="0" smtClea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8" name="Text Box 19"/>
          <p:cNvSpPr txBox="1">
            <a:spLocks noChangeArrowheads="1"/>
          </p:cNvSpPr>
          <p:nvPr/>
        </p:nvSpPr>
        <p:spPr bwMode="auto">
          <a:xfrm>
            <a:off x="6769353" y="1528146"/>
            <a:ext cx="2592000" cy="2327417"/>
          </a:xfrm>
          <a:prstGeom prst="rect">
            <a:avLst/>
          </a:prstGeom>
          <a:solidFill>
            <a:srgbClr val="C0C0C0">
              <a:alpha val="16862"/>
            </a:srgbClr>
          </a:solidFill>
          <a:ln w="28575">
            <a:noFill/>
            <a:miter lim="800000"/>
            <a:headEnd/>
            <a:tailEnd/>
          </a:ln>
        </p:spPr>
        <p:txBody>
          <a:bodyPr anchor="ctr"/>
          <a:lstStyle/>
          <a:p>
            <a:pPr marL="87313" indent="-87313" latinLnBrk="0">
              <a:lnSpc>
                <a:spcPct val="120000"/>
              </a:lnSpc>
              <a:spcAft>
                <a:spcPts val="1200"/>
              </a:spcAft>
              <a:buFont typeface="Wingdings" pitchFamily="2" charset="2"/>
              <a:buChar char="§"/>
            </a:pPr>
            <a:r>
              <a:rPr lang="ko-KR" altLang="en-US" sz="1200" dirty="0" smtClean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일부 부서의 경우 인원의 보강이 요구되고 있음</a:t>
            </a:r>
            <a:endParaRPr lang="en-US" altLang="ko-KR" sz="1200" dirty="0" smtClean="0">
              <a:solidFill>
                <a:prstClr val="black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latinLnBrk="0">
              <a:lnSpc>
                <a:spcPct val="120000"/>
              </a:lnSpc>
              <a:spcAft>
                <a:spcPts val="1200"/>
              </a:spcAft>
            </a:pPr>
            <a:r>
              <a:rPr lang="en-US" altLang="ko-KR" sz="1200" dirty="0" smtClean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Wingdings" panose="05000000000000000000" pitchFamily="2" charset="2"/>
              </a:rPr>
              <a:t> </a:t>
            </a:r>
            <a:r>
              <a:rPr lang="ko-KR" altLang="en-US" sz="1200" dirty="0" smtClean="0">
                <a:latin typeface="맑은 고딕" panose="020B0503020000020004" pitchFamily="50" charset="-127"/>
              </a:rPr>
              <a:t>관광과 </a:t>
            </a:r>
            <a:r>
              <a:rPr lang="ko-KR" altLang="en-US" sz="1200" dirty="0">
                <a:latin typeface="맑은 고딕" panose="020B0503020000020004" pitchFamily="50" charset="-127"/>
              </a:rPr>
              <a:t>및</a:t>
            </a:r>
            <a:r>
              <a:rPr lang="en-US" altLang="ko-KR" sz="1200" dirty="0">
                <a:latin typeface="맑은 고딕" panose="020B0503020000020004" pitchFamily="50" charset="-127"/>
              </a:rPr>
              <a:t> </a:t>
            </a:r>
            <a:r>
              <a:rPr lang="ko-KR" altLang="en-US" sz="1200" dirty="0" err="1">
                <a:latin typeface="맑은 고딕" panose="020B0503020000020004" pitchFamily="50" charset="-127"/>
              </a:rPr>
              <a:t>복지과의</a:t>
            </a:r>
            <a:r>
              <a:rPr lang="ko-KR" altLang="en-US" sz="1200" dirty="0">
                <a:latin typeface="맑은 고딕" panose="020B0503020000020004" pitchFamily="50" charset="-127"/>
              </a:rPr>
              <a:t> 경우 인력의 보충 우선순위가 높은 것으로 나타남</a:t>
            </a:r>
            <a:r>
              <a:rPr lang="en-US" altLang="ko-KR" sz="1200" dirty="0">
                <a:latin typeface="맑은 고딕" panose="020B0503020000020004" pitchFamily="50" charset="-127"/>
              </a:rPr>
              <a:t> </a:t>
            </a:r>
            <a:endParaRPr lang="en-US" altLang="ko-KR" sz="1200" dirty="0" smtClean="0">
              <a:solidFill>
                <a:prstClr val="black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7313" indent="-87313" latinLnBrk="0">
              <a:lnSpc>
                <a:spcPct val="120000"/>
              </a:lnSpc>
              <a:spcAft>
                <a:spcPts val="1200"/>
              </a:spcAft>
              <a:buFont typeface="Wingdings" pitchFamily="2" charset="2"/>
              <a:buChar char="§"/>
            </a:pP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공주시의 비전 전략 체계와 연동한 신기능 분야에 인력 보강 및 일부 부서의 경우 자체적인  업무의 강화가 요구됨</a:t>
            </a:r>
            <a:endParaRPr lang="en-US" altLang="ko-KR" sz="12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9" name="AutoShape 12"/>
          <p:cNvSpPr>
            <a:spLocks noChangeArrowheads="1"/>
          </p:cNvSpPr>
          <p:nvPr/>
        </p:nvSpPr>
        <p:spPr bwMode="auto">
          <a:xfrm>
            <a:off x="6769635" y="1141419"/>
            <a:ext cx="2592000" cy="360000"/>
          </a:xfrm>
          <a:prstGeom prst="round2SameRect">
            <a:avLst/>
          </a:prstGeom>
          <a:solidFill>
            <a:schemeClr val="accent6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dirty="0">
                <a:solidFill>
                  <a:prstClr val="white"/>
                </a:solidFill>
                <a:latin typeface="+mn-ea"/>
                <a:ea typeface="맑은 고딕" panose="020B0503020000020004" pitchFamily="50" charset="-127"/>
              </a:rPr>
              <a:t>시사점</a:t>
            </a:r>
          </a:p>
        </p:txBody>
      </p:sp>
      <p:sp>
        <p:nvSpPr>
          <p:cNvPr id="11" name="제목 3"/>
          <p:cNvSpPr txBox="1">
            <a:spLocks/>
          </p:cNvSpPr>
          <p:nvPr/>
        </p:nvSpPr>
        <p:spPr>
          <a:xfrm>
            <a:off x="225966" y="143344"/>
            <a:ext cx="6433171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/>
              <a:t>4. </a:t>
            </a:r>
            <a:r>
              <a:rPr lang="ko-KR" altLang="en-US" dirty="0"/>
              <a:t>과</a:t>
            </a:r>
            <a:r>
              <a:rPr lang="ko-KR" altLang="en-US" dirty="0" smtClean="0"/>
              <a:t> </a:t>
            </a:r>
            <a:r>
              <a:rPr lang="ko-KR" altLang="en-US" dirty="0"/>
              <a:t>단위 조직 산정 </a:t>
            </a:r>
            <a:r>
              <a:rPr lang="ko-KR" altLang="en-US" dirty="0" smtClean="0"/>
              <a:t> </a:t>
            </a:r>
            <a:r>
              <a:rPr lang="en-US" altLang="ko-KR" dirty="0" smtClean="0"/>
              <a:t>/ </a:t>
            </a:r>
            <a:r>
              <a:rPr lang="ko-KR" altLang="en-US" dirty="0" smtClean="0"/>
              <a:t>공주시청 자체 상대 비교</a:t>
            </a:r>
            <a:r>
              <a:rPr lang="ko-KR" altLang="en-US" dirty="0"/>
              <a:t> </a:t>
            </a:r>
            <a:r>
              <a:rPr lang="ko-KR" altLang="en-US" dirty="0" smtClean="0"/>
              <a:t>기준</a:t>
            </a:r>
            <a:endParaRPr lang="ko-KR" altLang="en-US" dirty="0"/>
          </a:p>
        </p:txBody>
      </p:sp>
      <p:sp>
        <p:nvSpPr>
          <p:cNvPr id="12" name="TextBox 11"/>
          <p:cNvSpPr txBox="1"/>
          <p:nvPr/>
        </p:nvSpPr>
        <p:spPr>
          <a:xfrm>
            <a:off x="172191" y="6401788"/>
            <a:ext cx="848501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smtClean="0"/>
              <a:t>(+</a:t>
            </a:r>
            <a:r>
              <a:rPr lang="ko-KR" altLang="en-US" sz="1200" smtClean="0"/>
              <a:t>인원은 인원이 부족하여 보충되어야 하는 인원이 수를</a:t>
            </a:r>
            <a:r>
              <a:rPr lang="en-US" altLang="ko-KR" sz="1200" smtClean="0"/>
              <a:t>, -</a:t>
            </a:r>
            <a:r>
              <a:rPr lang="ko-KR" altLang="en-US" sz="1200" smtClean="0"/>
              <a:t>의 인원은 타 부서대비 인원이 상대적으로 여유가 있음을 의미</a:t>
            </a:r>
            <a:r>
              <a:rPr lang="en-US" altLang="ko-KR" sz="1200" smtClean="0"/>
              <a:t>)</a:t>
            </a:r>
            <a:endParaRPr lang="en-US" altLang="ko-KR" sz="1200" dirty="0" smtClean="0"/>
          </a:p>
        </p:txBody>
      </p:sp>
      <p:sp>
        <p:nvSpPr>
          <p:cNvPr id="13" name="Text Box 19"/>
          <p:cNvSpPr txBox="1">
            <a:spLocks noChangeArrowheads="1"/>
          </p:cNvSpPr>
          <p:nvPr/>
        </p:nvSpPr>
        <p:spPr bwMode="auto">
          <a:xfrm>
            <a:off x="6769353" y="4176075"/>
            <a:ext cx="2592000" cy="1517716"/>
          </a:xfrm>
          <a:prstGeom prst="rect">
            <a:avLst/>
          </a:prstGeom>
          <a:solidFill>
            <a:srgbClr val="C0C0C0">
              <a:alpha val="16862"/>
            </a:srgbClr>
          </a:solidFill>
          <a:ln w="28575">
            <a:noFill/>
            <a:miter lim="800000"/>
            <a:headEnd/>
            <a:tailEnd/>
          </a:ln>
        </p:spPr>
        <p:txBody>
          <a:bodyPr anchor="ctr"/>
          <a:lstStyle/>
          <a:p>
            <a:pPr marL="87313" indent="-87313" latinLnBrk="0">
              <a:lnSpc>
                <a:spcPct val="120000"/>
              </a:lnSpc>
              <a:spcAft>
                <a:spcPts val="1200"/>
              </a:spcAft>
              <a:buFont typeface="Wingdings" pitchFamily="2" charset="2"/>
              <a:buChar char="§"/>
            </a:pPr>
            <a:r>
              <a:rPr lang="ko-KR" altLang="en-US" sz="1200" dirty="0" smtClean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신 기능이 추가될 예정이므로 각 부문별 인원 축소가 대원칙</a:t>
            </a:r>
            <a:endParaRPr lang="en-US" altLang="ko-KR" sz="1200" dirty="0" smtClean="0">
              <a:solidFill>
                <a:prstClr val="black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7313" indent="-87313" latinLnBrk="0">
              <a:lnSpc>
                <a:spcPct val="120000"/>
              </a:lnSpc>
              <a:spcAft>
                <a:spcPts val="1200"/>
              </a:spcAft>
              <a:buFont typeface="Wingdings" pitchFamily="2" charset="2"/>
              <a:buChar char="§"/>
            </a:pP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정책 및 홍보 기능 등 신규 기능에 인원의 집중적 보강 실시</a:t>
            </a:r>
            <a:endParaRPr lang="en-US" altLang="ko-KR" sz="12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8348118" y="187786"/>
            <a:ext cx="12378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Ⅴ.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인력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분석</a:t>
            </a:r>
          </a:p>
        </p:txBody>
      </p:sp>
    </p:spTree>
    <p:extLst>
      <p:ext uri="{BB962C8B-B14F-4D97-AF65-F5344CB8AC3E}">
        <p14:creationId xmlns:p14="http://schemas.microsoft.com/office/powerpoint/2010/main" val="382593994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표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3593420"/>
              </p:ext>
            </p:extLst>
          </p:nvPr>
        </p:nvGraphicFramePr>
        <p:xfrm>
          <a:off x="69880" y="1484784"/>
          <a:ext cx="6347949" cy="4324276"/>
        </p:xfrm>
        <a:graphic>
          <a:graphicData uri="http://schemas.openxmlformats.org/drawingml/2006/table">
            <a:tbl>
              <a:tblPr/>
              <a:tblGrid>
                <a:gridCol w="735709"/>
                <a:gridCol w="559273"/>
                <a:gridCol w="826452"/>
                <a:gridCol w="675375"/>
                <a:gridCol w="980175"/>
                <a:gridCol w="913765"/>
                <a:gridCol w="819900"/>
                <a:gridCol w="837300"/>
              </a:tblGrid>
              <a:tr h="168524">
                <a:tc gridSpan="5">
                  <a:txBody>
                    <a:bodyPr/>
                    <a:lstStyle/>
                    <a:p>
                      <a:pPr algn="l" fontAlgn="ctr">
                        <a:lnSpc>
                          <a:spcPct val="80000"/>
                        </a:lnSpc>
                      </a:pP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5900" marR="5900" marT="59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11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5900" marR="5900" marT="59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>
                        <a:lnSpc>
                          <a:spcPct val="80000"/>
                        </a:lnSpc>
                      </a:pPr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인원 분석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311690">
                <a:tc>
                  <a:txBody>
                    <a:bodyPr/>
                    <a:lstStyle/>
                    <a:p>
                      <a:pPr algn="ctr" fontAlgn="ctr">
                        <a:lnSpc>
                          <a:spcPct val="80000"/>
                        </a:lnSpc>
                      </a:pPr>
                      <a:r>
                        <a:rPr lang="ko-KR" altLang="en-US" sz="1200" b="1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단위조직</a:t>
                      </a: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DB4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80000"/>
                        </a:lnSpc>
                      </a:pPr>
                      <a:r>
                        <a:rPr lang="ko-KR" altLang="en-US" sz="1200" b="1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정원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DB4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80000"/>
                        </a:lnSpc>
                      </a:pPr>
                      <a:r>
                        <a:rPr lang="ko-KR" altLang="en-US" sz="1200" b="1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관할면적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DB4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80000"/>
                        </a:lnSpc>
                      </a:pPr>
                      <a:r>
                        <a:rPr lang="ko-KR" altLang="en-US" sz="1200" b="1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관할인구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DB4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80000"/>
                        </a:lnSpc>
                      </a:pPr>
                      <a:r>
                        <a:rPr lang="ko-KR" altLang="en-US" sz="1200" b="1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내부비교인원</a:t>
                      </a:r>
                      <a:endParaRPr lang="en-US" altLang="ko-KR" sz="1200" b="1" i="0" u="none" strike="noStrike" dirty="0" smtClean="0">
                        <a:solidFill>
                          <a:srgbClr val="000000"/>
                        </a:solidFill>
                        <a:latin typeface="맑은 고딕"/>
                      </a:endParaRP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(</a:t>
                      </a:r>
                      <a:r>
                        <a:rPr lang="ko-KR" altLang="en-US" sz="12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정원 기준</a:t>
                      </a:r>
                      <a:r>
                        <a:rPr lang="en-US" altLang="ko-KR" sz="12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)</a:t>
                      </a: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DB4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80000"/>
                        </a:lnSpc>
                      </a:pPr>
                      <a:r>
                        <a:rPr lang="ko-KR" altLang="en-US" sz="1200" b="1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차이인원</a:t>
                      </a:r>
                      <a:endParaRPr lang="en-US" altLang="ko-KR" sz="1200" b="1" i="0" u="none" strike="noStrike" dirty="0" smtClean="0">
                        <a:solidFill>
                          <a:srgbClr val="000000"/>
                        </a:solidFill>
                        <a:latin typeface="맑은 고딕"/>
                      </a:endParaRPr>
                    </a:p>
                    <a:p>
                      <a:pPr marL="0" marR="0" indent="0" algn="ctr" defTabSz="914400" rtl="0" eaLnBrk="1" fontAlgn="ctr" latinLnBrk="1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(</a:t>
                      </a:r>
                      <a:r>
                        <a:rPr lang="ko-KR" altLang="en-US" sz="12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정원 기준</a:t>
                      </a:r>
                      <a:r>
                        <a:rPr lang="en-US" altLang="ko-KR" sz="12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)</a:t>
                      </a: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DB4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80000"/>
                        </a:lnSpc>
                      </a:pPr>
                      <a:r>
                        <a:rPr lang="ko-KR" altLang="en-US" sz="1200" b="1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벤치마킹</a:t>
                      </a:r>
                      <a:endParaRPr lang="en-US" altLang="ko-KR" sz="1200" b="1" i="0" u="none" strike="noStrike" dirty="0" smtClean="0">
                        <a:solidFill>
                          <a:srgbClr val="000000"/>
                        </a:solidFill>
                        <a:latin typeface="맑은 고딕"/>
                      </a:endParaRPr>
                    </a:p>
                    <a:p>
                      <a:pPr algn="ctr" fontAlgn="ctr">
                        <a:lnSpc>
                          <a:spcPct val="80000"/>
                        </a:lnSpc>
                      </a:pPr>
                      <a:r>
                        <a:rPr lang="ko-KR" altLang="en-US" sz="1200" b="1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비교</a:t>
                      </a:r>
                      <a:r>
                        <a:rPr lang="en-US" altLang="ko-KR" sz="1200" b="1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*</a:t>
                      </a:r>
                      <a:r>
                        <a:rPr lang="ko-KR" altLang="en-US" sz="1200" b="1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 </a:t>
                      </a:r>
                      <a:endParaRPr lang="en-US" altLang="ko-KR" sz="1200" b="1" i="0" u="none" strike="noStrike" dirty="0" smtClean="0">
                        <a:solidFill>
                          <a:srgbClr val="000000"/>
                        </a:solidFill>
                        <a:latin typeface="맑은 고딕"/>
                      </a:endParaRPr>
                    </a:p>
                    <a:p>
                      <a:pPr algn="ctr" fontAlgn="ctr">
                        <a:lnSpc>
                          <a:spcPct val="80000"/>
                        </a:lnSpc>
                      </a:pPr>
                      <a:r>
                        <a:rPr lang="ko-KR" altLang="en-US" sz="1200" b="1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조정 인원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DB4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80000"/>
                        </a:lnSpc>
                      </a:pPr>
                      <a:r>
                        <a:rPr lang="ko-KR" altLang="en-US" sz="1200" b="1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최종 제안</a:t>
                      </a:r>
                      <a:r>
                        <a:rPr lang="en-US" altLang="ko-KR" sz="1200" b="1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/>
                      </a:r>
                      <a:br>
                        <a:rPr lang="en-US" altLang="ko-KR" sz="1200" b="1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</a:br>
                      <a:r>
                        <a:rPr lang="ko-KR" altLang="en-US" sz="1200" b="1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조정 인원</a:t>
                      </a:r>
                      <a:r>
                        <a:rPr lang="en-US" altLang="ko-KR" sz="1200" b="1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**</a:t>
                      </a:r>
                    </a:p>
                    <a:p>
                      <a:pPr algn="ctr" fontAlgn="ctr">
                        <a:lnSpc>
                          <a:spcPct val="80000"/>
                        </a:lnSpc>
                      </a:pPr>
                      <a:r>
                        <a:rPr lang="en-US" altLang="ko-KR" sz="1200" b="1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(</a:t>
                      </a:r>
                      <a:r>
                        <a:rPr lang="ko-KR" altLang="en-US" sz="1200" b="1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정원 기준</a:t>
                      </a:r>
                      <a:r>
                        <a:rPr lang="en-US" altLang="ko-KR" sz="1200" b="1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)</a:t>
                      </a: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DB4E3"/>
                    </a:solidFill>
                  </a:tcPr>
                </a:tc>
              </a:tr>
              <a:tr h="106306">
                <a:tc gridSpan="7">
                  <a:txBody>
                    <a:bodyPr/>
                    <a:lstStyle/>
                    <a:p>
                      <a:pPr algn="l" rtl="0" fontAlgn="ctr"/>
                      <a:r>
                        <a:rPr lang="ko-KR" altLang="en-US" sz="1200" b="1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읍면단위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r" rtl="0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r" rtl="0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r" fontAlgn="ctr"/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06306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200" b="1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유구읍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21</a:t>
                      </a:r>
                    </a:p>
                  </a:txBody>
                  <a:tcPr marL="7620" marR="7620" marT="7620" marB="0" anchor="b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101497353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8652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19.78604707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-1.213952927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-3.11395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06306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이인면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</a:t>
                      </a:r>
                    </a:p>
                  </a:txBody>
                  <a:tcPr marL="7620" marR="7620" marT="7620" marB="0" anchor="b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62936195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3827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14.13028555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0.130285547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-1.16971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06306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탄천면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</a:t>
                      </a:r>
                    </a:p>
                  </a:txBody>
                  <a:tcPr marL="7620" marR="7620" marT="7620" marB="0" anchor="b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64152348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13.81390457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-0.186095428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-1.5861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06306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게룡면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</a:t>
                      </a:r>
                    </a:p>
                  </a:txBody>
                  <a:tcPr marL="7620" marR="7620" marT="7620" marB="0" anchor="b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84074232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6362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17.12973852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0.129738521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-1.47026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06306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반포면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</a:t>
                      </a:r>
                    </a:p>
                  </a:txBody>
                  <a:tcPr marL="7620" marR="7620" marT="7620" marB="0" anchor="b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60035764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4897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15.01975156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0.019751561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-1.38025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06306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의당면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</a:t>
                      </a:r>
                    </a:p>
                  </a:txBody>
                  <a:tcPr marL="7620" marR="7620" marT="7620" marB="0" anchor="b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51342282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5738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15.51456196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1.514561964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0.114562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06306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정안면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15</a:t>
                      </a:r>
                    </a:p>
                  </a:txBody>
                  <a:tcPr marL="7620" marR="7620" marT="7620" marB="0" anchor="b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108959147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5277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16.92676139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1.926761392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0.426761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06306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우성면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17</a:t>
                      </a:r>
                    </a:p>
                  </a:txBody>
                  <a:tcPr marL="7620" marR="7620" marT="7620" marB="0" anchor="b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79548668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6132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16.77453748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-0.225462518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-1.72546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06306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사곡면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</a:t>
                      </a:r>
                    </a:p>
                  </a:txBody>
                  <a:tcPr marL="7620" marR="7620" marT="7620" marB="0" anchor="b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80124594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3342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14.23272846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0.232728458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-1.16727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06306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신풍면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</a:t>
                      </a:r>
                    </a:p>
                  </a:txBody>
                  <a:tcPr marL="7620" marR="7620" marT="7620" marB="0" anchor="b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80482276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3462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14.35423553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0.35423553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-1.04576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6306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맑은 고딕" panose="020B0503020000020004" pitchFamily="50" charset="-127"/>
                        </a:rPr>
                        <a:t>　</a:t>
                      </a:r>
                      <a:r>
                        <a:rPr lang="ko-KR" altLang="en-US" sz="12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맑은 고딕" panose="020B0503020000020004" pitchFamily="50" charset="-127"/>
                        </a:rPr>
                        <a:t>동단위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/>
                    </a:p>
                  </a:txBody>
                  <a:tcPr marL="7620" marR="7620" marT="7620" marB="0" anchor="b"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r" fontAlgn="ctr"/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ko-KR" altLang="en-US"/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ko-KR" altLang="en-US"/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ko-KR" altLang="en-US"/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ko-KR" altLang="en-US"/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6306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중학동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7620" marR="7620" marT="7620" marB="0" anchor="b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1464428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6276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9.007634052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-0.992365948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-1.44237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6306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웅진동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</a:t>
                      </a:r>
                    </a:p>
                  </a:txBody>
                  <a:tcPr marL="7620" marR="7620" marT="7620" marB="0" anchor="b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6610475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9412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10.3338042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-0.666195799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-1.1662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6306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금학동</a:t>
                      </a:r>
                      <a:endParaRPr lang="ko-KR" alt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7620" marR="7620" marT="7620" marB="0" anchor="b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29996759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6203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9.528657328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-0.471342672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-0.87134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06306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옥룡동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</a:t>
                      </a:r>
                    </a:p>
                  </a:txBody>
                  <a:tcPr marL="7620" marR="7620" marT="7620" marB="0" anchor="b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20413665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10360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10.97061117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-3.029388828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-3.67939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06306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신관동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</a:t>
                      </a:r>
                    </a:p>
                  </a:txBody>
                  <a:tcPr marL="7620" marR="7620" marT="7620" marB="0" anchor="b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9091660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20497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14.71891229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-1.28108771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-1.98109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월송동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</a:t>
                      </a:r>
                    </a:p>
                  </a:txBody>
                  <a:tcPr marL="7620" marR="7620" marT="7620" marB="0" anchor="b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23554223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2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11406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11.44038096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-0.559619043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-1.15962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6306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총계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맑은 고딕" panose="020B0503020000020004" pitchFamily="50" charset="-127"/>
                        </a:rPr>
                        <a:t>228</a:t>
                      </a:r>
                      <a:r>
                        <a:rPr lang="ko-KR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620" marR="7620" marT="7620" marB="0" anchor="ctr">
                    <a:lnL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12.40839033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+</a:t>
                      </a:r>
                      <a:r>
                        <a:rPr lang="en-US" altLang="ko-KR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0.591609673</a:t>
                      </a:r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-18</a:t>
                      </a:r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명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총 </a:t>
                      </a:r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-19</a:t>
                      </a:r>
                      <a:r>
                        <a:rPr lang="ko-KR" altLang="en-US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명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</a:tr>
            </a:tbl>
          </a:graphicData>
        </a:graphic>
      </p:graphicFrame>
      <p:sp>
        <p:nvSpPr>
          <p:cNvPr id="4" name="제목 3"/>
          <p:cNvSpPr txBox="1">
            <a:spLocks/>
          </p:cNvSpPr>
          <p:nvPr/>
        </p:nvSpPr>
        <p:spPr>
          <a:xfrm>
            <a:off x="225966" y="143344"/>
            <a:ext cx="3139001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/>
              <a:t>5. </a:t>
            </a:r>
            <a:r>
              <a:rPr lang="ko-KR" altLang="en-US" dirty="0" err="1" smtClean="0"/>
              <a:t>읍면동</a:t>
            </a:r>
            <a:r>
              <a:rPr lang="ko-KR" altLang="en-US" dirty="0" smtClean="0"/>
              <a:t> 단위 인원 산정</a:t>
            </a:r>
            <a:endParaRPr lang="ko-KR" altLang="en-US" dirty="0"/>
          </a:p>
        </p:txBody>
      </p:sp>
      <p:sp>
        <p:nvSpPr>
          <p:cNvPr id="7" name="이등변 삼각형 6"/>
          <p:cNvSpPr/>
          <p:nvPr/>
        </p:nvSpPr>
        <p:spPr bwMode="auto">
          <a:xfrm rot="5400000">
            <a:off x="4928932" y="3556450"/>
            <a:ext cx="4212468" cy="252028"/>
          </a:xfrm>
          <a:prstGeom prst="triangle">
            <a:avLst/>
          </a:prstGeom>
          <a:ln>
            <a:headEnd/>
            <a:tailEnd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 fontAlgn="ctr" latinLnBrk="0">
              <a:spcBef>
                <a:spcPts val="600"/>
              </a:spcBef>
            </a:pPr>
            <a:endParaRPr lang="ko-KR" altLang="en-US" dirty="0" smtClea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8" name="Text Box 19"/>
          <p:cNvSpPr txBox="1">
            <a:spLocks noChangeArrowheads="1"/>
          </p:cNvSpPr>
          <p:nvPr/>
        </p:nvSpPr>
        <p:spPr bwMode="auto">
          <a:xfrm>
            <a:off x="7265820" y="2215482"/>
            <a:ext cx="2592000" cy="3445378"/>
          </a:xfrm>
          <a:prstGeom prst="rect">
            <a:avLst/>
          </a:prstGeom>
          <a:solidFill>
            <a:srgbClr val="C0C0C0">
              <a:alpha val="16862"/>
            </a:srgbClr>
          </a:solidFill>
          <a:ln w="28575">
            <a:noFill/>
            <a:miter lim="800000"/>
            <a:headEnd/>
            <a:tailEnd/>
          </a:ln>
        </p:spPr>
        <p:txBody>
          <a:bodyPr anchor="ctr"/>
          <a:lstStyle/>
          <a:p>
            <a:pPr marL="87313" indent="-87313" latinLnBrk="0">
              <a:lnSpc>
                <a:spcPct val="120000"/>
              </a:lnSpc>
              <a:spcAft>
                <a:spcPts val="1200"/>
              </a:spcAft>
              <a:buFont typeface="Wingdings" pitchFamily="2" charset="2"/>
              <a:buChar char="§"/>
            </a:pPr>
            <a:r>
              <a:rPr lang="ko-KR" altLang="en-US" sz="1200" dirty="0">
                <a:latin typeface="맑은 고딕" panose="020B0503020000020004" pitchFamily="50" charset="-127"/>
              </a:rPr>
              <a:t>지역 </a:t>
            </a:r>
            <a:r>
              <a:rPr lang="ko-KR" altLang="en-US" sz="1200" dirty="0" err="1" smtClean="0">
                <a:latin typeface="맑은 고딕" panose="020B0503020000020004" pitchFamily="50" charset="-127"/>
              </a:rPr>
              <a:t>읍면의</a:t>
            </a:r>
            <a:r>
              <a:rPr lang="ko-KR" altLang="en-US" sz="1200" dirty="0" smtClean="0">
                <a:latin typeface="맑은 고딕" panose="020B0503020000020004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전반적으로 전 기능에 걸쳐 인원이 과다한 것으로 판단됨</a:t>
            </a:r>
            <a:endParaRPr lang="en-US" altLang="ko-KR" sz="1200" dirty="0" smtClean="0">
              <a:solidFill>
                <a:prstClr val="black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7313" indent="-87313" latinLnBrk="0">
              <a:lnSpc>
                <a:spcPct val="120000"/>
              </a:lnSpc>
              <a:spcAft>
                <a:spcPts val="1200"/>
              </a:spcAft>
              <a:buFont typeface="Wingdings" pitchFamily="2" charset="2"/>
              <a:buChar char="§"/>
            </a:pPr>
            <a:r>
              <a:rPr lang="ko-KR" altLang="en-US" sz="1200" dirty="0" smtClean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이는 </a:t>
            </a:r>
            <a:r>
              <a:rPr lang="ko-KR" altLang="en-US" sz="1200" dirty="0" err="1" smtClean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도농</a:t>
            </a:r>
            <a:r>
              <a:rPr lang="ko-KR" altLang="en-US" sz="1200" dirty="0" smtClean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복합의 특성을 반영하더라도 타 시도 대비 인원의 </a:t>
            </a:r>
            <a:r>
              <a:rPr lang="ko-KR" altLang="en-US" sz="1200" dirty="0" err="1" smtClean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여유율이</a:t>
            </a:r>
            <a:r>
              <a:rPr lang="ko-KR" altLang="en-US" sz="1200" dirty="0" smtClean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sz="1200" dirty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있는 것으로 나타남</a:t>
            </a:r>
            <a:endParaRPr lang="ko-KR" altLang="en-US" sz="1200" dirty="0">
              <a:solidFill>
                <a:prstClr val="black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7313" indent="-87313" latinLnBrk="0">
              <a:lnSpc>
                <a:spcPct val="120000"/>
              </a:lnSpc>
              <a:spcAft>
                <a:spcPts val="1200"/>
              </a:spcAft>
              <a:buFont typeface="Wingdings" pitchFamily="2" charset="2"/>
              <a:buChar char="§"/>
            </a:pP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따라서 지역 </a:t>
            </a:r>
            <a:r>
              <a:rPr lang="ko-KR" altLang="en-US" sz="120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읍면동의</a:t>
            </a: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경우 인력 </a:t>
            </a:r>
            <a:r>
              <a:rPr lang="ko-KR" altLang="en-US" sz="120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여유율이</a:t>
            </a: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있으므로 사업부서로 전환이 필요함</a:t>
            </a:r>
            <a:endParaRPr lang="en-US" altLang="ko-KR" sz="12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7313" indent="-87313" latinLnBrk="0">
              <a:lnSpc>
                <a:spcPct val="120000"/>
              </a:lnSpc>
              <a:spcAft>
                <a:spcPts val="1200"/>
              </a:spcAft>
              <a:buFont typeface="Wingdings" pitchFamily="2" charset="2"/>
              <a:buChar char="§"/>
            </a:pPr>
            <a:r>
              <a:rPr lang="en-US" altLang="ko-KR" sz="12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우선적으로 </a:t>
            </a:r>
            <a:r>
              <a:rPr lang="ko-KR" altLang="en-US" sz="120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유구읍</a:t>
            </a:r>
            <a:r>
              <a:rPr lang="en-US" altLang="ko-KR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20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탄천면</a:t>
            </a:r>
            <a:r>
              <a:rPr lang="en-US" altLang="ko-KR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20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우성면</a:t>
            </a:r>
            <a:r>
              <a:rPr lang="en-US" altLang="ko-KR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20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옥룡동</a:t>
            </a: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인원을 각 </a:t>
            </a:r>
            <a:r>
              <a:rPr lang="en-US" altLang="ko-KR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1</a:t>
            </a: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명씩 </a:t>
            </a:r>
            <a:r>
              <a:rPr lang="en-US" altLang="ko-KR" sz="12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/>
            </a:r>
            <a:br>
              <a:rPr lang="en-US" altLang="ko-KR" sz="1200" dirty="0">
                <a:latin typeface="맑은 고딕" panose="020B0503020000020004" pitchFamily="50" charset="-127"/>
                <a:ea typeface="맑은 고딕" panose="020B0503020000020004" pitchFamily="50" charset="-127"/>
              </a:rPr>
            </a:b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본청으로 </a:t>
            </a:r>
            <a:r>
              <a:rPr lang="ko-KR" altLang="en-US" sz="120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전환배치하고자</a:t>
            </a: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함</a:t>
            </a:r>
            <a:endParaRPr lang="en-US" altLang="ko-KR" sz="12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9" name="AutoShape 12"/>
          <p:cNvSpPr>
            <a:spLocks noChangeArrowheads="1"/>
          </p:cNvSpPr>
          <p:nvPr/>
        </p:nvSpPr>
        <p:spPr bwMode="auto">
          <a:xfrm>
            <a:off x="7266102" y="1828755"/>
            <a:ext cx="2592000" cy="360000"/>
          </a:xfrm>
          <a:prstGeom prst="round2SameRect">
            <a:avLst/>
          </a:prstGeom>
          <a:solidFill>
            <a:schemeClr val="accent6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dirty="0">
                <a:solidFill>
                  <a:prstClr val="white"/>
                </a:solidFill>
                <a:latin typeface="+mn-ea"/>
                <a:ea typeface="맑은 고딕" panose="020B0503020000020004" pitchFamily="50" charset="-127"/>
              </a:rPr>
              <a:t>시사점</a:t>
            </a:r>
          </a:p>
        </p:txBody>
      </p:sp>
      <p:sp>
        <p:nvSpPr>
          <p:cNvPr id="11" name="내용 개체 틀 2"/>
          <p:cNvSpPr txBox="1">
            <a:spLocks/>
          </p:cNvSpPr>
          <p:nvPr/>
        </p:nvSpPr>
        <p:spPr>
          <a:xfrm>
            <a:off x="286743" y="690032"/>
            <a:ext cx="9647193" cy="609398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r>
              <a:rPr lang="ko-KR" altLang="en-US" dirty="0" err="1" smtClean="0"/>
              <a:t>읍면동의</a:t>
            </a:r>
            <a:r>
              <a:rPr lang="ko-KR" altLang="en-US" dirty="0" smtClean="0"/>
              <a:t> 경우</a:t>
            </a:r>
            <a:r>
              <a:rPr lang="en-US" altLang="ko-KR" dirty="0" smtClean="0"/>
              <a:t>, </a:t>
            </a:r>
            <a:r>
              <a:rPr lang="ko-KR" altLang="en-US" dirty="0" smtClean="0"/>
              <a:t>관할면적과 인구의 비례에 따라</a:t>
            </a:r>
            <a:r>
              <a:rPr lang="ko-KR" altLang="en-US" dirty="0"/>
              <a:t> </a:t>
            </a:r>
            <a:r>
              <a:rPr lang="ko-KR" altLang="en-US" dirty="0" smtClean="0"/>
              <a:t>분석을 한 후</a:t>
            </a:r>
            <a:r>
              <a:rPr lang="en-US" altLang="ko-KR" dirty="0" smtClean="0"/>
              <a:t>.  </a:t>
            </a:r>
            <a:r>
              <a:rPr lang="ko-KR" altLang="en-US" dirty="0" smtClean="0"/>
              <a:t>인근 시와 비교를 통해 조정한 결과</a:t>
            </a:r>
            <a:endParaRPr lang="en-US" altLang="ko-KR" dirty="0" smtClean="0"/>
          </a:p>
          <a:p>
            <a:r>
              <a:rPr lang="ko-KR" altLang="en-US" dirty="0" smtClean="0"/>
              <a:t>약 </a:t>
            </a:r>
            <a:r>
              <a:rPr lang="en-US" altLang="ko-KR" dirty="0" smtClean="0"/>
              <a:t>23</a:t>
            </a:r>
            <a:r>
              <a:rPr lang="ko-KR" altLang="en-US" dirty="0" smtClean="0"/>
              <a:t>명이 과다한 것으로 나타났으며</a:t>
            </a:r>
            <a:r>
              <a:rPr lang="en-US" altLang="ko-KR" dirty="0" smtClean="0"/>
              <a:t>, </a:t>
            </a:r>
            <a:r>
              <a:rPr lang="ko-KR" altLang="en-US" dirty="0" smtClean="0"/>
              <a:t> 도심 등의 정성적 요소를 고려하여</a:t>
            </a:r>
            <a:r>
              <a:rPr lang="en-US" altLang="ko-KR" dirty="0" smtClean="0"/>
              <a:t>, </a:t>
            </a:r>
            <a:r>
              <a:rPr lang="ko-KR" altLang="en-US" dirty="0" smtClean="0"/>
              <a:t>용역진의 조정인원을 제안함</a:t>
            </a:r>
            <a:endParaRPr lang="ko-KR" altLang="en-US" dirty="0"/>
          </a:p>
        </p:txBody>
      </p:sp>
      <p:sp>
        <p:nvSpPr>
          <p:cNvPr id="2" name="직사각형 1"/>
          <p:cNvSpPr/>
          <p:nvPr/>
        </p:nvSpPr>
        <p:spPr>
          <a:xfrm>
            <a:off x="122143" y="6055045"/>
            <a:ext cx="8622873" cy="3877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ctr">
              <a:lnSpc>
                <a:spcPct val="80000"/>
              </a:lnSpc>
            </a:pPr>
            <a:r>
              <a:rPr lang="en-US" altLang="ko-KR" sz="1200" dirty="0" smtClean="0">
                <a:solidFill>
                  <a:srgbClr val="000000"/>
                </a:solidFill>
                <a:latin typeface="+mn-ea"/>
              </a:rPr>
              <a:t>*=</a:t>
            </a:r>
            <a:r>
              <a:rPr lang="ko-KR" altLang="en-US" sz="1200" dirty="0" smtClean="0">
                <a:solidFill>
                  <a:srgbClr val="000000"/>
                </a:solidFill>
                <a:latin typeface="+mn-ea"/>
              </a:rPr>
              <a:t>벤치마킹</a:t>
            </a:r>
            <a:r>
              <a:rPr lang="en-US" altLang="ko-KR" sz="1200" dirty="0" smtClean="0">
                <a:solidFill>
                  <a:srgbClr val="000000"/>
                </a:solidFill>
                <a:latin typeface="+mn-ea"/>
              </a:rPr>
              <a:t> </a:t>
            </a:r>
            <a:r>
              <a:rPr lang="ko-KR" altLang="en-US" sz="1200" dirty="0" smtClean="0">
                <a:solidFill>
                  <a:srgbClr val="000000"/>
                </a:solidFill>
                <a:latin typeface="+mn-ea"/>
              </a:rPr>
              <a:t>비교</a:t>
            </a:r>
            <a:r>
              <a:rPr lang="en-US" altLang="ko-KR" sz="1200" dirty="0" smtClean="0">
                <a:solidFill>
                  <a:srgbClr val="000000"/>
                </a:solidFill>
                <a:latin typeface="+mn-ea"/>
              </a:rPr>
              <a:t> </a:t>
            </a:r>
            <a:r>
              <a:rPr lang="ko-KR" altLang="en-US" sz="1200" dirty="0" smtClean="0">
                <a:solidFill>
                  <a:srgbClr val="000000"/>
                </a:solidFill>
                <a:latin typeface="+mn-ea"/>
              </a:rPr>
              <a:t>조정 인원</a:t>
            </a:r>
            <a:r>
              <a:rPr lang="en-US" altLang="ko-KR" sz="1200" dirty="0" smtClean="0">
                <a:solidFill>
                  <a:srgbClr val="000000"/>
                </a:solidFill>
                <a:latin typeface="+mn-ea"/>
              </a:rPr>
              <a:t>= </a:t>
            </a:r>
            <a:r>
              <a:rPr lang="ko-KR" altLang="en-US" sz="1200" dirty="0" err="1" smtClean="0">
                <a:solidFill>
                  <a:srgbClr val="000000"/>
                </a:solidFill>
                <a:latin typeface="+mn-ea"/>
              </a:rPr>
              <a:t>인근시</a:t>
            </a:r>
            <a:r>
              <a:rPr lang="en-US" altLang="ko-KR" sz="1200" dirty="0" smtClean="0">
                <a:solidFill>
                  <a:srgbClr val="000000"/>
                </a:solidFill>
                <a:latin typeface="+mn-ea"/>
              </a:rPr>
              <a:t>(</a:t>
            </a:r>
            <a:r>
              <a:rPr lang="ko-KR" altLang="en-US" sz="1200" dirty="0" smtClean="0">
                <a:solidFill>
                  <a:srgbClr val="000000"/>
                </a:solidFill>
                <a:latin typeface="+mn-ea"/>
              </a:rPr>
              <a:t>논산</a:t>
            </a:r>
            <a:r>
              <a:rPr lang="en-US" altLang="ko-KR" sz="1200" dirty="0" smtClean="0">
                <a:solidFill>
                  <a:srgbClr val="000000"/>
                </a:solidFill>
                <a:latin typeface="+mn-ea"/>
              </a:rPr>
              <a:t>)</a:t>
            </a:r>
            <a:r>
              <a:rPr lang="ko-KR" altLang="en-US" sz="1200" dirty="0" smtClean="0">
                <a:solidFill>
                  <a:srgbClr val="000000"/>
                </a:solidFill>
                <a:latin typeface="+mn-ea"/>
              </a:rPr>
              <a:t>의 </a:t>
            </a:r>
            <a:r>
              <a:rPr lang="ko-KR" altLang="en-US" sz="1200" dirty="0" err="1" smtClean="0">
                <a:solidFill>
                  <a:srgbClr val="000000"/>
                </a:solidFill>
                <a:latin typeface="+mn-ea"/>
              </a:rPr>
              <a:t>읍면동과</a:t>
            </a:r>
            <a:r>
              <a:rPr lang="ko-KR" altLang="en-US" sz="1200" dirty="0" smtClean="0">
                <a:solidFill>
                  <a:srgbClr val="000000"/>
                </a:solidFill>
                <a:latin typeface="+mn-ea"/>
              </a:rPr>
              <a:t> 비교하여 조정</a:t>
            </a:r>
            <a:endParaRPr lang="en-US" altLang="ko-KR" sz="1200" dirty="0" smtClean="0"/>
          </a:p>
          <a:p>
            <a:pPr fontAlgn="ctr">
              <a:lnSpc>
                <a:spcPct val="80000"/>
              </a:lnSpc>
            </a:pPr>
            <a:r>
              <a:rPr lang="en-US" altLang="ko-KR" sz="1200" dirty="0" smtClean="0"/>
              <a:t>**=+</a:t>
            </a:r>
            <a:r>
              <a:rPr lang="ko-KR" altLang="en-US" sz="1200" dirty="0" smtClean="0"/>
              <a:t>인원은 </a:t>
            </a:r>
            <a:r>
              <a:rPr lang="ko-KR" altLang="en-US" sz="1200" dirty="0"/>
              <a:t>인원이 부족하여 보충되어야 하는 인원이 수를</a:t>
            </a:r>
            <a:r>
              <a:rPr lang="en-US" altLang="ko-KR" sz="1200" dirty="0" smtClean="0"/>
              <a:t>,-</a:t>
            </a:r>
            <a:r>
              <a:rPr lang="ko-KR" altLang="en-US" sz="1200" dirty="0" smtClean="0"/>
              <a:t>의 </a:t>
            </a:r>
            <a:r>
              <a:rPr lang="ko-KR" altLang="en-US" sz="1200" dirty="0"/>
              <a:t>인원은 타 부서대비 인원이 상대적으로 여유가 있음을 </a:t>
            </a:r>
            <a:r>
              <a:rPr lang="ko-KR" altLang="en-US" sz="1200" dirty="0" smtClean="0"/>
              <a:t>의미</a:t>
            </a:r>
            <a:endParaRPr lang="en-US" altLang="ko-KR" sz="1200" dirty="0" smtClean="0"/>
          </a:p>
        </p:txBody>
      </p:sp>
      <p:sp>
        <p:nvSpPr>
          <p:cNvPr id="12" name="TextBox 11"/>
          <p:cNvSpPr txBox="1"/>
          <p:nvPr/>
        </p:nvSpPr>
        <p:spPr>
          <a:xfrm>
            <a:off x="8348118" y="187786"/>
            <a:ext cx="12378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Ⅴ.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인력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분석</a:t>
            </a:r>
          </a:p>
        </p:txBody>
      </p:sp>
    </p:spTree>
    <p:extLst>
      <p:ext uri="{BB962C8B-B14F-4D97-AF65-F5344CB8AC3E}">
        <p14:creationId xmlns:p14="http://schemas.microsoft.com/office/powerpoint/2010/main" val="185048084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4"/>
          <p:cNvSpPr txBox="1">
            <a:spLocks noChangeArrowheads="1"/>
          </p:cNvSpPr>
          <p:nvPr/>
        </p:nvSpPr>
        <p:spPr bwMode="gray">
          <a:xfrm>
            <a:off x="1503264" y="2057499"/>
            <a:ext cx="162897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algn="ctr" latinLnBrk="0"/>
            <a:r>
              <a:rPr kumimoji="0" lang="ko-KR" altLang="en-US" sz="1400" u="sng" dirty="0">
                <a:ea typeface="맑은 고딕" panose="020B0503020000020004" pitchFamily="50" charset="-127"/>
              </a:rPr>
              <a:t>가중치 설정 </a:t>
            </a:r>
            <a:r>
              <a:rPr kumimoji="0" lang="en-US" altLang="ko-KR" sz="1400" u="sng" dirty="0">
                <a:ea typeface="맑은 고딕" panose="020B0503020000020004" pitchFamily="50" charset="-127"/>
              </a:rPr>
              <a:t>Cube</a:t>
            </a:r>
          </a:p>
        </p:txBody>
      </p:sp>
      <p:sp>
        <p:nvSpPr>
          <p:cNvPr id="5" name="Freeform 10"/>
          <p:cNvSpPr>
            <a:spLocks/>
          </p:cNvSpPr>
          <p:nvPr/>
        </p:nvSpPr>
        <p:spPr bwMode="gray">
          <a:xfrm>
            <a:off x="2187575" y="3111500"/>
            <a:ext cx="1309688" cy="18002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813"/>
              </a:cxn>
              <a:cxn ang="0">
                <a:pos x="818" y="1134"/>
              </a:cxn>
              <a:cxn ang="0">
                <a:pos x="819" y="180"/>
              </a:cxn>
              <a:cxn ang="0">
                <a:pos x="0" y="0"/>
              </a:cxn>
            </a:cxnLst>
            <a:rect l="0" t="0" r="r" b="b"/>
            <a:pathLst>
              <a:path w="819" h="1134">
                <a:moveTo>
                  <a:pt x="0" y="0"/>
                </a:moveTo>
                <a:lnTo>
                  <a:pt x="0" y="813"/>
                </a:lnTo>
                <a:lnTo>
                  <a:pt x="818" y="1134"/>
                </a:lnTo>
                <a:lnTo>
                  <a:pt x="819" y="180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0488" tIns="44450" rIns="90488" bIns="44450" anchor="ctr"/>
          <a:lstStyle/>
          <a:p>
            <a:pPr algn="ctr" eaLnBrk="0" fontAlgn="t" latinLnBrk="0" hangingPunct="0">
              <a:spcBef>
                <a:spcPct val="50000"/>
              </a:spcBef>
              <a:defRPr/>
            </a:pPr>
            <a:endParaRPr lang="ko-KR" altLang="en-US" b="0" dirty="0">
              <a:latin typeface="Arial" charset="0"/>
              <a:ea typeface="맑은 고딕" panose="020B0503020000020004" pitchFamily="50" charset="-127"/>
            </a:endParaRPr>
          </a:p>
        </p:txBody>
      </p:sp>
      <p:sp>
        <p:nvSpPr>
          <p:cNvPr id="6" name="Freeform 11"/>
          <p:cNvSpPr>
            <a:spLocks/>
          </p:cNvSpPr>
          <p:nvPr/>
        </p:nvSpPr>
        <p:spPr bwMode="gray">
          <a:xfrm>
            <a:off x="1028700" y="3111500"/>
            <a:ext cx="1162050" cy="1747838"/>
          </a:xfrm>
          <a:custGeom>
            <a:avLst/>
            <a:gdLst/>
            <a:ahLst/>
            <a:cxnLst>
              <a:cxn ang="0">
                <a:pos x="732" y="0"/>
              </a:cxn>
              <a:cxn ang="0">
                <a:pos x="732" y="813"/>
              </a:cxn>
              <a:cxn ang="0">
                <a:pos x="0" y="1101"/>
              </a:cxn>
              <a:cxn ang="0">
                <a:pos x="0" y="180"/>
              </a:cxn>
              <a:cxn ang="0">
                <a:pos x="732" y="0"/>
              </a:cxn>
            </a:cxnLst>
            <a:rect l="0" t="0" r="r" b="b"/>
            <a:pathLst>
              <a:path w="732" h="1101">
                <a:moveTo>
                  <a:pt x="732" y="0"/>
                </a:moveTo>
                <a:lnTo>
                  <a:pt x="732" y="813"/>
                </a:lnTo>
                <a:lnTo>
                  <a:pt x="0" y="1101"/>
                </a:lnTo>
                <a:lnTo>
                  <a:pt x="0" y="180"/>
                </a:lnTo>
                <a:lnTo>
                  <a:pt x="732" y="0"/>
                </a:lnTo>
                <a:close/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0488" tIns="44450" rIns="90488" bIns="44450" anchor="ctr"/>
          <a:lstStyle/>
          <a:p>
            <a:pPr algn="ctr" eaLnBrk="0" fontAlgn="t" latinLnBrk="0" hangingPunct="0">
              <a:spcBef>
                <a:spcPct val="50000"/>
              </a:spcBef>
              <a:defRPr/>
            </a:pPr>
            <a:endParaRPr lang="ko-KR" altLang="en-US" b="0" dirty="0">
              <a:latin typeface="Arial" charset="0"/>
              <a:ea typeface="맑은 고딕" panose="020B0503020000020004" pitchFamily="50" charset="-127"/>
            </a:endParaRPr>
          </a:p>
        </p:txBody>
      </p:sp>
      <p:sp>
        <p:nvSpPr>
          <p:cNvPr id="7" name="Freeform 12"/>
          <p:cNvSpPr>
            <a:spLocks/>
          </p:cNvSpPr>
          <p:nvPr/>
        </p:nvSpPr>
        <p:spPr bwMode="gray">
          <a:xfrm>
            <a:off x="1023938" y="4387850"/>
            <a:ext cx="2481262" cy="1209675"/>
          </a:xfrm>
          <a:custGeom>
            <a:avLst/>
            <a:gdLst/>
            <a:ahLst/>
            <a:cxnLst>
              <a:cxn ang="0">
                <a:pos x="738" y="0"/>
              </a:cxn>
              <a:cxn ang="0">
                <a:pos x="0" y="294"/>
              </a:cxn>
              <a:cxn ang="0">
                <a:pos x="846" y="762"/>
              </a:cxn>
              <a:cxn ang="0">
                <a:pos x="1563" y="324"/>
              </a:cxn>
              <a:cxn ang="0">
                <a:pos x="738" y="0"/>
              </a:cxn>
            </a:cxnLst>
            <a:rect l="0" t="0" r="r" b="b"/>
            <a:pathLst>
              <a:path w="1563" h="762">
                <a:moveTo>
                  <a:pt x="738" y="0"/>
                </a:moveTo>
                <a:lnTo>
                  <a:pt x="0" y="294"/>
                </a:lnTo>
                <a:lnTo>
                  <a:pt x="846" y="762"/>
                </a:lnTo>
                <a:lnTo>
                  <a:pt x="1563" y="324"/>
                </a:lnTo>
                <a:lnTo>
                  <a:pt x="738" y="0"/>
                </a:lnTo>
                <a:close/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wrap="none" lIns="90488" tIns="44450" rIns="90488" bIns="44450" anchor="ctr"/>
          <a:lstStyle/>
          <a:p>
            <a:pPr algn="ctr" eaLnBrk="0" fontAlgn="t" latinLnBrk="0" hangingPunct="0">
              <a:spcBef>
                <a:spcPct val="50000"/>
              </a:spcBef>
              <a:defRPr/>
            </a:pPr>
            <a:endParaRPr lang="ko-KR" altLang="en-US" b="0" dirty="0">
              <a:latin typeface="Arial" charset="0"/>
              <a:ea typeface="맑은 고딕" panose="020B0503020000020004" pitchFamily="50" charset="-127"/>
            </a:endParaRPr>
          </a:p>
        </p:txBody>
      </p:sp>
      <p:sp>
        <p:nvSpPr>
          <p:cNvPr id="8" name="Line 13"/>
          <p:cNvSpPr>
            <a:spLocks noChangeShapeType="1"/>
          </p:cNvSpPr>
          <p:nvPr/>
        </p:nvSpPr>
        <p:spPr bwMode="gray">
          <a:xfrm flipV="1">
            <a:off x="2190750" y="2590800"/>
            <a:ext cx="0" cy="18129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0488" tIns="44450" rIns="90488" bIns="44450" anchor="ctr"/>
          <a:lstStyle/>
          <a:p>
            <a:endParaRPr lang="ko-KR" altLang="en-US" dirty="0">
              <a:ea typeface="맑은 고딕" panose="020B0503020000020004" pitchFamily="50" charset="-127"/>
            </a:endParaRPr>
          </a:p>
        </p:txBody>
      </p:sp>
      <p:sp>
        <p:nvSpPr>
          <p:cNvPr id="9" name="Line 14"/>
          <p:cNvSpPr>
            <a:spLocks noChangeShapeType="1"/>
          </p:cNvSpPr>
          <p:nvPr/>
        </p:nvSpPr>
        <p:spPr bwMode="gray">
          <a:xfrm>
            <a:off x="2187575" y="4389438"/>
            <a:ext cx="1643063" cy="6492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0488" tIns="44450" rIns="90488" bIns="44450" anchor="ctr"/>
          <a:lstStyle/>
          <a:p>
            <a:endParaRPr lang="ko-KR" altLang="en-US" dirty="0">
              <a:ea typeface="맑은 고딕" panose="020B0503020000020004" pitchFamily="50" charset="-127"/>
            </a:endParaRPr>
          </a:p>
        </p:txBody>
      </p:sp>
      <p:sp>
        <p:nvSpPr>
          <p:cNvPr id="10" name="Line 15"/>
          <p:cNvSpPr>
            <a:spLocks noChangeShapeType="1"/>
          </p:cNvSpPr>
          <p:nvPr/>
        </p:nvSpPr>
        <p:spPr bwMode="gray">
          <a:xfrm flipH="1">
            <a:off x="682625" y="4391025"/>
            <a:ext cx="1512888" cy="6080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0488" tIns="44450" rIns="90488" bIns="44450" anchor="ctr"/>
          <a:lstStyle/>
          <a:p>
            <a:endParaRPr lang="ko-KR" altLang="en-US" dirty="0">
              <a:ea typeface="맑은 고딕" panose="020B0503020000020004" pitchFamily="50" charset="-127"/>
            </a:endParaRPr>
          </a:p>
        </p:txBody>
      </p:sp>
      <p:sp>
        <p:nvSpPr>
          <p:cNvPr id="11" name="Text Box 16"/>
          <p:cNvSpPr txBox="1">
            <a:spLocks noChangeArrowheads="1"/>
          </p:cNvSpPr>
          <p:nvPr/>
        </p:nvSpPr>
        <p:spPr bwMode="gray">
          <a:xfrm>
            <a:off x="3257550" y="5054600"/>
            <a:ext cx="1130300" cy="4406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algn="ctr" fontAlgn="ctr" latinLnBrk="0">
              <a:spcBef>
                <a:spcPct val="50000"/>
              </a:spcBef>
              <a:buSzPct val="75000"/>
              <a:buFont typeface="Wingdings" panose="05000000000000000000" pitchFamily="2" charset="2"/>
              <a:buNone/>
            </a:pPr>
            <a:r>
              <a:rPr lang="ko-KR" altLang="en-US" dirty="0" smtClean="0">
                <a:ea typeface="맑은 고딕" panose="020B0503020000020004" pitchFamily="50" charset="-127"/>
              </a:rPr>
              <a:t>전략 정합성</a:t>
            </a:r>
            <a:endParaRPr lang="ko-KR" altLang="en-US" dirty="0">
              <a:ea typeface="맑은 고딕" panose="020B0503020000020004" pitchFamily="50" charset="-127"/>
            </a:endParaRPr>
          </a:p>
          <a:p>
            <a:pPr algn="ctr" fontAlgn="ctr" latinLnBrk="0">
              <a:lnSpc>
                <a:spcPct val="40000"/>
              </a:lnSpc>
              <a:spcBef>
                <a:spcPct val="50000"/>
              </a:spcBef>
              <a:buSzPct val="75000"/>
            </a:pPr>
            <a:r>
              <a:rPr lang="en-US" altLang="ko-KR" dirty="0" smtClean="0">
                <a:ea typeface="맑은 고딕" panose="020B0503020000020004" pitchFamily="50" charset="-127"/>
              </a:rPr>
              <a:t>(strategy)</a:t>
            </a:r>
            <a:endParaRPr lang="en-US" altLang="ko-KR" dirty="0">
              <a:ea typeface="맑은 고딕" panose="020B0503020000020004" pitchFamily="50" charset="-127"/>
            </a:endParaRPr>
          </a:p>
        </p:txBody>
      </p:sp>
      <p:sp>
        <p:nvSpPr>
          <p:cNvPr id="12" name="Text Box 17"/>
          <p:cNvSpPr txBox="1">
            <a:spLocks noChangeArrowheads="1"/>
          </p:cNvSpPr>
          <p:nvPr/>
        </p:nvSpPr>
        <p:spPr bwMode="gray">
          <a:xfrm>
            <a:off x="163513" y="5016500"/>
            <a:ext cx="1206500" cy="4437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algn="ctr" fontAlgn="ctr" latinLnBrk="0">
              <a:lnSpc>
                <a:spcPts val="1200"/>
              </a:lnSpc>
              <a:spcBef>
                <a:spcPts val="300"/>
              </a:spcBef>
              <a:buSzPct val="75000"/>
              <a:buFont typeface="Wingdings" panose="05000000000000000000" pitchFamily="2" charset="2"/>
              <a:buNone/>
            </a:pPr>
            <a:r>
              <a:rPr lang="ko-KR" altLang="en-US" dirty="0" smtClean="0">
                <a:ea typeface="맑은 고딕" panose="020B0503020000020004" pitchFamily="50" charset="-127"/>
              </a:rPr>
              <a:t>현 인력구조</a:t>
            </a:r>
            <a:endParaRPr lang="en-US" altLang="ko-KR" dirty="0" smtClean="0">
              <a:ea typeface="맑은 고딕" panose="020B0503020000020004" pitchFamily="50" charset="-127"/>
            </a:endParaRPr>
          </a:p>
          <a:p>
            <a:pPr algn="ctr" fontAlgn="ctr" latinLnBrk="0">
              <a:lnSpc>
                <a:spcPts val="1200"/>
              </a:lnSpc>
              <a:spcBef>
                <a:spcPts val="300"/>
              </a:spcBef>
              <a:buSzPct val="75000"/>
              <a:buFont typeface="Wingdings" panose="05000000000000000000" pitchFamily="2" charset="2"/>
              <a:buNone/>
            </a:pPr>
            <a:r>
              <a:rPr lang="en-US" altLang="ko-KR" dirty="0" smtClean="0">
                <a:ea typeface="맑은 고딕" panose="020B0503020000020004" pitchFamily="50" charset="-127"/>
              </a:rPr>
              <a:t>(manning)</a:t>
            </a:r>
          </a:p>
        </p:txBody>
      </p:sp>
      <p:sp>
        <p:nvSpPr>
          <p:cNvPr id="13" name="Text Box 18"/>
          <p:cNvSpPr txBox="1">
            <a:spLocks noChangeArrowheads="1"/>
          </p:cNvSpPr>
          <p:nvPr/>
        </p:nvSpPr>
        <p:spPr bwMode="gray">
          <a:xfrm>
            <a:off x="2173288" y="2608263"/>
            <a:ext cx="1089025" cy="4360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fontAlgn="ctr" latinLnBrk="0">
              <a:lnSpc>
                <a:spcPts val="1200"/>
              </a:lnSpc>
              <a:spcBef>
                <a:spcPts val="300"/>
              </a:spcBef>
              <a:buSzPct val="75000"/>
              <a:buFont typeface="Wingdings" panose="05000000000000000000" pitchFamily="2" charset="2"/>
              <a:buNone/>
            </a:pPr>
            <a:r>
              <a:rPr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기능</a:t>
            </a:r>
            <a:endParaRPr lang="en-US" altLang="ko-KR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fontAlgn="ctr" latinLnBrk="0">
              <a:lnSpc>
                <a:spcPts val="1200"/>
              </a:lnSpc>
              <a:spcBef>
                <a:spcPts val="300"/>
              </a:spcBef>
              <a:buSzPct val="75000"/>
              <a:buFont typeface="Wingdings" panose="05000000000000000000" pitchFamily="2" charset="2"/>
              <a:buNone/>
            </a:pPr>
            <a:r>
              <a:rPr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(function</a:t>
            </a:r>
            <a:r>
              <a:rPr lang="en-US" altLang="ko-KR" sz="10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  <a:endParaRPr lang="en-US" altLang="ko-KR" sz="10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4" name="Oval 19"/>
          <p:cNvSpPr>
            <a:spLocks noChangeArrowheads="1"/>
          </p:cNvSpPr>
          <p:nvPr/>
        </p:nvSpPr>
        <p:spPr bwMode="gray">
          <a:xfrm>
            <a:off x="1803400" y="4327525"/>
            <a:ext cx="144463" cy="144463"/>
          </a:xfrm>
          <a:prstGeom prst="ellipse">
            <a:avLst/>
          </a:prstGeom>
          <a:solidFill>
            <a:srgbClr val="0051C8"/>
          </a:solidFill>
          <a:ln w="9525">
            <a:solidFill>
              <a:srgbClr val="3399FF"/>
            </a:solidFill>
            <a:round/>
            <a:headEnd/>
            <a:tailEnd/>
          </a:ln>
          <a:effectLst/>
        </p:spPr>
        <p:txBody>
          <a:bodyPr wrap="none" lIns="90488" tIns="44450" rIns="90488" bIns="4445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algn="ctr" fontAlgn="ctr" latinLnBrk="0">
              <a:buSzPct val="75000"/>
              <a:buFont typeface="Wingdings" panose="05000000000000000000" pitchFamily="2" charset="2"/>
              <a:buNone/>
            </a:pPr>
            <a:r>
              <a:rPr lang="en-US" altLang="ko-KR" sz="1000" dirty="0">
                <a:effectLst>
                  <a:outerShdw blurRad="38100" dist="38100" dir="2700000" algn="tl">
                    <a:srgbClr val="000000"/>
                  </a:outerShdw>
                </a:effectLst>
                <a:ea typeface="맑은 고딕" panose="020B0503020000020004" pitchFamily="50" charset="-127"/>
                <a:sym typeface="HYSymbolC" pitchFamily="18" charset="2"/>
              </a:rPr>
              <a:t>A</a:t>
            </a:r>
          </a:p>
        </p:txBody>
      </p:sp>
      <p:sp>
        <p:nvSpPr>
          <p:cNvPr id="15" name="Oval 20"/>
          <p:cNvSpPr>
            <a:spLocks noChangeArrowheads="1"/>
          </p:cNvSpPr>
          <p:nvPr/>
        </p:nvSpPr>
        <p:spPr bwMode="gray">
          <a:xfrm>
            <a:off x="1400175" y="4492625"/>
            <a:ext cx="144463" cy="144463"/>
          </a:xfrm>
          <a:prstGeom prst="ellipse">
            <a:avLst/>
          </a:prstGeom>
          <a:solidFill>
            <a:srgbClr val="0051C8"/>
          </a:solidFill>
          <a:ln w="9525">
            <a:solidFill>
              <a:srgbClr val="3399FF"/>
            </a:solidFill>
            <a:round/>
            <a:headEnd/>
            <a:tailEnd/>
          </a:ln>
          <a:effectLst/>
        </p:spPr>
        <p:txBody>
          <a:bodyPr wrap="none" lIns="90488" tIns="44450" rIns="90488" bIns="4445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algn="ctr" fontAlgn="ctr" latinLnBrk="0">
              <a:buSzPct val="75000"/>
              <a:buFont typeface="Wingdings" panose="05000000000000000000" pitchFamily="2" charset="2"/>
              <a:buNone/>
            </a:pPr>
            <a:r>
              <a:rPr lang="en-US" altLang="ko-KR" sz="1000" dirty="0">
                <a:effectLst>
                  <a:outerShdw blurRad="38100" dist="38100" dir="2700000" algn="tl">
                    <a:srgbClr val="000000"/>
                  </a:outerShdw>
                </a:effectLst>
                <a:ea typeface="맑은 고딕" panose="020B0503020000020004" pitchFamily="50" charset="-127"/>
                <a:sym typeface="HYSymbolC" pitchFamily="18" charset="2"/>
              </a:rPr>
              <a:t>B</a:t>
            </a:r>
          </a:p>
        </p:txBody>
      </p:sp>
      <p:sp>
        <p:nvSpPr>
          <p:cNvPr id="16" name="Oval 21"/>
          <p:cNvSpPr>
            <a:spLocks noChangeArrowheads="1"/>
          </p:cNvSpPr>
          <p:nvPr/>
        </p:nvSpPr>
        <p:spPr bwMode="gray">
          <a:xfrm>
            <a:off x="1008063" y="4656138"/>
            <a:ext cx="144462" cy="144462"/>
          </a:xfrm>
          <a:prstGeom prst="ellipse">
            <a:avLst/>
          </a:prstGeom>
          <a:solidFill>
            <a:srgbClr val="0051C8"/>
          </a:solidFill>
          <a:ln w="9525">
            <a:solidFill>
              <a:srgbClr val="3399FF"/>
            </a:solidFill>
            <a:round/>
            <a:headEnd/>
            <a:tailEnd/>
          </a:ln>
          <a:effectLst/>
        </p:spPr>
        <p:txBody>
          <a:bodyPr wrap="none" lIns="90488" tIns="44450" rIns="90488" bIns="4445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algn="ctr" fontAlgn="ctr" latinLnBrk="0">
              <a:buSzPct val="75000"/>
              <a:buFont typeface="Wingdings" panose="05000000000000000000" pitchFamily="2" charset="2"/>
              <a:buNone/>
            </a:pPr>
            <a:r>
              <a:rPr lang="en-US" altLang="ko-KR" sz="1000" dirty="0">
                <a:effectLst>
                  <a:outerShdw blurRad="38100" dist="38100" dir="2700000" algn="tl">
                    <a:srgbClr val="000000"/>
                  </a:outerShdw>
                </a:effectLst>
                <a:ea typeface="맑은 고딕" panose="020B0503020000020004" pitchFamily="50" charset="-127"/>
                <a:sym typeface="HYSymbolC" pitchFamily="18" charset="2"/>
              </a:rPr>
              <a:t>C</a:t>
            </a:r>
          </a:p>
        </p:txBody>
      </p:sp>
      <p:sp>
        <p:nvSpPr>
          <p:cNvPr id="17" name="Oval 22"/>
          <p:cNvSpPr>
            <a:spLocks noChangeArrowheads="1"/>
          </p:cNvSpPr>
          <p:nvPr/>
        </p:nvSpPr>
        <p:spPr bwMode="gray">
          <a:xfrm>
            <a:off x="2201863" y="3205163"/>
            <a:ext cx="144462" cy="144462"/>
          </a:xfrm>
          <a:prstGeom prst="ellipse">
            <a:avLst/>
          </a:prstGeom>
          <a:solidFill>
            <a:srgbClr val="FF9933"/>
          </a:solidFill>
          <a:ln w="9525">
            <a:solidFill>
              <a:srgbClr val="FF6600"/>
            </a:solidFill>
            <a:round/>
            <a:headEnd/>
            <a:tailEnd/>
          </a:ln>
        </p:spPr>
        <p:txBody>
          <a:bodyPr wrap="none" lIns="90488" tIns="44450" rIns="90488" bIns="4445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algn="ctr" fontAlgn="ctr" latinLnBrk="0">
              <a:buSzPct val="75000"/>
              <a:buFont typeface="Wingdings" panose="05000000000000000000" pitchFamily="2" charset="2"/>
              <a:buNone/>
            </a:pPr>
            <a:r>
              <a:rPr lang="ko-KR" altLang="en-US" sz="1000" dirty="0">
                <a:ea typeface="맑은 고딕" panose="020B0503020000020004" pitchFamily="50" charset="-127"/>
                <a:sym typeface="HYSymbolC" pitchFamily="18" charset="2"/>
              </a:rPr>
              <a:t>가</a:t>
            </a:r>
          </a:p>
        </p:txBody>
      </p:sp>
      <p:sp>
        <p:nvSpPr>
          <p:cNvPr id="18" name="Oval 23"/>
          <p:cNvSpPr>
            <a:spLocks noChangeArrowheads="1"/>
          </p:cNvSpPr>
          <p:nvPr/>
        </p:nvSpPr>
        <p:spPr bwMode="gray">
          <a:xfrm>
            <a:off x="2214563" y="3521075"/>
            <a:ext cx="144462" cy="144463"/>
          </a:xfrm>
          <a:prstGeom prst="ellipse">
            <a:avLst/>
          </a:prstGeom>
          <a:solidFill>
            <a:srgbClr val="FF9933"/>
          </a:solidFill>
          <a:ln w="9525">
            <a:solidFill>
              <a:srgbClr val="FF6600"/>
            </a:solidFill>
            <a:round/>
            <a:headEnd/>
            <a:tailEnd/>
          </a:ln>
        </p:spPr>
        <p:txBody>
          <a:bodyPr wrap="none" lIns="90488" tIns="44450" rIns="90488" bIns="4445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algn="ctr" fontAlgn="ctr" latinLnBrk="0">
              <a:buSzPct val="75000"/>
              <a:buFont typeface="Wingdings" panose="05000000000000000000" pitchFamily="2" charset="2"/>
              <a:buNone/>
            </a:pPr>
            <a:r>
              <a:rPr lang="ko-KR" altLang="en-US" sz="1000" dirty="0">
                <a:ea typeface="맑은 고딕" panose="020B0503020000020004" pitchFamily="50" charset="-127"/>
                <a:sym typeface="HYSymbolC" pitchFamily="18" charset="2"/>
              </a:rPr>
              <a:t>나</a:t>
            </a:r>
          </a:p>
        </p:txBody>
      </p:sp>
      <p:sp>
        <p:nvSpPr>
          <p:cNvPr id="19" name="Oval 24"/>
          <p:cNvSpPr>
            <a:spLocks noChangeArrowheads="1"/>
          </p:cNvSpPr>
          <p:nvPr/>
        </p:nvSpPr>
        <p:spPr bwMode="gray">
          <a:xfrm>
            <a:off x="2216150" y="3852863"/>
            <a:ext cx="144463" cy="144462"/>
          </a:xfrm>
          <a:prstGeom prst="ellipse">
            <a:avLst/>
          </a:prstGeom>
          <a:solidFill>
            <a:srgbClr val="FF9933"/>
          </a:solidFill>
          <a:ln w="9525">
            <a:solidFill>
              <a:srgbClr val="FF6600"/>
            </a:solidFill>
            <a:round/>
            <a:headEnd/>
            <a:tailEnd/>
          </a:ln>
        </p:spPr>
        <p:txBody>
          <a:bodyPr wrap="none" lIns="90488" tIns="44450" rIns="90488" bIns="4445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algn="ctr" fontAlgn="ctr" latinLnBrk="0">
              <a:buSzPct val="75000"/>
              <a:buFont typeface="Wingdings" panose="05000000000000000000" pitchFamily="2" charset="2"/>
              <a:buNone/>
            </a:pPr>
            <a:r>
              <a:rPr lang="ko-KR" altLang="en-US" sz="1000" dirty="0">
                <a:ea typeface="맑은 고딕" panose="020B0503020000020004" pitchFamily="50" charset="-127"/>
                <a:sym typeface="HYSymbolC" pitchFamily="18" charset="2"/>
              </a:rPr>
              <a:t>다</a:t>
            </a:r>
          </a:p>
        </p:txBody>
      </p:sp>
      <p:sp>
        <p:nvSpPr>
          <p:cNvPr id="20" name="Oval 25"/>
          <p:cNvSpPr>
            <a:spLocks noChangeArrowheads="1"/>
          </p:cNvSpPr>
          <p:nvPr/>
        </p:nvSpPr>
        <p:spPr bwMode="gray">
          <a:xfrm>
            <a:off x="2201863" y="4146550"/>
            <a:ext cx="144462" cy="144463"/>
          </a:xfrm>
          <a:prstGeom prst="ellipse">
            <a:avLst/>
          </a:prstGeom>
          <a:solidFill>
            <a:srgbClr val="FF9933"/>
          </a:solidFill>
          <a:ln w="9525">
            <a:solidFill>
              <a:srgbClr val="FF6600"/>
            </a:solidFill>
            <a:round/>
            <a:headEnd/>
            <a:tailEnd/>
          </a:ln>
        </p:spPr>
        <p:txBody>
          <a:bodyPr wrap="none" lIns="90488" tIns="44450" rIns="90488" bIns="4445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algn="ctr" fontAlgn="ctr" latinLnBrk="0">
              <a:buSzPct val="75000"/>
              <a:buFont typeface="Wingdings" panose="05000000000000000000" pitchFamily="2" charset="2"/>
              <a:buNone/>
            </a:pPr>
            <a:r>
              <a:rPr lang="ko-KR" altLang="en-US" sz="1000" dirty="0">
                <a:ea typeface="맑은 고딕" panose="020B0503020000020004" pitchFamily="50" charset="-127"/>
                <a:sym typeface="HYSymbolC" pitchFamily="18" charset="2"/>
              </a:rPr>
              <a:t>라</a:t>
            </a:r>
          </a:p>
        </p:txBody>
      </p:sp>
      <p:sp>
        <p:nvSpPr>
          <p:cNvPr id="21" name="Oval 26"/>
          <p:cNvSpPr>
            <a:spLocks noChangeArrowheads="1"/>
          </p:cNvSpPr>
          <p:nvPr/>
        </p:nvSpPr>
        <p:spPr bwMode="gray">
          <a:xfrm>
            <a:off x="2343150" y="4308475"/>
            <a:ext cx="144463" cy="144463"/>
          </a:xfrm>
          <a:prstGeom prst="ellipse">
            <a:avLst/>
          </a:prstGeom>
          <a:solidFill>
            <a:schemeClr val="accent2"/>
          </a:solidFill>
          <a:ln w="9525">
            <a:solidFill>
              <a:srgbClr val="008000"/>
            </a:solidFill>
            <a:round/>
            <a:headEnd/>
            <a:tailEnd/>
          </a:ln>
          <a:effectLst/>
        </p:spPr>
        <p:txBody>
          <a:bodyPr wrap="none" lIns="90488" tIns="44450" rIns="90488" bIns="4445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algn="ctr" fontAlgn="ctr" latinLnBrk="0">
              <a:buSzPct val="75000"/>
              <a:buFont typeface="Wingdings" panose="05000000000000000000" pitchFamily="2" charset="2"/>
              <a:buNone/>
            </a:pPr>
            <a:r>
              <a:rPr lang="en-US" altLang="ko-KR" sz="1000" dirty="0">
                <a:effectLst>
                  <a:outerShdw blurRad="38100" dist="38100" dir="2700000" algn="tl">
                    <a:srgbClr val="000000"/>
                  </a:outerShdw>
                </a:effectLst>
                <a:ea typeface="맑은 고딕" panose="020B0503020000020004" pitchFamily="50" charset="-127"/>
                <a:sym typeface="HYSymbolC" pitchFamily="18" charset="2"/>
              </a:rPr>
              <a:t>1</a:t>
            </a:r>
          </a:p>
        </p:txBody>
      </p:sp>
      <p:sp>
        <p:nvSpPr>
          <p:cNvPr id="22" name="Oval 27"/>
          <p:cNvSpPr>
            <a:spLocks noChangeArrowheads="1"/>
          </p:cNvSpPr>
          <p:nvPr/>
        </p:nvSpPr>
        <p:spPr bwMode="gray">
          <a:xfrm>
            <a:off x="2660650" y="4435475"/>
            <a:ext cx="144463" cy="144463"/>
          </a:xfrm>
          <a:prstGeom prst="ellipse">
            <a:avLst/>
          </a:prstGeom>
          <a:solidFill>
            <a:schemeClr val="accent2"/>
          </a:solidFill>
          <a:ln w="9525">
            <a:solidFill>
              <a:srgbClr val="008000"/>
            </a:solidFill>
            <a:round/>
            <a:headEnd/>
            <a:tailEnd/>
          </a:ln>
          <a:effectLst/>
        </p:spPr>
        <p:txBody>
          <a:bodyPr wrap="none" lIns="90488" tIns="44450" rIns="90488" bIns="4445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algn="ctr" fontAlgn="ctr" latinLnBrk="0">
              <a:buSzPct val="75000"/>
              <a:buFont typeface="Wingdings" panose="05000000000000000000" pitchFamily="2" charset="2"/>
              <a:buNone/>
            </a:pPr>
            <a:r>
              <a:rPr lang="en-US" altLang="ko-KR" sz="1000" dirty="0">
                <a:effectLst>
                  <a:outerShdw blurRad="38100" dist="38100" dir="2700000" algn="tl">
                    <a:srgbClr val="000000"/>
                  </a:outerShdw>
                </a:effectLst>
                <a:ea typeface="맑은 고딕" panose="020B0503020000020004" pitchFamily="50" charset="-127"/>
                <a:sym typeface="HYSymbolC" pitchFamily="18" charset="2"/>
              </a:rPr>
              <a:t>2</a:t>
            </a:r>
          </a:p>
        </p:txBody>
      </p:sp>
      <p:sp>
        <p:nvSpPr>
          <p:cNvPr id="23" name="Oval 28"/>
          <p:cNvSpPr>
            <a:spLocks noChangeArrowheads="1"/>
          </p:cNvSpPr>
          <p:nvPr/>
        </p:nvSpPr>
        <p:spPr bwMode="gray">
          <a:xfrm>
            <a:off x="3013075" y="4575175"/>
            <a:ext cx="144463" cy="144463"/>
          </a:xfrm>
          <a:prstGeom prst="ellipse">
            <a:avLst/>
          </a:prstGeom>
          <a:solidFill>
            <a:schemeClr val="accent2"/>
          </a:solidFill>
          <a:ln w="9525">
            <a:solidFill>
              <a:srgbClr val="008000"/>
            </a:solidFill>
            <a:round/>
            <a:headEnd/>
            <a:tailEnd/>
          </a:ln>
          <a:effectLst/>
        </p:spPr>
        <p:txBody>
          <a:bodyPr wrap="none" lIns="90488" tIns="44450" rIns="90488" bIns="4445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algn="ctr" fontAlgn="ctr" latinLnBrk="0">
              <a:buSzPct val="75000"/>
              <a:buFont typeface="Wingdings" panose="05000000000000000000" pitchFamily="2" charset="2"/>
              <a:buNone/>
            </a:pPr>
            <a:r>
              <a:rPr lang="en-US" altLang="ko-KR" sz="1000" dirty="0">
                <a:effectLst>
                  <a:outerShdw blurRad="38100" dist="38100" dir="2700000" algn="tl">
                    <a:srgbClr val="000000"/>
                  </a:outerShdw>
                </a:effectLst>
                <a:ea typeface="맑은 고딕" panose="020B0503020000020004" pitchFamily="50" charset="-127"/>
                <a:sym typeface="HYSymbolC" pitchFamily="18" charset="2"/>
              </a:rPr>
              <a:t>3</a:t>
            </a:r>
          </a:p>
        </p:txBody>
      </p:sp>
      <p:sp>
        <p:nvSpPr>
          <p:cNvPr id="24" name="Oval 29"/>
          <p:cNvSpPr>
            <a:spLocks noChangeArrowheads="1"/>
          </p:cNvSpPr>
          <p:nvPr/>
        </p:nvSpPr>
        <p:spPr bwMode="gray">
          <a:xfrm>
            <a:off x="3355975" y="4722813"/>
            <a:ext cx="144463" cy="144462"/>
          </a:xfrm>
          <a:prstGeom prst="ellipse">
            <a:avLst/>
          </a:prstGeom>
          <a:solidFill>
            <a:schemeClr val="accent2"/>
          </a:solidFill>
          <a:ln w="9525">
            <a:solidFill>
              <a:srgbClr val="008000"/>
            </a:solidFill>
            <a:round/>
            <a:headEnd/>
            <a:tailEnd/>
          </a:ln>
          <a:effectLst/>
        </p:spPr>
        <p:txBody>
          <a:bodyPr wrap="none" lIns="90488" tIns="44450" rIns="90488" bIns="4445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algn="ctr" fontAlgn="ctr" latinLnBrk="0">
              <a:buSzPct val="75000"/>
              <a:buFont typeface="Wingdings" panose="05000000000000000000" pitchFamily="2" charset="2"/>
              <a:buNone/>
            </a:pPr>
            <a:r>
              <a:rPr lang="en-US" altLang="ko-KR" sz="1000" dirty="0">
                <a:effectLst>
                  <a:outerShdw blurRad="38100" dist="38100" dir="2700000" algn="tl">
                    <a:srgbClr val="000000"/>
                  </a:outerShdw>
                </a:effectLst>
                <a:ea typeface="맑은 고딕" panose="020B0503020000020004" pitchFamily="50" charset="-127"/>
                <a:sym typeface="HYSymbolC" pitchFamily="18" charset="2"/>
              </a:rPr>
              <a:t>4</a:t>
            </a:r>
          </a:p>
        </p:txBody>
      </p:sp>
      <p:sp>
        <p:nvSpPr>
          <p:cNvPr id="25" name="Line 30"/>
          <p:cNvSpPr>
            <a:spLocks noChangeShapeType="1"/>
          </p:cNvSpPr>
          <p:nvPr/>
        </p:nvSpPr>
        <p:spPr bwMode="gray">
          <a:xfrm>
            <a:off x="1806575" y="3206750"/>
            <a:ext cx="0" cy="13477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0488" tIns="44450" rIns="90488" bIns="44450" anchor="ctr"/>
          <a:lstStyle/>
          <a:p>
            <a:endParaRPr lang="ko-KR" altLang="en-US" dirty="0">
              <a:ea typeface="맑은 고딕" panose="020B0503020000020004" pitchFamily="50" charset="-127"/>
            </a:endParaRPr>
          </a:p>
        </p:txBody>
      </p:sp>
      <p:sp>
        <p:nvSpPr>
          <p:cNvPr id="26" name="Line 31"/>
          <p:cNvSpPr>
            <a:spLocks noChangeShapeType="1"/>
          </p:cNvSpPr>
          <p:nvPr/>
        </p:nvSpPr>
        <p:spPr bwMode="gray">
          <a:xfrm>
            <a:off x="1417638" y="3306763"/>
            <a:ext cx="0" cy="1376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0488" tIns="44450" rIns="90488" bIns="44450" anchor="ctr"/>
          <a:lstStyle/>
          <a:p>
            <a:endParaRPr lang="ko-KR" altLang="en-US" dirty="0">
              <a:ea typeface="맑은 고딕" panose="020B0503020000020004" pitchFamily="50" charset="-127"/>
            </a:endParaRPr>
          </a:p>
        </p:txBody>
      </p:sp>
      <p:sp>
        <p:nvSpPr>
          <p:cNvPr id="27" name="Line 32"/>
          <p:cNvSpPr>
            <a:spLocks noChangeShapeType="1"/>
          </p:cNvSpPr>
          <p:nvPr/>
        </p:nvSpPr>
        <p:spPr bwMode="gray">
          <a:xfrm>
            <a:off x="2501900" y="3187700"/>
            <a:ext cx="0" cy="1333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0488" tIns="44450" rIns="90488" bIns="44450" anchor="ctr"/>
          <a:lstStyle/>
          <a:p>
            <a:endParaRPr lang="ko-KR" altLang="en-US" dirty="0">
              <a:ea typeface="맑은 고딕" panose="020B0503020000020004" pitchFamily="50" charset="-127"/>
            </a:endParaRPr>
          </a:p>
        </p:txBody>
      </p:sp>
      <p:sp>
        <p:nvSpPr>
          <p:cNvPr id="28" name="Line 33"/>
          <p:cNvSpPr>
            <a:spLocks noChangeShapeType="1"/>
          </p:cNvSpPr>
          <p:nvPr/>
        </p:nvSpPr>
        <p:spPr bwMode="gray">
          <a:xfrm>
            <a:off x="2817813" y="3249613"/>
            <a:ext cx="0" cy="1400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0488" tIns="44450" rIns="90488" bIns="44450" anchor="ctr"/>
          <a:lstStyle/>
          <a:p>
            <a:endParaRPr lang="ko-KR" altLang="en-US" dirty="0">
              <a:ea typeface="맑은 고딕" panose="020B0503020000020004" pitchFamily="50" charset="-127"/>
            </a:endParaRPr>
          </a:p>
        </p:txBody>
      </p:sp>
      <p:sp>
        <p:nvSpPr>
          <p:cNvPr id="29" name="Line 34"/>
          <p:cNvSpPr>
            <a:spLocks noChangeShapeType="1"/>
          </p:cNvSpPr>
          <p:nvPr/>
        </p:nvSpPr>
        <p:spPr bwMode="gray">
          <a:xfrm>
            <a:off x="3152775" y="3321050"/>
            <a:ext cx="0" cy="1443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0488" tIns="44450" rIns="90488" bIns="44450" anchor="ctr"/>
          <a:lstStyle/>
          <a:p>
            <a:endParaRPr lang="ko-KR" altLang="en-US" dirty="0">
              <a:ea typeface="맑은 고딕" panose="020B0503020000020004" pitchFamily="50" charset="-127"/>
            </a:endParaRPr>
          </a:p>
        </p:txBody>
      </p:sp>
      <p:sp>
        <p:nvSpPr>
          <p:cNvPr id="30" name="Line 35"/>
          <p:cNvSpPr>
            <a:spLocks noChangeShapeType="1"/>
          </p:cNvSpPr>
          <p:nvPr/>
        </p:nvSpPr>
        <p:spPr bwMode="gray">
          <a:xfrm flipH="1">
            <a:off x="1028700" y="4086225"/>
            <a:ext cx="1157288" cy="447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0488" tIns="44450" rIns="90488" bIns="44450" anchor="ctr"/>
          <a:lstStyle/>
          <a:p>
            <a:endParaRPr lang="ko-KR" altLang="en-US" dirty="0">
              <a:ea typeface="맑은 고딕" panose="020B0503020000020004" pitchFamily="50" charset="-127"/>
            </a:endParaRPr>
          </a:p>
        </p:txBody>
      </p:sp>
      <p:sp>
        <p:nvSpPr>
          <p:cNvPr id="31" name="Line 36"/>
          <p:cNvSpPr>
            <a:spLocks noChangeShapeType="1"/>
          </p:cNvSpPr>
          <p:nvPr/>
        </p:nvSpPr>
        <p:spPr bwMode="gray">
          <a:xfrm flipH="1">
            <a:off x="1028700" y="3775075"/>
            <a:ext cx="1157288" cy="409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0488" tIns="44450" rIns="90488" bIns="44450" anchor="ctr"/>
          <a:lstStyle/>
          <a:p>
            <a:endParaRPr lang="ko-KR" altLang="en-US" dirty="0">
              <a:ea typeface="맑은 고딕" panose="020B0503020000020004" pitchFamily="50" charset="-127"/>
            </a:endParaRPr>
          </a:p>
        </p:txBody>
      </p:sp>
      <p:sp>
        <p:nvSpPr>
          <p:cNvPr id="32" name="Line 37"/>
          <p:cNvSpPr>
            <a:spLocks noChangeShapeType="1"/>
          </p:cNvSpPr>
          <p:nvPr/>
        </p:nvSpPr>
        <p:spPr bwMode="gray">
          <a:xfrm flipH="1">
            <a:off x="1028700" y="3446463"/>
            <a:ext cx="1157288" cy="3667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0488" tIns="44450" rIns="90488" bIns="44450" anchor="ctr"/>
          <a:lstStyle/>
          <a:p>
            <a:endParaRPr lang="ko-KR" altLang="en-US" dirty="0">
              <a:ea typeface="맑은 고딕" panose="020B0503020000020004" pitchFamily="50" charset="-127"/>
            </a:endParaRPr>
          </a:p>
        </p:txBody>
      </p:sp>
      <p:sp>
        <p:nvSpPr>
          <p:cNvPr id="33" name="Line 38"/>
          <p:cNvSpPr>
            <a:spLocks noChangeShapeType="1"/>
          </p:cNvSpPr>
          <p:nvPr/>
        </p:nvSpPr>
        <p:spPr bwMode="gray">
          <a:xfrm>
            <a:off x="2195513" y="4086225"/>
            <a:ext cx="1300162" cy="4619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0488" tIns="44450" rIns="90488" bIns="44450" anchor="ctr"/>
          <a:lstStyle/>
          <a:p>
            <a:endParaRPr lang="ko-KR" altLang="en-US" dirty="0">
              <a:ea typeface="맑은 고딕" panose="020B0503020000020004" pitchFamily="50" charset="-127"/>
            </a:endParaRPr>
          </a:p>
        </p:txBody>
      </p:sp>
      <p:sp>
        <p:nvSpPr>
          <p:cNvPr id="34" name="Line 39"/>
          <p:cNvSpPr>
            <a:spLocks noChangeShapeType="1"/>
          </p:cNvSpPr>
          <p:nvPr/>
        </p:nvSpPr>
        <p:spPr bwMode="gray">
          <a:xfrm>
            <a:off x="2195513" y="3775075"/>
            <a:ext cx="1290637" cy="414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0488" tIns="44450" rIns="90488" bIns="44450" anchor="ctr"/>
          <a:lstStyle/>
          <a:p>
            <a:endParaRPr lang="ko-KR" altLang="en-US" dirty="0">
              <a:ea typeface="맑은 고딕" panose="020B0503020000020004" pitchFamily="50" charset="-127"/>
            </a:endParaRPr>
          </a:p>
        </p:txBody>
      </p:sp>
      <p:sp>
        <p:nvSpPr>
          <p:cNvPr id="35" name="Line 40"/>
          <p:cNvSpPr>
            <a:spLocks noChangeShapeType="1"/>
          </p:cNvSpPr>
          <p:nvPr/>
        </p:nvSpPr>
        <p:spPr bwMode="gray">
          <a:xfrm>
            <a:off x="2209800" y="3446463"/>
            <a:ext cx="1281113" cy="3476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0488" tIns="44450" rIns="90488" bIns="44450" anchor="ctr"/>
          <a:lstStyle/>
          <a:p>
            <a:endParaRPr lang="ko-KR" altLang="en-US" dirty="0">
              <a:ea typeface="맑은 고딕" panose="020B0503020000020004" pitchFamily="50" charset="-127"/>
            </a:endParaRPr>
          </a:p>
        </p:txBody>
      </p:sp>
      <p:sp>
        <p:nvSpPr>
          <p:cNvPr id="36" name="Line 41"/>
          <p:cNvSpPr>
            <a:spLocks noChangeShapeType="1"/>
          </p:cNvSpPr>
          <p:nvPr/>
        </p:nvSpPr>
        <p:spPr bwMode="gray">
          <a:xfrm>
            <a:off x="1423988" y="4706938"/>
            <a:ext cx="1323975" cy="657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0488" tIns="44450" rIns="90488" bIns="44450" anchor="ctr"/>
          <a:lstStyle/>
          <a:p>
            <a:endParaRPr lang="ko-KR" altLang="en-US" dirty="0">
              <a:ea typeface="맑은 고딕" panose="020B0503020000020004" pitchFamily="50" charset="-127"/>
            </a:endParaRPr>
          </a:p>
        </p:txBody>
      </p:sp>
      <p:sp>
        <p:nvSpPr>
          <p:cNvPr id="37" name="Line 42"/>
          <p:cNvSpPr>
            <a:spLocks noChangeShapeType="1"/>
          </p:cNvSpPr>
          <p:nvPr/>
        </p:nvSpPr>
        <p:spPr bwMode="gray">
          <a:xfrm>
            <a:off x="1814513" y="4554538"/>
            <a:ext cx="1285875" cy="585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0488" tIns="44450" rIns="90488" bIns="44450" anchor="ctr"/>
          <a:lstStyle/>
          <a:p>
            <a:endParaRPr lang="ko-KR" altLang="en-US" dirty="0">
              <a:ea typeface="맑은 고딕" panose="020B0503020000020004" pitchFamily="50" charset="-127"/>
            </a:endParaRPr>
          </a:p>
        </p:txBody>
      </p:sp>
      <p:sp>
        <p:nvSpPr>
          <p:cNvPr id="38" name="Line 43"/>
          <p:cNvSpPr>
            <a:spLocks noChangeShapeType="1"/>
          </p:cNvSpPr>
          <p:nvPr/>
        </p:nvSpPr>
        <p:spPr bwMode="gray">
          <a:xfrm flipH="1">
            <a:off x="1338263" y="4516438"/>
            <a:ext cx="1162050" cy="504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0488" tIns="44450" rIns="90488" bIns="44450" anchor="ctr"/>
          <a:lstStyle/>
          <a:p>
            <a:endParaRPr lang="ko-KR" altLang="en-US" dirty="0">
              <a:ea typeface="맑은 고딕" panose="020B0503020000020004" pitchFamily="50" charset="-127"/>
            </a:endParaRPr>
          </a:p>
        </p:txBody>
      </p:sp>
      <p:sp>
        <p:nvSpPr>
          <p:cNvPr id="39" name="Freeform 44"/>
          <p:cNvSpPr>
            <a:spLocks/>
          </p:cNvSpPr>
          <p:nvPr/>
        </p:nvSpPr>
        <p:spPr bwMode="gray">
          <a:xfrm>
            <a:off x="1652588" y="4640263"/>
            <a:ext cx="1166812" cy="557212"/>
          </a:xfrm>
          <a:custGeom>
            <a:avLst/>
            <a:gdLst>
              <a:gd name="T0" fmla="*/ 2147483647 w 735"/>
              <a:gd name="T1" fmla="*/ 0 h 351"/>
              <a:gd name="T2" fmla="*/ 0 w 735"/>
              <a:gd name="T3" fmla="*/ 2147483647 h 351"/>
              <a:gd name="T4" fmla="*/ 0 60000 65536"/>
              <a:gd name="T5" fmla="*/ 0 60000 65536"/>
              <a:gd name="T6" fmla="*/ 0 w 735"/>
              <a:gd name="T7" fmla="*/ 0 h 351"/>
              <a:gd name="T8" fmla="*/ 735 w 735"/>
              <a:gd name="T9" fmla="*/ 351 h 35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35" h="351">
                <a:moveTo>
                  <a:pt x="735" y="0"/>
                </a:moveTo>
                <a:lnTo>
                  <a:pt x="0" y="351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0488" tIns="44450" rIns="90488" bIns="44450" anchor="ctr"/>
          <a:lstStyle/>
          <a:p>
            <a:endParaRPr lang="ko-KR" altLang="en-US" dirty="0">
              <a:ea typeface="맑은 고딕" panose="020B0503020000020004" pitchFamily="50" charset="-127"/>
            </a:endParaRPr>
          </a:p>
        </p:txBody>
      </p:sp>
      <p:sp>
        <p:nvSpPr>
          <p:cNvPr id="40" name="Freeform 45"/>
          <p:cNvSpPr>
            <a:spLocks/>
          </p:cNvSpPr>
          <p:nvPr/>
        </p:nvSpPr>
        <p:spPr bwMode="gray">
          <a:xfrm>
            <a:off x="1995488" y="4768850"/>
            <a:ext cx="1162050" cy="623888"/>
          </a:xfrm>
          <a:custGeom>
            <a:avLst/>
            <a:gdLst>
              <a:gd name="T0" fmla="*/ 2147483647 w 732"/>
              <a:gd name="T1" fmla="*/ 0 h 393"/>
              <a:gd name="T2" fmla="*/ 0 w 732"/>
              <a:gd name="T3" fmla="*/ 2147483647 h 393"/>
              <a:gd name="T4" fmla="*/ 0 60000 65536"/>
              <a:gd name="T5" fmla="*/ 0 60000 65536"/>
              <a:gd name="T6" fmla="*/ 0 w 732"/>
              <a:gd name="T7" fmla="*/ 0 h 393"/>
              <a:gd name="T8" fmla="*/ 732 w 732"/>
              <a:gd name="T9" fmla="*/ 393 h 39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32" h="393">
                <a:moveTo>
                  <a:pt x="732" y="0"/>
                </a:moveTo>
                <a:lnTo>
                  <a:pt x="0" y="393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0488" tIns="44450" rIns="90488" bIns="44450" anchor="ctr"/>
          <a:lstStyle/>
          <a:p>
            <a:endParaRPr lang="ko-KR" altLang="en-US" dirty="0">
              <a:ea typeface="맑은 고딕" panose="020B0503020000020004" pitchFamily="50" charset="-127"/>
            </a:endParaRPr>
          </a:p>
        </p:txBody>
      </p:sp>
      <p:sp>
        <p:nvSpPr>
          <p:cNvPr id="41" name="Rectangle 2"/>
          <p:cNvSpPr>
            <a:spLocks noChangeArrowheads="1"/>
          </p:cNvSpPr>
          <p:nvPr/>
        </p:nvSpPr>
        <p:spPr bwMode="gray">
          <a:xfrm>
            <a:off x="4818063" y="2100263"/>
            <a:ext cx="4238625" cy="416718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0488" tIns="44450" rIns="90488" bIns="4445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algn="ctr" fontAlgn="t" latinLnBrk="0">
              <a:spcBef>
                <a:spcPct val="50000"/>
              </a:spcBef>
            </a:pPr>
            <a:endParaRPr lang="ko-KR" altLang="en-US" b="0" dirty="0">
              <a:ea typeface="맑은 고딕" panose="020B0503020000020004" pitchFamily="50" charset="-127"/>
            </a:endParaRPr>
          </a:p>
        </p:txBody>
      </p:sp>
      <p:sp>
        <p:nvSpPr>
          <p:cNvPr id="42" name="AutoShape 7"/>
          <p:cNvSpPr>
            <a:spLocks noChangeArrowheads="1"/>
          </p:cNvSpPr>
          <p:nvPr/>
        </p:nvSpPr>
        <p:spPr bwMode="gray">
          <a:xfrm>
            <a:off x="5087938" y="2503488"/>
            <a:ext cx="1079500" cy="555625"/>
          </a:xfrm>
          <a:prstGeom prst="homePlate">
            <a:avLst>
              <a:gd name="adj" fmla="val 35475"/>
            </a:avLst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lIns="90488" tIns="44450" rIns="90488" bIns="44450" anchor="ctr"/>
          <a:lstStyle/>
          <a:p>
            <a:pPr algn="ctr" fontAlgn="ctr" latinLnBrk="0">
              <a:lnSpc>
                <a:spcPts val="1200"/>
              </a:lnSpc>
              <a:spcBef>
                <a:spcPts val="300"/>
              </a:spcBef>
              <a:buSzPct val="75000"/>
              <a:buFont typeface="Wingdings" panose="05000000000000000000" pitchFamily="2" charset="2"/>
              <a:buNone/>
            </a:pPr>
            <a:r>
              <a:rPr lang="ko-KR" altLang="en-US" sz="14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기능</a:t>
            </a:r>
            <a:endParaRPr lang="en-US" altLang="ko-KR" sz="14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3" name="AutoShape 8"/>
          <p:cNvSpPr>
            <a:spLocks noChangeArrowheads="1"/>
          </p:cNvSpPr>
          <p:nvPr/>
        </p:nvSpPr>
        <p:spPr bwMode="gray">
          <a:xfrm>
            <a:off x="5087938" y="3787775"/>
            <a:ext cx="1079500" cy="555625"/>
          </a:xfrm>
          <a:prstGeom prst="homePlate">
            <a:avLst>
              <a:gd name="adj" fmla="val 35475"/>
            </a:avLst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lIns="90488" tIns="44450" rIns="90488" bIns="44450" anchor="ctr"/>
          <a:lstStyle/>
          <a:p>
            <a:pPr algn="ctr" fontAlgn="ctr" latinLnBrk="0">
              <a:lnSpc>
                <a:spcPts val="1200"/>
              </a:lnSpc>
              <a:spcBef>
                <a:spcPts val="300"/>
              </a:spcBef>
              <a:buSzPct val="75000"/>
              <a:buFont typeface="Wingdings" panose="05000000000000000000" pitchFamily="2" charset="2"/>
              <a:buNone/>
            </a:pPr>
            <a:r>
              <a:rPr lang="ko-KR" altLang="en-US" sz="1400" dirty="0">
                <a:ea typeface="맑은 고딕" panose="020B0503020000020004" pitchFamily="50" charset="-127"/>
              </a:rPr>
              <a:t>현 인력구조</a:t>
            </a:r>
            <a:endParaRPr lang="en-US" altLang="ko-KR" sz="1400" dirty="0">
              <a:ea typeface="맑은 고딕" panose="020B0503020000020004" pitchFamily="50" charset="-127"/>
            </a:endParaRPr>
          </a:p>
        </p:txBody>
      </p:sp>
      <p:sp>
        <p:nvSpPr>
          <p:cNvPr id="44" name="AutoShape 9"/>
          <p:cNvSpPr>
            <a:spLocks noChangeArrowheads="1"/>
          </p:cNvSpPr>
          <p:nvPr/>
        </p:nvSpPr>
        <p:spPr bwMode="gray">
          <a:xfrm>
            <a:off x="5095875" y="5072063"/>
            <a:ext cx="1071563" cy="555625"/>
          </a:xfrm>
          <a:prstGeom prst="homePlate">
            <a:avLst>
              <a:gd name="adj" fmla="val 35214"/>
            </a:avLst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lIns="90488" tIns="44450" rIns="90488" bIns="44450" anchor="ctr"/>
          <a:lstStyle/>
          <a:p>
            <a:pPr algn="ctr" fontAlgn="ctr" latinLnBrk="0">
              <a:spcBef>
                <a:spcPct val="50000"/>
              </a:spcBef>
              <a:buSzPct val="75000"/>
              <a:buFont typeface="Wingdings" panose="05000000000000000000" pitchFamily="2" charset="2"/>
              <a:buNone/>
            </a:pPr>
            <a:r>
              <a:rPr lang="ko-KR" altLang="en-US" sz="1400" dirty="0">
                <a:ea typeface="맑은 고딕" panose="020B0503020000020004" pitchFamily="50" charset="-127"/>
              </a:rPr>
              <a:t>전략 정합성</a:t>
            </a:r>
          </a:p>
        </p:txBody>
      </p:sp>
      <p:sp>
        <p:nvSpPr>
          <p:cNvPr id="45" name="Oval 46"/>
          <p:cNvSpPr>
            <a:spLocks noChangeArrowheads="1"/>
          </p:cNvSpPr>
          <p:nvPr/>
        </p:nvSpPr>
        <p:spPr bwMode="gray">
          <a:xfrm>
            <a:off x="6519863" y="1835150"/>
            <a:ext cx="1035050" cy="504825"/>
          </a:xfrm>
          <a:prstGeom prst="ellipse">
            <a:avLst/>
          </a:prstGeom>
          <a:solidFill>
            <a:srgbClr val="FFCC66"/>
          </a:solidFill>
          <a:ln w="9525">
            <a:solidFill>
              <a:srgbClr val="FF66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lIns="0" tIns="0" rIns="0" bIns="0" anchor="ctr"/>
          <a:lstStyle/>
          <a:p>
            <a:pPr algn="ctr" eaLnBrk="0" fontAlgn="ctr" latinLnBrk="0" hangingPunct="0">
              <a:spcBef>
                <a:spcPts val="100"/>
              </a:spcBef>
              <a:buSzPct val="75000"/>
              <a:buFont typeface="Wingdings" pitchFamily="2" charset="2"/>
              <a:buNone/>
              <a:defRPr/>
            </a:pPr>
            <a:r>
              <a:rPr lang="en-US" altLang="ko-KR" sz="1400" dirty="0">
                <a:latin typeface="Arial" charset="0"/>
                <a:ea typeface="맑은 고딕" panose="020B0503020000020004" pitchFamily="50" charset="-127"/>
              </a:rPr>
              <a:t>Cube </a:t>
            </a:r>
          </a:p>
          <a:p>
            <a:pPr algn="ctr" eaLnBrk="0" fontAlgn="ctr" latinLnBrk="0" hangingPunct="0">
              <a:spcBef>
                <a:spcPts val="100"/>
              </a:spcBef>
              <a:buSzPct val="75000"/>
              <a:buFont typeface="Wingdings" pitchFamily="2" charset="2"/>
              <a:buNone/>
              <a:defRPr/>
            </a:pPr>
            <a:r>
              <a:rPr lang="en-US" altLang="ko-KR" sz="1400" dirty="0">
                <a:latin typeface="Arial" charset="0"/>
                <a:ea typeface="맑은 고딕" panose="020B0503020000020004" pitchFamily="50" charset="-127"/>
              </a:rPr>
              <a:t>Dimension</a:t>
            </a:r>
          </a:p>
        </p:txBody>
      </p:sp>
      <p:sp>
        <p:nvSpPr>
          <p:cNvPr id="46" name="Text Box 47"/>
          <p:cNvSpPr txBox="1">
            <a:spLocks noChangeArrowheads="1"/>
          </p:cNvSpPr>
          <p:nvPr/>
        </p:nvSpPr>
        <p:spPr bwMode="gray">
          <a:xfrm>
            <a:off x="6157913" y="3724275"/>
            <a:ext cx="2982912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3200" rIns="90000" bIns="44450">
            <a:spAutoFit/>
          </a:bodyPr>
          <a:lstStyle>
            <a:lvl1pPr marL="93663" indent="-93663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fontAlgn="ctr" latinLnBrk="0">
              <a:buSzPct val="90000"/>
              <a:buFont typeface="Wingdings 2" panose="05020102010507070707" pitchFamily="18" charset="2"/>
              <a:buChar char="¡"/>
            </a:pPr>
            <a:r>
              <a:rPr lang="ko-KR" altLang="en-US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현 인력 분석</a:t>
            </a:r>
            <a:endParaRPr lang="ko-KR" altLang="en-US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7" name="Text Box 48"/>
          <p:cNvSpPr txBox="1">
            <a:spLocks noChangeArrowheads="1"/>
          </p:cNvSpPr>
          <p:nvPr/>
        </p:nvSpPr>
        <p:spPr bwMode="gray">
          <a:xfrm>
            <a:off x="6175375" y="2436813"/>
            <a:ext cx="2787650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3200" rIns="90000" bIns="44450">
            <a:spAutoFit/>
          </a:bodyPr>
          <a:lstStyle>
            <a:lvl1pPr marL="93663" indent="-93663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fontAlgn="ctr" latinLnBrk="0">
              <a:buSzPct val="90000"/>
              <a:buFont typeface="Wingdings 2" panose="05020102010507070707" pitchFamily="18" charset="2"/>
              <a:buChar char="¡"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기능별  조정 방향성</a:t>
            </a:r>
            <a:endParaRPr lang="ko-KR" altLang="en-US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8" name="Text Box 49"/>
          <p:cNvSpPr txBox="1">
            <a:spLocks noChangeArrowheads="1"/>
          </p:cNvSpPr>
          <p:nvPr/>
        </p:nvSpPr>
        <p:spPr bwMode="gray">
          <a:xfrm>
            <a:off x="6108700" y="4975225"/>
            <a:ext cx="2357438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3200" rIns="90000" bIns="44450">
            <a:spAutoFit/>
          </a:bodyPr>
          <a:lstStyle>
            <a:lvl1pPr marL="93663" indent="-93663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fontAlgn="ctr" latinLnBrk="0">
              <a:buSzPct val="90000"/>
              <a:buFont typeface="Wingdings 2" panose="05020102010507070707" pitchFamily="18" charset="2"/>
              <a:buChar char="¡"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 비전 체계 정합성</a:t>
            </a:r>
            <a:endParaRPr lang="en-US" altLang="ko-KR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0" name="Text Box 51"/>
          <p:cNvSpPr txBox="1">
            <a:spLocks noChangeArrowheads="1"/>
          </p:cNvSpPr>
          <p:nvPr/>
        </p:nvSpPr>
        <p:spPr bwMode="gray">
          <a:xfrm>
            <a:off x="6600825" y="3952875"/>
            <a:ext cx="1323975" cy="6806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>
            <a:lvl1pPr marL="457200" indent="-4572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fontAlgn="ctr" latinLnBrk="0">
              <a:spcBef>
                <a:spcPct val="10000"/>
              </a:spcBef>
              <a:buFont typeface="Wingdings" panose="05000000000000000000" pitchFamily="2" charset="2"/>
              <a:buNone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축소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fontAlgn="ctr" latinLnBrk="0">
              <a:spcBef>
                <a:spcPct val="10000"/>
              </a:spcBef>
              <a:buFont typeface="Wingdings" panose="05000000000000000000" pitchFamily="2" charset="2"/>
              <a:buNone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적정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fontAlgn="ctr" latinLnBrk="0">
              <a:spcBef>
                <a:spcPct val="10000"/>
              </a:spcBef>
              <a:buFont typeface="Wingdings" panose="05000000000000000000" pitchFamily="2" charset="2"/>
              <a:buNone/>
            </a:pPr>
            <a:r>
              <a:rPr lang="ko-KR" altLang="en-US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보</a:t>
            </a: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강</a:t>
            </a:r>
            <a:endParaRPr lang="en-US" altLang="ko-KR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1" name="Oval 52"/>
          <p:cNvSpPr>
            <a:spLocks noChangeArrowheads="1"/>
          </p:cNvSpPr>
          <p:nvPr/>
        </p:nvSpPr>
        <p:spPr bwMode="gray">
          <a:xfrm>
            <a:off x="6486525" y="4625975"/>
            <a:ext cx="160338" cy="161925"/>
          </a:xfrm>
          <a:prstGeom prst="ellipse">
            <a:avLst/>
          </a:prstGeom>
          <a:solidFill>
            <a:schemeClr val="accent2"/>
          </a:solidFill>
          <a:ln w="9525">
            <a:solidFill>
              <a:srgbClr val="008000"/>
            </a:solidFill>
            <a:round/>
            <a:headEnd/>
            <a:tailEnd/>
          </a:ln>
          <a:effectLst/>
        </p:spPr>
        <p:txBody>
          <a:bodyPr wrap="none" lIns="90488" tIns="44450" rIns="90488" bIns="4445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algn="ctr" fontAlgn="ctr" latinLnBrk="0">
              <a:buSzPct val="75000"/>
              <a:buFont typeface="Wingdings" panose="05000000000000000000" pitchFamily="2" charset="2"/>
              <a:buNone/>
            </a:pPr>
            <a:r>
              <a:rPr lang="en-US" altLang="ko-KR" sz="1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맑은 고딕" panose="020B0503020000020004" pitchFamily="50" charset="-127"/>
                <a:ea typeface="맑은 고딕" panose="020B0503020000020004" pitchFamily="50" charset="-127"/>
                <a:sym typeface="HYSymbolC" pitchFamily="18" charset="2"/>
              </a:rPr>
              <a:t>4</a:t>
            </a:r>
          </a:p>
        </p:txBody>
      </p:sp>
      <p:sp>
        <p:nvSpPr>
          <p:cNvPr id="52" name="Oval 53"/>
          <p:cNvSpPr>
            <a:spLocks noChangeArrowheads="1"/>
          </p:cNvSpPr>
          <p:nvPr/>
        </p:nvSpPr>
        <p:spPr bwMode="gray">
          <a:xfrm>
            <a:off x="6486525" y="4422775"/>
            <a:ext cx="160338" cy="161925"/>
          </a:xfrm>
          <a:prstGeom prst="ellipse">
            <a:avLst/>
          </a:prstGeom>
          <a:solidFill>
            <a:schemeClr val="accent2"/>
          </a:solidFill>
          <a:ln w="9525">
            <a:solidFill>
              <a:srgbClr val="008000"/>
            </a:solidFill>
            <a:round/>
            <a:headEnd/>
            <a:tailEnd/>
          </a:ln>
          <a:effectLst/>
        </p:spPr>
        <p:txBody>
          <a:bodyPr wrap="none" lIns="90488" tIns="44450" rIns="90488" bIns="4445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algn="ctr" fontAlgn="ctr" latinLnBrk="0">
              <a:buSzPct val="75000"/>
              <a:buFont typeface="Wingdings" panose="05000000000000000000" pitchFamily="2" charset="2"/>
              <a:buNone/>
            </a:pPr>
            <a:r>
              <a:rPr lang="en-US" altLang="ko-KR" sz="1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맑은 고딕" panose="020B0503020000020004" pitchFamily="50" charset="-127"/>
                <a:ea typeface="맑은 고딕" panose="020B0503020000020004" pitchFamily="50" charset="-127"/>
                <a:sym typeface="HYSymbolC" pitchFamily="18" charset="2"/>
              </a:rPr>
              <a:t>3</a:t>
            </a:r>
          </a:p>
        </p:txBody>
      </p:sp>
      <p:sp>
        <p:nvSpPr>
          <p:cNvPr id="53" name="Oval 54"/>
          <p:cNvSpPr>
            <a:spLocks noChangeArrowheads="1"/>
          </p:cNvSpPr>
          <p:nvPr/>
        </p:nvSpPr>
        <p:spPr bwMode="gray">
          <a:xfrm>
            <a:off x="6486525" y="4219575"/>
            <a:ext cx="160338" cy="161925"/>
          </a:xfrm>
          <a:prstGeom prst="ellipse">
            <a:avLst/>
          </a:prstGeom>
          <a:solidFill>
            <a:schemeClr val="accent2"/>
          </a:solidFill>
          <a:ln w="9525">
            <a:solidFill>
              <a:srgbClr val="008000"/>
            </a:solidFill>
            <a:round/>
            <a:headEnd/>
            <a:tailEnd/>
          </a:ln>
          <a:effectLst/>
        </p:spPr>
        <p:txBody>
          <a:bodyPr wrap="none" lIns="90488" tIns="44450" rIns="90488" bIns="4445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algn="ctr" fontAlgn="ctr" latinLnBrk="0">
              <a:buSzPct val="75000"/>
              <a:buFont typeface="Wingdings" panose="05000000000000000000" pitchFamily="2" charset="2"/>
              <a:buNone/>
            </a:pPr>
            <a:r>
              <a:rPr lang="en-US" altLang="ko-KR" sz="1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맑은 고딕" panose="020B0503020000020004" pitchFamily="50" charset="-127"/>
                <a:ea typeface="맑은 고딕" panose="020B0503020000020004" pitchFamily="50" charset="-127"/>
                <a:sym typeface="HYSymbolC" pitchFamily="18" charset="2"/>
              </a:rPr>
              <a:t>2</a:t>
            </a:r>
          </a:p>
        </p:txBody>
      </p:sp>
      <p:sp>
        <p:nvSpPr>
          <p:cNvPr id="54" name="Oval 55"/>
          <p:cNvSpPr>
            <a:spLocks noChangeArrowheads="1"/>
          </p:cNvSpPr>
          <p:nvPr/>
        </p:nvSpPr>
        <p:spPr bwMode="gray">
          <a:xfrm>
            <a:off x="6486525" y="4017963"/>
            <a:ext cx="160338" cy="161925"/>
          </a:xfrm>
          <a:prstGeom prst="ellipse">
            <a:avLst/>
          </a:prstGeom>
          <a:solidFill>
            <a:schemeClr val="accent2"/>
          </a:solidFill>
          <a:ln w="9525">
            <a:solidFill>
              <a:srgbClr val="008000"/>
            </a:solidFill>
            <a:round/>
            <a:headEnd/>
            <a:tailEnd/>
          </a:ln>
          <a:effectLst/>
        </p:spPr>
        <p:txBody>
          <a:bodyPr wrap="none" lIns="90488" tIns="44450" rIns="90488" bIns="4445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algn="ctr" fontAlgn="ctr" latinLnBrk="0">
              <a:buSzPct val="75000"/>
              <a:buFont typeface="Wingdings" panose="05000000000000000000" pitchFamily="2" charset="2"/>
              <a:buNone/>
            </a:pPr>
            <a:r>
              <a:rPr lang="en-US" altLang="ko-KR" sz="1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맑은 고딕" panose="020B0503020000020004" pitchFamily="50" charset="-127"/>
                <a:ea typeface="맑은 고딕" panose="020B0503020000020004" pitchFamily="50" charset="-127"/>
                <a:sym typeface="HYSymbolC" pitchFamily="18" charset="2"/>
              </a:rPr>
              <a:t>1</a:t>
            </a:r>
          </a:p>
        </p:txBody>
      </p:sp>
      <p:sp>
        <p:nvSpPr>
          <p:cNvPr id="56" name="Text Box 5"/>
          <p:cNvSpPr txBox="1">
            <a:spLocks noChangeArrowheads="1"/>
          </p:cNvSpPr>
          <p:nvPr/>
        </p:nvSpPr>
        <p:spPr bwMode="gray">
          <a:xfrm>
            <a:off x="6595993" y="2687638"/>
            <a:ext cx="884308" cy="883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488" tIns="44450" rIns="90488" bIns="44450">
            <a:spAutoFit/>
          </a:bodyPr>
          <a:lstStyle>
            <a:lvl1pPr marL="185738" indent="-185738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fontAlgn="ctr" latinLnBrk="0">
              <a:spcBef>
                <a:spcPct val="10000"/>
              </a:spcBef>
              <a:buFont typeface="Wingdings" panose="05000000000000000000" pitchFamily="2" charset="2"/>
              <a:buNone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  <a:sym typeface="HYSymbolG"/>
              </a:rPr>
              <a:t>강화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  <a:sym typeface="HYSymbolG"/>
            </a:endParaRPr>
          </a:p>
          <a:p>
            <a:pPr fontAlgn="ctr" latinLnBrk="0">
              <a:spcBef>
                <a:spcPct val="10000"/>
              </a:spcBef>
              <a:buFont typeface="Wingdings" panose="05000000000000000000" pitchFamily="2" charset="2"/>
              <a:buNone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  <a:sym typeface="HYSymbolG"/>
              </a:rPr>
              <a:t>기능변경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  <a:sym typeface="HYSymbolG"/>
            </a:endParaRPr>
          </a:p>
          <a:p>
            <a:pPr fontAlgn="ctr" latinLnBrk="0">
              <a:spcBef>
                <a:spcPct val="10000"/>
              </a:spcBef>
              <a:buFont typeface="Wingdings" panose="05000000000000000000" pitchFamily="2" charset="2"/>
              <a:buNone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  <a:sym typeface="HYSymbolG"/>
              </a:rPr>
              <a:t>유지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  <a:sym typeface="HYSymbolG"/>
            </a:endParaRPr>
          </a:p>
          <a:p>
            <a:pPr fontAlgn="ctr" latinLnBrk="0">
              <a:spcBef>
                <a:spcPct val="10000"/>
              </a:spcBef>
              <a:buFont typeface="Wingdings" panose="05000000000000000000" pitchFamily="2" charset="2"/>
              <a:buNone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  <a:sym typeface="HYSymbolG"/>
              </a:rPr>
              <a:t>축</a:t>
            </a:r>
            <a:r>
              <a:rPr lang="ko-KR" altLang="en-US" b="0" dirty="0">
                <a:latin typeface="맑은 고딕" panose="020B0503020000020004" pitchFamily="50" charset="-127"/>
                <a:ea typeface="맑은 고딕" panose="020B0503020000020004" pitchFamily="50" charset="-127"/>
                <a:sym typeface="HYSymbolG"/>
              </a:rPr>
              <a:t>소</a:t>
            </a:r>
            <a:endParaRPr lang="en-US" altLang="ko-KR" b="0" dirty="0">
              <a:latin typeface="맑은 고딕" panose="020B0503020000020004" pitchFamily="50" charset="-127"/>
              <a:ea typeface="맑은 고딕" panose="020B0503020000020004" pitchFamily="50" charset="-127"/>
              <a:sym typeface="HYSymbolG"/>
            </a:endParaRPr>
          </a:p>
        </p:txBody>
      </p:sp>
      <p:sp>
        <p:nvSpPr>
          <p:cNvPr id="57" name="Oval 56"/>
          <p:cNvSpPr>
            <a:spLocks noChangeArrowheads="1"/>
          </p:cNvSpPr>
          <p:nvPr/>
        </p:nvSpPr>
        <p:spPr bwMode="gray">
          <a:xfrm>
            <a:off x="6469063" y="2741613"/>
            <a:ext cx="160248" cy="161925"/>
          </a:xfrm>
          <a:prstGeom prst="ellipse">
            <a:avLst/>
          </a:prstGeom>
          <a:solidFill>
            <a:srgbClr val="FF9933"/>
          </a:solidFill>
          <a:ln w="9525">
            <a:solidFill>
              <a:srgbClr val="FF6600"/>
            </a:solidFill>
            <a:round/>
            <a:headEnd/>
            <a:tailEnd/>
          </a:ln>
        </p:spPr>
        <p:txBody>
          <a:bodyPr wrap="none" lIns="90488" tIns="44450" rIns="90488" bIns="4445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algn="ctr" fontAlgn="ctr" latinLnBrk="0">
              <a:buSzPct val="75000"/>
              <a:buFont typeface="Wingdings" panose="05000000000000000000" pitchFamily="2" charset="2"/>
              <a:buNone/>
            </a:pPr>
            <a:r>
              <a:rPr lang="ko-KR" altLang="en-US" sz="10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HYSymbolC" pitchFamily="18" charset="2"/>
              </a:rPr>
              <a:t>가</a:t>
            </a:r>
          </a:p>
        </p:txBody>
      </p:sp>
      <p:sp>
        <p:nvSpPr>
          <p:cNvPr id="58" name="Oval 57"/>
          <p:cNvSpPr>
            <a:spLocks noChangeArrowheads="1"/>
          </p:cNvSpPr>
          <p:nvPr/>
        </p:nvSpPr>
        <p:spPr bwMode="gray">
          <a:xfrm>
            <a:off x="6469063" y="2941638"/>
            <a:ext cx="160248" cy="161925"/>
          </a:xfrm>
          <a:prstGeom prst="ellipse">
            <a:avLst/>
          </a:prstGeom>
          <a:solidFill>
            <a:srgbClr val="FF9933"/>
          </a:solidFill>
          <a:ln w="9525">
            <a:solidFill>
              <a:srgbClr val="FF6600"/>
            </a:solidFill>
            <a:round/>
            <a:headEnd/>
            <a:tailEnd/>
          </a:ln>
        </p:spPr>
        <p:txBody>
          <a:bodyPr wrap="none" lIns="90488" tIns="44450" rIns="90488" bIns="4445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algn="ctr" fontAlgn="ctr" latinLnBrk="0">
              <a:buSzPct val="75000"/>
              <a:buFont typeface="Wingdings" panose="05000000000000000000" pitchFamily="2" charset="2"/>
              <a:buNone/>
            </a:pPr>
            <a:r>
              <a:rPr lang="ko-KR" altLang="en-US" sz="10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HYSymbolC" pitchFamily="18" charset="2"/>
              </a:rPr>
              <a:t>나</a:t>
            </a:r>
          </a:p>
        </p:txBody>
      </p:sp>
      <p:sp>
        <p:nvSpPr>
          <p:cNvPr id="59" name="Oval 58"/>
          <p:cNvSpPr>
            <a:spLocks noChangeArrowheads="1"/>
          </p:cNvSpPr>
          <p:nvPr/>
        </p:nvSpPr>
        <p:spPr bwMode="gray">
          <a:xfrm>
            <a:off x="6469063" y="3141663"/>
            <a:ext cx="160248" cy="161925"/>
          </a:xfrm>
          <a:prstGeom prst="ellipse">
            <a:avLst/>
          </a:prstGeom>
          <a:solidFill>
            <a:srgbClr val="FF9933"/>
          </a:solidFill>
          <a:ln w="9525">
            <a:solidFill>
              <a:srgbClr val="FF6600"/>
            </a:solidFill>
            <a:round/>
            <a:headEnd/>
            <a:tailEnd/>
          </a:ln>
        </p:spPr>
        <p:txBody>
          <a:bodyPr wrap="none" lIns="90488" tIns="44450" rIns="90488" bIns="4445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algn="ctr" fontAlgn="ctr" latinLnBrk="0">
              <a:buSzPct val="75000"/>
              <a:buFont typeface="Wingdings" panose="05000000000000000000" pitchFamily="2" charset="2"/>
              <a:buNone/>
            </a:pPr>
            <a:r>
              <a:rPr lang="ko-KR" altLang="en-US" sz="10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HYSymbolC" pitchFamily="18" charset="2"/>
              </a:rPr>
              <a:t>다</a:t>
            </a:r>
          </a:p>
        </p:txBody>
      </p:sp>
      <p:sp>
        <p:nvSpPr>
          <p:cNvPr id="60" name="Oval 59"/>
          <p:cNvSpPr>
            <a:spLocks noChangeArrowheads="1"/>
          </p:cNvSpPr>
          <p:nvPr/>
        </p:nvSpPr>
        <p:spPr bwMode="gray">
          <a:xfrm>
            <a:off x="6469063" y="3343275"/>
            <a:ext cx="160248" cy="161925"/>
          </a:xfrm>
          <a:prstGeom prst="ellipse">
            <a:avLst/>
          </a:prstGeom>
          <a:solidFill>
            <a:srgbClr val="FF9933"/>
          </a:solidFill>
          <a:ln w="9525">
            <a:solidFill>
              <a:srgbClr val="FF6600"/>
            </a:solidFill>
            <a:round/>
            <a:headEnd/>
            <a:tailEnd/>
          </a:ln>
        </p:spPr>
        <p:txBody>
          <a:bodyPr wrap="none" lIns="90488" tIns="44450" rIns="90488" bIns="4445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algn="ctr" fontAlgn="ctr" latinLnBrk="0">
              <a:buSzPct val="75000"/>
              <a:buFont typeface="Wingdings" panose="05000000000000000000" pitchFamily="2" charset="2"/>
              <a:buNone/>
            </a:pPr>
            <a:r>
              <a:rPr lang="ko-KR" altLang="en-US" sz="10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  <a:sym typeface="HYSymbolC" pitchFamily="18" charset="2"/>
              </a:rPr>
              <a:t>라</a:t>
            </a:r>
          </a:p>
        </p:txBody>
      </p:sp>
      <p:sp>
        <p:nvSpPr>
          <p:cNvPr id="62" name="Oval 60"/>
          <p:cNvSpPr>
            <a:spLocks noChangeArrowheads="1"/>
          </p:cNvSpPr>
          <p:nvPr/>
        </p:nvSpPr>
        <p:spPr bwMode="gray">
          <a:xfrm>
            <a:off x="6496050" y="5283200"/>
            <a:ext cx="160338" cy="161925"/>
          </a:xfrm>
          <a:prstGeom prst="ellipse">
            <a:avLst/>
          </a:prstGeom>
          <a:solidFill>
            <a:srgbClr val="0051C8"/>
          </a:solidFill>
          <a:ln w="9525">
            <a:solidFill>
              <a:srgbClr val="3399FF"/>
            </a:solidFill>
            <a:round/>
            <a:headEnd/>
            <a:tailEnd/>
          </a:ln>
          <a:effectLst/>
        </p:spPr>
        <p:txBody>
          <a:bodyPr wrap="none" lIns="90488" tIns="44450" rIns="90488" bIns="4445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algn="ctr" fontAlgn="ctr" latinLnBrk="0">
              <a:buSzPct val="75000"/>
              <a:buFont typeface="Wingdings" panose="05000000000000000000" pitchFamily="2" charset="2"/>
              <a:buNone/>
            </a:pPr>
            <a:r>
              <a:rPr lang="en-US" altLang="ko-KR" sz="1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맑은 고딕" panose="020B0503020000020004" pitchFamily="50" charset="-127"/>
                <a:sym typeface="HYSymbolC" pitchFamily="18" charset="2"/>
              </a:rPr>
              <a:t>A</a:t>
            </a:r>
          </a:p>
        </p:txBody>
      </p:sp>
      <p:sp>
        <p:nvSpPr>
          <p:cNvPr id="63" name="Oval 61"/>
          <p:cNvSpPr>
            <a:spLocks noChangeArrowheads="1"/>
          </p:cNvSpPr>
          <p:nvPr/>
        </p:nvSpPr>
        <p:spPr bwMode="gray">
          <a:xfrm>
            <a:off x="6496050" y="5484813"/>
            <a:ext cx="160338" cy="161925"/>
          </a:xfrm>
          <a:prstGeom prst="ellipse">
            <a:avLst/>
          </a:prstGeom>
          <a:solidFill>
            <a:srgbClr val="0051C8"/>
          </a:solidFill>
          <a:ln w="9525">
            <a:solidFill>
              <a:srgbClr val="3399FF"/>
            </a:solidFill>
            <a:round/>
            <a:headEnd/>
            <a:tailEnd/>
          </a:ln>
          <a:effectLst/>
        </p:spPr>
        <p:txBody>
          <a:bodyPr wrap="none" lIns="90488" tIns="44450" rIns="90488" bIns="4445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algn="ctr" fontAlgn="ctr" latinLnBrk="0">
              <a:buSzPct val="75000"/>
              <a:buFont typeface="Wingdings" panose="05000000000000000000" pitchFamily="2" charset="2"/>
              <a:buNone/>
            </a:pPr>
            <a:r>
              <a:rPr lang="en-US" altLang="ko-KR" sz="1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맑은 고딕" panose="020B0503020000020004" pitchFamily="50" charset="-127"/>
                <a:sym typeface="HYSymbolC" pitchFamily="18" charset="2"/>
              </a:rPr>
              <a:t>B</a:t>
            </a:r>
          </a:p>
        </p:txBody>
      </p:sp>
      <p:sp>
        <p:nvSpPr>
          <p:cNvPr id="64" name="Oval 62"/>
          <p:cNvSpPr>
            <a:spLocks noChangeArrowheads="1"/>
          </p:cNvSpPr>
          <p:nvPr/>
        </p:nvSpPr>
        <p:spPr bwMode="gray">
          <a:xfrm>
            <a:off x="6496050" y="5686425"/>
            <a:ext cx="160338" cy="161925"/>
          </a:xfrm>
          <a:prstGeom prst="ellipse">
            <a:avLst/>
          </a:prstGeom>
          <a:solidFill>
            <a:srgbClr val="0051C8"/>
          </a:solidFill>
          <a:ln w="9525">
            <a:solidFill>
              <a:srgbClr val="3399FF"/>
            </a:solidFill>
            <a:round/>
            <a:headEnd/>
            <a:tailEnd/>
          </a:ln>
          <a:effectLst/>
        </p:spPr>
        <p:txBody>
          <a:bodyPr wrap="none" lIns="90488" tIns="44450" rIns="90488" bIns="4445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algn="ctr" fontAlgn="ctr" latinLnBrk="0">
              <a:buSzPct val="75000"/>
              <a:buFont typeface="Wingdings" panose="05000000000000000000" pitchFamily="2" charset="2"/>
              <a:buNone/>
            </a:pPr>
            <a:r>
              <a:rPr lang="en-US" altLang="ko-KR" sz="1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맑은 고딕" panose="020B0503020000020004" pitchFamily="50" charset="-127"/>
                <a:sym typeface="HYSymbolC" pitchFamily="18" charset="2"/>
              </a:rPr>
              <a:t>C</a:t>
            </a:r>
          </a:p>
        </p:txBody>
      </p:sp>
      <p:cxnSp>
        <p:nvCxnSpPr>
          <p:cNvPr id="65" name="직선 연결선 129"/>
          <p:cNvCxnSpPr>
            <a:cxnSpLocks noChangeShapeType="1"/>
          </p:cNvCxnSpPr>
          <p:nvPr/>
        </p:nvCxnSpPr>
        <p:spPr bwMode="auto">
          <a:xfrm rot="5400000">
            <a:off x="579437" y="4037013"/>
            <a:ext cx="1323975" cy="0"/>
          </a:xfrm>
          <a:prstGeom prst="line">
            <a:avLst/>
          </a:prstGeom>
          <a:noFill/>
          <a:ln w="3175" algn="ctr">
            <a:solidFill>
              <a:schemeClr val="tx1"/>
            </a:solidFill>
            <a:prstDash val="dash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6" name="직선 연결선 131"/>
          <p:cNvCxnSpPr>
            <a:cxnSpLocks noChangeShapeType="1"/>
          </p:cNvCxnSpPr>
          <p:nvPr/>
        </p:nvCxnSpPr>
        <p:spPr bwMode="auto">
          <a:xfrm rot="5400000">
            <a:off x="1360487" y="3819526"/>
            <a:ext cx="1323975" cy="0"/>
          </a:xfrm>
          <a:prstGeom prst="line">
            <a:avLst/>
          </a:prstGeom>
          <a:noFill/>
          <a:ln w="3175" algn="ctr">
            <a:solidFill>
              <a:schemeClr val="tx1"/>
            </a:solidFill>
            <a:prstDash val="dash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7" name="직선 연결선 132"/>
          <p:cNvCxnSpPr>
            <a:cxnSpLocks noChangeShapeType="1"/>
          </p:cNvCxnSpPr>
          <p:nvPr/>
        </p:nvCxnSpPr>
        <p:spPr bwMode="auto">
          <a:xfrm rot="5400000">
            <a:off x="679450" y="4013201"/>
            <a:ext cx="1323975" cy="0"/>
          </a:xfrm>
          <a:prstGeom prst="line">
            <a:avLst/>
          </a:prstGeom>
          <a:noFill/>
          <a:ln w="3175" algn="ctr">
            <a:solidFill>
              <a:schemeClr val="tx1"/>
            </a:solidFill>
            <a:prstDash val="dash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" name="직선 연결선 133"/>
          <p:cNvCxnSpPr>
            <a:cxnSpLocks noChangeShapeType="1"/>
          </p:cNvCxnSpPr>
          <p:nvPr/>
        </p:nvCxnSpPr>
        <p:spPr bwMode="auto">
          <a:xfrm rot="5400000">
            <a:off x="1031875" y="3929063"/>
            <a:ext cx="1323975" cy="0"/>
          </a:xfrm>
          <a:prstGeom prst="line">
            <a:avLst/>
          </a:prstGeom>
          <a:noFill/>
          <a:ln w="3175" algn="ctr">
            <a:solidFill>
              <a:schemeClr val="tx1"/>
            </a:solidFill>
            <a:prstDash val="dash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9" name="직선 연결선 134"/>
          <p:cNvCxnSpPr>
            <a:cxnSpLocks noChangeShapeType="1"/>
          </p:cNvCxnSpPr>
          <p:nvPr/>
        </p:nvCxnSpPr>
        <p:spPr bwMode="auto">
          <a:xfrm rot="5400000">
            <a:off x="912812" y="3971926"/>
            <a:ext cx="1323975" cy="0"/>
          </a:xfrm>
          <a:prstGeom prst="line">
            <a:avLst/>
          </a:prstGeom>
          <a:noFill/>
          <a:ln w="3175" algn="ctr">
            <a:solidFill>
              <a:schemeClr val="tx1"/>
            </a:solidFill>
            <a:prstDash val="dash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0" name="직선 연결선 135"/>
          <p:cNvCxnSpPr>
            <a:cxnSpLocks noChangeShapeType="1"/>
          </p:cNvCxnSpPr>
          <p:nvPr/>
        </p:nvCxnSpPr>
        <p:spPr bwMode="auto">
          <a:xfrm rot="5400000">
            <a:off x="477837" y="4070351"/>
            <a:ext cx="1323975" cy="0"/>
          </a:xfrm>
          <a:prstGeom prst="line">
            <a:avLst/>
          </a:prstGeom>
          <a:noFill/>
          <a:ln w="3175" algn="ctr">
            <a:solidFill>
              <a:schemeClr val="tx1"/>
            </a:solidFill>
            <a:prstDash val="dash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1" name="AutoShape 86"/>
          <p:cNvSpPr>
            <a:spLocks noChangeArrowheads="1"/>
          </p:cNvSpPr>
          <p:nvPr/>
        </p:nvSpPr>
        <p:spPr bwMode="auto">
          <a:xfrm rot="5400000">
            <a:off x="3416300" y="3911600"/>
            <a:ext cx="1887538" cy="287338"/>
          </a:xfrm>
          <a:prstGeom prst="triangle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eaLnBrk="1" hangingPunct="1"/>
            <a:endParaRPr lang="ko-KR" altLang="en-US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73" name="Rectangle 12"/>
          <p:cNvSpPr>
            <a:spLocks noChangeArrowheads="1"/>
          </p:cNvSpPr>
          <p:nvPr/>
        </p:nvSpPr>
        <p:spPr bwMode="auto">
          <a:xfrm>
            <a:off x="549275" y="4619625"/>
            <a:ext cx="555625" cy="2846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marL="0" lvl="1" algn="just" eaLnBrk="1" hangingPunct="1">
              <a:lnSpc>
                <a:spcPts val="1500"/>
              </a:lnSpc>
              <a:buClr>
                <a:srgbClr val="FF0000"/>
              </a:buClr>
              <a:buFont typeface="Wingdings" panose="05000000000000000000" pitchFamily="2" charset="2"/>
              <a:buNone/>
            </a:pPr>
            <a:r>
              <a:rPr lang="en-US" altLang="ko-KR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……</a:t>
            </a:r>
          </a:p>
        </p:txBody>
      </p:sp>
      <p:sp>
        <p:nvSpPr>
          <p:cNvPr id="75" name="제목 3"/>
          <p:cNvSpPr txBox="1">
            <a:spLocks/>
          </p:cNvSpPr>
          <p:nvPr/>
        </p:nvSpPr>
        <p:spPr>
          <a:xfrm>
            <a:off x="225966" y="143344"/>
            <a:ext cx="4254691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/>
              <a:t>6. </a:t>
            </a:r>
            <a:r>
              <a:rPr lang="ko-KR" altLang="en-US" dirty="0" smtClean="0"/>
              <a:t>인원 조정 가중치 </a:t>
            </a:r>
            <a:r>
              <a:rPr lang="ko-KR" altLang="en-US" dirty="0"/>
              <a:t>설정 방향설계</a:t>
            </a:r>
          </a:p>
        </p:txBody>
      </p:sp>
      <p:sp>
        <p:nvSpPr>
          <p:cNvPr id="76" name="내용 개체 틀 2"/>
          <p:cNvSpPr txBox="1">
            <a:spLocks/>
          </p:cNvSpPr>
          <p:nvPr/>
        </p:nvSpPr>
        <p:spPr>
          <a:xfrm>
            <a:off x="446998" y="781472"/>
            <a:ext cx="8973932" cy="92948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r>
              <a:rPr lang="ko-KR" altLang="en-US" dirty="0"/>
              <a:t>가중치 설정은 아래와 같이 다양한 기준에 의하여 설정될 수 있으며</a:t>
            </a:r>
            <a:r>
              <a:rPr lang="en-US" altLang="ko-KR" dirty="0"/>
              <a:t>, </a:t>
            </a:r>
            <a:r>
              <a:rPr lang="ko-KR" altLang="en-US" dirty="0"/>
              <a:t>각 </a:t>
            </a:r>
            <a:r>
              <a:rPr lang="ko-KR" altLang="en-US" dirty="0" smtClean="0"/>
              <a:t>기능이 </a:t>
            </a:r>
            <a:r>
              <a:rPr lang="ko-KR" altLang="en-US" dirty="0"/>
              <a:t>지향하는 </a:t>
            </a:r>
            <a:r>
              <a:rPr lang="ko-KR" altLang="en-US" dirty="0" smtClean="0"/>
              <a:t>전략적</a:t>
            </a:r>
            <a:endParaRPr lang="en-US" altLang="ko-KR" dirty="0" smtClean="0"/>
          </a:p>
          <a:p>
            <a:r>
              <a:rPr lang="ko-KR" altLang="en-US" dirty="0" smtClean="0"/>
              <a:t>방향에 </a:t>
            </a:r>
            <a:r>
              <a:rPr lang="ko-KR" altLang="en-US" dirty="0"/>
              <a:t>따라 가중치 설정 기준을 선별하여 이용할 수 있음</a:t>
            </a:r>
            <a:r>
              <a:rPr lang="en-US" altLang="ko-KR" dirty="0"/>
              <a:t>. </a:t>
            </a:r>
            <a:r>
              <a:rPr lang="ko-KR" altLang="en-US" dirty="0"/>
              <a:t>따라서 각 셀이 속하는 기준에 따라 </a:t>
            </a:r>
            <a:endParaRPr lang="en-US" altLang="ko-KR" dirty="0" smtClean="0"/>
          </a:p>
          <a:p>
            <a:r>
              <a:rPr lang="ko-KR" altLang="en-US" dirty="0" smtClean="0"/>
              <a:t>가중치가 </a:t>
            </a:r>
            <a:r>
              <a:rPr lang="ko-KR" altLang="en-US" dirty="0"/>
              <a:t>다르게 적용 될 수 있음</a:t>
            </a:r>
          </a:p>
        </p:txBody>
      </p:sp>
      <p:sp>
        <p:nvSpPr>
          <p:cNvPr id="79" name="Text Box 51"/>
          <p:cNvSpPr txBox="1">
            <a:spLocks noChangeArrowheads="1"/>
          </p:cNvSpPr>
          <p:nvPr/>
        </p:nvSpPr>
        <p:spPr bwMode="gray">
          <a:xfrm>
            <a:off x="6600825" y="5213637"/>
            <a:ext cx="1323975" cy="6806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>
            <a:lvl1pPr marL="457200" indent="-4572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가는각진제목체" pitchFamily="18" charset="-127"/>
              </a:defRPr>
            </a:lvl9pPr>
          </a:lstStyle>
          <a:p>
            <a:pPr fontAlgn="ctr" latinLnBrk="0">
              <a:spcBef>
                <a:spcPct val="10000"/>
              </a:spcBef>
              <a:buFont typeface="Wingdings" panose="05000000000000000000" pitchFamily="2" charset="2"/>
              <a:buNone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소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fontAlgn="ctr" latinLnBrk="0">
              <a:spcBef>
                <a:spcPct val="10000"/>
              </a:spcBef>
              <a:buFont typeface="Wingdings" panose="05000000000000000000" pitchFamily="2" charset="2"/>
              <a:buNone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중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fontAlgn="ctr" latinLnBrk="0">
              <a:spcBef>
                <a:spcPct val="10000"/>
              </a:spcBef>
              <a:buFont typeface="Wingdings" panose="05000000000000000000" pitchFamily="2" charset="2"/>
              <a:buNone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대</a:t>
            </a:r>
            <a:endParaRPr lang="en-US" altLang="ko-KR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8348118" y="187786"/>
            <a:ext cx="12378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Ⅴ.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인력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분석</a:t>
            </a:r>
          </a:p>
        </p:txBody>
      </p:sp>
    </p:spTree>
    <p:extLst>
      <p:ext uri="{BB962C8B-B14F-4D97-AF65-F5344CB8AC3E}">
        <p14:creationId xmlns:p14="http://schemas.microsoft.com/office/powerpoint/2010/main" val="3578492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6229480"/>
              </p:ext>
            </p:extLst>
          </p:nvPr>
        </p:nvGraphicFramePr>
        <p:xfrm>
          <a:off x="507358" y="1534546"/>
          <a:ext cx="5597770" cy="4471296"/>
        </p:xfrm>
        <a:graphic>
          <a:graphicData uri="http://schemas.openxmlformats.org/drawingml/2006/table">
            <a:tbl>
              <a:tblPr/>
              <a:tblGrid>
                <a:gridCol w="1042352"/>
                <a:gridCol w="786525"/>
                <a:gridCol w="693488"/>
                <a:gridCol w="766719"/>
                <a:gridCol w="864096"/>
                <a:gridCol w="1444590"/>
              </a:tblGrid>
              <a:tr h="135497">
                <a:tc>
                  <a:txBody>
                    <a:bodyPr/>
                    <a:lstStyle/>
                    <a:p>
                      <a:pPr algn="ctr" fontAlgn="ctr">
                        <a:lnSpc>
                          <a:spcPct val="8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기능</a:t>
                      </a:r>
                      <a:endParaRPr lang="ko-KR" altLang="en-US" sz="1100" b="0" i="0" u="none" strike="noStrike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8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현원</a:t>
                      </a:r>
                      <a:r>
                        <a:rPr lang="en-US" altLang="ko-KR" sz="1100" b="0" i="0" u="none" strike="noStrike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/>
                      </a:r>
                      <a:br>
                        <a:rPr lang="en-US" altLang="ko-KR" sz="1100" b="0" i="0" u="none" strike="noStrike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1100" b="0" i="0" u="none" strike="noStrike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100" b="0" i="0" u="none" strike="noStrike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실제인원</a:t>
                      </a:r>
                      <a:r>
                        <a:rPr lang="en-US" altLang="ko-KR" sz="1100" b="0" i="0" u="none" strike="noStrike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1100" b="0" i="0" u="none" strike="noStrike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8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기능분석</a:t>
                      </a:r>
                      <a:endParaRPr lang="en-US" altLang="ko-KR" sz="1100" b="0" i="0" u="none" strike="noStrike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8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인력분석</a:t>
                      </a:r>
                      <a:endParaRPr lang="en-US" altLang="ko-KR" sz="1100" b="0" i="0" u="none" strike="noStrike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8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전략정합성</a:t>
                      </a:r>
                      <a:endParaRPr lang="en-US" altLang="ko-KR" sz="1100" b="0" i="0" u="none" strike="noStrike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  <a:p>
                      <a:pPr algn="ctr" fontAlgn="ctr">
                        <a:lnSpc>
                          <a:spcPct val="8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분석</a:t>
                      </a:r>
                      <a:endParaRPr lang="en-US" altLang="ko-KR" sz="1100" b="0" i="0" u="none" strike="noStrike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8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종합 분석</a:t>
                      </a:r>
                      <a:endParaRPr lang="en-US" altLang="ko-KR" sz="1100" b="0" i="0" u="none" strike="noStrike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marL="5900" marR="5900" marT="59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37236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시정담당관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18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유지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적정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현원 유지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71999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기획담당관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21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유지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적정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축소 검토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71999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인사담당관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27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유지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적정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현원 유지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71999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정보감사담당관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21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축소</a:t>
                      </a:r>
                      <a:endParaRPr lang="en-US" altLang="ko-KR" sz="1100" b="0" i="0" u="none" strike="noStrike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적정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기능조정</a:t>
                      </a:r>
                      <a:r>
                        <a:rPr lang="en-US" altLang="ko-KR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1100" b="0" i="0" u="none" strike="noStrike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현원유지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71999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사회과</a:t>
                      </a:r>
                      <a:endParaRPr lang="ko-KR" alt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 dirty="0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24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유지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적정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축소 검토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71999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복지과</a:t>
                      </a:r>
                      <a:endParaRPr lang="ko-KR" alt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 dirty="0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26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유지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보강필요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기능조정</a:t>
                      </a:r>
                      <a:r>
                        <a:rPr lang="en-US" altLang="ko-KR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1100" b="0" i="0" u="none" strike="noStrike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현원유지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71999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민원과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 dirty="0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18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유지</a:t>
                      </a:r>
                      <a:endParaRPr lang="en-US" altLang="ko-KR" sz="1100" b="0" i="0" u="none" strike="noStrike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축소검토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기능조정</a:t>
                      </a:r>
                      <a:r>
                        <a:rPr lang="en-US" altLang="ko-KR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축소검토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71999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회계과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 dirty="0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24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유지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적정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축소</a:t>
                      </a:r>
                      <a:r>
                        <a:rPr lang="ko-KR" altLang="en-US" sz="1100" b="0" i="0" u="none" strike="noStrike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검토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71999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세무과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 dirty="0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27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유지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적정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기능조정</a:t>
                      </a:r>
                      <a:r>
                        <a:rPr lang="en-US" altLang="ko-KR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1100" b="0" i="0" u="none" strike="noStrike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현원유지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71999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문화체육과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 dirty="0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12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기능변경</a:t>
                      </a:r>
                      <a:endParaRPr lang="en-US" altLang="ko-KR" sz="1100" b="0" i="0" u="none" strike="noStrike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적정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기능조정</a:t>
                      </a:r>
                      <a:r>
                        <a:rPr lang="en-US" altLang="ko-KR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1100" b="0" i="0" u="none" strike="noStrike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현원유지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71999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관광과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 dirty="0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17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강화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보강필요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기능조정</a:t>
                      </a:r>
                      <a:r>
                        <a:rPr lang="en-US" altLang="ko-KR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증원검토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71999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문화재과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 dirty="0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14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기능변경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적정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기능조정</a:t>
                      </a:r>
                      <a:r>
                        <a:rPr lang="en-US" altLang="ko-KR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1100" b="0" i="0" u="none" strike="noStrike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현원유지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71999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토지과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 dirty="0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21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유지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적정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축소 검토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71999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안전관리과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 dirty="0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25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유지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적정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기능조정</a:t>
                      </a:r>
                      <a:r>
                        <a:rPr lang="en-US" altLang="ko-KR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축소검토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71999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경제과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 dirty="0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17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유지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적정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기능조정</a:t>
                      </a:r>
                      <a:r>
                        <a:rPr lang="en-US" altLang="ko-KR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증원검토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71999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건설과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 dirty="0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24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유지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축소검토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기능조정</a:t>
                      </a:r>
                      <a:r>
                        <a:rPr lang="en-US" altLang="ko-KR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1100" b="0" i="0" u="none" strike="noStrike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현원유지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71999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산림과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 dirty="0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18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유지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적정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기능조정</a:t>
                      </a:r>
                      <a:r>
                        <a:rPr lang="en-US" altLang="ko-KR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증원검토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71999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도시재생과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 dirty="0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15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기능변경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적정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기능조정</a:t>
                      </a:r>
                      <a:r>
                        <a:rPr lang="en-US" altLang="ko-KR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축소검토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71999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허가과</a:t>
                      </a:r>
                      <a:endParaRPr lang="ko-KR" alt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 dirty="0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22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기능변경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보강필요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기능조정</a:t>
                      </a:r>
                      <a:r>
                        <a:rPr lang="en-US" altLang="ko-KR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축소검토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71999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교통과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 dirty="0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24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기능변경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적정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기능조정</a:t>
                      </a:r>
                      <a:r>
                        <a:rPr lang="en-US" altLang="ko-KR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축소검토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71999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환경과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 dirty="0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16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통합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적정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기능조정</a:t>
                      </a:r>
                      <a:r>
                        <a:rPr lang="en-US" altLang="ko-KR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1100" b="0" i="0" u="none" strike="noStrike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현원유지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84973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청소과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 dirty="0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35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통합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적정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기능조정</a:t>
                      </a:r>
                      <a:r>
                        <a:rPr lang="en-US" altLang="ko-KR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1100" b="0" i="0" u="none" strike="noStrike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현원유지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84973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수도과</a:t>
                      </a:r>
                      <a:endParaRPr lang="ko-KR" alt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 dirty="0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25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유지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적정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현원 유지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84973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공공개발사업과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 dirty="0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기븡변경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적정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기능조정</a:t>
                      </a:r>
                      <a:r>
                        <a:rPr lang="en-US" altLang="ko-KR" sz="1100" b="0" i="0" u="none" strike="noStrike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1100" b="0" i="0" u="none" strike="noStrike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증원검토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84973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도</a:t>
                      </a:r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촌과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 dirty="0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15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기능변경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적정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기능조정</a:t>
                      </a:r>
                      <a:r>
                        <a:rPr lang="en-US" altLang="ko-KR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증원검토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84973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보건과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 dirty="0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68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유지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적정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</a:t>
                      </a:r>
                      <a:endParaRPr lang="en-US" altLang="ko-KR" sz="1100" b="0" i="0" u="none" strike="noStrike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현원 유지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84973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건강과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 dirty="0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18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유지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적정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현원 유지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84973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농업과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 dirty="0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20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유지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적정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</a:t>
                      </a:r>
                      <a:endParaRPr lang="en-US" altLang="ko-KR" sz="1100" b="0" i="0" u="none" strike="noStrike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현원 유지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84973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축산과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 dirty="0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13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유지</a:t>
                      </a:r>
                      <a:endParaRPr lang="en-US" altLang="ko-KR" sz="1100" b="0" i="0" u="none" strike="noStrike" dirty="0">
                        <a:solidFill>
                          <a:srgbClr val="0D0D0D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축소검토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</a:t>
                      </a:r>
                      <a:endParaRPr lang="en-US" altLang="ko-KR" sz="1100" b="0" i="0" u="none" strike="noStrike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현원 유지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84973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농촌진흥과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 dirty="0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12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신규</a:t>
                      </a:r>
                      <a:endParaRPr lang="en-US" altLang="ko-KR" sz="1100" b="0" i="0" u="none" strike="noStrike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축소검토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기능조정</a:t>
                      </a:r>
                      <a:r>
                        <a:rPr lang="en-US" altLang="ko-KR" sz="1100" b="0" i="0" u="none" strike="noStrike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1100" b="0" i="0" u="none" strike="noStrike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증원검토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84973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기술보급과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 dirty="0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16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기능변경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축소검토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기능조정</a:t>
                      </a:r>
                      <a:r>
                        <a:rPr lang="en-US" altLang="ko-KR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증원검토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84973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공공시설관리소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 dirty="0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16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기능변경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축소검토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축소 검토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84973"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관광경영사업소</a:t>
                      </a:r>
                      <a:endParaRPr lang="ko-KR" alt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70000"/>
                        </a:lnSpc>
                      </a:pPr>
                      <a:r>
                        <a:rPr lang="en-US" altLang="ko-KR" sz="1100" b="0" i="0" u="none" strike="noStrike" dirty="0">
                          <a:solidFill>
                            <a:srgbClr val="0D0D0D"/>
                          </a:solidFill>
                          <a:effectLst/>
                          <a:latin typeface="+mn-ea"/>
                          <a:ea typeface="+mn-ea"/>
                        </a:rPr>
                        <a:t>23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기능변경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축소검토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70000"/>
                        </a:lnSpc>
                      </a:pPr>
                      <a:r>
                        <a:rPr lang="ko-KR" altLang="en-US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기능조정</a:t>
                      </a:r>
                      <a:r>
                        <a:rPr lang="en-US" altLang="ko-KR" sz="1100" b="0" i="0" u="none" strike="noStrik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1100" b="0" i="0" u="none" strike="noStrike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현원유지</a:t>
                      </a:r>
                      <a:endParaRPr lang="en-US" altLang="ko-KR" sz="11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9" name="제목 3"/>
          <p:cNvSpPr txBox="1">
            <a:spLocks/>
          </p:cNvSpPr>
          <p:nvPr/>
        </p:nvSpPr>
        <p:spPr>
          <a:xfrm>
            <a:off x="225966" y="143344"/>
            <a:ext cx="2792752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맑은 고딕" panose="020B0503020000020004" pitchFamily="50" charset="-127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/>
              <a:t>7. </a:t>
            </a:r>
            <a:r>
              <a:rPr lang="ko-KR" altLang="en-US" dirty="0"/>
              <a:t>적정인력 </a:t>
            </a:r>
            <a:r>
              <a:rPr lang="ko-KR" altLang="en-US" dirty="0" smtClean="0"/>
              <a:t>산출 종합</a:t>
            </a:r>
            <a:endParaRPr lang="ko-KR" altLang="en-US" dirty="0"/>
          </a:p>
        </p:txBody>
      </p:sp>
      <p:sp>
        <p:nvSpPr>
          <p:cNvPr id="20" name="내용 개체 틀 2"/>
          <p:cNvSpPr txBox="1">
            <a:spLocks/>
          </p:cNvSpPr>
          <p:nvPr/>
        </p:nvSpPr>
        <p:spPr>
          <a:xfrm>
            <a:off x="446998" y="690032"/>
            <a:ext cx="9169498" cy="609398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r>
              <a:rPr lang="ko-KR" altLang="en-US" dirty="0"/>
              <a:t>가중치 설정에 따라 </a:t>
            </a:r>
            <a:r>
              <a:rPr lang="ko-KR" altLang="en-US" dirty="0" smtClean="0"/>
              <a:t>신기능에 대한 인력 </a:t>
            </a:r>
            <a:r>
              <a:rPr lang="ko-KR" altLang="en-US" dirty="0"/>
              <a:t>보강을 우선 추진하며</a:t>
            </a:r>
            <a:r>
              <a:rPr lang="en-US" altLang="ko-KR" dirty="0"/>
              <a:t>, </a:t>
            </a:r>
            <a:r>
              <a:rPr lang="ko-KR" altLang="en-US" dirty="0" smtClean="0"/>
              <a:t>이외 업무량이 과중한 부서에 대한</a:t>
            </a:r>
            <a:endParaRPr lang="en-US" altLang="ko-KR" dirty="0"/>
          </a:p>
          <a:p>
            <a:r>
              <a:rPr lang="ko-KR" altLang="en-US" dirty="0" smtClean="0"/>
              <a:t>인력 </a:t>
            </a:r>
            <a:r>
              <a:rPr lang="ko-KR" altLang="en-US" dirty="0"/>
              <a:t>충원을 지속적으로 실시</a:t>
            </a:r>
          </a:p>
        </p:txBody>
      </p:sp>
      <p:sp>
        <p:nvSpPr>
          <p:cNvPr id="6" name="이등변 삼각형 5"/>
          <p:cNvSpPr/>
          <p:nvPr/>
        </p:nvSpPr>
        <p:spPr bwMode="auto">
          <a:xfrm rot="5400000">
            <a:off x="4265992" y="3884110"/>
            <a:ext cx="4212468" cy="252028"/>
          </a:xfrm>
          <a:prstGeom prst="triangle">
            <a:avLst/>
          </a:prstGeom>
          <a:ln>
            <a:headEnd/>
            <a:tailEnd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 fontAlgn="ctr" latinLnBrk="0">
              <a:spcBef>
                <a:spcPts val="600"/>
              </a:spcBef>
            </a:pPr>
            <a:endParaRPr lang="ko-KR" altLang="en-US" dirty="0" smtClea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7" name="Text Box 19"/>
          <p:cNvSpPr txBox="1">
            <a:spLocks noChangeArrowheads="1"/>
          </p:cNvSpPr>
          <p:nvPr/>
        </p:nvSpPr>
        <p:spPr bwMode="auto">
          <a:xfrm>
            <a:off x="6602880" y="2920214"/>
            <a:ext cx="2592000" cy="2695884"/>
          </a:xfrm>
          <a:prstGeom prst="rect">
            <a:avLst/>
          </a:prstGeom>
          <a:solidFill>
            <a:srgbClr val="C0C0C0">
              <a:alpha val="16862"/>
            </a:srgbClr>
          </a:solidFill>
          <a:ln w="28575">
            <a:noFill/>
            <a:miter lim="800000"/>
            <a:headEnd/>
            <a:tailEnd/>
          </a:ln>
        </p:spPr>
        <p:txBody>
          <a:bodyPr anchor="ctr"/>
          <a:lstStyle/>
          <a:p>
            <a:pPr marL="87313" indent="-87313" latinLnBrk="0">
              <a:lnSpc>
                <a:spcPct val="120000"/>
              </a:lnSpc>
              <a:spcAft>
                <a:spcPts val="1200"/>
              </a:spcAft>
              <a:buFont typeface="Wingdings" pitchFamily="2" charset="2"/>
              <a:buChar char="§"/>
            </a:pPr>
            <a:r>
              <a:rPr lang="ko-KR" altLang="en-US" sz="1200" dirty="0">
                <a:latin typeface="맑은 고딕" panose="020B0503020000020004" pitchFamily="50" charset="-127"/>
              </a:rPr>
              <a:t>지역 </a:t>
            </a:r>
            <a:r>
              <a:rPr lang="ko-KR" altLang="en-US" sz="1200" dirty="0" err="1" smtClean="0">
                <a:latin typeface="맑은 고딕" panose="020B0503020000020004" pitchFamily="50" charset="-127"/>
              </a:rPr>
              <a:t>읍면의</a:t>
            </a:r>
            <a:r>
              <a:rPr lang="ko-KR" altLang="en-US" sz="1200" dirty="0" smtClean="0">
                <a:latin typeface="맑은 고딕" panose="020B0503020000020004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전반적으로 전 기능에 걸쳐 인원이 과다한 것으로 판단됨</a:t>
            </a:r>
            <a:endParaRPr lang="en-US" altLang="ko-KR" sz="1200" dirty="0" smtClean="0">
              <a:solidFill>
                <a:prstClr val="black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7313" indent="-87313" latinLnBrk="0">
              <a:lnSpc>
                <a:spcPct val="120000"/>
              </a:lnSpc>
              <a:spcAft>
                <a:spcPts val="1200"/>
              </a:spcAft>
              <a:buFont typeface="Wingdings" pitchFamily="2" charset="2"/>
              <a:buChar char="§"/>
            </a:pPr>
            <a:r>
              <a:rPr lang="ko-KR" altLang="en-US" sz="1200" dirty="0" smtClean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이는 </a:t>
            </a:r>
            <a:r>
              <a:rPr lang="ko-KR" altLang="en-US" sz="1200" dirty="0" err="1" smtClean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도농</a:t>
            </a:r>
            <a:r>
              <a:rPr lang="ko-KR" altLang="en-US" sz="1200" dirty="0" smtClean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복합의 특성을 반영하더라도 타 시도 대비 인원의 </a:t>
            </a:r>
            <a:r>
              <a:rPr lang="ko-KR" altLang="en-US" sz="1200" dirty="0" err="1" smtClean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여유율이</a:t>
            </a:r>
            <a:r>
              <a:rPr lang="ko-KR" altLang="en-US" sz="1200" dirty="0" smtClean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sz="1200" dirty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있는 것으로 나타남</a:t>
            </a:r>
            <a:endParaRPr lang="ko-KR" altLang="en-US" sz="1200" dirty="0">
              <a:solidFill>
                <a:prstClr val="black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7313" indent="-87313" latinLnBrk="0">
              <a:lnSpc>
                <a:spcPct val="120000"/>
              </a:lnSpc>
              <a:spcAft>
                <a:spcPts val="1200"/>
              </a:spcAft>
              <a:buFont typeface="Wingdings" pitchFamily="2" charset="2"/>
              <a:buChar char="§"/>
            </a:pP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따라서 지역 </a:t>
            </a:r>
            <a:r>
              <a:rPr lang="ko-KR" altLang="en-US" sz="120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읍면동의</a:t>
            </a: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경우 인력 </a:t>
            </a:r>
            <a:r>
              <a:rPr lang="ko-KR" altLang="en-US" sz="120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여유율이</a:t>
            </a: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있으므로 사업부서로 전환이 필요함</a:t>
            </a:r>
            <a:endParaRPr lang="en-US" altLang="ko-KR" sz="12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" name="AutoShape 12"/>
          <p:cNvSpPr>
            <a:spLocks noChangeArrowheads="1"/>
          </p:cNvSpPr>
          <p:nvPr/>
        </p:nvSpPr>
        <p:spPr bwMode="auto">
          <a:xfrm>
            <a:off x="6603162" y="2533487"/>
            <a:ext cx="2592000" cy="360000"/>
          </a:xfrm>
          <a:prstGeom prst="round2SameRect">
            <a:avLst/>
          </a:prstGeom>
          <a:solidFill>
            <a:schemeClr val="accent6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dirty="0">
                <a:solidFill>
                  <a:prstClr val="white"/>
                </a:solidFill>
                <a:latin typeface="+mn-ea"/>
                <a:ea typeface="맑은 고딕" panose="020B0503020000020004" pitchFamily="50" charset="-127"/>
              </a:rPr>
              <a:t>시사점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348118" y="187786"/>
            <a:ext cx="12378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Ⅴ.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인력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분석</a:t>
            </a:r>
          </a:p>
        </p:txBody>
      </p:sp>
    </p:spTree>
    <p:extLst>
      <p:ext uri="{BB962C8B-B14F-4D97-AF65-F5344CB8AC3E}">
        <p14:creationId xmlns:p14="http://schemas.microsoft.com/office/powerpoint/2010/main" val="35071268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/>
          <p:cNvSpPr/>
          <p:nvPr/>
        </p:nvSpPr>
        <p:spPr>
          <a:xfrm flipH="1">
            <a:off x="0" y="2678620"/>
            <a:ext cx="8501122" cy="36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" name="Text Box 19"/>
          <p:cNvSpPr txBox="1">
            <a:spLocks noChangeArrowheads="1"/>
          </p:cNvSpPr>
          <p:nvPr/>
        </p:nvSpPr>
        <p:spPr bwMode="auto">
          <a:xfrm>
            <a:off x="5010450" y="2709634"/>
            <a:ext cx="3902990" cy="15388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tIns="0" bIns="0" anchor="t">
            <a:spAutoFit/>
          </a:bodyPr>
          <a:lstStyle/>
          <a:p>
            <a:r>
              <a:rPr lang="en-US" altLang="ko-KR" sz="2000" dirty="0">
                <a:latin typeface="맑은 고딕" panose="020B0503020000020004" pitchFamily="50" charset="-127"/>
              </a:rPr>
              <a:t>1. </a:t>
            </a:r>
            <a:r>
              <a:rPr lang="ko-KR" altLang="en-US" sz="2000" dirty="0">
                <a:latin typeface="맑은 고딕" panose="020B0503020000020004" pitchFamily="50" charset="-127"/>
              </a:rPr>
              <a:t>환경변화 대응 시나리오 설정</a:t>
            </a:r>
          </a:p>
          <a:p>
            <a:r>
              <a:rPr lang="en-US" altLang="ko-KR" sz="2000" dirty="0">
                <a:latin typeface="맑은 고딕" panose="020B0503020000020004" pitchFamily="50" charset="-127"/>
              </a:rPr>
              <a:t>2. </a:t>
            </a:r>
            <a:r>
              <a:rPr lang="ko-KR" altLang="en-US" sz="2000" dirty="0">
                <a:latin typeface="맑은 고딕" panose="020B0503020000020004" pitchFamily="50" charset="-127"/>
              </a:rPr>
              <a:t>조직구조 방향성 </a:t>
            </a:r>
            <a:r>
              <a:rPr lang="ko-KR" altLang="en-US" sz="2000" dirty="0" smtClean="0">
                <a:latin typeface="맑은 고딕" panose="020B0503020000020004" pitchFamily="50" charset="-127"/>
              </a:rPr>
              <a:t>설정</a:t>
            </a:r>
            <a:r>
              <a:rPr lang="en-US" altLang="ko-KR" sz="2000" dirty="0" smtClean="0">
                <a:latin typeface="맑은 고딕" panose="020B0503020000020004" pitchFamily="50" charset="-127"/>
              </a:rPr>
              <a:t/>
            </a:r>
            <a:br>
              <a:rPr lang="en-US" altLang="ko-KR" sz="2000" dirty="0" smtClean="0">
                <a:latin typeface="맑은 고딕" panose="020B0503020000020004" pitchFamily="50" charset="-127"/>
              </a:rPr>
            </a:br>
            <a:r>
              <a:rPr lang="en-US" altLang="ko-KR" sz="2000" dirty="0" smtClean="0">
                <a:latin typeface="맑은 고딕" panose="020B0503020000020004" pitchFamily="50" charset="-127"/>
              </a:rPr>
              <a:t>3. </a:t>
            </a:r>
            <a:r>
              <a:rPr lang="ko-KR" altLang="en-US" sz="2000" dirty="0" smtClean="0">
                <a:latin typeface="맑은 고딕" panose="020B0503020000020004" pitchFamily="50" charset="-127"/>
              </a:rPr>
              <a:t>조직재설계</a:t>
            </a:r>
            <a:r>
              <a:rPr lang="en-US" altLang="ko-KR" sz="2000" dirty="0" smtClean="0">
                <a:latin typeface="맑은 고딕" panose="020B0503020000020004" pitchFamily="50" charset="-127"/>
              </a:rPr>
              <a:t/>
            </a:r>
            <a:br>
              <a:rPr lang="en-US" altLang="ko-KR" sz="2000" dirty="0" smtClean="0">
                <a:latin typeface="맑은 고딕" panose="020B0503020000020004" pitchFamily="50" charset="-127"/>
              </a:rPr>
            </a:br>
            <a:r>
              <a:rPr lang="en-US" altLang="ko-KR" sz="2000" dirty="0" smtClean="0">
                <a:latin typeface="맑은 고딕" panose="020B0503020000020004" pitchFamily="50" charset="-127"/>
              </a:rPr>
              <a:t>4</a:t>
            </a:r>
            <a:r>
              <a:rPr lang="en-US" altLang="ko-KR" sz="2000" dirty="0">
                <a:latin typeface="맑은 고딕" panose="020B0503020000020004" pitchFamily="50" charset="-127"/>
              </a:rPr>
              <a:t>. </a:t>
            </a:r>
            <a:r>
              <a:rPr lang="ko-KR" altLang="en-US" sz="2000" dirty="0">
                <a:latin typeface="맑은 고딕" panose="020B0503020000020004" pitchFamily="50" charset="-127"/>
              </a:rPr>
              <a:t>신 </a:t>
            </a:r>
            <a:r>
              <a:rPr lang="ko-KR" altLang="en-US" sz="2000" dirty="0" err="1">
                <a:latin typeface="맑은 고딕" panose="020B0503020000020004" pitchFamily="50" charset="-127"/>
              </a:rPr>
              <a:t>조직별</a:t>
            </a:r>
            <a:r>
              <a:rPr lang="ko-KR" altLang="en-US" sz="2000" dirty="0">
                <a:latin typeface="맑은 고딕" panose="020B0503020000020004" pitchFamily="50" charset="-127"/>
              </a:rPr>
              <a:t> 업무 </a:t>
            </a:r>
            <a:r>
              <a:rPr lang="ko-KR" altLang="en-US" sz="2000" dirty="0" smtClean="0">
                <a:latin typeface="맑은 고딕" panose="020B0503020000020004" pitchFamily="50" charset="-127"/>
              </a:rPr>
              <a:t>분장</a:t>
            </a:r>
            <a:endParaRPr lang="en-US" altLang="ko-KR" sz="2000" dirty="0" smtClean="0">
              <a:latin typeface="맑은 고딕" panose="020B0503020000020004" pitchFamily="50" charset="-127"/>
            </a:endParaRPr>
          </a:p>
          <a:p>
            <a:r>
              <a:rPr lang="en-US" altLang="ko-KR" sz="2000" dirty="0">
                <a:latin typeface="맑은 고딕" panose="020B0503020000020004" pitchFamily="50" charset="-127"/>
              </a:rPr>
              <a:t>5. </a:t>
            </a:r>
            <a:r>
              <a:rPr lang="ko-KR" altLang="en-US" sz="2000" dirty="0">
                <a:latin typeface="맑은 고딕" panose="020B0503020000020004" pitchFamily="50" charset="-127"/>
              </a:rPr>
              <a:t>신 </a:t>
            </a:r>
            <a:r>
              <a:rPr lang="ko-KR" altLang="en-US" sz="2000" dirty="0" err="1">
                <a:latin typeface="맑은 고딕" panose="020B0503020000020004" pitchFamily="50" charset="-127"/>
              </a:rPr>
              <a:t>조직별</a:t>
            </a:r>
            <a:r>
              <a:rPr lang="ko-KR" altLang="en-US" sz="2000" dirty="0">
                <a:latin typeface="맑은 고딕" panose="020B0503020000020004" pitchFamily="50" charset="-127"/>
              </a:rPr>
              <a:t> </a:t>
            </a:r>
            <a:r>
              <a:rPr lang="ko-KR" altLang="en-US" sz="2000" dirty="0" smtClean="0">
                <a:latin typeface="맑은 고딕" panose="020B0503020000020004" pitchFamily="50" charset="-127"/>
              </a:rPr>
              <a:t>인원제안</a:t>
            </a:r>
            <a:endParaRPr lang="ko-KR" altLang="en-US" sz="2000" dirty="0">
              <a:latin typeface="맑은 고딕" panose="020B0503020000020004" pitchFamily="50" charset="-127"/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238092" y="1722426"/>
            <a:ext cx="4663136" cy="964880"/>
          </a:xfrm>
          <a:prstGeom prst="rect">
            <a:avLst/>
          </a:prstGeom>
        </p:spPr>
        <p:txBody>
          <a:bodyPr wrap="none" lIns="0" tIns="0" rIns="0" bIns="0" anchor="b">
            <a:spAutoFit/>
          </a:bodyPr>
          <a:lstStyle/>
          <a:p>
            <a:pPr>
              <a:lnSpc>
                <a:spcPct val="95000"/>
              </a:lnSpc>
            </a:pPr>
            <a:r>
              <a:rPr lang="en-US" altLang="ko-KR" sz="2800" dirty="0" smtClean="0"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Ch.</a:t>
            </a:r>
            <a:r>
              <a:rPr lang="en-US" altLang="ko-KR" sz="6600" dirty="0"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6</a:t>
            </a:r>
            <a:r>
              <a:rPr lang="en-US" altLang="ko-KR" sz="4000" dirty="0" smtClean="0"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  </a:t>
            </a:r>
            <a:r>
              <a:rPr lang="ko-KR" altLang="en-US" sz="4000" dirty="0" smtClean="0"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조직구조 설정</a:t>
            </a:r>
          </a:p>
        </p:txBody>
      </p:sp>
    </p:spTree>
    <p:extLst>
      <p:ext uri="{BB962C8B-B14F-4D97-AF65-F5344CB8AC3E}">
        <p14:creationId xmlns:p14="http://schemas.microsoft.com/office/powerpoint/2010/main" val="239147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8125544" y="1431362"/>
            <a:ext cx="1492796" cy="374924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latin typeface="+mn-ea"/>
            </a:endParaRPr>
          </a:p>
        </p:txBody>
      </p:sp>
      <p:sp>
        <p:nvSpPr>
          <p:cNvPr id="3" name="직사각형 2"/>
          <p:cNvSpPr/>
          <p:nvPr/>
        </p:nvSpPr>
        <p:spPr>
          <a:xfrm>
            <a:off x="269869" y="1431362"/>
            <a:ext cx="1089324" cy="374924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latin typeface="+mn-ea"/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8125544" y="1806286"/>
            <a:ext cx="1492796" cy="936104"/>
          </a:xfrm>
          <a:prstGeom prst="rect">
            <a:avLst/>
          </a:prstGeom>
          <a:noFill/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269869" y="1806286"/>
            <a:ext cx="1089324" cy="936104"/>
          </a:xfrm>
          <a:prstGeom prst="rect">
            <a:avLst/>
          </a:prstGeom>
          <a:noFill/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8125544" y="2742390"/>
            <a:ext cx="1492796" cy="936104"/>
          </a:xfrm>
          <a:prstGeom prst="rect">
            <a:avLst/>
          </a:prstGeom>
          <a:noFill/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269869" y="2742390"/>
            <a:ext cx="1089324" cy="936104"/>
          </a:xfrm>
          <a:prstGeom prst="rect">
            <a:avLst/>
          </a:prstGeom>
          <a:noFill/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8" name="직사각형 7"/>
          <p:cNvSpPr/>
          <p:nvPr/>
        </p:nvSpPr>
        <p:spPr>
          <a:xfrm>
            <a:off x="8125544" y="3678494"/>
            <a:ext cx="1492796" cy="936104"/>
          </a:xfrm>
          <a:prstGeom prst="rect">
            <a:avLst/>
          </a:prstGeom>
          <a:noFill/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8125544" y="4614598"/>
            <a:ext cx="1492796" cy="936104"/>
          </a:xfrm>
          <a:prstGeom prst="rect">
            <a:avLst/>
          </a:prstGeom>
          <a:noFill/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269869" y="4614598"/>
            <a:ext cx="1089324" cy="936104"/>
          </a:xfrm>
          <a:prstGeom prst="rect">
            <a:avLst/>
          </a:prstGeom>
          <a:noFill/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11" name="직사각형 10"/>
          <p:cNvSpPr/>
          <p:nvPr/>
        </p:nvSpPr>
        <p:spPr>
          <a:xfrm>
            <a:off x="7764752" y="5263235"/>
            <a:ext cx="360040" cy="288032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12" name="직사각형 11"/>
          <p:cNvSpPr/>
          <p:nvPr/>
        </p:nvSpPr>
        <p:spPr>
          <a:xfrm>
            <a:off x="7764752" y="4331494"/>
            <a:ext cx="360040" cy="288032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13" name="직사각형 12"/>
          <p:cNvSpPr/>
          <p:nvPr/>
        </p:nvSpPr>
        <p:spPr>
          <a:xfrm>
            <a:off x="7764752" y="3392215"/>
            <a:ext cx="360040" cy="288032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14" name="직사각형 13"/>
          <p:cNvSpPr/>
          <p:nvPr/>
        </p:nvSpPr>
        <p:spPr>
          <a:xfrm>
            <a:off x="7764752" y="2451575"/>
            <a:ext cx="360040" cy="288032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15" name="직사각형 14"/>
          <p:cNvSpPr/>
          <p:nvPr/>
        </p:nvSpPr>
        <p:spPr>
          <a:xfrm>
            <a:off x="6069617" y="5257791"/>
            <a:ext cx="360040" cy="288032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16" name="직사각형 15"/>
          <p:cNvSpPr/>
          <p:nvPr/>
        </p:nvSpPr>
        <p:spPr>
          <a:xfrm>
            <a:off x="6069617" y="4331494"/>
            <a:ext cx="360040" cy="288032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6069617" y="3392215"/>
            <a:ext cx="360040" cy="288032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6069617" y="2451575"/>
            <a:ext cx="360040" cy="288032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19" name="직사각형 18"/>
          <p:cNvSpPr/>
          <p:nvPr/>
        </p:nvSpPr>
        <p:spPr>
          <a:xfrm>
            <a:off x="4387458" y="5257791"/>
            <a:ext cx="360040" cy="288032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20" name="직사각형 19"/>
          <p:cNvSpPr/>
          <p:nvPr/>
        </p:nvSpPr>
        <p:spPr>
          <a:xfrm>
            <a:off x="4387458" y="4331494"/>
            <a:ext cx="360040" cy="288032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21" name="직사각형 20"/>
          <p:cNvSpPr/>
          <p:nvPr/>
        </p:nvSpPr>
        <p:spPr>
          <a:xfrm>
            <a:off x="4387458" y="3392215"/>
            <a:ext cx="360040" cy="288032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22" name="직사각형 21"/>
          <p:cNvSpPr/>
          <p:nvPr/>
        </p:nvSpPr>
        <p:spPr>
          <a:xfrm>
            <a:off x="4387458" y="2451575"/>
            <a:ext cx="360040" cy="288032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23" name="직사각형 22"/>
          <p:cNvSpPr/>
          <p:nvPr/>
        </p:nvSpPr>
        <p:spPr>
          <a:xfrm>
            <a:off x="2696852" y="5257791"/>
            <a:ext cx="360040" cy="288032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24" name="직사각형 23"/>
          <p:cNvSpPr/>
          <p:nvPr/>
        </p:nvSpPr>
        <p:spPr>
          <a:xfrm>
            <a:off x="2696852" y="4331494"/>
            <a:ext cx="360040" cy="288032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25" name="직사각형 24"/>
          <p:cNvSpPr/>
          <p:nvPr/>
        </p:nvSpPr>
        <p:spPr>
          <a:xfrm>
            <a:off x="2696852" y="3392215"/>
            <a:ext cx="360040" cy="288032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26" name="직사각형 25"/>
          <p:cNvSpPr/>
          <p:nvPr/>
        </p:nvSpPr>
        <p:spPr>
          <a:xfrm>
            <a:off x="2696852" y="2454322"/>
            <a:ext cx="360040" cy="288032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27" name="직사각형 26"/>
          <p:cNvSpPr/>
          <p:nvPr/>
        </p:nvSpPr>
        <p:spPr>
          <a:xfrm>
            <a:off x="3055113" y="2742390"/>
            <a:ext cx="1690706" cy="936104"/>
          </a:xfrm>
          <a:prstGeom prst="rect">
            <a:avLst/>
          </a:prstGeom>
          <a:noFill/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28" name="직사각형 27"/>
          <p:cNvSpPr/>
          <p:nvPr/>
        </p:nvSpPr>
        <p:spPr>
          <a:xfrm>
            <a:off x="4744976" y="2742390"/>
            <a:ext cx="1690706" cy="936104"/>
          </a:xfrm>
          <a:prstGeom prst="rect">
            <a:avLst/>
          </a:prstGeom>
          <a:noFill/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29" name="직사각형 28"/>
          <p:cNvSpPr/>
          <p:nvPr/>
        </p:nvSpPr>
        <p:spPr>
          <a:xfrm>
            <a:off x="6434838" y="2742390"/>
            <a:ext cx="1690706" cy="936104"/>
          </a:xfrm>
          <a:prstGeom prst="rect">
            <a:avLst/>
          </a:prstGeom>
          <a:noFill/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31" name="직사각형 30"/>
          <p:cNvSpPr/>
          <p:nvPr/>
        </p:nvSpPr>
        <p:spPr>
          <a:xfrm>
            <a:off x="4744976" y="3678494"/>
            <a:ext cx="1690706" cy="936104"/>
          </a:xfrm>
          <a:prstGeom prst="rect">
            <a:avLst/>
          </a:prstGeom>
          <a:noFill/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32" name="직사각형 31"/>
          <p:cNvSpPr/>
          <p:nvPr/>
        </p:nvSpPr>
        <p:spPr>
          <a:xfrm>
            <a:off x="6434838" y="3678494"/>
            <a:ext cx="1690706" cy="936104"/>
          </a:xfrm>
          <a:prstGeom prst="rect">
            <a:avLst/>
          </a:prstGeom>
          <a:noFill/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33" name="직사각형 32"/>
          <p:cNvSpPr/>
          <p:nvPr/>
        </p:nvSpPr>
        <p:spPr>
          <a:xfrm>
            <a:off x="3055113" y="4614598"/>
            <a:ext cx="1690706" cy="936104"/>
          </a:xfrm>
          <a:prstGeom prst="rect">
            <a:avLst/>
          </a:prstGeom>
          <a:noFill/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34" name="직사각형 33"/>
          <p:cNvSpPr/>
          <p:nvPr/>
        </p:nvSpPr>
        <p:spPr>
          <a:xfrm>
            <a:off x="4744976" y="4614598"/>
            <a:ext cx="1690706" cy="936104"/>
          </a:xfrm>
          <a:prstGeom prst="rect">
            <a:avLst/>
          </a:prstGeom>
          <a:noFill/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35" name="직사각형 34"/>
          <p:cNvSpPr/>
          <p:nvPr/>
        </p:nvSpPr>
        <p:spPr>
          <a:xfrm>
            <a:off x="6434838" y="4614598"/>
            <a:ext cx="1690706" cy="936104"/>
          </a:xfrm>
          <a:prstGeom prst="rect">
            <a:avLst/>
          </a:prstGeom>
          <a:noFill/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36" name="직사각형 35"/>
          <p:cNvSpPr/>
          <p:nvPr/>
        </p:nvSpPr>
        <p:spPr>
          <a:xfrm>
            <a:off x="1360262" y="1431362"/>
            <a:ext cx="1690706" cy="374924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latin typeface="+mn-ea"/>
            </a:endParaRPr>
          </a:p>
        </p:txBody>
      </p:sp>
      <p:sp>
        <p:nvSpPr>
          <p:cNvPr id="37" name="직사각형 36"/>
          <p:cNvSpPr/>
          <p:nvPr/>
        </p:nvSpPr>
        <p:spPr>
          <a:xfrm>
            <a:off x="3055113" y="1431362"/>
            <a:ext cx="1690706" cy="374924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latin typeface="+mn-ea"/>
            </a:endParaRPr>
          </a:p>
        </p:txBody>
      </p:sp>
      <p:sp>
        <p:nvSpPr>
          <p:cNvPr id="38" name="직사각형 37"/>
          <p:cNvSpPr/>
          <p:nvPr/>
        </p:nvSpPr>
        <p:spPr>
          <a:xfrm>
            <a:off x="4744976" y="1431362"/>
            <a:ext cx="1690706" cy="374924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latin typeface="+mn-ea"/>
            </a:endParaRPr>
          </a:p>
        </p:txBody>
      </p:sp>
      <p:sp>
        <p:nvSpPr>
          <p:cNvPr id="39" name="직사각형 38"/>
          <p:cNvSpPr/>
          <p:nvPr/>
        </p:nvSpPr>
        <p:spPr>
          <a:xfrm>
            <a:off x="6434838" y="1431362"/>
            <a:ext cx="1690706" cy="374924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latin typeface="+mn-ea"/>
            </a:endParaRPr>
          </a:p>
        </p:txBody>
      </p:sp>
      <p:sp>
        <p:nvSpPr>
          <p:cNvPr id="40" name="직사각형 39"/>
          <p:cNvSpPr/>
          <p:nvPr/>
        </p:nvSpPr>
        <p:spPr>
          <a:xfrm>
            <a:off x="1360262" y="1806286"/>
            <a:ext cx="1690706" cy="936104"/>
          </a:xfrm>
          <a:prstGeom prst="rect">
            <a:avLst/>
          </a:prstGeom>
          <a:noFill/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41" name="직사각형 40"/>
          <p:cNvSpPr/>
          <p:nvPr/>
        </p:nvSpPr>
        <p:spPr>
          <a:xfrm>
            <a:off x="3055113" y="1806286"/>
            <a:ext cx="1690706" cy="936104"/>
          </a:xfrm>
          <a:prstGeom prst="rect">
            <a:avLst/>
          </a:prstGeom>
          <a:noFill/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43" name="직사각형 42"/>
          <p:cNvSpPr/>
          <p:nvPr/>
        </p:nvSpPr>
        <p:spPr>
          <a:xfrm>
            <a:off x="6434838" y="1806286"/>
            <a:ext cx="1690706" cy="936104"/>
          </a:xfrm>
          <a:prstGeom prst="rect">
            <a:avLst/>
          </a:prstGeom>
          <a:noFill/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44" name="직사각형 43"/>
          <p:cNvSpPr/>
          <p:nvPr/>
        </p:nvSpPr>
        <p:spPr>
          <a:xfrm>
            <a:off x="1360262" y="2742390"/>
            <a:ext cx="1690706" cy="936104"/>
          </a:xfrm>
          <a:prstGeom prst="rect">
            <a:avLst/>
          </a:prstGeom>
          <a:noFill/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45" name="직사각형 44"/>
          <p:cNvSpPr/>
          <p:nvPr/>
        </p:nvSpPr>
        <p:spPr>
          <a:xfrm>
            <a:off x="1360262" y="3678494"/>
            <a:ext cx="1690706" cy="936104"/>
          </a:xfrm>
          <a:prstGeom prst="rect">
            <a:avLst/>
          </a:prstGeom>
          <a:noFill/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46" name="직사각형 45"/>
          <p:cNvSpPr/>
          <p:nvPr/>
        </p:nvSpPr>
        <p:spPr>
          <a:xfrm>
            <a:off x="1362643" y="4614598"/>
            <a:ext cx="1690706" cy="936104"/>
          </a:xfrm>
          <a:prstGeom prst="rect">
            <a:avLst/>
          </a:prstGeom>
          <a:noFill/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47" name="직사각형 46"/>
          <p:cNvSpPr/>
          <p:nvPr/>
        </p:nvSpPr>
        <p:spPr>
          <a:xfrm>
            <a:off x="1791943" y="1475390"/>
            <a:ext cx="95410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400" dirty="0" smtClean="0">
                <a:latin typeface="+mn-ea"/>
                <a:ea typeface="+mn-ea"/>
              </a:rPr>
              <a:t>Big Issue</a:t>
            </a:r>
            <a:endParaRPr lang="ko-KR" altLang="en-US" sz="1400" dirty="0">
              <a:latin typeface="+mn-ea"/>
              <a:ea typeface="+mn-ea"/>
            </a:endParaRPr>
          </a:p>
        </p:txBody>
      </p:sp>
      <p:sp>
        <p:nvSpPr>
          <p:cNvPr id="48" name="직사각형 47"/>
          <p:cNvSpPr/>
          <p:nvPr/>
        </p:nvSpPr>
        <p:spPr>
          <a:xfrm>
            <a:off x="3289276" y="1475390"/>
            <a:ext cx="133914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400" dirty="0" smtClean="0">
                <a:latin typeface="+mn-ea"/>
                <a:ea typeface="+mn-ea"/>
              </a:rPr>
              <a:t>Trend Tracker</a:t>
            </a:r>
            <a:endParaRPr lang="ko-KR" altLang="en-US" sz="1400" dirty="0">
              <a:latin typeface="+mn-ea"/>
              <a:ea typeface="+mn-ea"/>
            </a:endParaRPr>
          </a:p>
        </p:txBody>
      </p:sp>
      <p:sp>
        <p:nvSpPr>
          <p:cNvPr id="49" name="직사각형 48"/>
          <p:cNvSpPr/>
          <p:nvPr/>
        </p:nvSpPr>
        <p:spPr>
          <a:xfrm>
            <a:off x="4957192" y="1475390"/>
            <a:ext cx="1261884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400" dirty="0">
                <a:latin typeface="+mn-ea"/>
                <a:ea typeface="+mn-ea"/>
              </a:rPr>
              <a:t>춘추전국시대</a:t>
            </a:r>
          </a:p>
        </p:txBody>
      </p:sp>
      <p:sp>
        <p:nvSpPr>
          <p:cNvPr id="50" name="직사각형 49"/>
          <p:cNvSpPr/>
          <p:nvPr/>
        </p:nvSpPr>
        <p:spPr>
          <a:xfrm>
            <a:off x="6736343" y="1475390"/>
            <a:ext cx="102143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400" dirty="0">
                <a:latin typeface="+mn-ea"/>
                <a:ea typeface="+mn-ea"/>
              </a:rPr>
              <a:t>텅 빈 창고</a:t>
            </a:r>
          </a:p>
        </p:txBody>
      </p:sp>
      <p:sp>
        <p:nvSpPr>
          <p:cNvPr id="51" name="직사각형 50"/>
          <p:cNvSpPr/>
          <p:nvPr/>
        </p:nvSpPr>
        <p:spPr>
          <a:xfrm>
            <a:off x="8413576" y="1475390"/>
            <a:ext cx="80021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400" dirty="0" smtClean="0">
                <a:latin typeface="+mn-ea"/>
                <a:ea typeface="+mn-ea"/>
              </a:rPr>
              <a:t>Review</a:t>
            </a:r>
            <a:endParaRPr lang="ko-KR" altLang="en-US" sz="1400" dirty="0">
              <a:latin typeface="+mn-ea"/>
              <a:ea typeface="+mn-ea"/>
            </a:endParaRPr>
          </a:p>
        </p:txBody>
      </p:sp>
      <p:sp>
        <p:nvSpPr>
          <p:cNvPr id="52" name="직사각형 51"/>
          <p:cNvSpPr/>
          <p:nvPr/>
        </p:nvSpPr>
        <p:spPr>
          <a:xfrm>
            <a:off x="269301" y="2130065"/>
            <a:ext cx="100860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200" dirty="0" smtClean="0">
                <a:latin typeface="+mn-ea"/>
                <a:ea typeface="+mn-ea"/>
              </a:rPr>
              <a:t>공격적 확장</a:t>
            </a:r>
            <a:endParaRPr lang="ko-KR" altLang="en-US" sz="1200" dirty="0">
              <a:latin typeface="+mn-ea"/>
              <a:ea typeface="+mn-ea"/>
            </a:endParaRPr>
          </a:p>
        </p:txBody>
      </p:sp>
      <p:sp>
        <p:nvSpPr>
          <p:cNvPr id="53" name="직사각형 52"/>
          <p:cNvSpPr/>
          <p:nvPr/>
        </p:nvSpPr>
        <p:spPr>
          <a:xfrm>
            <a:off x="357466" y="3058233"/>
            <a:ext cx="85472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200" dirty="0" smtClean="0">
                <a:latin typeface="+mn-ea"/>
                <a:ea typeface="+mn-ea"/>
              </a:rPr>
              <a:t>본업 </a:t>
            </a:r>
            <a:r>
              <a:rPr lang="ko-KR" altLang="en-US" sz="1200" dirty="0">
                <a:latin typeface="+mn-ea"/>
                <a:ea typeface="+mn-ea"/>
              </a:rPr>
              <a:t>집중</a:t>
            </a:r>
          </a:p>
        </p:txBody>
      </p:sp>
      <p:sp>
        <p:nvSpPr>
          <p:cNvPr id="54" name="직사각형 53"/>
          <p:cNvSpPr/>
          <p:nvPr/>
        </p:nvSpPr>
        <p:spPr>
          <a:xfrm>
            <a:off x="267698" y="4930441"/>
            <a:ext cx="100860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200" dirty="0">
                <a:latin typeface="+mn-ea"/>
                <a:ea typeface="+mn-ea"/>
              </a:rPr>
              <a:t>신중한 </a:t>
            </a:r>
            <a:r>
              <a:rPr lang="ko-KR" altLang="en-US" sz="1200" dirty="0" smtClean="0">
                <a:latin typeface="+mn-ea"/>
                <a:ea typeface="+mn-ea"/>
              </a:rPr>
              <a:t>확장</a:t>
            </a:r>
            <a:endParaRPr lang="ko-KR" altLang="en-US" sz="1200" dirty="0">
              <a:latin typeface="+mn-ea"/>
              <a:ea typeface="+mn-ea"/>
            </a:endParaRPr>
          </a:p>
        </p:txBody>
      </p:sp>
      <p:sp>
        <p:nvSpPr>
          <p:cNvPr id="55" name="직사각형 54"/>
          <p:cNvSpPr/>
          <p:nvPr/>
        </p:nvSpPr>
        <p:spPr>
          <a:xfrm>
            <a:off x="412770" y="3990145"/>
            <a:ext cx="85472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ko-KR" altLang="en-US" sz="1200" dirty="0">
                <a:latin typeface="+mn-ea"/>
                <a:ea typeface="+mn-ea"/>
              </a:rPr>
              <a:t>실험 유보</a:t>
            </a:r>
          </a:p>
        </p:txBody>
      </p:sp>
      <p:sp>
        <p:nvSpPr>
          <p:cNvPr id="56" name="직사각형 55"/>
          <p:cNvSpPr/>
          <p:nvPr/>
        </p:nvSpPr>
        <p:spPr>
          <a:xfrm>
            <a:off x="1427144" y="1776122"/>
            <a:ext cx="1316386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ko-KR" altLang="en-US" sz="1200" dirty="0" smtClean="0">
                <a:latin typeface="+mn-ea"/>
              </a:rPr>
              <a:t>전략</a:t>
            </a:r>
            <a:r>
              <a:rPr lang="en-US" altLang="ko-KR" sz="1200" dirty="0" smtClean="0">
                <a:latin typeface="+mn-ea"/>
              </a:rPr>
              <a:t>/</a:t>
            </a:r>
            <a:r>
              <a:rPr lang="ko-KR" altLang="en-US" sz="1200" dirty="0" smtClean="0">
                <a:latin typeface="+mn-ea"/>
              </a:rPr>
              <a:t>홍보</a:t>
            </a:r>
            <a:r>
              <a:rPr lang="ko-KR" altLang="en-US" sz="1200" dirty="0" smtClean="0">
                <a:latin typeface="+mn-ea"/>
                <a:ea typeface="+mn-ea"/>
              </a:rPr>
              <a:t>기능</a:t>
            </a:r>
            <a:endParaRPr lang="ko-KR" altLang="en-US" sz="1200" dirty="0">
              <a:latin typeface="+mn-ea"/>
              <a:ea typeface="+mn-ea"/>
            </a:endParaRPr>
          </a:p>
          <a:p>
            <a:pPr algn="ctr"/>
            <a:r>
              <a:rPr lang="ko-KR" altLang="en-US" sz="1200" dirty="0" smtClean="0">
                <a:latin typeface="+mn-ea"/>
                <a:ea typeface="+mn-ea"/>
              </a:rPr>
              <a:t>기능을 </a:t>
            </a:r>
            <a:r>
              <a:rPr lang="ko-KR" altLang="en-US" sz="1200" dirty="0" smtClean="0">
                <a:latin typeface="+mn-ea"/>
              </a:rPr>
              <a:t>신설</a:t>
            </a:r>
            <a:r>
              <a:rPr lang="ko-KR" altLang="en-US" sz="1200" dirty="0" smtClean="0">
                <a:latin typeface="+mn-ea"/>
                <a:ea typeface="+mn-ea"/>
              </a:rPr>
              <a:t>하여</a:t>
            </a:r>
            <a:endParaRPr lang="ko-KR" altLang="en-US" sz="1200" dirty="0">
              <a:latin typeface="+mn-ea"/>
              <a:ea typeface="+mn-ea"/>
            </a:endParaRPr>
          </a:p>
          <a:p>
            <a:pPr algn="ctr"/>
            <a:r>
              <a:rPr lang="ko-KR" altLang="en-US" sz="1200" dirty="0" smtClean="0">
                <a:latin typeface="+mn-ea"/>
                <a:ea typeface="+mn-ea"/>
              </a:rPr>
              <a:t>주도적인</a:t>
            </a:r>
            <a:endParaRPr lang="en-US" altLang="ko-KR" sz="1200" dirty="0" smtClean="0">
              <a:latin typeface="+mn-ea"/>
              <a:ea typeface="+mn-ea"/>
            </a:endParaRPr>
          </a:p>
          <a:p>
            <a:pPr algn="ctr"/>
            <a:r>
              <a:rPr lang="ko-KR" altLang="en-US" sz="1200" dirty="0" smtClean="0">
                <a:latin typeface="+mn-ea"/>
                <a:ea typeface="+mn-ea"/>
              </a:rPr>
              <a:t>성장</a:t>
            </a:r>
            <a:r>
              <a:rPr lang="en-US" altLang="ko-KR" sz="1200" dirty="0" smtClean="0">
                <a:latin typeface="+mn-ea"/>
                <a:ea typeface="+mn-ea"/>
              </a:rPr>
              <a:t>/</a:t>
            </a:r>
            <a:r>
              <a:rPr lang="ko-KR" altLang="en-US" sz="1200" dirty="0" smtClean="0">
                <a:latin typeface="+mn-ea"/>
                <a:ea typeface="+mn-ea"/>
              </a:rPr>
              <a:t>혁신</a:t>
            </a:r>
            <a:endParaRPr lang="en-US" altLang="ko-KR" sz="1200" dirty="0" smtClean="0">
              <a:latin typeface="+mn-ea"/>
              <a:ea typeface="+mn-ea"/>
            </a:endParaRPr>
          </a:p>
          <a:p>
            <a:pPr algn="ctr"/>
            <a:r>
              <a:rPr lang="ko-KR" altLang="en-US" sz="1200" dirty="0" smtClean="0">
                <a:latin typeface="+mn-ea"/>
              </a:rPr>
              <a:t>주도</a:t>
            </a:r>
            <a:endParaRPr lang="ko-KR" altLang="en-US" sz="1200" dirty="0">
              <a:latin typeface="+mn-ea"/>
              <a:ea typeface="+mn-ea"/>
            </a:endParaRPr>
          </a:p>
        </p:txBody>
      </p:sp>
      <p:sp>
        <p:nvSpPr>
          <p:cNvPr id="57" name="직사각형 56"/>
          <p:cNvSpPr/>
          <p:nvPr/>
        </p:nvSpPr>
        <p:spPr>
          <a:xfrm>
            <a:off x="1334424" y="2834801"/>
            <a:ext cx="167866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ko-KR" altLang="en-US" sz="1200" dirty="0">
                <a:latin typeface="+mn-ea"/>
              </a:rPr>
              <a:t>적극적인 공주시정</a:t>
            </a:r>
            <a:endParaRPr lang="en-US" altLang="ko-KR" sz="1200" dirty="0">
              <a:latin typeface="+mn-ea"/>
            </a:endParaRPr>
          </a:p>
          <a:p>
            <a:pPr algn="ctr"/>
            <a:r>
              <a:rPr lang="ko-KR" altLang="en-US" sz="1200" dirty="0" smtClean="0">
                <a:latin typeface="+mn-ea"/>
              </a:rPr>
              <a:t>역량 강화 및</a:t>
            </a:r>
            <a:endParaRPr lang="en-US" altLang="ko-KR" sz="1200" dirty="0">
              <a:latin typeface="+mn-ea"/>
            </a:endParaRPr>
          </a:p>
          <a:p>
            <a:pPr algn="ctr"/>
            <a:r>
              <a:rPr lang="ko-KR" altLang="en-US" sz="1200" dirty="0" smtClean="0">
                <a:latin typeface="+mn-ea"/>
              </a:rPr>
              <a:t>경쟁력 강화에 </a:t>
            </a:r>
            <a:r>
              <a:rPr lang="ko-KR" altLang="en-US" sz="1200" dirty="0">
                <a:latin typeface="+mn-ea"/>
              </a:rPr>
              <a:t>집중함</a:t>
            </a:r>
          </a:p>
        </p:txBody>
      </p:sp>
      <p:sp>
        <p:nvSpPr>
          <p:cNvPr id="58" name="직사각형 57"/>
          <p:cNvSpPr/>
          <p:nvPr/>
        </p:nvSpPr>
        <p:spPr>
          <a:xfrm>
            <a:off x="1505693" y="3728535"/>
            <a:ext cx="1159292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정부정책을</a:t>
            </a:r>
            <a:r>
              <a:rPr lang="en-US" altLang="ko-KR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/>
            </a:r>
            <a:br>
              <a:rPr lang="en-US" altLang="ko-KR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</a:br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모니터링</a:t>
            </a:r>
          </a:p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하면서 기회를</a:t>
            </a:r>
          </a:p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모색함</a:t>
            </a:r>
          </a:p>
        </p:txBody>
      </p:sp>
      <p:sp>
        <p:nvSpPr>
          <p:cNvPr id="59" name="직사각형 58"/>
          <p:cNvSpPr/>
          <p:nvPr/>
        </p:nvSpPr>
        <p:spPr>
          <a:xfrm>
            <a:off x="1322949" y="4761164"/>
            <a:ext cx="1524776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단기적으로 소규모</a:t>
            </a:r>
          </a:p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신규 기능 추진으로</a:t>
            </a:r>
          </a:p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사업 다각화 실험</a:t>
            </a:r>
          </a:p>
        </p:txBody>
      </p:sp>
      <p:sp>
        <p:nvSpPr>
          <p:cNvPr id="60" name="직사각형 59"/>
          <p:cNvSpPr/>
          <p:nvPr/>
        </p:nvSpPr>
        <p:spPr>
          <a:xfrm>
            <a:off x="2921741" y="1868455"/>
            <a:ext cx="1880643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ko-KR" altLang="en-US" sz="1200" dirty="0" smtClean="0">
                <a:latin typeface="+mn-ea"/>
              </a:rPr>
              <a:t>기업유치 관련 </a:t>
            </a:r>
            <a:r>
              <a:rPr lang="ko-KR" altLang="en-US" sz="1200" dirty="0" smtClean="0">
                <a:latin typeface="+mn-ea"/>
                <a:ea typeface="+mn-ea"/>
              </a:rPr>
              <a:t>관련</a:t>
            </a:r>
            <a:endParaRPr lang="en-US" altLang="ko-KR" sz="1200" dirty="0" smtClean="0">
              <a:latin typeface="+mn-ea"/>
              <a:ea typeface="+mn-ea"/>
            </a:endParaRPr>
          </a:p>
          <a:p>
            <a:pPr algn="ctr"/>
            <a:r>
              <a:rPr lang="ko-KR" altLang="en-US" sz="1200" dirty="0" smtClean="0">
                <a:latin typeface="+mn-ea"/>
                <a:ea typeface="+mn-ea"/>
              </a:rPr>
              <a:t>이슈에 대응하면서 </a:t>
            </a:r>
            <a:r>
              <a:rPr lang="en-US" altLang="ko-KR" sz="1200" dirty="0">
                <a:latin typeface="+mn-ea"/>
                <a:ea typeface="+mn-ea"/>
              </a:rPr>
              <a:t>TF</a:t>
            </a:r>
            <a:r>
              <a:rPr lang="ko-KR" altLang="en-US" sz="1200" dirty="0">
                <a:latin typeface="+mn-ea"/>
                <a:ea typeface="+mn-ea"/>
              </a:rPr>
              <a:t>를</a:t>
            </a:r>
          </a:p>
          <a:p>
            <a:pPr algn="ctr"/>
            <a:r>
              <a:rPr lang="ko-KR" altLang="en-US" sz="1200" dirty="0">
                <a:latin typeface="+mn-ea"/>
                <a:ea typeface="+mn-ea"/>
              </a:rPr>
              <a:t>통한 새로운 이슈에</a:t>
            </a:r>
          </a:p>
          <a:p>
            <a:pPr algn="ctr"/>
            <a:r>
              <a:rPr lang="ko-KR" altLang="en-US" sz="1200" dirty="0">
                <a:latin typeface="+mn-ea"/>
                <a:ea typeface="+mn-ea"/>
              </a:rPr>
              <a:t>대한 즉각 대응</a:t>
            </a:r>
          </a:p>
        </p:txBody>
      </p:sp>
      <p:sp>
        <p:nvSpPr>
          <p:cNvPr id="61" name="직사각형 60"/>
          <p:cNvSpPr/>
          <p:nvPr/>
        </p:nvSpPr>
        <p:spPr>
          <a:xfrm>
            <a:off x="3188575" y="2793190"/>
            <a:ext cx="1524776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공주시 역할 확대에</a:t>
            </a:r>
            <a:r>
              <a:rPr lang="en-US" altLang="ko-KR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/>
            </a:r>
            <a:br>
              <a:rPr lang="en-US" altLang="ko-KR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</a:br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따라</a:t>
            </a:r>
            <a:endParaRPr lang="en-US" altLang="ko-KR" sz="12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핵심 업무 위주</a:t>
            </a:r>
            <a:endParaRPr lang="en-US" altLang="ko-KR" sz="12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구조 재편</a:t>
            </a:r>
          </a:p>
        </p:txBody>
      </p:sp>
      <p:sp>
        <p:nvSpPr>
          <p:cNvPr id="62" name="직사각형 61"/>
          <p:cNvSpPr/>
          <p:nvPr/>
        </p:nvSpPr>
        <p:spPr>
          <a:xfrm>
            <a:off x="3282418" y="3636202"/>
            <a:ext cx="1162498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공주시 이외의</a:t>
            </a:r>
            <a:endParaRPr lang="en-US" altLang="ko-KR" sz="12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이슈에 대한</a:t>
            </a:r>
            <a:r>
              <a:rPr lang="en-US" altLang="ko-KR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/>
            </a:r>
            <a:br>
              <a:rPr lang="en-US" altLang="ko-KR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</a:br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모니터링을</a:t>
            </a:r>
          </a:p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통해 신규</a:t>
            </a:r>
            <a:r>
              <a:rPr lang="en-US" altLang="ko-KR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/>
            </a:r>
            <a:br>
              <a:rPr lang="en-US" altLang="ko-KR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</a:br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기능 탐색</a:t>
            </a:r>
          </a:p>
        </p:txBody>
      </p:sp>
      <p:sp>
        <p:nvSpPr>
          <p:cNvPr id="63" name="직사각형 62"/>
          <p:cNvSpPr/>
          <p:nvPr/>
        </p:nvSpPr>
        <p:spPr>
          <a:xfrm>
            <a:off x="3123712" y="4668831"/>
            <a:ext cx="1524776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/>
            </a:r>
            <a:br>
              <a:rPr lang="en-US" altLang="ko-KR" sz="12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</a:br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소규모의</a:t>
            </a:r>
            <a:r>
              <a:rPr lang="en-US" altLang="ko-KR" sz="12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 </a:t>
            </a:r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다양한</a:t>
            </a:r>
            <a:endParaRPr lang="en-US" altLang="ko-KR" sz="1200" dirty="0">
              <a:solidFill>
                <a:schemeClr val="bg1">
                  <a:lumMod val="65000"/>
                </a:schemeClr>
              </a:solidFill>
              <a:latin typeface="+mn-ea"/>
              <a:ea typeface="+mn-ea"/>
            </a:endParaRPr>
          </a:p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기능 또는 인원확충</a:t>
            </a:r>
            <a:endParaRPr lang="en-US" altLang="ko-KR" sz="1200" dirty="0">
              <a:solidFill>
                <a:schemeClr val="bg1">
                  <a:lumMod val="65000"/>
                </a:schemeClr>
              </a:solidFill>
              <a:latin typeface="+mn-ea"/>
              <a:ea typeface="+mn-ea"/>
            </a:endParaRPr>
          </a:p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추진</a:t>
            </a:r>
          </a:p>
        </p:txBody>
      </p:sp>
      <p:sp>
        <p:nvSpPr>
          <p:cNvPr id="64" name="직사각형 63"/>
          <p:cNvSpPr/>
          <p:nvPr/>
        </p:nvSpPr>
        <p:spPr>
          <a:xfrm>
            <a:off x="4795859" y="1868455"/>
            <a:ext cx="1479892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경쟁우위를 위한</a:t>
            </a:r>
          </a:p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신 기능 위주 기능</a:t>
            </a:r>
            <a:endParaRPr lang="en-US" altLang="ko-KR" sz="12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다각화</a:t>
            </a:r>
            <a:endParaRPr lang="en-US" altLang="ko-KR" sz="12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전략</a:t>
            </a:r>
          </a:p>
        </p:txBody>
      </p:sp>
      <p:sp>
        <p:nvSpPr>
          <p:cNvPr id="65" name="직사각형 64"/>
          <p:cNvSpPr/>
          <p:nvPr/>
        </p:nvSpPr>
        <p:spPr>
          <a:xfrm>
            <a:off x="4750899" y="2883709"/>
            <a:ext cx="167866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공주시의 모든 </a:t>
            </a:r>
            <a:r>
              <a:rPr lang="ko-KR" altLang="en-US" sz="1200" dirty="0" err="1">
                <a:solidFill>
                  <a:schemeClr val="bg1">
                    <a:lumMod val="65000"/>
                  </a:schemeClr>
                </a:solidFill>
                <a:latin typeface="+mn-ea"/>
              </a:rPr>
              <a:t>역량별</a:t>
            </a:r>
            <a:endParaRPr lang="ko-KR" altLang="en-US" sz="12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관련 경쟁우위</a:t>
            </a:r>
            <a:endParaRPr lang="en-US" altLang="ko-KR" sz="12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전략에 집중</a:t>
            </a:r>
          </a:p>
        </p:txBody>
      </p:sp>
      <p:sp>
        <p:nvSpPr>
          <p:cNvPr id="66" name="직사각형 65"/>
          <p:cNvSpPr/>
          <p:nvPr/>
        </p:nvSpPr>
        <p:spPr>
          <a:xfrm>
            <a:off x="4752216" y="3728535"/>
            <a:ext cx="1624163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공주시의 </a:t>
            </a:r>
            <a:r>
              <a:rPr lang="ko-KR" altLang="en-US" sz="1200" dirty="0" smtClean="0">
                <a:solidFill>
                  <a:schemeClr val="bg1">
                    <a:lumMod val="65000"/>
                  </a:schemeClr>
                </a:solidFill>
                <a:latin typeface="+mn-ea"/>
              </a:rPr>
              <a:t>기존전략에</a:t>
            </a:r>
            <a:endParaRPr lang="ko-KR" altLang="en-US" sz="12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부합하는 사업만을</a:t>
            </a:r>
            <a:endParaRPr lang="en-US" altLang="ko-KR" sz="12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확보하며</a:t>
            </a:r>
          </a:p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신규기회 모색</a:t>
            </a:r>
          </a:p>
        </p:txBody>
      </p:sp>
      <p:sp>
        <p:nvSpPr>
          <p:cNvPr id="67" name="직사각형 66"/>
          <p:cNvSpPr/>
          <p:nvPr/>
        </p:nvSpPr>
        <p:spPr>
          <a:xfrm>
            <a:off x="4653226" y="4668831"/>
            <a:ext cx="1887056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경쟁에 적극</a:t>
            </a:r>
          </a:p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대처하되 </a:t>
            </a:r>
            <a:r>
              <a:rPr lang="ko-KR" altLang="en-US" sz="1200" dirty="0" smtClean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일부 틈새 기능</a:t>
            </a:r>
            <a:endParaRPr lang="ko-KR" altLang="en-US" sz="1200" dirty="0">
              <a:solidFill>
                <a:schemeClr val="bg1">
                  <a:lumMod val="65000"/>
                </a:schemeClr>
              </a:solidFill>
              <a:latin typeface="+mn-ea"/>
              <a:ea typeface="+mn-ea"/>
            </a:endParaRPr>
          </a:p>
          <a:p>
            <a:pPr algn="ctr"/>
            <a:r>
              <a:rPr lang="ko-KR" altLang="en-US" sz="1200" dirty="0" smtClean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진입을 통한 </a:t>
            </a:r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신규사업</a:t>
            </a:r>
          </a:p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적극 </a:t>
            </a:r>
            <a:r>
              <a:rPr lang="ko-KR" altLang="en-US" sz="1200" dirty="0" smtClean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추진</a:t>
            </a:r>
            <a:endParaRPr lang="ko-KR" altLang="en-US" sz="1200" dirty="0">
              <a:solidFill>
                <a:schemeClr val="bg1">
                  <a:lumMod val="6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68" name="직사각형 67"/>
          <p:cNvSpPr/>
          <p:nvPr/>
        </p:nvSpPr>
        <p:spPr>
          <a:xfrm>
            <a:off x="6596575" y="2928528"/>
            <a:ext cx="137088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ko-KR" altLang="en-US" sz="1200" dirty="0" smtClean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본 기능 중심으로</a:t>
            </a:r>
            <a:endParaRPr lang="en-US" altLang="ko-KR" sz="1200" dirty="0" smtClean="0">
              <a:solidFill>
                <a:schemeClr val="bg1">
                  <a:lumMod val="65000"/>
                </a:schemeClr>
              </a:solidFill>
              <a:latin typeface="+mn-ea"/>
              <a:ea typeface="+mn-ea"/>
            </a:endParaRPr>
          </a:p>
          <a:p>
            <a:pPr algn="ctr"/>
            <a:r>
              <a:rPr lang="ko-KR" altLang="en-US" sz="1200" dirty="0" smtClean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조직 구조 유지</a:t>
            </a:r>
            <a:endParaRPr lang="en-US" altLang="ko-KR" sz="1200" dirty="0" smtClean="0">
              <a:solidFill>
                <a:schemeClr val="bg1">
                  <a:lumMod val="6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69" name="직사각형 68"/>
          <p:cNvSpPr/>
          <p:nvPr/>
        </p:nvSpPr>
        <p:spPr>
          <a:xfrm>
            <a:off x="6488492" y="1822466"/>
            <a:ext cx="1579278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ko-KR" altLang="en-US" sz="1200" dirty="0" smtClean="0">
                <a:solidFill>
                  <a:schemeClr val="bg1">
                    <a:lumMod val="65000"/>
                  </a:schemeClr>
                </a:solidFill>
                <a:latin typeface="+mn-ea"/>
              </a:rPr>
              <a:t>적극적인</a:t>
            </a:r>
            <a:endParaRPr lang="ko-KR" altLang="en-US" sz="12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국내외 기능 발굴 및</a:t>
            </a:r>
          </a:p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사업 추진</a:t>
            </a:r>
            <a:endParaRPr lang="en-US" altLang="ko-KR" sz="12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당위성 홍보</a:t>
            </a:r>
          </a:p>
        </p:txBody>
      </p:sp>
      <p:sp>
        <p:nvSpPr>
          <p:cNvPr id="70" name="직사각형 69"/>
          <p:cNvSpPr/>
          <p:nvPr/>
        </p:nvSpPr>
        <p:spPr>
          <a:xfrm>
            <a:off x="6480953" y="3728535"/>
            <a:ext cx="1524776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정책 및 신규 수요</a:t>
            </a:r>
          </a:p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모니터링과 더불어</a:t>
            </a:r>
          </a:p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새로운 기회 확보를</a:t>
            </a:r>
          </a:p>
          <a:p>
            <a:pPr algn="ctr"/>
            <a:r>
              <a:rPr lang="ko-KR" altLang="en-US" sz="1200" dirty="0">
                <a:solidFill>
                  <a:schemeClr val="bg1">
                    <a:lumMod val="65000"/>
                  </a:schemeClr>
                </a:solidFill>
                <a:latin typeface="+mn-ea"/>
              </a:rPr>
              <a:t>위한 전략 고민</a:t>
            </a:r>
          </a:p>
        </p:txBody>
      </p:sp>
      <p:cxnSp>
        <p:nvCxnSpPr>
          <p:cNvPr id="72" name="직선 연결선 71"/>
          <p:cNvCxnSpPr/>
          <p:nvPr/>
        </p:nvCxnSpPr>
        <p:spPr>
          <a:xfrm flipH="1" flipV="1">
            <a:off x="285297" y="1426030"/>
            <a:ext cx="1076325" cy="384175"/>
          </a:xfrm>
          <a:prstGeom prst="line">
            <a:avLst/>
          </a:prstGeom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직사각형 72"/>
          <p:cNvSpPr/>
          <p:nvPr/>
        </p:nvSpPr>
        <p:spPr>
          <a:xfrm>
            <a:off x="629909" y="1415182"/>
            <a:ext cx="782587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050" dirty="0" smtClean="0">
                <a:latin typeface="+mn-ea"/>
                <a:ea typeface="+mn-ea"/>
              </a:rPr>
              <a:t>고객</a:t>
            </a:r>
            <a:r>
              <a:rPr lang="en-US" altLang="ko-KR" sz="1050" dirty="0" smtClean="0">
                <a:latin typeface="+mn-ea"/>
                <a:ea typeface="+mn-ea"/>
              </a:rPr>
              <a:t>/</a:t>
            </a:r>
            <a:r>
              <a:rPr lang="ko-KR" altLang="en-US" sz="1050" dirty="0" smtClean="0">
                <a:latin typeface="+mn-ea"/>
                <a:ea typeface="+mn-ea"/>
              </a:rPr>
              <a:t>시장</a:t>
            </a:r>
            <a:endParaRPr lang="ko-KR" altLang="en-US" sz="1050" dirty="0">
              <a:latin typeface="+mn-ea"/>
              <a:ea typeface="+mn-ea"/>
            </a:endParaRPr>
          </a:p>
        </p:txBody>
      </p:sp>
      <p:sp>
        <p:nvSpPr>
          <p:cNvPr id="74" name="직사각형 73"/>
          <p:cNvSpPr/>
          <p:nvPr/>
        </p:nvSpPr>
        <p:spPr>
          <a:xfrm>
            <a:off x="201036" y="1627586"/>
            <a:ext cx="906017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050" dirty="0" smtClean="0">
                <a:latin typeface="+mn-ea"/>
              </a:rPr>
              <a:t>공주시 </a:t>
            </a:r>
            <a:r>
              <a:rPr lang="ko-KR" altLang="en-US" sz="1050" dirty="0" smtClean="0">
                <a:latin typeface="+mn-ea"/>
                <a:ea typeface="+mn-ea"/>
              </a:rPr>
              <a:t>대응</a:t>
            </a:r>
            <a:endParaRPr lang="ko-KR" altLang="en-US" sz="1050" dirty="0">
              <a:latin typeface="+mn-ea"/>
              <a:ea typeface="+mn-ea"/>
            </a:endParaRPr>
          </a:p>
        </p:txBody>
      </p:sp>
      <p:sp>
        <p:nvSpPr>
          <p:cNvPr id="75" name="직사각형 74"/>
          <p:cNvSpPr/>
          <p:nvPr/>
        </p:nvSpPr>
        <p:spPr>
          <a:xfrm>
            <a:off x="8219635" y="4811891"/>
            <a:ext cx="131638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ko-KR" altLang="en-US" sz="1200" dirty="0" smtClean="0">
                <a:latin typeface="+mn-ea"/>
                <a:ea typeface="+mn-ea"/>
              </a:rPr>
              <a:t>간헐적</a:t>
            </a:r>
            <a:r>
              <a:rPr lang="en-US" altLang="ko-KR" sz="1200" dirty="0" smtClean="0">
                <a:latin typeface="+mn-ea"/>
                <a:ea typeface="+mn-ea"/>
              </a:rPr>
              <a:t>/</a:t>
            </a:r>
            <a:r>
              <a:rPr lang="ko-KR" altLang="en-US" sz="1200" dirty="0" smtClean="0">
                <a:latin typeface="+mn-ea"/>
                <a:ea typeface="+mn-ea"/>
              </a:rPr>
              <a:t>피동적</a:t>
            </a:r>
            <a:endParaRPr lang="en-US" altLang="ko-KR" sz="1200" dirty="0" smtClean="0">
              <a:latin typeface="+mn-ea"/>
              <a:ea typeface="+mn-ea"/>
            </a:endParaRPr>
          </a:p>
          <a:p>
            <a:pPr algn="ctr"/>
            <a:r>
              <a:rPr lang="ko-KR" altLang="en-US" sz="1200" dirty="0" smtClean="0">
                <a:latin typeface="+mn-ea"/>
                <a:ea typeface="+mn-ea"/>
              </a:rPr>
              <a:t>기능확대는 자제</a:t>
            </a:r>
            <a:endParaRPr lang="en-US" altLang="ko-KR" sz="1200" dirty="0" smtClean="0">
              <a:latin typeface="+mn-ea"/>
              <a:ea typeface="+mn-ea"/>
            </a:endParaRPr>
          </a:p>
        </p:txBody>
      </p:sp>
      <p:sp>
        <p:nvSpPr>
          <p:cNvPr id="76" name="직사각형 75"/>
          <p:cNvSpPr/>
          <p:nvPr/>
        </p:nvSpPr>
        <p:spPr>
          <a:xfrm>
            <a:off x="8038494" y="2819033"/>
            <a:ext cx="1678665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ko-KR" altLang="en-US" sz="1200" dirty="0" smtClean="0">
                <a:latin typeface="+mn-ea"/>
                <a:ea typeface="+mn-ea"/>
              </a:rPr>
              <a:t>소극적 핵심사업 집중</a:t>
            </a:r>
            <a:endParaRPr lang="en-US" altLang="ko-KR" sz="1200" dirty="0" smtClean="0">
              <a:latin typeface="+mn-ea"/>
              <a:ea typeface="+mn-ea"/>
            </a:endParaRPr>
          </a:p>
          <a:p>
            <a:pPr algn="ctr"/>
            <a:r>
              <a:rPr lang="ko-KR" altLang="en-US" sz="1200" dirty="0" smtClean="0">
                <a:latin typeface="+mn-ea"/>
                <a:ea typeface="+mn-ea"/>
              </a:rPr>
              <a:t>전략은 기타 기능별</a:t>
            </a:r>
            <a:endParaRPr lang="en-US" altLang="ko-KR" sz="1200" dirty="0" smtClean="0">
              <a:latin typeface="+mn-ea"/>
              <a:ea typeface="+mn-ea"/>
            </a:endParaRPr>
          </a:p>
          <a:p>
            <a:pPr algn="ctr"/>
            <a:r>
              <a:rPr lang="ko-KR" altLang="en-US" sz="1200" dirty="0" smtClean="0">
                <a:latin typeface="+mn-ea"/>
                <a:ea typeface="+mn-ea"/>
              </a:rPr>
              <a:t> </a:t>
            </a:r>
            <a:r>
              <a:rPr lang="ko-KR" altLang="en-US" sz="1200" dirty="0" err="1" smtClean="0">
                <a:latin typeface="+mn-ea"/>
                <a:ea typeface="+mn-ea"/>
              </a:rPr>
              <a:t>니즈에</a:t>
            </a:r>
            <a:r>
              <a:rPr lang="en-US" altLang="ko-KR" sz="1200" dirty="0">
                <a:latin typeface="+mn-ea"/>
                <a:ea typeface="+mn-ea"/>
              </a:rPr>
              <a:t> </a:t>
            </a:r>
            <a:r>
              <a:rPr lang="ko-KR" altLang="en-US" sz="1200" dirty="0" smtClean="0">
                <a:latin typeface="+mn-ea"/>
                <a:ea typeface="+mn-ea"/>
              </a:rPr>
              <a:t>대한 충분한</a:t>
            </a:r>
            <a:endParaRPr lang="en-US" altLang="ko-KR" sz="1200" dirty="0" smtClean="0">
              <a:latin typeface="+mn-ea"/>
              <a:ea typeface="+mn-ea"/>
            </a:endParaRPr>
          </a:p>
          <a:p>
            <a:pPr algn="ctr"/>
            <a:r>
              <a:rPr lang="ko-KR" altLang="en-US" sz="1200" dirty="0" smtClean="0">
                <a:latin typeface="+mn-ea"/>
                <a:ea typeface="+mn-ea"/>
              </a:rPr>
              <a:t>대응이</a:t>
            </a:r>
            <a:r>
              <a:rPr lang="ko-KR" altLang="en-US" sz="1200" dirty="0">
                <a:latin typeface="+mn-ea"/>
                <a:ea typeface="+mn-ea"/>
              </a:rPr>
              <a:t> </a:t>
            </a:r>
            <a:r>
              <a:rPr lang="ko-KR" altLang="en-US" sz="1200" dirty="0" smtClean="0">
                <a:latin typeface="+mn-ea"/>
                <a:ea typeface="+mn-ea"/>
              </a:rPr>
              <a:t>어려움</a:t>
            </a:r>
            <a:endParaRPr lang="ko-KR" altLang="en-US" sz="1200" dirty="0">
              <a:latin typeface="+mn-ea"/>
              <a:ea typeface="+mn-ea"/>
            </a:endParaRPr>
          </a:p>
        </p:txBody>
      </p:sp>
      <p:sp>
        <p:nvSpPr>
          <p:cNvPr id="77" name="직사각형 76"/>
          <p:cNvSpPr/>
          <p:nvPr/>
        </p:nvSpPr>
        <p:spPr>
          <a:xfrm>
            <a:off x="8115436" y="3728535"/>
            <a:ext cx="1524776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ko-KR" altLang="en-US" sz="1200" dirty="0">
                <a:latin typeface="+mn-ea"/>
                <a:ea typeface="+mn-ea"/>
              </a:rPr>
              <a:t>보수적인 모니터링</a:t>
            </a:r>
          </a:p>
          <a:p>
            <a:pPr algn="ctr"/>
            <a:r>
              <a:rPr lang="ko-KR" altLang="en-US" sz="1200" dirty="0">
                <a:latin typeface="+mn-ea"/>
                <a:ea typeface="+mn-ea"/>
              </a:rPr>
              <a:t>기반 전략은</a:t>
            </a:r>
          </a:p>
          <a:p>
            <a:pPr algn="ctr"/>
            <a:r>
              <a:rPr lang="ko-KR" altLang="en-US" sz="1200" dirty="0">
                <a:latin typeface="+mn-ea"/>
                <a:ea typeface="+mn-ea"/>
              </a:rPr>
              <a:t>급변하는 외부환경</a:t>
            </a:r>
          </a:p>
          <a:p>
            <a:pPr algn="ctr"/>
            <a:r>
              <a:rPr lang="ko-KR" altLang="en-US" sz="1200" dirty="0">
                <a:latin typeface="+mn-ea"/>
                <a:ea typeface="+mn-ea"/>
              </a:rPr>
              <a:t>대응력 수준이 낮음</a:t>
            </a:r>
          </a:p>
        </p:txBody>
      </p:sp>
      <p:sp>
        <p:nvSpPr>
          <p:cNvPr id="78" name="직사각형 77"/>
          <p:cNvSpPr/>
          <p:nvPr/>
        </p:nvSpPr>
        <p:spPr>
          <a:xfrm>
            <a:off x="8115436" y="1806286"/>
            <a:ext cx="1524776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ko-KR" altLang="en-US" sz="1200" dirty="0" smtClean="0">
                <a:latin typeface="+mn-ea"/>
                <a:ea typeface="+mn-ea"/>
              </a:rPr>
              <a:t>외부환경이 급격이</a:t>
            </a:r>
            <a:endParaRPr lang="en-US" altLang="ko-KR" sz="1200" dirty="0" smtClean="0">
              <a:latin typeface="+mn-ea"/>
              <a:ea typeface="+mn-ea"/>
            </a:endParaRPr>
          </a:p>
          <a:p>
            <a:pPr algn="ctr"/>
            <a:r>
              <a:rPr lang="ko-KR" altLang="en-US" sz="1200" dirty="0" smtClean="0">
                <a:latin typeface="+mn-ea"/>
                <a:ea typeface="+mn-ea"/>
              </a:rPr>
              <a:t>위축될 시나리오의 </a:t>
            </a:r>
            <a:endParaRPr lang="en-US" altLang="ko-KR" sz="1200" dirty="0" smtClean="0">
              <a:latin typeface="+mn-ea"/>
              <a:ea typeface="+mn-ea"/>
            </a:endParaRPr>
          </a:p>
          <a:p>
            <a:pPr algn="ctr"/>
            <a:r>
              <a:rPr lang="ko-KR" altLang="en-US" sz="1200" dirty="0" smtClean="0">
                <a:latin typeface="+mn-ea"/>
                <a:ea typeface="+mn-ea"/>
              </a:rPr>
              <a:t>경우 대응 </a:t>
            </a:r>
            <a:r>
              <a:rPr lang="ko-KR" altLang="en-US" sz="1200" dirty="0">
                <a:latin typeface="+mn-ea"/>
                <a:ea typeface="+mn-ea"/>
              </a:rPr>
              <a:t>수준이</a:t>
            </a:r>
          </a:p>
          <a:p>
            <a:pPr algn="ctr"/>
            <a:r>
              <a:rPr lang="ko-KR" altLang="en-US" sz="1200" dirty="0">
                <a:latin typeface="+mn-ea"/>
                <a:ea typeface="+mn-ea"/>
              </a:rPr>
              <a:t>약화되는 단점이</a:t>
            </a:r>
          </a:p>
          <a:p>
            <a:pPr algn="ctr"/>
            <a:r>
              <a:rPr lang="ko-KR" altLang="en-US" sz="1200" dirty="0">
                <a:latin typeface="+mn-ea"/>
                <a:ea typeface="+mn-ea"/>
              </a:rPr>
              <a:t>있음</a:t>
            </a:r>
          </a:p>
        </p:txBody>
      </p:sp>
      <p:sp>
        <p:nvSpPr>
          <p:cNvPr id="79" name="직사각형 78"/>
          <p:cNvSpPr/>
          <p:nvPr/>
        </p:nvSpPr>
        <p:spPr>
          <a:xfrm>
            <a:off x="269869" y="3678494"/>
            <a:ext cx="1089324" cy="936104"/>
          </a:xfrm>
          <a:prstGeom prst="rect">
            <a:avLst/>
          </a:prstGeom>
          <a:noFill/>
          <a:ln w="63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80" name="직사각형 79"/>
          <p:cNvSpPr/>
          <p:nvPr/>
        </p:nvSpPr>
        <p:spPr>
          <a:xfrm>
            <a:off x="7791453" y="2465355"/>
            <a:ext cx="33855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200" dirty="0">
                <a:latin typeface="+mn-ea"/>
                <a:ea typeface="+mn-ea"/>
              </a:rPr>
              <a:t>○</a:t>
            </a:r>
          </a:p>
        </p:txBody>
      </p:sp>
      <p:sp>
        <p:nvSpPr>
          <p:cNvPr id="81" name="직사각형 80"/>
          <p:cNvSpPr/>
          <p:nvPr/>
        </p:nvSpPr>
        <p:spPr>
          <a:xfrm>
            <a:off x="7791453" y="5274268"/>
            <a:ext cx="33855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200" dirty="0">
                <a:latin typeface="+mn-ea"/>
                <a:ea typeface="맑은 고딕" panose="020B0503020000020004" pitchFamily="50" charset="-127"/>
              </a:rPr>
              <a:t>○</a:t>
            </a:r>
            <a:endParaRPr lang="ko-KR" altLang="en-US" sz="1200" dirty="0">
              <a:latin typeface="+mn-ea"/>
            </a:endParaRPr>
          </a:p>
        </p:txBody>
      </p:sp>
      <p:sp>
        <p:nvSpPr>
          <p:cNvPr id="82" name="직사각형 81"/>
          <p:cNvSpPr/>
          <p:nvPr/>
        </p:nvSpPr>
        <p:spPr>
          <a:xfrm>
            <a:off x="7791453" y="4334388"/>
            <a:ext cx="33855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200" dirty="0">
                <a:latin typeface="+mn-ea"/>
                <a:ea typeface="맑은 고딕" panose="020B0503020000020004" pitchFamily="50" charset="-127"/>
              </a:rPr>
              <a:t>○</a:t>
            </a:r>
            <a:endParaRPr lang="ko-KR" altLang="en-US" sz="1200" dirty="0">
              <a:latin typeface="+mn-ea"/>
            </a:endParaRPr>
          </a:p>
        </p:txBody>
      </p:sp>
      <p:sp>
        <p:nvSpPr>
          <p:cNvPr id="83" name="직사각형 82"/>
          <p:cNvSpPr/>
          <p:nvPr/>
        </p:nvSpPr>
        <p:spPr>
          <a:xfrm>
            <a:off x="7791453" y="3405995"/>
            <a:ext cx="33855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200" dirty="0">
                <a:latin typeface="+mn-ea"/>
                <a:ea typeface="+mn-ea"/>
              </a:rPr>
              <a:t>○</a:t>
            </a:r>
          </a:p>
        </p:txBody>
      </p:sp>
      <p:sp>
        <p:nvSpPr>
          <p:cNvPr id="84" name="직사각형 83"/>
          <p:cNvSpPr/>
          <p:nvPr/>
        </p:nvSpPr>
        <p:spPr>
          <a:xfrm>
            <a:off x="6096318" y="2465355"/>
            <a:ext cx="33855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200" dirty="0">
                <a:latin typeface="+mn-ea"/>
              </a:rPr>
              <a:t>◑</a:t>
            </a:r>
          </a:p>
        </p:txBody>
      </p:sp>
      <p:sp>
        <p:nvSpPr>
          <p:cNvPr id="85" name="직사각형 84"/>
          <p:cNvSpPr/>
          <p:nvPr/>
        </p:nvSpPr>
        <p:spPr>
          <a:xfrm>
            <a:off x="6096318" y="3405995"/>
            <a:ext cx="33855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200" dirty="0">
                <a:latin typeface="+mn-ea"/>
              </a:rPr>
              <a:t>◑</a:t>
            </a:r>
          </a:p>
        </p:txBody>
      </p:sp>
      <p:sp>
        <p:nvSpPr>
          <p:cNvPr id="86" name="직사각형 85"/>
          <p:cNvSpPr/>
          <p:nvPr/>
        </p:nvSpPr>
        <p:spPr>
          <a:xfrm>
            <a:off x="2712667" y="5274268"/>
            <a:ext cx="33855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200" dirty="0">
                <a:latin typeface="+mn-ea"/>
              </a:rPr>
              <a:t>◑</a:t>
            </a:r>
          </a:p>
        </p:txBody>
      </p:sp>
      <p:sp>
        <p:nvSpPr>
          <p:cNvPr id="87" name="직사각형 86"/>
          <p:cNvSpPr/>
          <p:nvPr/>
        </p:nvSpPr>
        <p:spPr>
          <a:xfrm>
            <a:off x="2712667" y="4334388"/>
            <a:ext cx="33855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200" dirty="0" smtClean="0">
                <a:latin typeface="+mn-ea"/>
                <a:ea typeface="+mn-ea"/>
              </a:rPr>
              <a:t>◑</a:t>
            </a:r>
            <a:endParaRPr lang="ko-KR" altLang="en-US" sz="1200" dirty="0">
              <a:latin typeface="+mn-ea"/>
              <a:ea typeface="+mn-ea"/>
            </a:endParaRPr>
          </a:p>
        </p:txBody>
      </p:sp>
      <p:sp>
        <p:nvSpPr>
          <p:cNvPr id="89" name="직사각형 88"/>
          <p:cNvSpPr/>
          <p:nvPr/>
        </p:nvSpPr>
        <p:spPr>
          <a:xfrm>
            <a:off x="2712667" y="3405995"/>
            <a:ext cx="33855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200" dirty="0">
                <a:latin typeface="+mn-ea"/>
              </a:rPr>
              <a:t>◑</a:t>
            </a:r>
          </a:p>
        </p:txBody>
      </p:sp>
      <p:sp>
        <p:nvSpPr>
          <p:cNvPr id="90" name="직사각형 89"/>
          <p:cNvSpPr/>
          <p:nvPr/>
        </p:nvSpPr>
        <p:spPr>
          <a:xfrm>
            <a:off x="6096318" y="4334388"/>
            <a:ext cx="33855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200" dirty="0">
                <a:latin typeface="+mn-ea"/>
                <a:ea typeface="맑은 고딕" panose="020B0503020000020004" pitchFamily="50" charset="-127"/>
              </a:rPr>
              <a:t>○</a:t>
            </a:r>
            <a:endParaRPr lang="ko-KR" altLang="en-US" sz="1200" dirty="0">
              <a:latin typeface="+mn-ea"/>
            </a:endParaRPr>
          </a:p>
        </p:txBody>
      </p:sp>
      <p:sp>
        <p:nvSpPr>
          <p:cNvPr id="91" name="직사각형 90"/>
          <p:cNvSpPr/>
          <p:nvPr/>
        </p:nvSpPr>
        <p:spPr>
          <a:xfrm>
            <a:off x="6096318" y="5274268"/>
            <a:ext cx="33855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200" dirty="0" smtClean="0">
                <a:latin typeface="+mn-ea"/>
                <a:ea typeface="+mn-ea"/>
              </a:rPr>
              <a:t>◑</a:t>
            </a:r>
            <a:endParaRPr lang="ko-KR" altLang="en-US" sz="1200" dirty="0">
              <a:latin typeface="+mn-ea"/>
              <a:ea typeface="+mn-ea"/>
            </a:endParaRPr>
          </a:p>
        </p:txBody>
      </p:sp>
      <p:sp>
        <p:nvSpPr>
          <p:cNvPr id="93" name="직사각형 92"/>
          <p:cNvSpPr/>
          <p:nvPr/>
        </p:nvSpPr>
        <p:spPr>
          <a:xfrm>
            <a:off x="4403273" y="4334388"/>
            <a:ext cx="33855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200" dirty="0">
                <a:latin typeface="+mn-ea"/>
                <a:ea typeface="+mn-ea"/>
              </a:rPr>
              <a:t>●</a:t>
            </a:r>
          </a:p>
        </p:txBody>
      </p:sp>
      <p:sp>
        <p:nvSpPr>
          <p:cNvPr id="94" name="직사각형 93"/>
          <p:cNvSpPr/>
          <p:nvPr/>
        </p:nvSpPr>
        <p:spPr>
          <a:xfrm>
            <a:off x="4403273" y="3405995"/>
            <a:ext cx="33855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200" dirty="0" smtClean="0">
                <a:latin typeface="+mn-ea"/>
                <a:ea typeface="+mn-ea"/>
              </a:rPr>
              <a:t>◑</a:t>
            </a:r>
            <a:endParaRPr lang="ko-KR" altLang="en-US" sz="1200" dirty="0">
              <a:latin typeface="+mn-ea"/>
              <a:ea typeface="+mn-ea"/>
            </a:endParaRPr>
          </a:p>
        </p:txBody>
      </p:sp>
      <p:sp>
        <p:nvSpPr>
          <p:cNvPr id="95" name="직사각형 94"/>
          <p:cNvSpPr/>
          <p:nvPr/>
        </p:nvSpPr>
        <p:spPr>
          <a:xfrm>
            <a:off x="4403273" y="5274268"/>
            <a:ext cx="33855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200" dirty="0" smtClean="0">
                <a:latin typeface="+mn-ea"/>
                <a:ea typeface="+mn-ea"/>
              </a:rPr>
              <a:t>◑</a:t>
            </a:r>
            <a:endParaRPr lang="ko-KR" altLang="en-US" sz="1200" dirty="0">
              <a:latin typeface="+mn-ea"/>
              <a:ea typeface="+mn-ea"/>
            </a:endParaRPr>
          </a:p>
        </p:txBody>
      </p:sp>
      <p:sp>
        <p:nvSpPr>
          <p:cNvPr id="96" name="직사각형 95"/>
          <p:cNvSpPr/>
          <p:nvPr/>
        </p:nvSpPr>
        <p:spPr>
          <a:xfrm>
            <a:off x="1349830" y="1817915"/>
            <a:ext cx="1710870" cy="924272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100" name="직사각형 99"/>
          <p:cNvSpPr/>
          <p:nvPr/>
        </p:nvSpPr>
        <p:spPr>
          <a:xfrm>
            <a:off x="6695424" y="4866321"/>
            <a:ext cx="106311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ko-KR" altLang="en-US" sz="1200" dirty="0" smtClean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조직 최소화</a:t>
            </a:r>
            <a:endParaRPr lang="en-US" altLang="ko-KR" sz="1200" dirty="0" smtClean="0">
              <a:solidFill>
                <a:schemeClr val="bg1">
                  <a:lumMod val="65000"/>
                </a:schemeClr>
              </a:solidFill>
              <a:latin typeface="+mn-ea"/>
              <a:ea typeface="+mn-ea"/>
            </a:endParaRPr>
          </a:p>
          <a:p>
            <a:pPr algn="ctr"/>
            <a:r>
              <a:rPr lang="ko-KR" altLang="en-US" sz="1200" dirty="0" smtClean="0">
                <a:solidFill>
                  <a:schemeClr val="bg1">
                    <a:lumMod val="65000"/>
                  </a:schemeClr>
                </a:solidFill>
                <a:latin typeface="+mn-ea"/>
                <a:ea typeface="+mn-ea"/>
              </a:rPr>
              <a:t>및 현상 유지</a:t>
            </a:r>
            <a:endParaRPr lang="ko-KR" altLang="en-US" sz="1200" dirty="0">
              <a:solidFill>
                <a:schemeClr val="bg1">
                  <a:lumMod val="6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02" name="직사각형 101"/>
          <p:cNvSpPr/>
          <p:nvPr/>
        </p:nvSpPr>
        <p:spPr>
          <a:xfrm>
            <a:off x="3048175" y="1813249"/>
            <a:ext cx="1715414" cy="924272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103" name="직사각형 102"/>
          <p:cNvSpPr/>
          <p:nvPr/>
        </p:nvSpPr>
        <p:spPr>
          <a:xfrm>
            <a:off x="1250926" y="1524964"/>
            <a:ext cx="79541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ü"/>
            </a:pPr>
            <a:r>
              <a:rPr lang="en-US" altLang="ko-KR" sz="3200" dirty="0" smtClean="0">
                <a:solidFill>
                  <a:srgbClr val="FF0000"/>
                </a:solidFill>
                <a:latin typeface="+mn-ea"/>
                <a:ea typeface="+mn-ea"/>
              </a:rPr>
              <a:t>  </a:t>
            </a:r>
            <a:endParaRPr lang="ko-KR" altLang="en-US" sz="3200" dirty="0">
              <a:solidFill>
                <a:srgbClr val="FF0000"/>
              </a:solidFill>
              <a:latin typeface="+mn-ea"/>
              <a:ea typeface="+mn-ea"/>
            </a:endParaRPr>
          </a:p>
        </p:txBody>
      </p:sp>
      <p:sp>
        <p:nvSpPr>
          <p:cNvPr id="109" name="내용 개체 틀 2"/>
          <p:cNvSpPr txBox="1">
            <a:spLocks/>
          </p:cNvSpPr>
          <p:nvPr/>
        </p:nvSpPr>
        <p:spPr>
          <a:xfrm>
            <a:off x="446998" y="690032"/>
            <a:ext cx="9306074" cy="289310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kumimoji="1"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r>
              <a:rPr lang="ko-KR" altLang="en-US" dirty="0" smtClean="0"/>
              <a:t>新 전략체계에 대응하여 조직 및 기능 전략도 </a:t>
            </a:r>
            <a:r>
              <a:rPr lang="en-US" altLang="ko-KR" dirty="0" smtClean="0"/>
              <a:t>Big </a:t>
            </a:r>
            <a:r>
              <a:rPr lang="en-US" altLang="ko-KR" dirty="0"/>
              <a:t>Issue </a:t>
            </a:r>
            <a:r>
              <a:rPr lang="ko-KR" altLang="en-US" dirty="0"/>
              <a:t>및 </a:t>
            </a:r>
            <a:r>
              <a:rPr lang="en-US" altLang="ko-KR" dirty="0"/>
              <a:t>Trend </a:t>
            </a:r>
            <a:r>
              <a:rPr lang="ko-KR" altLang="en-US" dirty="0" smtClean="0"/>
              <a:t>위주의 공격적 확장 전략을 구축함</a:t>
            </a:r>
            <a:endParaRPr lang="en-US" altLang="ko-KR" dirty="0" smtClean="0"/>
          </a:p>
        </p:txBody>
      </p:sp>
      <p:sp>
        <p:nvSpPr>
          <p:cNvPr id="110" name="제목 3"/>
          <p:cNvSpPr txBox="1">
            <a:spLocks/>
          </p:cNvSpPr>
          <p:nvPr/>
        </p:nvSpPr>
        <p:spPr>
          <a:xfrm>
            <a:off x="225966" y="143344"/>
            <a:ext cx="3927678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1. </a:t>
            </a:r>
            <a:r>
              <a:rPr lang="ko-KR" altLang="en-US" dirty="0" smtClean="0">
                <a:latin typeface="맑은 고딕" panose="020B0503020000020004" pitchFamily="50" charset="-127"/>
              </a:rPr>
              <a:t>환경변화 대응 시나리오 설정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1705962" y="5876056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spcBef>
                <a:spcPts val="600"/>
              </a:spcBef>
            </a:pPr>
            <a:r>
              <a:rPr lang="ko-KR" altLang="en-US" sz="1200" smtClean="0"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</a:rPr>
              <a:t>즉시대응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3404264" y="5876056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spcBef>
                <a:spcPts val="600"/>
              </a:spcBef>
            </a:pPr>
            <a:r>
              <a:rPr lang="ko-KR" altLang="en-US" sz="1200" smtClean="0"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</a:rPr>
              <a:t>상황별</a:t>
            </a: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</a:rPr>
              <a:t> 대응</a:t>
            </a:r>
          </a:p>
        </p:txBody>
      </p:sp>
      <p:sp>
        <p:nvSpPr>
          <p:cNvPr id="98" name="오른쪽 화살표 97"/>
          <p:cNvSpPr/>
          <p:nvPr/>
        </p:nvSpPr>
        <p:spPr bwMode="auto">
          <a:xfrm rot="5400000">
            <a:off x="2027224" y="5440889"/>
            <a:ext cx="216024" cy="640643"/>
          </a:xfrm>
          <a:prstGeom prst="rightArrow">
            <a:avLst/>
          </a:prstGeom>
          <a:ln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rtlCol="0" anchor="ctr"/>
          <a:lstStyle/>
          <a:p>
            <a:pPr algn="ctr" fontAlgn="ctr" latinLnBrk="0">
              <a:spcBef>
                <a:spcPts val="600"/>
              </a:spcBef>
            </a:pPr>
            <a:endParaRPr lang="ko-KR" altLang="en-US" dirty="0" smtClea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14" name="오른쪽 화살표 113"/>
          <p:cNvSpPr/>
          <p:nvPr/>
        </p:nvSpPr>
        <p:spPr bwMode="auto">
          <a:xfrm rot="5400000">
            <a:off x="3768869" y="5440889"/>
            <a:ext cx="216024" cy="640643"/>
          </a:xfrm>
          <a:prstGeom prst="rightArrow">
            <a:avLst/>
          </a:prstGeom>
          <a:ln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rtlCol="0" anchor="ctr"/>
          <a:lstStyle/>
          <a:p>
            <a:pPr algn="ctr" fontAlgn="ctr" latinLnBrk="0">
              <a:spcBef>
                <a:spcPts val="600"/>
              </a:spcBef>
            </a:pPr>
            <a:endParaRPr lang="ko-KR" altLang="en-US" dirty="0" smtClea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16" name="직사각형 115"/>
          <p:cNvSpPr/>
          <p:nvPr/>
        </p:nvSpPr>
        <p:spPr>
          <a:xfrm>
            <a:off x="2719253" y="2465355"/>
            <a:ext cx="33855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200" dirty="0">
                <a:latin typeface="+mn-ea"/>
                <a:ea typeface="+mn-ea"/>
              </a:rPr>
              <a:t>●</a:t>
            </a:r>
          </a:p>
        </p:txBody>
      </p:sp>
      <p:sp>
        <p:nvSpPr>
          <p:cNvPr id="117" name="직사각형 116"/>
          <p:cNvSpPr/>
          <p:nvPr/>
        </p:nvSpPr>
        <p:spPr>
          <a:xfrm>
            <a:off x="4403273" y="2465355"/>
            <a:ext cx="33855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200" dirty="0">
                <a:latin typeface="+mn-ea"/>
              </a:rPr>
              <a:t>◑</a:t>
            </a:r>
            <a:endParaRPr lang="ko-KR" altLang="en-US" sz="1200" dirty="0">
              <a:latin typeface="+mn-ea"/>
              <a:ea typeface="+mn-ea"/>
            </a:endParaRPr>
          </a:p>
        </p:txBody>
      </p:sp>
      <p:sp>
        <p:nvSpPr>
          <p:cNvPr id="105" name="직사각형 104"/>
          <p:cNvSpPr/>
          <p:nvPr/>
        </p:nvSpPr>
        <p:spPr>
          <a:xfrm>
            <a:off x="1349830" y="2741741"/>
            <a:ext cx="1710870" cy="924272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ea"/>
            </a:endParaRPr>
          </a:p>
        </p:txBody>
      </p:sp>
      <p:sp>
        <p:nvSpPr>
          <p:cNvPr id="106" name="직사각형 105"/>
          <p:cNvSpPr/>
          <p:nvPr/>
        </p:nvSpPr>
        <p:spPr>
          <a:xfrm>
            <a:off x="1250926" y="2505352"/>
            <a:ext cx="79541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ü"/>
            </a:pPr>
            <a:r>
              <a:rPr lang="en-US" altLang="ko-KR" sz="3200" dirty="0" smtClean="0">
                <a:solidFill>
                  <a:srgbClr val="FF0000"/>
                </a:solidFill>
                <a:latin typeface="+mn-ea"/>
                <a:ea typeface="+mn-ea"/>
              </a:rPr>
              <a:t>  </a:t>
            </a:r>
            <a:endParaRPr lang="ko-KR" altLang="en-US" sz="3200" dirty="0">
              <a:solidFill>
                <a:srgbClr val="FF0000"/>
              </a:solidFill>
              <a:latin typeface="+mn-ea"/>
              <a:ea typeface="+mn-ea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7989045" y="187786"/>
            <a:ext cx="15969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Ⅵ.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조직구조 설정</a:t>
            </a:r>
          </a:p>
        </p:txBody>
      </p:sp>
    </p:spTree>
    <p:extLst>
      <p:ext uri="{BB962C8B-B14F-4D97-AF65-F5344CB8AC3E}">
        <p14:creationId xmlns:p14="http://schemas.microsoft.com/office/powerpoint/2010/main" val="5514784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내용 개체 틀 2"/>
          <p:cNvSpPr txBox="1">
            <a:spLocks/>
          </p:cNvSpPr>
          <p:nvPr/>
        </p:nvSpPr>
        <p:spPr>
          <a:xfrm>
            <a:off x="273000" y="688956"/>
            <a:ext cx="9360000" cy="38779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/>
              <a:t>공급자와 현재적 관점이 아닌</a:t>
            </a:r>
            <a:r>
              <a:rPr kumimoji="1" lang="en-US" altLang="ko-KR" dirty="0" smtClean="0"/>
              <a:t>,</a:t>
            </a:r>
            <a:r>
              <a:rPr kumimoji="1" lang="ko-KR" altLang="en-US" dirty="0" smtClean="0"/>
              <a:t> 수요자 관점과 미래 지향적 관점에서 조직의 방향성을 설정함</a:t>
            </a:r>
            <a:endParaRPr kumimoji="1" lang="ko-KR" altLang="en-US" dirty="0"/>
          </a:p>
        </p:txBody>
      </p:sp>
      <p:sp>
        <p:nvSpPr>
          <p:cNvPr id="23" name="제목 3"/>
          <p:cNvSpPr txBox="1">
            <a:spLocks/>
          </p:cNvSpPr>
          <p:nvPr/>
        </p:nvSpPr>
        <p:spPr>
          <a:xfrm>
            <a:off x="57116" y="143344"/>
            <a:ext cx="3049233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2. </a:t>
            </a:r>
            <a:r>
              <a:rPr lang="ko-KR" altLang="en-US" dirty="0" smtClean="0">
                <a:latin typeface="맑은 고딕" panose="020B0503020000020004" pitchFamily="50" charset="-127"/>
              </a:rPr>
              <a:t>조직구조 방향성 설정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3" name="Freeform 37"/>
          <p:cNvSpPr>
            <a:spLocks/>
          </p:cNvSpPr>
          <p:nvPr/>
        </p:nvSpPr>
        <p:spPr bwMode="auto">
          <a:xfrm>
            <a:off x="4213606" y="2303931"/>
            <a:ext cx="1309495" cy="465215"/>
          </a:xfrm>
          <a:custGeom>
            <a:avLst/>
            <a:gdLst>
              <a:gd name="T0" fmla="*/ 25 w 564"/>
              <a:gd name="T1" fmla="*/ 87 h 243"/>
              <a:gd name="T2" fmla="*/ 357 w 564"/>
              <a:gd name="T3" fmla="*/ 0 h 243"/>
              <a:gd name="T4" fmla="*/ 680 w 564"/>
              <a:gd name="T5" fmla="*/ 90 h 243"/>
              <a:gd name="T6" fmla="*/ 498 w 564"/>
              <a:gd name="T7" fmla="*/ 90 h 243"/>
              <a:gd name="T8" fmla="*/ 684 w 564"/>
              <a:gd name="T9" fmla="*/ 243 h 243"/>
              <a:gd name="T10" fmla="*/ 0 w 564"/>
              <a:gd name="T11" fmla="*/ 243 h 243"/>
              <a:gd name="T12" fmla="*/ 204 w 564"/>
              <a:gd name="T13" fmla="*/ 90 h 243"/>
              <a:gd name="T14" fmla="*/ 25 w 564"/>
              <a:gd name="T15" fmla="*/ 87 h 2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564"/>
              <a:gd name="T25" fmla="*/ 0 h 243"/>
              <a:gd name="T26" fmla="*/ 564 w 564"/>
              <a:gd name="T27" fmla="*/ 243 h 2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564" h="243">
                <a:moveTo>
                  <a:pt x="21" y="87"/>
                </a:moveTo>
                <a:lnTo>
                  <a:pt x="294" y="0"/>
                </a:lnTo>
                <a:lnTo>
                  <a:pt x="561" y="90"/>
                </a:lnTo>
                <a:lnTo>
                  <a:pt x="411" y="90"/>
                </a:lnTo>
                <a:lnTo>
                  <a:pt x="564" y="243"/>
                </a:lnTo>
                <a:lnTo>
                  <a:pt x="0" y="243"/>
                </a:lnTo>
                <a:lnTo>
                  <a:pt x="168" y="90"/>
                </a:lnTo>
                <a:lnTo>
                  <a:pt x="21" y="87"/>
                </a:lnTo>
                <a:close/>
              </a:path>
            </a:pathLst>
          </a:custGeom>
          <a:gradFill rotWithShape="1">
            <a:gsLst>
              <a:gs pos="0">
                <a:srgbClr val="5796DB"/>
              </a:gs>
              <a:gs pos="100000">
                <a:srgbClr val="FFFFFF">
                  <a:alpha val="0"/>
                </a:srgb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1pPr>
            <a:lvl2pPr marL="742950" indent="-28575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2pPr>
            <a:lvl3pPr marL="11430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3pPr>
            <a:lvl4pPr marL="16002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4pPr>
            <a:lvl5pPr marL="20574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9pPr>
          </a:lstStyle>
          <a:p>
            <a:pPr algn="ctr" eaLnBrk="1" hangingPunct="1"/>
            <a:endParaRPr lang="ko-KR" altLang="en-US"/>
          </a:p>
        </p:txBody>
      </p:sp>
      <p:sp>
        <p:nvSpPr>
          <p:cNvPr id="4" name="Freeform 38"/>
          <p:cNvSpPr>
            <a:spLocks/>
          </p:cNvSpPr>
          <p:nvPr/>
        </p:nvSpPr>
        <p:spPr bwMode="auto">
          <a:xfrm>
            <a:off x="6474592" y="2292444"/>
            <a:ext cx="2197808" cy="511162"/>
          </a:xfrm>
          <a:custGeom>
            <a:avLst/>
            <a:gdLst>
              <a:gd name="T0" fmla="*/ 98 w 945"/>
              <a:gd name="T1" fmla="*/ 0 h 267"/>
              <a:gd name="T2" fmla="*/ 0 w 945"/>
              <a:gd name="T3" fmla="*/ 93 h 267"/>
              <a:gd name="T4" fmla="*/ 124 w 945"/>
              <a:gd name="T5" fmla="*/ 93 h 267"/>
              <a:gd name="T6" fmla="*/ 302 w 945"/>
              <a:gd name="T7" fmla="*/ 267 h 267"/>
              <a:gd name="T8" fmla="*/ 1148 w 945"/>
              <a:gd name="T9" fmla="*/ 267 h 267"/>
              <a:gd name="T10" fmla="*/ 463 w 945"/>
              <a:gd name="T11" fmla="*/ 96 h 267"/>
              <a:gd name="T12" fmla="*/ 634 w 945"/>
              <a:gd name="T13" fmla="*/ 96 h 267"/>
              <a:gd name="T14" fmla="*/ 98 w 945"/>
              <a:gd name="T15" fmla="*/ 0 h 26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45"/>
              <a:gd name="T25" fmla="*/ 0 h 267"/>
              <a:gd name="T26" fmla="*/ 945 w 945"/>
              <a:gd name="T27" fmla="*/ 267 h 267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45" h="267">
                <a:moveTo>
                  <a:pt x="81" y="0"/>
                </a:moveTo>
                <a:lnTo>
                  <a:pt x="0" y="93"/>
                </a:lnTo>
                <a:lnTo>
                  <a:pt x="102" y="93"/>
                </a:lnTo>
                <a:lnTo>
                  <a:pt x="249" y="267"/>
                </a:lnTo>
                <a:lnTo>
                  <a:pt x="945" y="267"/>
                </a:lnTo>
                <a:lnTo>
                  <a:pt x="381" y="96"/>
                </a:lnTo>
                <a:lnTo>
                  <a:pt x="522" y="96"/>
                </a:lnTo>
                <a:lnTo>
                  <a:pt x="81" y="0"/>
                </a:lnTo>
                <a:close/>
              </a:path>
            </a:pathLst>
          </a:custGeom>
          <a:gradFill rotWithShape="1">
            <a:gsLst>
              <a:gs pos="0">
                <a:srgbClr val="9EC2EA"/>
              </a:gs>
              <a:gs pos="100000">
                <a:srgbClr val="FFFFFF">
                  <a:alpha val="0"/>
                </a:srgb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1pPr>
            <a:lvl2pPr marL="742950" indent="-28575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2pPr>
            <a:lvl3pPr marL="11430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3pPr>
            <a:lvl4pPr marL="16002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4pPr>
            <a:lvl5pPr marL="20574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9pPr>
          </a:lstStyle>
          <a:p>
            <a:pPr algn="ctr" eaLnBrk="1" hangingPunct="1"/>
            <a:endParaRPr lang="ko-KR" altLang="en-US"/>
          </a:p>
        </p:txBody>
      </p:sp>
      <p:sp>
        <p:nvSpPr>
          <p:cNvPr id="5" name="Freeform 39"/>
          <p:cNvSpPr>
            <a:spLocks/>
          </p:cNvSpPr>
          <p:nvPr/>
        </p:nvSpPr>
        <p:spPr bwMode="auto">
          <a:xfrm flipH="1">
            <a:off x="1064308" y="2292444"/>
            <a:ext cx="2197808" cy="511162"/>
          </a:xfrm>
          <a:custGeom>
            <a:avLst/>
            <a:gdLst>
              <a:gd name="T0" fmla="*/ 98 w 945"/>
              <a:gd name="T1" fmla="*/ 0 h 267"/>
              <a:gd name="T2" fmla="*/ 0 w 945"/>
              <a:gd name="T3" fmla="*/ 93 h 267"/>
              <a:gd name="T4" fmla="*/ 124 w 945"/>
              <a:gd name="T5" fmla="*/ 93 h 267"/>
              <a:gd name="T6" fmla="*/ 302 w 945"/>
              <a:gd name="T7" fmla="*/ 267 h 267"/>
              <a:gd name="T8" fmla="*/ 1148 w 945"/>
              <a:gd name="T9" fmla="*/ 267 h 267"/>
              <a:gd name="T10" fmla="*/ 463 w 945"/>
              <a:gd name="T11" fmla="*/ 96 h 267"/>
              <a:gd name="T12" fmla="*/ 634 w 945"/>
              <a:gd name="T13" fmla="*/ 96 h 267"/>
              <a:gd name="T14" fmla="*/ 98 w 945"/>
              <a:gd name="T15" fmla="*/ 0 h 26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45"/>
              <a:gd name="T25" fmla="*/ 0 h 267"/>
              <a:gd name="T26" fmla="*/ 945 w 945"/>
              <a:gd name="T27" fmla="*/ 267 h 267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45" h="267">
                <a:moveTo>
                  <a:pt x="81" y="0"/>
                </a:moveTo>
                <a:lnTo>
                  <a:pt x="0" y="93"/>
                </a:lnTo>
                <a:lnTo>
                  <a:pt x="102" y="93"/>
                </a:lnTo>
                <a:lnTo>
                  <a:pt x="249" y="267"/>
                </a:lnTo>
                <a:lnTo>
                  <a:pt x="945" y="267"/>
                </a:lnTo>
                <a:lnTo>
                  <a:pt x="381" y="96"/>
                </a:lnTo>
                <a:lnTo>
                  <a:pt x="522" y="96"/>
                </a:lnTo>
                <a:lnTo>
                  <a:pt x="81" y="0"/>
                </a:lnTo>
                <a:close/>
              </a:path>
            </a:pathLst>
          </a:custGeom>
          <a:gradFill rotWithShape="1">
            <a:gsLst>
              <a:gs pos="0">
                <a:srgbClr val="9EC2EA"/>
              </a:gs>
              <a:gs pos="100000">
                <a:srgbClr val="FFFFFF">
                  <a:alpha val="0"/>
                </a:srgb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1pPr>
            <a:lvl2pPr marL="742950" indent="-28575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2pPr>
            <a:lvl3pPr marL="11430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3pPr>
            <a:lvl4pPr marL="16002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4pPr>
            <a:lvl5pPr marL="20574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9pPr>
          </a:lstStyle>
          <a:p>
            <a:pPr algn="ctr" eaLnBrk="1" hangingPunct="1"/>
            <a:endParaRPr lang="ko-KR" altLang="en-US"/>
          </a:p>
        </p:txBody>
      </p:sp>
      <p:sp>
        <p:nvSpPr>
          <p:cNvPr id="9" name="AutoShape 8"/>
          <p:cNvSpPr>
            <a:spLocks noChangeArrowheads="1"/>
          </p:cNvSpPr>
          <p:nvPr/>
        </p:nvSpPr>
        <p:spPr bwMode="auto">
          <a:xfrm>
            <a:off x="445935" y="2878271"/>
            <a:ext cx="2858300" cy="3166528"/>
          </a:xfrm>
          <a:prstGeom prst="roundRect">
            <a:avLst>
              <a:gd name="adj" fmla="val 2764"/>
            </a:avLst>
          </a:prstGeom>
          <a:solidFill>
            <a:schemeClr val="bg1">
              <a:lumMod val="85000"/>
            </a:schemeClr>
          </a:solidFill>
          <a:ln w="9525" algn="ctr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  <a:effectLst>
            <a:outerShdw dist="12700" dir="16200000" algn="ctr" rotWithShape="0">
              <a:srgbClr val="D8CB9C"/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ko-KR" altLang="ko-KR" sz="1400" b="1">
              <a:solidFill>
                <a:schemeClr val="tx1"/>
              </a:solidFill>
            </a:endParaRPr>
          </a:p>
        </p:txBody>
      </p:sp>
      <p:sp>
        <p:nvSpPr>
          <p:cNvPr id="10" name="AutoShape 11"/>
          <p:cNvSpPr>
            <a:spLocks noChangeArrowheads="1"/>
          </p:cNvSpPr>
          <p:nvPr/>
        </p:nvSpPr>
        <p:spPr bwMode="auto">
          <a:xfrm>
            <a:off x="539744" y="3102264"/>
            <a:ext cx="2676425" cy="2841069"/>
          </a:xfrm>
          <a:prstGeom prst="roundRect">
            <a:avLst>
              <a:gd name="adj" fmla="val 4102"/>
            </a:avLst>
          </a:prstGeom>
          <a:solidFill>
            <a:schemeClr val="bg1"/>
          </a:solidFill>
          <a:ln w="12700" algn="ctr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  <a:effectLst>
            <a:outerShdw dist="17961" dir="2700000" algn="ctr" rotWithShape="0">
              <a:schemeClr val="bg2"/>
            </a:outerShdw>
          </a:effectLst>
        </p:spPr>
        <p:txBody>
          <a:bodyPr wrap="none" bIns="90000" anchor="ctr"/>
          <a:lstStyle/>
          <a:p>
            <a:pPr algn="ctr">
              <a:lnSpc>
                <a:spcPct val="130000"/>
              </a:lnSpc>
              <a:buFontTx/>
              <a:buBlip>
                <a:blip r:embed="rId2"/>
              </a:buBlip>
              <a:defRPr/>
            </a:pPr>
            <a:endParaRPr lang="ko-KR" altLang="en-US" sz="1100" b="1" dirty="0"/>
          </a:p>
          <a:p>
            <a:pPr algn="ctr">
              <a:lnSpc>
                <a:spcPct val="130000"/>
              </a:lnSpc>
              <a:buFontTx/>
              <a:buBlip>
                <a:blip r:embed="rId2"/>
              </a:buBlip>
              <a:defRPr/>
            </a:pPr>
            <a:endParaRPr lang="ko-KR" altLang="en-US" sz="1100" b="1" dirty="0"/>
          </a:p>
          <a:p>
            <a:pPr algn="ctr">
              <a:lnSpc>
                <a:spcPct val="130000"/>
              </a:lnSpc>
              <a:buFontTx/>
              <a:buBlip>
                <a:blip r:embed="rId2"/>
              </a:buBlip>
              <a:defRPr/>
            </a:pPr>
            <a:endParaRPr lang="ko-KR" altLang="en-US" sz="1100" b="1" dirty="0"/>
          </a:p>
          <a:p>
            <a:pPr algn="ctr">
              <a:lnSpc>
                <a:spcPct val="130000"/>
              </a:lnSpc>
              <a:buFontTx/>
              <a:buBlip>
                <a:blip r:embed="rId2"/>
              </a:buBlip>
              <a:defRPr/>
            </a:pPr>
            <a:endParaRPr lang="ko-KR" altLang="en-US" sz="1100" b="1" dirty="0"/>
          </a:p>
          <a:p>
            <a:pPr algn="ctr">
              <a:lnSpc>
                <a:spcPct val="130000"/>
              </a:lnSpc>
              <a:buFontTx/>
              <a:buBlip>
                <a:blip r:embed="rId2"/>
              </a:buBlip>
              <a:defRPr/>
            </a:pPr>
            <a:endParaRPr lang="ko-KR" altLang="en-US" sz="1100" b="1" dirty="0"/>
          </a:p>
          <a:p>
            <a:pPr algn="ctr">
              <a:lnSpc>
                <a:spcPct val="130000"/>
              </a:lnSpc>
              <a:buFontTx/>
              <a:buBlip>
                <a:blip r:embed="rId2"/>
              </a:buBlip>
              <a:defRPr/>
            </a:pPr>
            <a:endParaRPr lang="ko-KR" altLang="en-US" sz="1100" b="1" dirty="0"/>
          </a:p>
          <a:p>
            <a:pPr algn="ctr">
              <a:lnSpc>
                <a:spcPct val="130000"/>
              </a:lnSpc>
              <a:buFontTx/>
              <a:buBlip>
                <a:blip r:embed="rId2"/>
              </a:buBlip>
              <a:defRPr/>
            </a:pPr>
            <a:endParaRPr lang="ko-KR" altLang="en-US" sz="1100" b="1" dirty="0"/>
          </a:p>
          <a:p>
            <a:pPr algn="ctr">
              <a:lnSpc>
                <a:spcPct val="130000"/>
              </a:lnSpc>
              <a:buFontTx/>
              <a:buBlip>
                <a:blip r:embed="rId2"/>
              </a:buBlip>
              <a:defRPr/>
            </a:pPr>
            <a:endParaRPr lang="ko-KR" altLang="en-US" sz="1100" b="1" dirty="0"/>
          </a:p>
          <a:p>
            <a:pPr algn="ctr">
              <a:lnSpc>
                <a:spcPct val="130000"/>
              </a:lnSpc>
              <a:buFontTx/>
              <a:buBlip>
                <a:blip r:embed="rId2"/>
              </a:buBlip>
              <a:defRPr/>
            </a:pPr>
            <a:endParaRPr lang="en-US" altLang="ko-KR" sz="1100" b="1" dirty="0"/>
          </a:p>
        </p:txBody>
      </p:sp>
      <p:sp>
        <p:nvSpPr>
          <p:cNvPr id="11" name="AutoShape 13"/>
          <p:cNvSpPr>
            <a:spLocks noChangeArrowheads="1"/>
          </p:cNvSpPr>
          <p:nvPr/>
        </p:nvSpPr>
        <p:spPr bwMode="auto">
          <a:xfrm>
            <a:off x="3445905" y="2878271"/>
            <a:ext cx="2858300" cy="3166528"/>
          </a:xfrm>
          <a:prstGeom prst="roundRect">
            <a:avLst>
              <a:gd name="adj" fmla="val 2764"/>
            </a:avLst>
          </a:prstGeom>
          <a:solidFill>
            <a:schemeClr val="bg1">
              <a:lumMod val="85000"/>
            </a:schemeClr>
          </a:solidFill>
          <a:ln w="9525" algn="ctr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  <a:effectLst>
            <a:outerShdw dist="12700" dir="16200000" algn="ctr" rotWithShape="0">
              <a:srgbClr val="D8CB9C"/>
            </a:outerShdw>
          </a:effectLst>
        </p:spPr>
        <p:txBody>
          <a:bodyPr wrap="none" anchor="ctr"/>
          <a:lstStyle/>
          <a:p>
            <a:pPr algn="ctr"/>
            <a:endParaRPr lang="ko-KR" altLang="ko-KR" sz="1400" b="1"/>
          </a:p>
        </p:txBody>
      </p:sp>
      <p:sp>
        <p:nvSpPr>
          <p:cNvPr id="12" name="AutoShape 14"/>
          <p:cNvSpPr>
            <a:spLocks noChangeArrowheads="1"/>
          </p:cNvSpPr>
          <p:nvPr/>
        </p:nvSpPr>
        <p:spPr bwMode="auto">
          <a:xfrm>
            <a:off x="3541629" y="3102264"/>
            <a:ext cx="2676425" cy="2860213"/>
          </a:xfrm>
          <a:prstGeom prst="roundRect">
            <a:avLst>
              <a:gd name="adj" fmla="val 4102"/>
            </a:avLst>
          </a:prstGeom>
          <a:solidFill>
            <a:schemeClr val="bg1"/>
          </a:solidFill>
          <a:ln w="12700" algn="ctr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  <a:effectLst>
            <a:outerShdw dist="17961" dir="2700000" algn="ctr" rotWithShape="0">
              <a:schemeClr val="bg2"/>
            </a:outerShdw>
          </a:effectLst>
        </p:spPr>
        <p:txBody>
          <a:bodyPr wrap="none" bIns="90000" anchor="ctr"/>
          <a:lstStyle/>
          <a:p>
            <a:pPr algn="ctr">
              <a:lnSpc>
                <a:spcPct val="130000"/>
              </a:lnSpc>
              <a:buFontTx/>
              <a:buBlip>
                <a:blip r:embed="rId2"/>
              </a:buBlip>
              <a:defRPr/>
            </a:pPr>
            <a:endParaRPr lang="ko-KR" altLang="en-US" sz="1100" b="1" dirty="0"/>
          </a:p>
          <a:p>
            <a:pPr algn="ctr">
              <a:lnSpc>
                <a:spcPct val="130000"/>
              </a:lnSpc>
              <a:buFontTx/>
              <a:buBlip>
                <a:blip r:embed="rId2"/>
              </a:buBlip>
              <a:defRPr/>
            </a:pPr>
            <a:endParaRPr lang="ko-KR" altLang="en-US" sz="1100" b="1" dirty="0"/>
          </a:p>
          <a:p>
            <a:pPr algn="ctr">
              <a:lnSpc>
                <a:spcPct val="130000"/>
              </a:lnSpc>
              <a:buFontTx/>
              <a:buBlip>
                <a:blip r:embed="rId2"/>
              </a:buBlip>
              <a:defRPr/>
            </a:pPr>
            <a:endParaRPr lang="ko-KR" altLang="en-US" sz="1100" b="1" dirty="0"/>
          </a:p>
          <a:p>
            <a:pPr algn="ctr">
              <a:lnSpc>
                <a:spcPct val="130000"/>
              </a:lnSpc>
              <a:buFontTx/>
              <a:buBlip>
                <a:blip r:embed="rId2"/>
              </a:buBlip>
              <a:defRPr/>
            </a:pPr>
            <a:endParaRPr lang="ko-KR" altLang="en-US" sz="1100" b="1" dirty="0"/>
          </a:p>
          <a:p>
            <a:pPr algn="ctr">
              <a:lnSpc>
                <a:spcPct val="130000"/>
              </a:lnSpc>
              <a:buFontTx/>
              <a:buBlip>
                <a:blip r:embed="rId2"/>
              </a:buBlip>
              <a:defRPr/>
            </a:pPr>
            <a:endParaRPr lang="ko-KR" altLang="en-US" sz="1100" b="1" dirty="0"/>
          </a:p>
          <a:p>
            <a:pPr algn="ctr">
              <a:lnSpc>
                <a:spcPct val="130000"/>
              </a:lnSpc>
              <a:buFontTx/>
              <a:buBlip>
                <a:blip r:embed="rId2"/>
              </a:buBlip>
              <a:defRPr/>
            </a:pPr>
            <a:endParaRPr lang="ko-KR" altLang="en-US" sz="1100" b="1" dirty="0"/>
          </a:p>
          <a:p>
            <a:pPr algn="ctr">
              <a:lnSpc>
                <a:spcPct val="130000"/>
              </a:lnSpc>
              <a:buFontTx/>
              <a:buBlip>
                <a:blip r:embed="rId2"/>
              </a:buBlip>
              <a:defRPr/>
            </a:pPr>
            <a:endParaRPr lang="ko-KR" altLang="en-US" sz="1100" b="1" dirty="0"/>
          </a:p>
          <a:p>
            <a:pPr algn="ctr">
              <a:lnSpc>
                <a:spcPct val="130000"/>
              </a:lnSpc>
              <a:buFontTx/>
              <a:buBlip>
                <a:blip r:embed="rId2"/>
              </a:buBlip>
              <a:defRPr/>
            </a:pPr>
            <a:endParaRPr lang="ko-KR" altLang="en-US" sz="1100" b="1" dirty="0"/>
          </a:p>
          <a:p>
            <a:pPr algn="ctr">
              <a:lnSpc>
                <a:spcPct val="130000"/>
              </a:lnSpc>
              <a:buFontTx/>
              <a:buBlip>
                <a:blip r:embed="rId2"/>
              </a:buBlip>
              <a:defRPr/>
            </a:pPr>
            <a:endParaRPr lang="en-US" altLang="ko-KR" sz="1100" b="1" dirty="0"/>
          </a:p>
        </p:txBody>
      </p:sp>
      <p:sp>
        <p:nvSpPr>
          <p:cNvPr id="13" name="AutoShape 18"/>
          <p:cNvSpPr>
            <a:spLocks noChangeArrowheads="1"/>
          </p:cNvSpPr>
          <p:nvPr/>
        </p:nvSpPr>
        <p:spPr bwMode="auto">
          <a:xfrm>
            <a:off x="6445874" y="2878271"/>
            <a:ext cx="2858300" cy="3166528"/>
          </a:xfrm>
          <a:prstGeom prst="roundRect">
            <a:avLst>
              <a:gd name="adj" fmla="val 2764"/>
            </a:avLst>
          </a:prstGeom>
          <a:solidFill>
            <a:schemeClr val="bg1">
              <a:lumMod val="85000"/>
            </a:schemeClr>
          </a:solidFill>
          <a:ln w="9525" algn="ctr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  <a:effectLst>
            <a:outerShdw dist="12700" dir="16200000" algn="ctr" rotWithShape="0">
              <a:srgbClr val="D8CB9C"/>
            </a:outerShdw>
          </a:effectLst>
        </p:spPr>
        <p:txBody>
          <a:bodyPr wrap="none" anchor="ctr"/>
          <a:lstStyle/>
          <a:p>
            <a:pPr algn="ctr"/>
            <a:endParaRPr lang="ko-KR" altLang="ko-KR" sz="1400" b="1"/>
          </a:p>
        </p:txBody>
      </p:sp>
      <p:sp>
        <p:nvSpPr>
          <p:cNvPr id="14" name="AutoShape 19"/>
          <p:cNvSpPr>
            <a:spLocks noChangeArrowheads="1"/>
          </p:cNvSpPr>
          <p:nvPr/>
        </p:nvSpPr>
        <p:spPr bwMode="auto">
          <a:xfrm>
            <a:off x="6539684" y="3102264"/>
            <a:ext cx="2676425" cy="2841069"/>
          </a:xfrm>
          <a:prstGeom prst="roundRect">
            <a:avLst>
              <a:gd name="adj" fmla="val 4102"/>
            </a:avLst>
          </a:prstGeom>
          <a:solidFill>
            <a:schemeClr val="bg1"/>
          </a:solidFill>
          <a:ln w="12700" algn="ctr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  <a:effectLst>
            <a:outerShdw dist="17961" dir="2700000" algn="ctr" rotWithShape="0">
              <a:schemeClr val="bg2"/>
            </a:outerShdw>
          </a:effectLst>
        </p:spPr>
        <p:txBody>
          <a:bodyPr wrap="none" bIns="90000" anchor="ctr"/>
          <a:lstStyle/>
          <a:p>
            <a:pPr algn="ctr">
              <a:lnSpc>
                <a:spcPct val="130000"/>
              </a:lnSpc>
              <a:buFontTx/>
              <a:buBlip>
                <a:blip r:embed="rId2"/>
              </a:buBlip>
              <a:defRPr/>
            </a:pPr>
            <a:endParaRPr lang="ko-KR" altLang="en-US" sz="1100" b="1" dirty="0"/>
          </a:p>
          <a:p>
            <a:pPr algn="ctr">
              <a:lnSpc>
                <a:spcPct val="130000"/>
              </a:lnSpc>
              <a:buFontTx/>
              <a:buBlip>
                <a:blip r:embed="rId2"/>
              </a:buBlip>
              <a:defRPr/>
            </a:pPr>
            <a:endParaRPr lang="ko-KR" altLang="en-US" sz="1100" b="1" dirty="0"/>
          </a:p>
          <a:p>
            <a:pPr algn="ctr">
              <a:lnSpc>
                <a:spcPct val="130000"/>
              </a:lnSpc>
              <a:buFontTx/>
              <a:buBlip>
                <a:blip r:embed="rId2"/>
              </a:buBlip>
              <a:defRPr/>
            </a:pPr>
            <a:endParaRPr lang="ko-KR" altLang="en-US" sz="1100" b="1" dirty="0"/>
          </a:p>
          <a:p>
            <a:pPr algn="ctr">
              <a:lnSpc>
                <a:spcPct val="130000"/>
              </a:lnSpc>
              <a:buFontTx/>
              <a:buBlip>
                <a:blip r:embed="rId2"/>
              </a:buBlip>
              <a:defRPr/>
            </a:pPr>
            <a:endParaRPr lang="ko-KR" altLang="en-US" sz="1100" b="1" dirty="0"/>
          </a:p>
          <a:p>
            <a:pPr algn="ctr">
              <a:lnSpc>
                <a:spcPct val="130000"/>
              </a:lnSpc>
              <a:buFontTx/>
              <a:buBlip>
                <a:blip r:embed="rId2"/>
              </a:buBlip>
              <a:defRPr/>
            </a:pPr>
            <a:endParaRPr lang="ko-KR" altLang="en-US" sz="1100" b="1" dirty="0"/>
          </a:p>
          <a:p>
            <a:pPr algn="ctr">
              <a:lnSpc>
                <a:spcPct val="130000"/>
              </a:lnSpc>
              <a:buFontTx/>
              <a:buBlip>
                <a:blip r:embed="rId2"/>
              </a:buBlip>
              <a:defRPr/>
            </a:pPr>
            <a:endParaRPr lang="ko-KR" altLang="en-US" sz="1100" b="1" dirty="0"/>
          </a:p>
          <a:p>
            <a:pPr algn="ctr">
              <a:lnSpc>
                <a:spcPct val="130000"/>
              </a:lnSpc>
              <a:buFontTx/>
              <a:buBlip>
                <a:blip r:embed="rId2"/>
              </a:buBlip>
              <a:defRPr/>
            </a:pPr>
            <a:endParaRPr lang="ko-KR" altLang="en-US" sz="1100" b="1" dirty="0"/>
          </a:p>
          <a:p>
            <a:pPr algn="ctr">
              <a:lnSpc>
                <a:spcPct val="130000"/>
              </a:lnSpc>
              <a:buFontTx/>
              <a:buBlip>
                <a:blip r:embed="rId2"/>
              </a:buBlip>
              <a:defRPr/>
            </a:pPr>
            <a:endParaRPr lang="ko-KR" altLang="en-US" sz="1100" b="1" dirty="0"/>
          </a:p>
          <a:p>
            <a:pPr algn="ctr">
              <a:lnSpc>
                <a:spcPct val="130000"/>
              </a:lnSpc>
              <a:buFontTx/>
              <a:buBlip>
                <a:blip r:embed="rId2"/>
              </a:buBlip>
              <a:defRPr/>
            </a:pPr>
            <a:endParaRPr lang="en-US" altLang="ko-KR" sz="1100" b="1" dirty="0"/>
          </a:p>
        </p:txBody>
      </p:sp>
      <p:sp>
        <p:nvSpPr>
          <p:cNvPr id="16" name="AutoShape 9"/>
          <p:cNvSpPr>
            <a:spLocks noChangeArrowheads="1"/>
          </p:cNvSpPr>
          <p:nvPr/>
        </p:nvSpPr>
        <p:spPr bwMode="auto">
          <a:xfrm>
            <a:off x="700052" y="2571380"/>
            <a:ext cx="2294546" cy="473450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 w="3175" algn="ctr">
            <a:solidFill>
              <a:schemeClr val="tx1"/>
            </a:solidFill>
            <a:round/>
            <a:headEnd/>
            <a:tailEnd/>
          </a:ln>
          <a:effectLst>
            <a:outerShdw dist="12700" dir="5400000" algn="ctr" rotWithShape="0">
              <a:srgbClr val="D8CB9C"/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ko-KR" altLang="ko-KR" sz="1200" b="1">
              <a:solidFill>
                <a:schemeClr val="tx1"/>
              </a:solidFill>
            </a:endParaRPr>
          </a:p>
        </p:txBody>
      </p:sp>
      <p:sp>
        <p:nvSpPr>
          <p:cNvPr id="18" name="AutoShape 15"/>
          <p:cNvSpPr>
            <a:spLocks noChangeArrowheads="1"/>
          </p:cNvSpPr>
          <p:nvPr/>
        </p:nvSpPr>
        <p:spPr bwMode="auto">
          <a:xfrm>
            <a:off x="3697965" y="2571380"/>
            <a:ext cx="2296745" cy="473450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 w="12700" algn="ctr">
            <a:solidFill>
              <a:schemeClr val="tx1"/>
            </a:solidFill>
            <a:round/>
            <a:headEnd/>
            <a:tailEnd/>
          </a:ln>
          <a:effectLst>
            <a:outerShdw dist="12700" dir="5400000" algn="ctr" rotWithShape="0">
              <a:srgbClr val="666699"/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ko-KR" altLang="ko-KR" sz="1200" b="1">
              <a:solidFill>
                <a:schemeClr val="tx1"/>
              </a:solidFill>
            </a:endParaRPr>
          </a:p>
        </p:txBody>
      </p:sp>
      <p:sp>
        <p:nvSpPr>
          <p:cNvPr id="20" name="AutoShape 20"/>
          <p:cNvSpPr>
            <a:spLocks noChangeArrowheads="1"/>
          </p:cNvSpPr>
          <p:nvPr/>
        </p:nvSpPr>
        <p:spPr bwMode="auto">
          <a:xfrm>
            <a:off x="6699991" y="2571380"/>
            <a:ext cx="2294546" cy="473450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 w="12700" algn="ctr">
            <a:solidFill>
              <a:srgbClr val="466E10"/>
            </a:solidFill>
            <a:round/>
            <a:headEnd/>
            <a:tailEnd/>
          </a:ln>
          <a:effectLst>
            <a:outerShdw dist="12700" dir="5400000" algn="ctr" rotWithShape="0">
              <a:srgbClr val="2D460A"/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ko-KR" altLang="ko-KR" sz="1200" b="1">
              <a:solidFill>
                <a:schemeClr val="tx1"/>
              </a:solidFill>
            </a:endParaRPr>
          </a:p>
        </p:txBody>
      </p:sp>
      <p:sp>
        <p:nvSpPr>
          <p:cNvPr id="7" name="AutoShape 54"/>
          <p:cNvSpPr>
            <a:spLocks noChangeArrowheads="1"/>
          </p:cNvSpPr>
          <p:nvPr/>
        </p:nvSpPr>
        <p:spPr bwMode="auto">
          <a:xfrm>
            <a:off x="2140239" y="1256718"/>
            <a:ext cx="5456231" cy="83087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9050" algn="ctr">
            <a:solidFill>
              <a:schemeClr val="accent1">
                <a:alpha val="60001"/>
              </a:schemeClr>
            </a:solidFill>
            <a:round/>
            <a:headEnd/>
            <a:tailEnd/>
          </a:ln>
          <a:effectLst>
            <a:outerShdw dist="17961" dir="2700000" algn="ctr" rotWithShape="0">
              <a:srgbClr val="95C0D3"/>
            </a:outerShdw>
          </a:effectLst>
        </p:spPr>
        <p:txBody>
          <a:bodyPr wrap="none" lIns="90000" anchor="ctr"/>
          <a:lstStyle/>
          <a:p>
            <a:pPr algn="ctr">
              <a:defRPr/>
            </a:pPr>
            <a:r>
              <a:rPr lang="ko-KR" altLang="en-US" sz="1600" b="1" dirty="0" smtClean="0">
                <a:solidFill>
                  <a:schemeClr val="tx1"/>
                </a:solidFill>
              </a:rPr>
              <a:t>시민관점의 시정 참여</a:t>
            </a:r>
            <a:endParaRPr lang="en-US" altLang="ko-KR" sz="1600" b="1" dirty="0" smtClean="0">
              <a:solidFill>
                <a:schemeClr val="tx1"/>
              </a:solidFill>
            </a:endParaRPr>
          </a:p>
          <a:p>
            <a:pPr algn="ctr">
              <a:defRPr/>
            </a:pPr>
            <a:r>
              <a:rPr lang="ko-KR" altLang="en-US" sz="1600" b="1" dirty="0" smtClean="0">
                <a:solidFill>
                  <a:schemeClr val="tx1"/>
                </a:solidFill>
              </a:rPr>
              <a:t>新 전략 체계 실행 성장 </a:t>
            </a:r>
            <a:r>
              <a:rPr lang="ko-KR" altLang="en-US" sz="1600" b="1" dirty="0" err="1" smtClean="0">
                <a:solidFill>
                  <a:schemeClr val="tx1"/>
                </a:solidFill>
              </a:rPr>
              <a:t>모멘텀</a:t>
            </a:r>
            <a:r>
              <a:rPr lang="ko-KR" altLang="en-US" sz="1600" b="1" dirty="0" smtClean="0">
                <a:solidFill>
                  <a:schemeClr val="tx1"/>
                </a:solidFill>
              </a:rPr>
              <a:t> </a:t>
            </a:r>
            <a:r>
              <a:rPr lang="ko-KR" altLang="en-US" sz="1600" b="1" dirty="0" smtClean="0"/>
              <a:t>확보</a:t>
            </a:r>
            <a:endParaRPr lang="ko-KR" altLang="en-US" sz="1600" b="1" dirty="0">
              <a:solidFill>
                <a:schemeClr val="tx1"/>
              </a:solidFill>
            </a:endParaRPr>
          </a:p>
        </p:txBody>
      </p:sp>
      <p:sp>
        <p:nvSpPr>
          <p:cNvPr id="8" name="AutoShape 55"/>
          <p:cNvSpPr>
            <a:spLocks noChangeArrowheads="1"/>
          </p:cNvSpPr>
          <p:nvPr/>
        </p:nvSpPr>
        <p:spPr bwMode="auto">
          <a:xfrm flipV="1">
            <a:off x="2021542" y="2129715"/>
            <a:ext cx="5728085" cy="114868"/>
          </a:xfrm>
          <a:custGeom>
            <a:avLst/>
            <a:gdLst>
              <a:gd name="T0" fmla="*/ 395 w 21600"/>
              <a:gd name="T1" fmla="*/ 0 h 21600"/>
              <a:gd name="T2" fmla="*/ 207 w 21600"/>
              <a:gd name="T3" fmla="*/ 0 h 21600"/>
              <a:gd name="T4" fmla="*/ 19 w 21600"/>
              <a:gd name="T5" fmla="*/ 0 h 21600"/>
              <a:gd name="T6" fmla="*/ 207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2794 w 21600"/>
              <a:gd name="T13" fmla="*/ 2880 h 21600"/>
              <a:gd name="T14" fmla="*/ 18806 w 21600"/>
              <a:gd name="T15" fmla="*/ 1872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1986" y="21600"/>
                </a:lnTo>
                <a:lnTo>
                  <a:pt x="19614" y="21600"/>
                </a:lnTo>
                <a:lnTo>
                  <a:pt x="21600" y="0"/>
                </a:lnTo>
                <a:close/>
              </a:path>
            </a:pathLst>
          </a:custGeom>
          <a:gradFill rotWithShape="1">
            <a:gsLst>
              <a:gs pos="0">
                <a:srgbClr val="FFFFFF">
                  <a:alpha val="0"/>
                </a:srgbClr>
              </a:gs>
              <a:gs pos="100000">
                <a:srgbClr val="969696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1pPr>
            <a:lvl2pPr marL="742950" indent="-28575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2pPr>
            <a:lvl3pPr marL="11430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3pPr>
            <a:lvl4pPr marL="16002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4pPr>
            <a:lvl5pPr marL="20574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9pPr>
          </a:lstStyle>
          <a:p>
            <a:pPr algn="ctr" eaLnBrk="1" hangingPunct="1"/>
            <a:endParaRPr lang="ko-KR" altLang="en-US"/>
          </a:p>
        </p:txBody>
      </p:sp>
      <p:sp>
        <p:nvSpPr>
          <p:cNvPr id="24" name="TextBox 23"/>
          <p:cNvSpPr txBox="1"/>
          <p:nvPr/>
        </p:nvSpPr>
        <p:spPr>
          <a:xfrm>
            <a:off x="3654129" y="3170998"/>
            <a:ext cx="2420856" cy="221599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 smtClean="0"/>
              <a:t>- </a:t>
            </a:r>
            <a:r>
              <a:rPr lang="ko-KR" altLang="en-US" sz="1400" b="1" dirty="0" smtClean="0"/>
              <a:t>문화와 관광 기능을 통합</a:t>
            </a:r>
            <a:r>
              <a:rPr lang="en-US" altLang="ko-KR" sz="1200" dirty="0" smtClean="0"/>
              <a:t/>
            </a:r>
            <a:br>
              <a:rPr lang="en-US" altLang="ko-KR" sz="1200" dirty="0" smtClean="0"/>
            </a:br>
            <a:r>
              <a:rPr lang="en-US" altLang="ko-KR" sz="1200" dirty="0" smtClean="0"/>
              <a:t>  </a:t>
            </a:r>
            <a:r>
              <a:rPr lang="ko-KR" altLang="en-US" sz="1200" dirty="0" smtClean="0"/>
              <a:t>하여 문화관광기능 극대화</a:t>
            </a:r>
            <a:endParaRPr lang="en-US" altLang="ko-KR" sz="1200" dirty="0" smtClean="0"/>
          </a:p>
          <a:p>
            <a:r>
              <a:rPr lang="en-US" altLang="ko-KR" sz="1200" dirty="0" smtClean="0"/>
              <a:t> </a:t>
            </a:r>
            <a:r>
              <a:rPr lang="en-US" altLang="ko-KR" sz="1200" dirty="0" smtClean="0">
                <a:sym typeface="Wingdings" panose="05000000000000000000" pitchFamily="2" charset="2"/>
              </a:rPr>
              <a:t> </a:t>
            </a:r>
            <a:r>
              <a:rPr lang="ko-KR" altLang="en-US" sz="1200" dirty="0" smtClean="0">
                <a:sym typeface="Wingdings" panose="05000000000000000000" pitchFamily="2" charset="2"/>
              </a:rPr>
              <a:t>문화관광과</a:t>
            </a:r>
            <a:endParaRPr lang="en-US" altLang="ko-KR" sz="1200" dirty="0" smtClean="0">
              <a:sym typeface="Wingdings" panose="05000000000000000000" pitchFamily="2" charset="2"/>
            </a:endParaRPr>
          </a:p>
          <a:p>
            <a:endParaRPr lang="en-US" altLang="ko-KR" sz="1200" dirty="0">
              <a:sym typeface="Wingdings" panose="05000000000000000000" pitchFamily="2" charset="2"/>
            </a:endParaRPr>
          </a:p>
          <a:p>
            <a:r>
              <a:rPr lang="en-US" altLang="ko-KR" sz="1200" dirty="0" smtClean="0">
                <a:sym typeface="Wingdings" panose="05000000000000000000" pitchFamily="2" charset="2"/>
              </a:rPr>
              <a:t>- </a:t>
            </a:r>
            <a:r>
              <a:rPr lang="ko-KR" altLang="en-US" sz="1400" b="1" dirty="0" smtClean="0">
                <a:sym typeface="Wingdings" panose="05000000000000000000" pitchFamily="2" charset="2"/>
              </a:rPr>
              <a:t>환경과 </a:t>
            </a:r>
            <a:r>
              <a:rPr lang="en-US" altLang="ko-KR" sz="1400" b="1" dirty="0" smtClean="0">
                <a:sym typeface="Wingdings" panose="05000000000000000000" pitchFamily="2" charset="2"/>
              </a:rPr>
              <a:t>- </a:t>
            </a:r>
            <a:r>
              <a:rPr lang="ko-KR" altLang="en-US" sz="1400" b="1" dirty="0" err="1" smtClean="0">
                <a:sym typeface="Wingdings" panose="05000000000000000000" pitchFamily="2" charset="2"/>
              </a:rPr>
              <a:t>청소과</a:t>
            </a:r>
            <a:r>
              <a:rPr lang="ko-KR" altLang="en-US" sz="1400" b="1" dirty="0" smtClean="0">
                <a:sym typeface="Wingdings" panose="05000000000000000000" pitchFamily="2" charset="2"/>
              </a:rPr>
              <a:t> 기능 통합</a:t>
            </a:r>
            <a:endParaRPr lang="en-US" altLang="ko-KR" sz="1400" b="1" dirty="0" smtClean="0">
              <a:sym typeface="Wingdings" panose="05000000000000000000" pitchFamily="2" charset="2"/>
            </a:endParaRPr>
          </a:p>
          <a:p>
            <a:r>
              <a:rPr lang="en-US" altLang="ko-KR" sz="1200" dirty="0" smtClean="0">
                <a:sym typeface="Wingdings" panose="05000000000000000000" pitchFamily="2" charset="2"/>
              </a:rPr>
              <a:t>  </a:t>
            </a:r>
            <a:r>
              <a:rPr lang="ko-KR" altLang="en-US" sz="1200" dirty="0" smtClean="0">
                <a:sym typeface="Wingdings" panose="05000000000000000000" pitchFamily="2" charset="2"/>
              </a:rPr>
              <a:t>시민행정서비스</a:t>
            </a:r>
            <a:r>
              <a:rPr lang="en-US" altLang="ko-KR" sz="1200" dirty="0">
                <a:sym typeface="Wingdings" panose="05000000000000000000" pitchFamily="2" charset="2"/>
              </a:rPr>
              <a:t> </a:t>
            </a:r>
            <a:r>
              <a:rPr lang="ko-KR" altLang="en-US" sz="1200" dirty="0" smtClean="0">
                <a:sym typeface="Wingdings" panose="05000000000000000000" pitchFamily="2" charset="2"/>
              </a:rPr>
              <a:t>극대화</a:t>
            </a:r>
            <a:endParaRPr lang="en-US" altLang="ko-KR" sz="1200" dirty="0" smtClean="0">
              <a:sym typeface="Wingdings" panose="05000000000000000000" pitchFamily="2" charset="2"/>
            </a:endParaRPr>
          </a:p>
          <a:p>
            <a:r>
              <a:rPr lang="en-US" altLang="ko-KR" sz="1200" dirty="0" smtClean="0"/>
              <a:t> </a:t>
            </a:r>
            <a:r>
              <a:rPr lang="en-US" altLang="ko-KR" sz="1200" dirty="0" smtClean="0">
                <a:sym typeface="Wingdings" panose="05000000000000000000" pitchFamily="2" charset="2"/>
              </a:rPr>
              <a:t> </a:t>
            </a:r>
            <a:r>
              <a:rPr lang="ko-KR" altLang="en-US" sz="1200" dirty="0" smtClean="0">
                <a:sym typeface="Wingdings" panose="05000000000000000000" pitchFamily="2" charset="2"/>
              </a:rPr>
              <a:t>환경자원과</a:t>
            </a:r>
            <a:endParaRPr lang="en-US" altLang="ko-KR" sz="1200" dirty="0" smtClean="0">
              <a:sym typeface="Wingdings" panose="05000000000000000000" pitchFamily="2" charset="2"/>
            </a:endParaRPr>
          </a:p>
          <a:p>
            <a:endParaRPr lang="en-US" altLang="ko-KR" sz="1200" dirty="0">
              <a:sym typeface="Wingdings" panose="05000000000000000000" pitchFamily="2" charset="2"/>
            </a:endParaRPr>
          </a:p>
          <a:p>
            <a:r>
              <a:rPr lang="en-US" altLang="ko-KR" sz="1400" b="1" dirty="0" smtClean="0">
                <a:sym typeface="Wingdings" panose="05000000000000000000" pitchFamily="2" charset="2"/>
              </a:rPr>
              <a:t>- </a:t>
            </a:r>
            <a:r>
              <a:rPr lang="ko-KR" altLang="en-US" sz="1400" b="1" dirty="0" smtClean="0">
                <a:sym typeface="Wingdings" panose="05000000000000000000" pitchFamily="2" charset="2"/>
              </a:rPr>
              <a:t>교육전담부서를 설치</a:t>
            </a:r>
            <a:endParaRPr lang="en-US" altLang="ko-KR" sz="1400" b="1" dirty="0" smtClean="0">
              <a:sym typeface="Wingdings" panose="05000000000000000000" pitchFamily="2" charset="2"/>
            </a:endParaRPr>
          </a:p>
          <a:p>
            <a:r>
              <a:rPr lang="en-US" altLang="ko-KR" sz="1200" dirty="0" smtClean="0">
                <a:sym typeface="Wingdings" panose="05000000000000000000" pitchFamily="2" charset="2"/>
              </a:rPr>
              <a:t>  </a:t>
            </a:r>
            <a:r>
              <a:rPr lang="ko-KR" altLang="en-US" sz="1200" dirty="0" smtClean="0">
                <a:sym typeface="Wingdings" panose="05000000000000000000" pitchFamily="2" charset="2"/>
              </a:rPr>
              <a:t>교육도시로서 </a:t>
            </a:r>
            <a:r>
              <a:rPr lang="ko-KR" altLang="en-US" sz="1200" dirty="0">
                <a:sym typeface="Wingdings" panose="05000000000000000000" pitchFamily="2" charset="2"/>
              </a:rPr>
              <a:t>특성화 추진</a:t>
            </a:r>
            <a:endParaRPr lang="en-US" altLang="ko-KR" sz="1200" dirty="0">
              <a:sym typeface="Wingdings" panose="05000000000000000000" pitchFamily="2" charset="2"/>
            </a:endParaRPr>
          </a:p>
          <a:p>
            <a:r>
              <a:rPr lang="en-US" altLang="ko-KR" sz="1200" dirty="0"/>
              <a:t> </a:t>
            </a:r>
            <a:r>
              <a:rPr lang="en-US" altLang="ko-KR" sz="1200" dirty="0">
                <a:sym typeface="Wingdings" panose="05000000000000000000" pitchFamily="2" charset="2"/>
              </a:rPr>
              <a:t> </a:t>
            </a:r>
            <a:r>
              <a:rPr lang="ko-KR" altLang="en-US" sz="1200" dirty="0">
                <a:sym typeface="Wingdings" panose="05000000000000000000" pitchFamily="2" charset="2"/>
              </a:rPr>
              <a:t>교육체육과 </a:t>
            </a:r>
            <a:endParaRPr lang="en-US" altLang="ko-KR" sz="1200" dirty="0" smtClean="0">
              <a:sym typeface="Wingdings" panose="05000000000000000000" pitchFamily="2" charset="2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14967" y="3170998"/>
            <a:ext cx="2725426" cy="227754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 smtClean="0"/>
              <a:t>- </a:t>
            </a:r>
            <a:r>
              <a:rPr lang="ko-KR" altLang="en-US" sz="1400" b="1" dirty="0" smtClean="0"/>
              <a:t>홍보 및 마케팅 기능 강화</a:t>
            </a:r>
            <a:endParaRPr lang="en-US" altLang="ko-KR" sz="1400" b="1" dirty="0" smtClean="0"/>
          </a:p>
          <a:p>
            <a:r>
              <a:rPr lang="en-US" altLang="ko-KR" sz="1200" dirty="0">
                <a:sym typeface="Wingdings" panose="05000000000000000000" pitchFamily="2" charset="2"/>
              </a:rPr>
              <a:t> </a:t>
            </a:r>
            <a:r>
              <a:rPr lang="en-US" altLang="ko-KR" sz="1200" dirty="0" smtClean="0">
                <a:sym typeface="Wingdings" panose="05000000000000000000" pitchFamily="2" charset="2"/>
              </a:rPr>
              <a:t>  </a:t>
            </a:r>
            <a:r>
              <a:rPr lang="ko-KR" altLang="en-US" sz="1200" dirty="0" err="1" smtClean="0">
                <a:sym typeface="Wingdings" panose="05000000000000000000" pitchFamily="2" charset="2"/>
              </a:rPr>
              <a:t>미디어정책담당관실</a:t>
            </a:r>
            <a:r>
              <a:rPr lang="ko-KR" altLang="en-US" sz="1200" dirty="0" smtClean="0">
                <a:sym typeface="Wingdings" panose="05000000000000000000" pitchFamily="2" charset="2"/>
              </a:rPr>
              <a:t> 신설</a:t>
            </a:r>
            <a:endParaRPr lang="en-US" altLang="ko-KR" sz="1200" dirty="0" smtClean="0">
              <a:sym typeface="Wingdings" panose="05000000000000000000" pitchFamily="2" charset="2"/>
            </a:endParaRPr>
          </a:p>
          <a:p>
            <a:r>
              <a:rPr lang="en-US" altLang="ko-KR" sz="1200" dirty="0" smtClean="0"/>
              <a:t>  </a:t>
            </a:r>
            <a:r>
              <a:rPr lang="en-US" altLang="ko-KR" sz="1200" dirty="0" smtClean="0">
                <a:sym typeface="Wingdings" panose="05000000000000000000" pitchFamily="2" charset="2"/>
              </a:rPr>
              <a:t> </a:t>
            </a:r>
            <a:r>
              <a:rPr lang="ko-KR" altLang="en-US" sz="1200" dirty="0" smtClean="0">
                <a:sym typeface="Wingdings" panose="05000000000000000000" pitchFamily="2" charset="2"/>
              </a:rPr>
              <a:t>홍보 및 마케팅전략 </a:t>
            </a:r>
            <a:r>
              <a:rPr lang="ko-KR" altLang="en-US" sz="1200" dirty="0" smtClean="0"/>
              <a:t>총괄</a:t>
            </a:r>
            <a:endParaRPr lang="en-US" altLang="ko-KR" sz="1200" dirty="0" smtClean="0"/>
          </a:p>
          <a:p>
            <a:endParaRPr lang="en-US" altLang="ko-KR" sz="1200" dirty="0"/>
          </a:p>
          <a:p>
            <a:r>
              <a:rPr lang="en-US" altLang="ko-KR" sz="1200" b="1" dirty="0" smtClean="0"/>
              <a:t>- </a:t>
            </a:r>
            <a:r>
              <a:rPr lang="ko-KR" altLang="en-US" sz="1400" b="1" dirty="0" smtClean="0"/>
              <a:t>발전전략의 강화를 위한 </a:t>
            </a:r>
            <a:endParaRPr lang="en-US" altLang="ko-KR" sz="1400" b="1" dirty="0" smtClean="0"/>
          </a:p>
          <a:p>
            <a:r>
              <a:rPr lang="en-US" altLang="ko-KR" sz="1400" b="1" dirty="0" smtClean="0"/>
              <a:t>  </a:t>
            </a:r>
            <a:r>
              <a:rPr lang="ko-KR" altLang="en-US" sz="1400" b="1" dirty="0" smtClean="0"/>
              <a:t>연구기능</a:t>
            </a:r>
            <a:r>
              <a:rPr lang="en-US" altLang="ko-KR" sz="1400" b="1" dirty="0" smtClean="0"/>
              <a:t> </a:t>
            </a:r>
            <a:r>
              <a:rPr lang="ko-KR" altLang="en-US" sz="1400" b="1" dirty="0" smtClean="0"/>
              <a:t>신설</a:t>
            </a:r>
            <a:endParaRPr lang="en-US" altLang="ko-KR" sz="1400" b="1" dirty="0" smtClean="0"/>
          </a:p>
          <a:p>
            <a:r>
              <a:rPr lang="en-US" altLang="ko-KR" sz="1200" dirty="0"/>
              <a:t> </a:t>
            </a:r>
            <a:r>
              <a:rPr lang="en-US" altLang="ko-KR" sz="1200" dirty="0" smtClean="0"/>
              <a:t> </a:t>
            </a:r>
            <a:r>
              <a:rPr lang="en-US" altLang="ko-KR" sz="1200" dirty="0" smtClean="0">
                <a:sym typeface="Wingdings" panose="05000000000000000000" pitchFamily="2" charset="2"/>
              </a:rPr>
              <a:t> </a:t>
            </a:r>
            <a:r>
              <a:rPr lang="ko-KR" altLang="en-US" sz="1200" dirty="0" err="1" smtClean="0">
                <a:sym typeface="Wingdings" panose="05000000000000000000" pitchFamily="2" charset="2"/>
              </a:rPr>
              <a:t>시정발전연구과</a:t>
            </a:r>
            <a:r>
              <a:rPr lang="ko-KR" altLang="en-US" sz="1200" dirty="0" smtClean="0">
                <a:sym typeface="Wingdings" panose="05000000000000000000" pitchFamily="2" charset="2"/>
              </a:rPr>
              <a:t> </a:t>
            </a:r>
            <a:endParaRPr lang="en-US" altLang="ko-KR" sz="1200" dirty="0" smtClean="0"/>
          </a:p>
          <a:p>
            <a:r>
              <a:rPr lang="en-US" altLang="ko-KR" sz="1200" dirty="0" smtClean="0"/>
              <a:t>  </a:t>
            </a:r>
            <a:r>
              <a:rPr lang="en-US" altLang="ko-KR" sz="1200" dirty="0" smtClean="0">
                <a:sym typeface="Wingdings" panose="05000000000000000000" pitchFamily="2" charset="2"/>
              </a:rPr>
              <a:t></a:t>
            </a:r>
            <a:r>
              <a:rPr lang="en-US" altLang="ko-KR" sz="1200" dirty="0" smtClean="0"/>
              <a:t> </a:t>
            </a:r>
            <a:r>
              <a:rPr lang="ko-KR" altLang="en-US" sz="1200" dirty="0" smtClean="0"/>
              <a:t>정책개발기능 강화  </a:t>
            </a:r>
            <a:endParaRPr lang="en-US" altLang="ko-KR" sz="1200" dirty="0" smtClean="0"/>
          </a:p>
          <a:p>
            <a:endParaRPr lang="en-US" altLang="ko-KR" sz="1200" dirty="0" smtClean="0"/>
          </a:p>
          <a:p>
            <a:r>
              <a:rPr lang="en-US" altLang="ko-KR" sz="1400" b="1" dirty="0" smtClean="0"/>
              <a:t>- </a:t>
            </a:r>
            <a:r>
              <a:rPr lang="ko-KR" altLang="en-US" sz="1400" b="1" dirty="0" smtClean="0"/>
              <a:t>중점추진 사업의 효율적 추진 </a:t>
            </a:r>
            <a:endParaRPr lang="en-US" altLang="ko-KR" sz="1400" b="1" dirty="0" smtClean="0"/>
          </a:p>
          <a:p>
            <a:r>
              <a:rPr lang="en-US" altLang="ko-KR" sz="1200" dirty="0" smtClean="0"/>
              <a:t>  </a:t>
            </a:r>
            <a:r>
              <a:rPr lang="en-US" altLang="ko-KR" sz="1200" dirty="0" smtClean="0">
                <a:sym typeface="Wingdings" panose="05000000000000000000" pitchFamily="2" charset="2"/>
              </a:rPr>
              <a:t></a:t>
            </a:r>
            <a:r>
              <a:rPr lang="ko-KR" altLang="en-US" sz="1200" dirty="0">
                <a:sym typeface="Wingdings" panose="05000000000000000000" pitchFamily="2" charset="2"/>
              </a:rPr>
              <a:t> </a:t>
            </a:r>
            <a:r>
              <a:rPr lang="ko-KR" altLang="en-US" sz="1200" dirty="0" smtClean="0">
                <a:sym typeface="Wingdings" panose="05000000000000000000" pitchFamily="2" charset="2"/>
              </a:rPr>
              <a:t>전략개발사업과</a:t>
            </a:r>
            <a:endParaRPr lang="ko-KR" altLang="en-US" sz="1200" dirty="0" smtClean="0"/>
          </a:p>
        </p:txBody>
      </p:sp>
      <p:sp>
        <p:nvSpPr>
          <p:cNvPr id="26" name="TextBox 25"/>
          <p:cNvSpPr txBox="1"/>
          <p:nvPr/>
        </p:nvSpPr>
        <p:spPr>
          <a:xfrm>
            <a:off x="6646328" y="3170998"/>
            <a:ext cx="2534668" cy="249299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 smtClean="0"/>
              <a:t>- </a:t>
            </a:r>
            <a:r>
              <a:rPr lang="ko-KR" altLang="en-US" sz="1400" b="1" dirty="0" smtClean="0"/>
              <a:t>시민의 소통 및 시정참여를</a:t>
            </a:r>
            <a:endParaRPr lang="en-US" altLang="ko-KR" sz="1400" b="1" dirty="0" smtClean="0"/>
          </a:p>
          <a:p>
            <a:r>
              <a:rPr lang="en-US" altLang="ko-KR" sz="1400" b="1" dirty="0" smtClean="0">
                <a:sym typeface="Wingdings" panose="05000000000000000000" pitchFamily="2" charset="2"/>
              </a:rPr>
              <a:t>  </a:t>
            </a:r>
            <a:r>
              <a:rPr lang="ko-KR" altLang="en-US" sz="1400" b="1" dirty="0" smtClean="0">
                <a:sym typeface="Wingdings" panose="05000000000000000000" pitchFamily="2" charset="2"/>
              </a:rPr>
              <a:t>위한 접점 강화</a:t>
            </a:r>
            <a:r>
              <a:rPr lang="en-US" altLang="ko-KR" sz="1400" b="1" dirty="0">
                <a:sym typeface="Wingdings" panose="05000000000000000000" pitchFamily="2" charset="2"/>
              </a:rPr>
              <a:t> </a:t>
            </a:r>
            <a:endParaRPr lang="en-US" altLang="ko-KR" sz="1400" b="1" dirty="0" smtClean="0">
              <a:sym typeface="Wingdings" panose="05000000000000000000" pitchFamily="2" charset="2"/>
            </a:endParaRPr>
          </a:p>
          <a:p>
            <a:r>
              <a:rPr lang="en-US" altLang="ko-KR" sz="1200" dirty="0" smtClean="0">
                <a:sym typeface="Wingdings" panose="05000000000000000000" pitchFamily="2" charset="2"/>
              </a:rPr>
              <a:t>  </a:t>
            </a:r>
            <a:r>
              <a:rPr lang="ko-KR" altLang="en-US" sz="1200" dirty="0" smtClean="0">
                <a:sym typeface="Wingdings" panose="05000000000000000000" pitchFamily="2" charset="2"/>
              </a:rPr>
              <a:t>시민소통</a:t>
            </a:r>
            <a:r>
              <a:rPr lang="en-US" altLang="ko-KR" sz="1200" dirty="0" smtClean="0">
                <a:sym typeface="Wingdings" panose="05000000000000000000" pitchFamily="2" charset="2"/>
              </a:rPr>
              <a:t>,</a:t>
            </a:r>
            <a:r>
              <a:rPr lang="ko-KR" altLang="en-US" sz="1200" dirty="0" smtClean="0">
                <a:sym typeface="Wingdings" panose="05000000000000000000" pitchFamily="2" charset="2"/>
              </a:rPr>
              <a:t>생활민원 담당신설</a:t>
            </a:r>
            <a:endParaRPr lang="en-US" altLang="ko-KR" sz="1200" dirty="0" smtClean="0">
              <a:sym typeface="Wingdings" panose="05000000000000000000" pitchFamily="2" charset="2"/>
            </a:endParaRPr>
          </a:p>
          <a:p>
            <a:endParaRPr lang="en-US" altLang="ko-KR" sz="1400" b="1" dirty="0" smtClean="0">
              <a:sym typeface="Wingdings" panose="05000000000000000000" pitchFamily="2" charset="2"/>
            </a:endParaRPr>
          </a:p>
          <a:p>
            <a:r>
              <a:rPr lang="en-US" altLang="ko-KR" sz="1400" b="1" dirty="0" smtClean="0">
                <a:sym typeface="Wingdings" panose="05000000000000000000" pitchFamily="2" charset="2"/>
              </a:rPr>
              <a:t>- </a:t>
            </a:r>
            <a:r>
              <a:rPr lang="ko-KR" altLang="en-US" sz="1400" b="1" dirty="0" smtClean="0">
                <a:sym typeface="Wingdings" panose="05000000000000000000" pitchFamily="2" charset="2"/>
              </a:rPr>
              <a:t>특성화 사업 추진을 위한</a:t>
            </a:r>
            <a:endParaRPr lang="en-US" altLang="ko-KR" sz="1400" b="1" dirty="0" smtClean="0">
              <a:sym typeface="Wingdings" panose="05000000000000000000" pitchFamily="2" charset="2"/>
            </a:endParaRPr>
          </a:p>
          <a:p>
            <a:r>
              <a:rPr lang="en-US" altLang="ko-KR" sz="1400" b="1" dirty="0">
                <a:sym typeface="Wingdings" panose="05000000000000000000" pitchFamily="2" charset="2"/>
              </a:rPr>
              <a:t> </a:t>
            </a:r>
            <a:r>
              <a:rPr lang="en-US" altLang="ko-KR" sz="1400" b="1" dirty="0" smtClean="0">
                <a:sym typeface="Wingdings" panose="05000000000000000000" pitchFamily="2" charset="2"/>
              </a:rPr>
              <a:t>  </a:t>
            </a:r>
            <a:r>
              <a:rPr lang="ko-KR" altLang="en-US" sz="1400" b="1" dirty="0" smtClean="0">
                <a:sym typeface="Wingdings" panose="05000000000000000000" pitchFamily="2" charset="2"/>
              </a:rPr>
              <a:t>추진조직 신설</a:t>
            </a:r>
            <a:endParaRPr lang="en-US" altLang="ko-KR" sz="1400" b="1" dirty="0" smtClean="0">
              <a:sym typeface="Wingdings" panose="05000000000000000000" pitchFamily="2" charset="2"/>
            </a:endParaRPr>
          </a:p>
          <a:p>
            <a:r>
              <a:rPr lang="en-US" altLang="ko-KR" sz="1200" dirty="0">
                <a:sym typeface="Wingdings" panose="05000000000000000000" pitchFamily="2" charset="2"/>
              </a:rPr>
              <a:t> </a:t>
            </a:r>
            <a:r>
              <a:rPr lang="en-US" altLang="ko-KR" sz="1200" dirty="0" smtClean="0">
                <a:sym typeface="Wingdings" panose="05000000000000000000" pitchFamily="2" charset="2"/>
              </a:rPr>
              <a:t> </a:t>
            </a:r>
            <a:r>
              <a:rPr lang="ko-KR" altLang="en-US" sz="1200" dirty="0" smtClean="0">
                <a:sym typeface="Wingdings" panose="05000000000000000000" pitchFamily="2" charset="2"/>
              </a:rPr>
              <a:t>전통시장</a:t>
            </a:r>
            <a:r>
              <a:rPr lang="en-US" altLang="ko-KR" sz="1200" dirty="0" smtClean="0">
                <a:sym typeface="Wingdings" panose="05000000000000000000" pitchFamily="2" charset="2"/>
              </a:rPr>
              <a:t>, </a:t>
            </a:r>
            <a:r>
              <a:rPr lang="ko-KR" altLang="en-US" sz="1200" dirty="0" smtClean="0">
                <a:sym typeface="Wingdings" panose="05000000000000000000" pitchFamily="2" charset="2"/>
              </a:rPr>
              <a:t>도자문화시설</a:t>
            </a:r>
            <a:r>
              <a:rPr lang="en-US" altLang="ko-KR" sz="1200" dirty="0" smtClean="0">
                <a:sym typeface="Wingdings" panose="05000000000000000000" pitchFamily="2" charset="2"/>
              </a:rPr>
              <a:t>,</a:t>
            </a:r>
            <a:br>
              <a:rPr lang="en-US" altLang="ko-KR" sz="1200" dirty="0" smtClean="0">
                <a:sym typeface="Wingdings" panose="05000000000000000000" pitchFamily="2" charset="2"/>
              </a:rPr>
            </a:br>
            <a:r>
              <a:rPr lang="en-US" altLang="ko-KR" sz="1200" dirty="0" smtClean="0">
                <a:sym typeface="Wingdings" panose="05000000000000000000" pitchFamily="2" charset="2"/>
              </a:rPr>
              <a:t>     </a:t>
            </a:r>
            <a:r>
              <a:rPr lang="ko-KR" altLang="en-US" sz="1200" dirty="0" smtClean="0">
                <a:sym typeface="Wingdings" panose="05000000000000000000" pitchFamily="2" charset="2"/>
              </a:rPr>
              <a:t>산림시설</a:t>
            </a:r>
            <a:r>
              <a:rPr lang="en-US" altLang="ko-KR" sz="1200" dirty="0" smtClean="0">
                <a:sym typeface="Wingdings" panose="05000000000000000000" pitchFamily="2" charset="2"/>
              </a:rPr>
              <a:t>, </a:t>
            </a:r>
            <a:r>
              <a:rPr lang="ko-KR" altLang="en-US" sz="1200" dirty="0" err="1" smtClean="0">
                <a:sym typeface="Wingdings" panose="05000000000000000000" pitchFamily="2" charset="2"/>
              </a:rPr>
              <a:t>밤연구</a:t>
            </a:r>
            <a:r>
              <a:rPr lang="en-US" altLang="ko-KR" sz="1200" dirty="0" smtClean="0">
                <a:sym typeface="Wingdings" panose="05000000000000000000" pitchFamily="2" charset="2"/>
              </a:rPr>
              <a:t>, </a:t>
            </a:r>
            <a:r>
              <a:rPr lang="ko-KR" altLang="en-US" sz="1200" dirty="0" smtClean="0">
                <a:sym typeface="Wingdings" panose="05000000000000000000" pitchFamily="2" charset="2"/>
              </a:rPr>
              <a:t>관광체험 등</a:t>
            </a:r>
            <a:endParaRPr lang="en-US" altLang="ko-KR" sz="1200" dirty="0" smtClean="0">
              <a:sym typeface="Wingdings" panose="05000000000000000000" pitchFamily="2" charset="2"/>
            </a:endParaRPr>
          </a:p>
          <a:p>
            <a:r>
              <a:rPr lang="en-US" altLang="ko-KR" sz="1200" dirty="0">
                <a:sym typeface="Wingdings" panose="05000000000000000000" pitchFamily="2" charset="2"/>
              </a:rPr>
              <a:t> </a:t>
            </a:r>
            <a:r>
              <a:rPr lang="en-US" altLang="ko-KR" sz="1200" dirty="0" smtClean="0">
                <a:sym typeface="Wingdings" panose="05000000000000000000" pitchFamily="2" charset="2"/>
              </a:rPr>
              <a:t>   </a:t>
            </a:r>
            <a:r>
              <a:rPr lang="ko-KR" altLang="en-US" sz="1200" dirty="0" smtClean="0">
                <a:sym typeface="Wingdings" panose="05000000000000000000" pitchFamily="2" charset="2"/>
              </a:rPr>
              <a:t>신</a:t>
            </a:r>
            <a:r>
              <a:rPr lang="en-US" altLang="ko-KR" sz="1200" dirty="0">
                <a:sym typeface="Wingdings" panose="05000000000000000000" pitchFamily="2" charset="2"/>
              </a:rPr>
              <a:t> </a:t>
            </a:r>
            <a:r>
              <a:rPr lang="ko-KR" altLang="en-US" sz="1200" dirty="0" smtClean="0">
                <a:sym typeface="Wingdings" panose="05000000000000000000" pitchFamily="2" charset="2"/>
              </a:rPr>
              <a:t>담당 신설</a:t>
            </a:r>
            <a:r>
              <a:rPr lang="en-US" altLang="ko-KR" sz="1200" dirty="0" smtClean="0">
                <a:sym typeface="Wingdings" panose="05000000000000000000" pitchFamily="2" charset="2"/>
              </a:rPr>
              <a:t> </a:t>
            </a:r>
          </a:p>
          <a:p>
            <a:endParaRPr lang="en-US" altLang="ko-KR" sz="1200" dirty="0">
              <a:sym typeface="Wingdings" panose="05000000000000000000" pitchFamily="2" charset="2"/>
            </a:endParaRPr>
          </a:p>
          <a:p>
            <a:r>
              <a:rPr lang="en-US" altLang="ko-KR" sz="1400" b="1" dirty="0" smtClean="0">
                <a:sym typeface="Wingdings" panose="05000000000000000000" pitchFamily="2" charset="2"/>
              </a:rPr>
              <a:t>- </a:t>
            </a:r>
            <a:r>
              <a:rPr lang="ko-KR" altLang="en-US" sz="1400" b="1" dirty="0" smtClean="0">
                <a:sym typeface="Wingdings" panose="05000000000000000000" pitchFamily="2" charset="2"/>
              </a:rPr>
              <a:t>중복기능의 통합</a:t>
            </a:r>
            <a:endParaRPr lang="en-US" altLang="ko-KR" sz="1400" b="1" dirty="0" smtClean="0">
              <a:sym typeface="Wingdings" panose="05000000000000000000" pitchFamily="2" charset="2"/>
            </a:endParaRPr>
          </a:p>
          <a:p>
            <a:r>
              <a:rPr lang="en-US" altLang="ko-KR" sz="1200" dirty="0" smtClean="0">
                <a:sym typeface="Wingdings" panose="05000000000000000000" pitchFamily="2" charset="2"/>
              </a:rPr>
              <a:t> </a:t>
            </a:r>
            <a:r>
              <a:rPr lang="ko-KR" altLang="en-US" sz="1200" dirty="0" err="1" smtClean="0">
                <a:sym typeface="Wingdings" panose="05000000000000000000" pitchFamily="2" charset="2"/>
              </a:rPr>
              <a:t>레져</a:t>
            </a:r>
            <a:r>
              <a:rPr lang="en-US" altLang="ko-KR" sz="1200" dirty="0" smtClean="0">
                <a:sym typeface="Wingdings" panose="05000000000000000000" pitchFamily="2" charset="2"/>
              </a:rPr>
              <a:t>+ </a:t>
            </a:r>
            <a:r>
              <a:rPr lang="ko-KR" altLang="en-US" sz="1200" dirty="0" smtClean="0">
                <a:sym typeface="Wingdings" panose="05000000000000000000" pitchFamily="2" charset="2"/>
              </a:rPr>
              <a:t>자전거 정책</a:t>
            </a:r>
            <a:r>
              <a:rPr lang="en-US" altLang="ko-KR" sz="1200" dirty="0">
                <a:sym typeface="Wingdings" panose="05000000000000000000" pitchFamily="2" charset="2"/>
              </a:rPr>
              <a:t> </a:t>
            </a:r>
            <a:r>
              <a:rPr lang="ko-KR" altLang="en-US" sz="1200" dirty="0" smtClean="0">
                <a:sym typeface="Wingdings" panose="05000000000000000000" pitchFamily="2" charset="2"/>
              </a:rPr>
              <a:t>外</a:t>
            </a:r>
            <a:r>
              <a:rPr lang="en-US" altLang="ko-KR" sz="1200" dirty="0" smtClean="0">
                <a:sym typeface="Wingdings" panose="05000000000000000000" pitchFamily="2" charset="2"/>
              </a:rPr>
              <a:t> </a:t>
            </a:r>
          </a:p>
        </p:txBody>
      </p:sp>
      <p:sp>
        <p:nvSpPr>
          <p:cNvPr id="27" name="AutoShape 16"/>
          <p:cNvSpPr>
            <a:spLocks noChangeArrowheads="1"/>
          </p:cNvSpPr>
          <p:nvPr/>
        </p:nvSpPr>
        <p:spPr bwMode="auto">
          <a:xfrm>
            <a:off x="3713351" y="2537783"/>
            <a:ext cx="2265976" cy="493648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 w="9525" algn="ctr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  <a:effectLst>
            <a:outerShdw dist="12700" dir="16200000" algn="ctr" rotWithShape="0">
              <a:schemeClr val="bg1"/>
            </a:outerShdw>
            <a:softEdge rad="12700"/>
          </a:effectLst>
        </p:spPr>
        <p:txBody>
          <a:bodyPr wrap="none" anchor="ctr"/>
          <a:lstStyle/>
          <a:p>
            <a:pPr algn="ctr"/>
            <a:r>
              <a:rPr lang="ko-KR" altLang="en-US" sz="1300" b="1" dirty="0"/>
              <a:t>시민관점에서</a:t>
            </a:r>
            <a:endParaRPr lang="en-US" altLang="ko-KR" sz="1300" b="1" dirty="0"/>
          </a:p>
          <a:p>
            <a:pPr algn="ctr"/>
            <a:r>
              <a:rPr lang="ko-KR" altLang="en-US" sz="1300" b="1" dirty="0" err="1"/>
              <a:t>조직별</a:t>
            </a:r>
            <a:r>
              <a:rPr lang="ko-KR" altLang="en-US" sz="1300" b="1" dirty="0"/>
              <a:t> </a:t>
            </a:r>
            <a:r>
              <a:rPr lang="ko-KR" altLang="en-US" sz="1300" b="1" dirty="0" smtClean="0"/>
              <a:t>기능 일관화</a:t>
            </a:r>
            <a:endParaRPr lang="en-US" altLang="ko-KR" sz="1300" b="1" dirty="0"/>
          </a:p>
        </p:txBody>
      </p:sp>
      <p:sp>
        <p:nvSpPr>
          <p:cNvPr id="28" name="AutoShape 10"/>
          <p:cNvSpPr>
            <a:spLocks noChangeArrowheads="1"/>
          </p:cNvSpPr>
          <p:nvPr/>
        </p:nvSpPr>
        <p:spPr bwMode="auto">
          <a:xfrm>
            <a:off x="713238" y="2537783"/>
            <a:ext cx="2268174" cy="493648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 w="9525" algn="ctr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  <a:effectLst>
            <a:outerShdw dist="12700" dir="16200000" algn="ctr" rotWithShape="0">
              <a:schemeClr val="bg1"/>
            </a:outerShdw>
            <a:softEdge rad="12700"/>
          </a:effectLst>
        </p:spPr>
        <p:txBody>
          <a:bodyPr wrap="none" anchor="ctr"/>
          <a:lstStyle/>
          <a:p>
            <a:pPr algn="ctr"/>
            <a:r>
              <a:rPr lang="ko-KR" altLang="en-US" sz="1300" b="1" dirty="0"/>
              <a:t>성장전략 추진을 위한</a:t>
            </a:r>
            <a:endParaRPr lang="en-US" altLang="ko-KR" sz="1300" b="1" dirty="0"/>
          </a:p>
          <a:p>
            <a:pPr algn="ctr"/>
            <a:r>
              <a:rPr lang="ko-KR" altLang="en-US" sz="1300" b="1" dirty="0" smtClean="0"/>
              <a:t>정책기능의 대폭적 강화</a:t>
            </a:r>
            <a:endParaRPr lang="en-US" altLang="ko-KR" sz="1300" b="1" dirty="0"/>
          </a:p>
        </p:txBody>
      </p:sp>
      <p:sp>
        <p:nvSpPr>
          <p:cNvPr id="30" name="AutoShape 21"/>
          <p:cNvSpPr>
            <a:spLocks noChangeArrowheads="1"/>
          </p:cNvSpPr>
          <p:nvPr/>
        </p:nvSpPr>
        <p:spPr bwMode="auto">
          <a:xfrm>
            <a:off x="6713177" y="2537783"/>
            <a:ext cx="2268174" cy="493648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 w="9525" algn="ctr">
            <a:solidFill>
              <a:schemeClr val="tx1">
                <a:lumMod val="75000"/>
                <a:lumOff val="25000"/>
              </a:schemeClr>
            </a:solidFill>
            <a:round/>
            <a:headEnd/>
            <a:tailEnd/>
          </a:ln>
          <a:effectLst>
            <a:outerShdw dist="12700" dir="16200000" algn="ctr" rotWithShape="0">
              <a:schemeClr val="bg1"/>
            </a:outerShdw>
            <a:softEdge rad="12700"/>
          </a:effectLst>
        </p:spPr>
        <p:txBody>
          <a:bodyPr wrap="none" anchor="ctr"/>
          <a:lstStyle/>
          <a:p>
            <a:pPr algn="ctr"/>
            <a:r>
              <a:rPr lang="ko-KR" altLang="en-US" sz="1300" b="1" dirty="0"/>
              <a:t>발전을 위한 세부 기능</a:t>
            </a:r>
            <a:endParaRPr lang="en-US" altLang="ko-KR" sz="1300" b="1" dirty="0"/>
          </a:p>
          <a:p>
            <a:pPr algn="ctr"/>
            <a:r>
              <a:rPr lang="ko-KR" altLang="en-US" sz="1300" b="1" dirty="0"/>
              <a:t>강화 및 통합</a:t>
            </a:r>
            <a:endParaRPr lang="en-US" altLang="ko-KR" sz="1300" b="1" dirty="0"/>
          </a:p>
        </p:txBody>
      </p:sp>
      <p:sp>
        <p:nvSpPr>
          <p:cNvPr id="29" name="TextBox 28"/>
          <p:cNvSpPr txBox="1"/>
          <p:nvPr/>
        </p:nvSpPr>
        <p:spPr>
          <a:xfrm>
            <a:off x="7989045" y="187786"/>
            <a:ext cx="15969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Ⅵ.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조직구조 설정</a:t>
            </a:r>
          </a:p>
        </p:txBody>
      </p:sp>
    </p:spTree>
    <p:extLst>
      <p:ext uri="{BB962C8B-B14F-4D97-AF65-F5344CB8AC3E}">
        <p14:creationId xmlns:p14="http://schemas.microsoft.com/office/powerpoint/2010/main" val="3458617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Box 6"/>
          <p:cNvSpPr txBox="1">
            <a:spLocks noChangeArrowheads="1"/>
          </p:cNvSpPr>
          <p:nvPr/>
        </p:nvSpPr>
        <p:spPr bwMode="auto">
          <a:xfrm>
            <a:off x="4262747" y="1500174"/>
            <a:ext cx="1380506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latinLnBrk="0"/>
            <a:r>
              <a:rPr lang="ko-KR" altLang="en-US" sz="1400" i="1" u="sng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정부 정책 방향</a:t>
            </a:r>
            <a:endParaRPr lang="ko-KR" altLang="en-US" sz="1400" i="1" u="sng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6" name="사다리꼴 5"/>
          <p:cNvSpPr/>
          <p:nvPr/>
        </p:nvSpPr>
        <p:spPr>
          <a:xfrm rot="16200000">
            <a:off x="684684" y="2363834"/>
            <a:ext cx="2672195" cy="2127006"/>
          </a:xfrm>
          <a:prstGeom prst="trapezoid">
            <a:avLst>
              <a:gd name="adj" fmla="val 33517"/>
            </a:avLst>
          </a:prstGeom>
          <a:gradFill>
            <a:gsLst>
              <a:gs pos="0">
                <a:schemeClr val="bg2">
                  <a:lumMod val="50000"/>
                </a:schemeClr>
              </a:gs>
              <a:gs pos="50000">
                <a:schemeClr val="bg2">
                  <a:lumMod val="90000"/>
                </a:schemeClr>
              </a:gs>
              <a:gs pos="100000">
                <a:schemeClr val="bg1">
                  <a:alpha val="51000"/>
                </a:schemeClr>
              </a:gs>
            </a:gsLst>
            <a:lin ang="5400000" scaled="0"/>
          </a:gra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ctr"/>
          <a:lstStyle/>
          <a:p>
            <a:pPr algn="ctr" latinLnBrk="0">
              <a:buNone/>
            </a:pPr>
            <a:endParaRPr lang="ko-KR" altLang="en-US" sz="1100" dirty="0" smtClean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2912044" y="5144653"/>
            <a:ext cx="6012000" cy="725229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ctr"/>
          <a:lstStyle/>
          <a:p>
            <a:pPr marL="233363" indent="-147638" latinLnBrk="0">
              <a:lnSpc>
                <a:spcPct val="120000"/>
              </a:lnSpc>
              <a:buFont typeface="Wingdings" pitchFamily="2" charset="2"/>
              <a:buChar char="ü"/>
              <a:tabLst>
                <a:tab pos="361950" algn="l"/>
              </a:tabLst>
            </a:pPr>
            <a:r>
              <a:rPr lang="ko-KR" altLang="en-US" sz="1100" dirty="0" err="1" smtClean="0">
                <a:solidFill>
                  <a:prstClr val="black"/>
                </a:solidFill>
                <a:latin typeface="+mn-ea"/>
              </a:rPr>
              <a:t>창조형</a:t>
            </a:r>
            <a:r>
              <a:rPr lang="ko-KR" altLang="en-US" sz="1100" dirty="0" smtClean="0">
                <a:solidFill>
                  <a:prstClr val="black"/>
                </a:solidFill>
                <a:latin typeface="+mn-ea"/>
              </a:rPr>
              <a:t> 서비스 산업 </a:t>
            </a:r>
            <a:r>
              <a:rPr lang="en-US" altLang="ko-KR" sz="1100" dirty="0" smtClean="0">
                <a:solidFill>
                  <a:prstClr val="black"/>
                </a:solidFill>
                <a:latin typeface="+mn-ea"/>
              </a:rPr>
              <a:t>: </a:t>
            </a:r>
            <a:r>
              <a:rPr lang="ko-KR" altLang="en-US" sz="1100" dirty="0" smtClean="0">
                <a:solidFill>
                  <a:prstClr val="black"/>
                </a:solidFill>
                <a:latin typeface="+mn-ea"/>
              </a:rPr>
              <a:t>물류</a:t>
            </a:r>
            <a:r>
              <a:rPr lang="en-US" altLang="ko-KR" sz="11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100" dirty="0" smtClean="0">
                <a:solidFill>
                  <a:prstClr val="black"/>
                </a:solidFill>
                <a:latin typeface="+mn-ea"/>
              </a:rPr>
              <a:t>의료</a:t>
            </a:r>
            <a:r>
              <a:rPr lang="en-US" altLang="ko-KR" sz="11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100" dirty="0" smtClean="0">
                <a:solidFill>
                  <a:prstClr val="black"/>
                </a:solidFill>
                <a:latin typeface="+mn-ea"/>
              </a:rPr>
              <a:t>교육</a:t>
            </a:r>
            <a:r>
              <a:rPr lang="en-US" altLang="ko-KR" sz="11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100" dirty="0" smtClean="0">
                <a:solidFill>
                  <a:prstClr val="black"/>
                </a:solidFill>
                <a:latin typeface="+mn-ea"/>
              </a:rPr>
              <a:t>영화∙게임 산업</a:t>
            </a:r>
            <a:endParaRPr lang="en-US" altLang="ko-KR" sz="1100" dirty="0" smtClean="0">
              <a:solidFill>
                <a:prstClr val="black"/>
              </a:solidFill>
              <a:latin typeface="+mn-ea"/>
            </a:endParaRPr>
          </a:p>
          <a:p>
            <a:pPr marL="233363" indent="-147638" latinLnBrk="0">
              <a:lnSpc>
                <a:spcPct val="120000"/>
              </a:lnSpc>
              <a:buFont typeface="Wingdings" pitchFamily="2" charset="2"/>
              <a:buChar char="ü"/>
              <a:tabLst>
                <a:tab pos="361950" algn="l"/>
              </a:tabLst>
            </a:pPr>
            <a:r>
              <a:rPr lang="ko-KR" altLang="en-US" sz="1100" dirty="0" smtClean="0">
                <a:solidFill>
                  <a:prstClr val="black"/>
                </a:solidFill>
                <a:latin typeface="+mn-ea"/>
              </a:rPr>
              <a:t>융복합 제조업 </a:t>
            </a:r>
            <a:r>
              <a:rPr lang="en-US" altLang="ko-KR" sz="1100" dirty="0" smtClean="0">
                <a:solidFill>
                  <a:prstClr val="black"/>
                </a:solidFill>
                <a:latin typeface="+mn-ea"/>
              </a:rPr>
              <a:t>: </a:t>
            </a:r>
            <a:r>
              <a:rPr lang="ko-KR" altLang="en-US" sz="1100" dirty="0" smtClean="0">
                <a:solidFill>
                  <a:prstClr val="black"/>
                </a:solidFill>
                <a:latin typeface="+mn-ea"/>
              </a:rPr>
              <a:t>기존 제조업 분야와</a:t>
            </a:r>
            <a:r>
              <a:rPr lang="en-US" altLang="ko-KR" sz="1100" dirty="0" smtClean="0">
                <a:solidFill>
                  <a:prstClr val="black"/>
                </a:solidFill>
                <a:latin typeface="+mn-ea"/>
              </a:rPr>
              <a:t> IT</a:t>
            </a:r>
            <a:r>
              <a:rPr lang="ko-KR" altLang="en-US" sz="1100" dirty="0" smtClean="0">
                <a:solidFill>
                  <a:prstClr val="black"/>
                </a:solidFill>
                <a:latin typeface="+mn-ea"/>
              </a:rPr>
              <a:t>또는 소프트웨어 엔지니어링 사업의 결합</a:t>
            </a:r>
            <a:endParaRPr lang="en-US" altLang="ko-KR" sz="1100" dirty="0" smtClean="0">
              <a:solidFill>
                <a:prstClr val="black"/>
              </a:solidFill>
              <a:latin typeface="+mn-ea"/>
            </a:endParaRPr>
          </a:p>
          <a:p>
            <a:pPr marL="233363" indent="-147638" latinLnBrk="0">
              <a:lnSpc>
                <a:spcPct val="120000"/>
              </a:lnSpc>
              <a:buFont typeface="Wingdings" pitchFamily="2" charset="2"/>
              <a:buChar char="ü"/>
              <a:tabLst>
                <a:tab pos="361950" algn="l"/>
              </a:tabLst>
            </a:pPr>
            <a:r>
              <a:rPr lang="ko-KR" altLang="en-US" sz="1100" dirty="0" smtClean="0">
                <a:solidFill>
                  <a:prstClr val="black"/>
                </a:solidFill>
                <a:latin typeface="+mn-ea"/>
              </a:rPr>
              <a:t>생활형 복지사업 </a:t>
            </a:r>
            <a:r>
              <a:rPr lang="en-US" altLang="ko-KR" sz="1100" dirty="0" smtClean="0">
                <a:solidFill>
                  <a:prstClr val="black"/>
                </a:solidFill>
                <a:latin typeface="+mn-ea"/>
              </a:rPr>
              <a:t>: </a:t>
            </a:r>
            <a:r>
              <a:rPr lang="ko-KR" altLang="en-US" sz="1100" dirty="0" smtClean="0">
                <a:solidFill>
                  <a:prstClr val="black"/>
                </a:solidFill>
                <a:latin typeface="+mn-ea"/>
              </a:rPr>
              <a:t>의료기술과 </a:t>
            </a:r>
            <a:r>
              <a:rPr lang="en-US" altLang="ko-KR" sz="1100" dirty="0" smtClean="0">
                <a:solidFill>
                  <a:prstClr val="black"/>
                </a:solidFill>
                <a:latin typeface="+mn-ea"/>
              </a:rPr>
              <a:t>IT</a:t>
            </a:r>
            <a:r>
              <a:rPr lang="ko-KR" altLang="en-US" sz="1100" dirty="0" smtClean="0">
                <a:solidFill>
                  <a:prstClr val="black"/>
                </a:solidFill>
                <a:latin typeface="+mn-ea"/>
              </a:rPr>
              <a:t>기술을 결합해 복지를 산업화 하는 것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92589" y="1766078"/>
            <a:ext cx="4719294" cy="258532"/>
          </a:xfrm>
          <a:prstGeom prst="rect">
            <a:avLst/>
          </a:prstGeom>
          <a:noFill/>
        </p:spPr>
        <p:txBody>
          <a:bodyPr wrap="square" lIns="36000" tIns="0" rIns="0" bIns="0" rtlCol="0" anchor="ctr">
            <a:spAutoFit/>
          </a:bodyPr>
          <a:lstStyle/>
          <a:p>
            <a:pPr marL="266700" indent="-180975" latinLnBrk="0">
              <a:lnSpc>
                <a:spcPct val="120000"/>
              </a:lnSpc>
              <a:buFont typeface="Wingdings" pitchFamily="2" charset="2"/>
              <a:buChar char="Ø"/>
            </a:pPr>
            <a:r>
              <a:rPr lang="ko-KR" altLang="en-US" sz="14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정부의 창조경제</a:t>
            </a:r>
            <a:r>
              <a:rPr lang="en-US" altLang="ko-KR" sz="14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(Creative Economics)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란</a:t>
            </a:r>
            <a:r>
              <a:rPr lang="en-US" altLang="ko-KR" sz="14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?</a:t>
            </a:r>
            <a:endParaRPr lang="ko-KR" altLang="en-US" sz="1400" dirty="0">
              <a:solidFill>
                <a:srgbClr val="000000"/>
              </a:solidFill>
              <a:latin typeface="+mn-ea"/>
              <a:cs typeface="Arial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47651" y="5946836"/>
            <a:ext cx="9359900" cy="553998"/>
          </a:xfrm>
          <a:prstGeom prst="rect">
            <a:avLst/>
          </a:prstGeom>
          <a:noFill/>
        </p:spPr>
        <p:txBody>
          <a:bodyPr wrap="square" lIns="36000" tIns="0" rIns="0" bIns="0" rtlCol="0" anchor="ctr">
            <a:spAutoFit/>
          </a:bodyPr>
          <a:lstStyle/>
          <a:p>
            <a:pPr marL="85725" indent="-85725" latinLnBrk="0">
              <a:lnSpc>
                <a:spcPct val="120000"/>
              </a:lnSpc>
            </a:pPr>
            <a:r>
              <a:rPr lang="ko-KR" altLang="en-US" sz="10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  창조경제</a:t>
            </a:r>
            <a:r>
              <a:rPr lang="en-US" altLang="ko-KR" sz="10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(Creative Economics)</a:t>
            </a:r>
            <a:r>
              <a:rPr lang="ko-KR" altLang="en-US" sz="10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란 용어를 처음 쓴 사람은 영국의 경영전략가인 존 호킨스</a:t>
            </a:r>
            <a:r>
              <a:rPr lang="en-US" altLang="ko-KR" sz="10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(John Howkins)</a:t>
            </a:r>
            <a:r>
              <a:rPr lang="ko-KR" altLang="en-US" sz="10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로 </a:t>
            </a:r>
            <a:r>
              <a:rPr lang="en-US" altLang="ko-KR" sz="10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2001</a:t>
            </a:r>
            <a:r>
              <a:rPr lang="ko-KR" altLang="en-US" sz="10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년 저서 </a:t>
            </a:r>
            <a:r>
              <a:rPr lang="en-US" altLang="ko-KR" sz="10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‘The Creative Economy’</a:t>
            </a:r>
            <a:r>
              <a:rPr lang="ko-KR" altLang="en-US" sz="10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에서 </a:t>
            </a:r>
            <a:r>
              <a:rPr lang="en-US" altLang="ko-KR" sz="10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‘</a:t>
            </a:r>
            <a:r>
              <a:rPr lang="ko-KR" altLang="en-US" sz="10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창조경제란 새로운 아이디어</a:t>
            </a:r>
            <a:r>
              <a:rPr lang="en-US" altLang="ko-KR" sz="10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, </a:t>
            </a:r>
            <a:r>
              <a:rPr lang="ko-KR" altLang="en-US" sz="10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즉</a:t>
            </a:r>
            <a:r>
              <a:rPr lang="en-US" altLang="ko-KR" sz="10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, </a:t>
            </a:r>
            <a:r>
              <a:rPr lang="ko-KR" altLang="en-US" sz="10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창의력으로 제조업과 서비스업 및 엔터테인먼트산업 등에 활력을 불어넣는 것</a:t>
            </a:r>
            <a:r>
              <a:rPr lang="en-US" altLang="ko-KR" sz="10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’</a:t>
            </a:r>
            <a:r>
              <a:rPr lang="ko-KR" altLang="en-US" sz="10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이라고 설명함</a:t>
            </a:r>
            <a:r>
              <a:rPr lang="en-US" altLang="ko-KR" sz="10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. </a:t>
            </a:r>
            <a:r>
              <a:rPr lang="ko-KR" altLang="en-US" sz="10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그리고 </a:t>
            </a: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연구개발</a:t>
            </a:r>
            <a:r>
              <a:rPr lang="en-US" altLang="ko-KR" sz="10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출판</a:t>
            </a:r>
            <a:r>
              <a:rPr lang="en-US" altLang="ko-KR" sz="10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소프트웨어</a:t>
            </a:r>
            <a:r>
              <a:rPr lang="en-US" altLang="ko-KR" sz="10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텔레비전과 라디오방송</a:t>
            </a:r>
            <a:r>
              <a:rPr lang="en-US" altLang="ko-KR" sz="10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산업디자인</a:t>
            </a:r>
            <a:r>
              <a:rPr lang="en-US" altLang="ko-KR" sz="10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영화</a:t>
            </a:r>
            <a:r>
              <a:rPr lang="en-US" altLang="ko-KR" sz="10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음악</a:t>
            </a:r>
            <a:r>
              <a:rPr lang="en-US" altLang="ko-KR" sz="10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완구류</a:t>
            </a:r>
            <a:r>
              <a:rPr lang="en-US" altLang="ko-KR" sz="10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광고</a:t>
            </a:r>
            <a:r>
              <a:rPr lang="en-US" altLang="ko-KR" sz="10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공연예술</a:t>
            </a:r>
            <a:r>
              <a:rPr lang="en-US" altLang="ko-KR" sz="10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건축</a:t>
            </a:r>
            <a:r>
              <a:rPr lang="en-US" altLang="ko-KR" sz="10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공예</a:t>
            </a:r>
            <a:r>
              <a:rPr lang="en-US" altLang="ko-KR" sz="10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비디오게임</a:t>
            </a:r>
            <a:r>
              <a:rPr lang="en-US" altLang="ko-KR" sz="10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패션</a:t>
            </a:r>
            <a:r>
              <a:rPr lang="en-US" altLang="ko-KR" sz="10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미술 등 </a:t>
            </a:r>
            <a:r>
              <a:rPr lang="en-US" altLang="ko-KR" sz="1000" dirty="0" smtClean="0">
                <a:solidFill>
                  <a:prstClr val="black"/>
                </a:solidFill>
                <a:latin typeface="+mn-ea"/>
              </a:rPr>
              <a:t>15</a:t>
            </a: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대 분야로 창조경제를 분류함</a:t>
            </a:r>
            <a:r>
              <a:rPr lang="en-US" altLang="ko-KR" sz="1000" dirty="0" smtClean="0">
                <a:solidFill>
                  <a:prstClr val="black"/>
                </a:solidFill>
                <a:latin typeface="+mn-ea"/>
              </a:rPr>
              <a:t>.</a:t>
            </a:r>
            <a:endParaRPr lang="ko-KR" altLang="en-US" sz="1000" dirty="0">
              <a:solidFill>
                <a:srgbClr val="000000"/>
              </a:solidFill>
              <a:latin typeface="+mn-ea"/>
              <a:cs typeface="Arial" pitchFamily="34" charset="0"/>
            </a:endParaRPr>
          </a:p>
        </p:txBody>
      </p:sp>
      <p:sp>
        <p:nvSpPr>
          <p:cNvPr id="11" name="모서리가 둥근 직사각형 10"/>
          <p:cNvSpPr/>
          <p:nvPr/>
        </p:nvSpPr>
        <p:spPr>
          <a:xfrm>
            <a:off x="2685470" y="2091240"/>
            <a:ext cx="1462316" cy="648889"/>
          </a:xfrm>
          <a:prstGeom prst="roundRect">
            <a:avLst/>
          </a:prstGeom>
          <a:solidFill>
            <a:schemeClr val="bg1">
              <a:lumMod val="85000"/>
            </a:schemeClr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lIns="36000" tIns="0" rIns="0" bIns="0" rtlCol="0" anchor="ctr"/>
          <a:lstStyle/>
          <a:p>
            <a:pPr algn="ctr" latinLnBrk="0">
              <a:buNone/>
            </a:pPr>
            <a:r>
              <a:rPr lang="ko-KR" altLang="en-US" sz="1400" dirty="0" smtClean="0">
                <a:solidFill>
                  <a:prstClr val="black"/>
                </a:solidFill>
                <a:latin typeface="+mn-ea"/>
              </a:rPr>
              <a:t>상상력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4172064" y="2091240"/>
            <a:ext cx="5292000" cy="877909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180975" indent="-9525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1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지성의 창조적인 능력</a:t>
            </a:r>
            <a:r>
              <a:rPr lang="en-US" altLang="ko-KR" sz="11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, </a:t>
            </a:r>
            <a:r>
              <a:rPr lang="ko-KR" altLang="en-US" sz="11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정서와 지성</a:t>
            </a:r>
            <a:r>
              <a:rPr lang="en-US" altLang="ko-KR" sz="11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, </a:t>
            </a:r>
            <a:r>
              <a:rPr lang="ko-KR" altLang="en-US" sz="11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때로는 감각을 중심으로 하여 여러 체험요소들을 종합하고 조직해서 새로운 초월적인 가치를 창조하는 능력을 의미함</a:t>
            </a:r>
            <a:r>
              <a:rPr lang="en-US" altLang="ko-KR" sz="11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. </a:t>
            </a:r>
            <a:r>
              <a:rPr lang="ko-KR" altLang="en-US" sz="11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이는 인류 문명과 문화발전의 원동력이 되는 능력</a:t>
            </a:r>
            <a:endParaRPr lang="ko-KR" altLang="en-US" sz="1100" dirty="0">
              <a:solidFill>
                <a:srgbClr val="000000"/>
              </a:solidFill>
              <a:latin typeface="+mn-ea"/>
              <a:cs typeface="Arial" pitchFamily="34" charset="0"/>
            </a:endParaRPr>
          </a:p>
        </p:txBody>
      </p:sp>
      <p:sp>
        <p:nvSpPr>
          <p:cNvPr id="12" name="모서리가 둥근 직사각형 11"/>
          <p:cNvSpPr/>
          <p:nvPr/>
        </p:nvSpPr>
        <p:spPr>
          <a:xfrm>
            <a:off x="2685470" y="2988382"/>
            <a:ext cx="1462316" cy="648889"/>
          </a:xfrm>
          <a:prstGeom prst="roundRect">
            <a:avLst/>
          </a:prstGeom>
          <a:solidFill>
            <a:schemeClr val="bg1">
              <a:lumMod val="85000"/>
            </a:schemeClr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lIns="36000" tIns="0" rIns="0" bIns="0" rtlCol="0" anchor="ctr"/>
          <a:lstStyle/>
          <a:p>
            <a:pPr algn="ctr" latinLnBrk="0">
              <a:buNone/>
            </a:pPr>
            <a:r>
              <a:rPr lang="ko-KR" altLang="en-US" sz="1400" dirty="0" smtClean="0">
                <a:solidFill>
                  <a:prstClr val="black"/>
                </a:solidFill>
                <a:latin typeface="+mn-ea"/>
              </a:rPr>
              <a:t>창의성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4172064" y="2988382"/>
            <a:ext cx="5292000" cy="877909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180975" indent="-9525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1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전통적 사고유형에서 벗어나 새로운 유형으로 사고하는 능력으로 새로운 관계를 지각하거나 비범한 아이디어를 산출하는 능력</a:t>
            </a:r>
            <a:endParaRPr lang="ko-KR" altLang="en-US" sz="1100" dirty="0">
              <a:solidFill>
                <a:srgbClr val="000000"/>
              </a:solidFill>
              <a:latin typeface="+mn-ea"/>
              <a:cs typeface="Arial" pitchFamily="34" charset="0"/>
            </a:endParaRPr>
          </a:p>
        </p:txBody>
      </p:sp>
      <p:sp>
        <p:nvSpPr>
          <p:cNvPr id="13" name="모서리가 둥근 직사각형 12"/>
          <p:cNvSpPr/>
          <p:nvPr/>
        </p:nvSpPr>
        <p:spPr>
          <a:xfrm>
            <a:off x="2685470" y="3885525"/>
            <a:ext cx="1462316" cy="648889"/>
          </a:xfrm>
          <a:prstGeom prst="roundRect">
            <a:avLst/>
          </a:prstGeom>
          <a:solidFill>
            <a:schemeClr val="bg1">
              <a:lumMod val="85000"/>
            </a:schemeClr>
          </a:solidFill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lIns="36000" tIns="0" rIns="0" bIns="0" rtlCol="0" anchor="ctr"/>
          <a:lstStyle/>
          <a:p>
            <a:pPr algn="ctr" latinLnBrk="0">
              <a:buNone/>
            </a:pPr>
            <a:r>
              <a:rPr lang="ko-KR" altLang="en-US" sz="1400" dirty="0" smtClean="0">
                <a:solidFill>
                  <a:prstClr val="black"/>
                </a:solidFill>
                <a:latin typeface="+mn-ea"/>
              </a:rPr>
              <a:t>과학기술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172064" y="3885525"/>
            <a:ext cx="5292000" cy="877909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180975" indent="-9525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1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현존하는 자연과학</a:t>
            </a:r>
            <a:r>
              <a:rPr lang="en-US" altLang="ko-KR" sz="11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, </a:t>
            </a:r>
            <a:r>
              <a:rPr lang="ko-KR" altLang="en-US" sz="11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응용과학</a:t>
            </a:r>
            <a:r>
              <a:rPr lang="en-US" altLang="ko-KR" sz="11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, </a:t>
            </a:r>
            <a:r>
              <a:rPr lang="ko-KR" altLang="en-US" sz="11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공학 및 생산기술 등 기술의 진보를 촉진하는 과학</a:t>
            </a:r>
            <a:r>
              <a:rPr lang="en-US" altLang="ko-KR" sz="11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,</a:t>
            </a:r>
            <a:r>
              <a:rPr lang="ko-KR" altLang="en-US" sz="11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 과학의 발전을 자극하는 모든 기술이 상호 불가분의 관계로 과학과 기술은 가속적으로 발전하고 있으며 인간의 창의성과 상상력이 융합하여 새로운 분야의 과학기술이 탄생하고 있음</a:t>
            </a:r>
            <a:endParaRPr lang="ko-KR" altLang="en-US" sz="1100" dirty="0">
              <a:solidFill>
                <a:srgbClr val="000000"/>
              </a:solidFill>
              <a:latin typeface="+mn-ea"/>
              <a:cs typeface="Arial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469821" y="3964607"/>
            <a:ext cx="1157883" cy="617712"/>
          </a:xfrm>
          <a:prstGeom prst="rect">
            <a:avLst/>
          </a:prstGeom>
          <a:noFill/>
        </p:spPr>
        <p:txBody>
          <a:bodyPr wrap="square" lIns="36000" tIns="0" rIns="0" bIns="0" rtlCol="0" anchor="ctr">
            <a:spAutoFit/>
          </a:bodyPr>
          <a:lstStyle/>
          <a:p>
            <a:pPr algn="ctr" latinLnBrk="0">
              <a:lnSpc>
                <a:spcPct val="120000"/>
              </a:lnSpc>
              <a:buNone/>
            </a:pPr>
            <a:r>
              <a:rPr lang="ko-KR" altLang="en-US" sz="11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창의적 서비스</a:t>
            </a:r>
            <a:endParaRPr lang="en-US" altLang="ko-KR" sz="1100" dirty="0" smtClean="0">
              <a:solidFill>
                <a:srgbClr val="000000"/>
              </a:solidFill>
              <a:latin typeface="+mn-ea"/>
              <a:cs typeface="Arial" pitchFamily="34" charset="0"/>
            </a:endParaRPr>
          </a:p>
          <a:p>
            <a:pPr algn="ctr" latinLnBrk="0">
              <a:lnSpc>
                <a:spcPct val="120000"/>
              </a:lnSpc>
              <a:buNone/>
            </a:pPr>
            <a:r>
              <a:rPr lang="ko-KR" altLang="en-US" sz="11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및 제품개발 기업</a:t>
            </a:r>
            <a:endParaRPr lang="en-US" altLang="ko-KR" sz="1100" dirty="0" smtClean="0">
              <a:solidFill>
                <a:srgbClr val="000000"/>
              </a:solidFill>
              <a:latin typeface="+mn-ea"/>
              <a:cs typeface="Arial" pitchFamily="34" charset="0"/>
            </a:endParaRPr>
          </a:p>
          <a:p>
            <a:pPr algn="ctr" latinLnBrk="0">
              <a:lnSpc>
                <a:spcPct val="120000"/>
              </a:lnSpc>
              <a:buNone/>
            </a:pPr>
            <a:r>
              <a:rPr lang="ko-KR" altLang="en-US" sz="11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육성</a:t>
            </a:r>
            <a:endParaRPr lang="ko-KR" altLang="en-US" sz="1100" dirty="0">
              <a:solidFill>
                <a:srgbClr val="000000"/>
              </a:solidFill>
              <a:latin typeface="+mn-ea"/>
              <a:cs typeface="Arial" pitchFamily="34" charset="0"/>
            </a:endParaRPr>
          </a:p>
        </p:txBody>
      </p:sp>
      <p:sp>
        <p:nvSpPr>
          <p:cNvPr id="18" name="타원 17"/>
          <p:cNvSpPr/>
          <p:nvPr/>
        </p:nvSpPr>
        <p:spPr>
          <a:xfrm>
            <a:off x="355092" y="2663853"/>
            <a:ext cx="1404000" cy="1488629"/>
          </a:xfrm>
          <a:prstGeom prst="ellipse">
            <a:avLst/>
          </a:prstGeom>
          <a:solidFill>
            <a:schemeClr val="accent1">
              <a:lumMod val="50000"/>
            </a:schemeClr>
          </a:solidFill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lIns="36000" tIns="0" rIns="0" bIns="0" rtlCol="0" anchor="ctr"/>
          <a:lstStyle/>
          <a:p>
            <a:pPr algn="ctr" latinLnBrk="0">
              <a:buNone/>
            </a:pPr>
            <a:r>
              <a:rPr lang="ko-KR" altLang="en-US" sz="16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일자리 창출</a:t>
            </a:r>
            <a:endParaRPr lang="en-US" altLang="ko-KR" sz="1600" dirty="0" smtClean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latinLnBrk="0">
              <a:buNone/>
            </a:pPr>
            <a:r>
              <a:rPr lang="en-US" altLang="ko-KR" sz="16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&amp;</a:t>
            </a:r>
          </a:p>
          <a:p>
            <a:pPr algn="ctr" latinLnBrk="0">
              <a:buNone/>
            </a:pPr>
            <a:r>
              <a:rPr lang="ko-KR" altLang="en-US" sz="16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시장 창출</a:t>
            </a:r>
            <a:endParaRPr lang="ko-KR" altLang="en-US" sz="160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687240" y="3286167"/>
            <a:ext cx="972108" cy="295466"/>
          </a:xfrm>
          <a:prstGeom prst="rect">
            <a:avLst/>
          </a:prstGeom>
          <a:noFill/>
        </p:spPr>
        <p:txBody>
          <a:bodyPr wrap="square" lIns="36000" tIns="0" rIns="0" bIns="0" rtlCol="0" anchor="ctr">
            <a:spAutoFit/>
          </a:bodyPr>
          <a:lstStyle/>
          <a:p>
            <a:pPr algn="ctr" latinLnBrk="0">
              <a:lnSpc>
                <a:spcPct val="120000"/>
              </a:lnSpc>
              <a:buNone/>
            </a:pPr>
            <a:r>
              <a:rPr lang="ko-KR" altLang="en-US" sz="1600" dirty="0" err="1" smtClean="0">
                <a:solidFill>
                  <a:srgbClr val="000000"/>
                </a:solidFill>
                <a:latin typeface="+mn-ea"/>
                <a:cs typeface="Arial" pitchFamily="34" charset="0"/>
              </a:rPr>
              <a:t>융ㆍ복합</a:t>
            </a:r>
            <a:endParaRPr lang="ko-KR" altLang="en-US" sz="1600" dirty="0">
              <a:solidFill>
                <a:srgbClr val="000000"/>
              </a:solidFill>
              <a:latin typeface="+mn-ea"/>
              <a:cs typeface="Arial" pitchFamily="34" charset="0"/>
            </a:endParaRPr>
          </a:p>
        </p:txBody>
      </p:sp>
      <p:sp>
        <p:nvSpPr>
          <p:cNvPr id="25" name="직사각형 158"/>
          <p:cNvSpPr>
            <a:spLocks noChangeArrowheads="1"/>
          </p:cNvSpPr>
          <p:nvPr/>
        </p:nvSpPr>
        <p:spPr bwMode="auto">
          <a:xfrm>
            <a:off x="2912044" y="4839784"/>
            <a:ext cx="6012000" cy="30536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* 창조경제 </a:t>
            </a:r>
            <a:r>
              <a:rPr lang="en-US" altLang="ko-KR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3</a:t>
            </a:r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대 핵심분야</a:t>
            </a:r>
          </a:p>
        </p:txBody>
      </p:sp>
      <p:sp>
        <p:nvSpPr>
          <p:cNvPr id="30" name="내용 개체 틀 2"/>
          <p:cNvSpPr txBox="1">
            <a:spLocks/>
          </p:cNvSpPr>
          <p:nvPr/>
        </p:nvSpPr>
        <p:spPr>
          <a:xfrm>
            <a:off x="273000" y="686515"/>
            <a:ext cx="9360000" cy="6832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kumimoji="1"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정부의 창조경제 기조에 따라 </a:t>
            </a:r>
            <a:r>
              <a:rPr lang="ko-KR" altLang="en-US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창조형</a:t>
            </a:r>
            <a:r>
              <a:rPr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서비스 산업</a:t>
            </a:r>
            <a:r>
              <a:rPr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융ㆍ복합</a:t>
            </a:r>
            <a:r>
              <a:rPr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제조업</a:t>
            </a:r>
            <a:r>
              <a:rPr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생활형 복지사업이 핵심분야로</a:t>
            </a:r>
            <a:endParaRPr lang="en-US" altLang="ko-KR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선정되어 일자리 및 시장창출을 도모함</a:t>
            </a:r>
            <a:endParaRPr lang="ko-KR" altLang="en-US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484305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1" name="제목 3"/>
          <p:cNvSpPr txBox="1">
            <a:spLocks/>
          </p:cNvSpPr>
          <p:nvPr/>
        </p:nvSpPr>
        <p:spPr>
          <a:xfrm>
            <a:off x="57116" y="143344"/>
            <a:ext cx="2100255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2. </a:t>
            </a:r>
            <a:r>
              <a:rPr lang="ko-KR" altLang="en-US" dirty="0" smtClean="0">
                <a:latin typeface="맑은 고딕" panose="020B0503020000020004" pitchFamily="50" charset="-127"/>
              </a:rPr>
              <a:t>정책환경분석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3123539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모서리가 둥근 직사각형 67"/>
          <p:cNvSpPr/>
          <p:nvPr/>
        </p:nvSpPr>
        <p:spPr bwMode="auto">
          <a:xfrm>
            <a:off x="6082144" y="2227786"/>
            <a:ext cx="3528392" cy="3268774"/>
          </a:xfrm>
          <a:prstGeom prst="roundRect">
            <a:avLst>
              <a:gd name="adj" fmla="val 6017"/>
            </a:avLst>
          </a:prstGeom>
          <a:solidFill>
            <a:schemeClr val="bg1">
              <a:lumMod val="95000"/>
            </a:schemeClr>
          </a:solidFill>
          <a:ln w="9525" algn="ctr">
            <a:solidFill>
              <a:schemeClr val="tx1">
                <a:lumMod val="95000"/>
                <a:lumOff val="5000"/>
              </a:schemeClr>
            </a:solidFill>
            <a:round/>
            <a:headEnd/>
            <a:tailEnd/>
          </a:ln>
          <a:effectLst/>
        </p:spPr>
        <p:txBody>
          <a:bodyPr wrap="none" rtlCol="0" anchor="ctr"/>
          <a:lstStyle/>
          <a:p>
            <a:pPr algn="ctr" fontAlgn="ctr" latinLnBrk="0">
              <a:spcBef>
                <a:spcPts val="600"/>
              </a:spcBef>
              <a:spcAft>
                <a:spcPct val="0"/>
              </a:spcAft>
            </a:pPr>
            <a:endParaRPr kumimoji="1" lang="ko-KR" altLang="en-US" sz="1200" b="1" dirty="0" smtClean="0">
              <a:solidFill>
                <a:srgbClr val="000000"/>
              </a:solidFill>
              <a:latin typeface="Arial" pitchFamily="34" charset="0"/>
              <a:ea typeface="굴림" pitchFamily="50" charset="-127"/>
              <a:cs typeface="Arial" pitchFamily="34" charset="0"/>
            </a:endParaRPr>
          </a:p>
        </p:txBody>
      </p:sp>
      <p:sp>
        <p:nvSpPr>
          <p:cNvPr id="4" name="직사각형 9"/>
          <p:cNvSpPr>
            <a:spLocks noChangeArrowheads="1"/>
          </p:cNvSpPr>
          <p:nvPr/>
        </p:nvSpPr>
        <p:spPr bwMode="auto">
          <a:xfrm>
            <a:off x="2097274" y="1678294"/>
            <a:ext cx="138691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fontAlgn="ctr" latinLnBrk="0" hangingPunct="1">
              <a:spcBef>
                <a:spcPts val="600"/>
              </a:spcBef>
              <a:spcAft>
                <a:spcPct val="0"/>
              </a:spcAft>
            </a:pPr>
            <a:r>
              <a:rPr lang="ko-KR" altLang="en-US" sz="140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비전 체계 연동</a:t>
            </a:r>
            <a:endParaRPr lang="ko-KR" altLang="en-US" sz="1400" dirty="0">
              <a:solidFill>
                <a:srgbClr val="000000">
                  <a:lumMod val="95000"/>
                  <a:lumOff val="5000"/>
                </a:srgbClr>
              </a:solidFill>
              <a:latin typeface="맑은 고딕" panose="020B0503020000020004" pitchFamily="50" charset="-127"/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6" name="오른쪽 화살표 5"/>
          <p:cNvSpPr/>
          <p:nvPr/>
        </p:nvSpPr>
        <p:spPr bwMode="auto">
          <a:xfrm>
            <a:off x="5401455" y="2661746"/>
            <a:ext cx="596055" cy="2049816"/>
          </a:xfrm>
          <a:prstGeom prst="rightArrow">
            <a:avLst/>
          </a:prstGeom>
          <a:solidFill>
            <a:srgbClr val="B2CADC"/>
          </a:solidFill>
          <a:ln w="9525" algn="ctr">
            <a:noFill/>
            <a:round/>
            <a:headEnd/>
            <a:tailEnd/>
          </a:ln>
          <a:effectLst/>
        </p:spPr>
        <p:txBody>
          <a:bodyPr wrap="none" rtlCol="0" anchor="ctr"/>
          <a:lstStyle/>
          <a:p>
            <a:pPr algn="ctr" fontAlgn="ctr" latinLnBrk="0">
              <a:spcBef>
                <a:spcPts val="600"/>
              </a:spcBef>
              <a:spcAft>
                <a:spcPct val="0"/>
              </a:spcAft>
            </a:pPr>
            <a:endParaRPr kumimoji="1" lang="ko-KR" altLang="en-US" sz="1200" b="1" dirty="0" smtClean="0">
              <a:solidFill>
                <a:srgbClr val="000000"/>
              </a:solidFill>
              <a:latin typeface="Arial" pitchFamily="34" charset="0"/>
              <a:ea typeface="굴림" pitchFamily="50" charset="-127"/>
              <a:cs typeface="Arial" pitchFamily="34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6368607" y="2314600"/>
            <a:ext cx="2214068" cy="5386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문화체육</a:t>
            </a: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관광과의 기능통합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교육전담과 신설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6368607" y="2852936"/>
            <a:ext cx="3222357" cy="10618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시민 삶의 질 정책</a:t>
            </a: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: </a:t>
            </a:r>
            <a:r>
              <a:rPr kumimoji="1" lang="ko-KR" altLang="en-US" sz="1200" b="1" dirty="0" err="1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사회과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  삶의 질 관리 및 복지관리 </a:t>
            </a: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: </a:t>
            </a:r>
            <a:r>
              <a:rPr kumimoji="1" lang="ko-KR" altLang="en-US" sz="1200" b="1" dirty="0" err="1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복지과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 복지시설 확대 및 관리</a:t>
            </a: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: 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복지시설 관리 기능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 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로 복지의 </a:t>
            </a: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Plan-Do-See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의 기능 조정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71" name="이등변 삼각형 70"/>
          <p:cNvSpPr/>
          <p:nvPr/>
        </p:nvSpPr>
        <p:spPr bwMode="auto">
          <a:xfrm rot="10800000">
            <a:off x="6338127" y="3873270"/>
            <a:ext cx="2912369" cy="483765"/>
          </a:xfrm>
          <a:prstGeom prst="triangle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  <a:effectLst/>
        </p:spPr>
        <p:txBody>
          <a:bodyPr wrap="none" rtlCol="0" anchor="ctr"/>
          <a:lstStyle/>
          <a:p>
            <a:pPr algn="ctr" fontAlgn="ctr" latinLnBrk="0">
              <a:spcBef>
                <a:spcPts val="600"/>
              </a:spcBef>
              <a:spcAft>
                <a:spcPct val="0"/>
              </a:spcAft>
            </a:pPr>
            <a:endParaRPr kumimoji="1" lang="ko-KR" altLang="en-US" sz="1200" b="1" dirty="0" smtClean="0">
              <a:solidFill>
                <a:srgbClr val="000000"/>
              </a:solidFill>
              <a:latin typeface="Arial" pitchFamily="34" charset="0"/>
              <a:ea typeface="굴림" pitchFamily="50" charset="-127"/>
              <a:cs typeface="Arial" pitchFamily="34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6312621" y="4399737"/>
            <a:ext cx="3257623" cy="10618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200" b="1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 </a:t>
            </a:r>
            <a:r>
              <a:rPr kumimoji="1" lang="ko-KR" altLang="en-US" sz="1200" b="1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문화체육</a:t>
            </a: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+ 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관광 기능통합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200" b="1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 </a:t>
            </a:r>
            <a:r>
              <a:rPr kumimoji="1" lang="ko-KR" altLang="en-US" sz="1200" b="1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문화재  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정책 및 관리</a:t>
            </a: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+ 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시설운영 기능 통합</a:t>
            </a:r>
            <a:endParaRPr kumimoji="1" lang="en-US" altLang="ko-KR" sz="1200" b="1" dirty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200" b="1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 </a:t>
            </a:r>
            <a:r>
              <a:rPr kumimoji="1" lang="ko-KR" altLang="en-US" sz="1200" b="1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교육전담과 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신설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200" b="1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 </a:t>
            </a:r>
            <a:r>
              <a:rPr kumimoji="1" lang="ko-KR" altLang="en-US" sz="1200" b="1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복지시설관리 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조직 신설</a:t>
            </a:r>
            <a:endParaRPr kumimoji="1" lang="en-US" altLang="ko-KR" sz="1200" b="1" dirty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81" name="직사각형 9"/>
          <p:cNvSpPr>
            <a:spLocks noChangeArrowheads="1"/>
          </p:cNvSpPr>
          <p:nvPr/>
        </p:nvSpPr>
        <p:spPr bwMode="auto">
          <a:xfrm>
            <a:off x="6690654" y="1678294"/>
            <a:ext cx="174599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fontAlgn="ctr" latinLnBrk="0" hangingPunct="1">
              <a:spcBef>
                <a:spcPts val="600"/>
              </a:spcBef>
              <a:spcAft>
                <a:spcPct val="0"/>
              </a:spcAft>
            </a:pPr>
            <a:r>
              <a:rPr lang="ko-KR" altLang="en-US" sz="140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조직 재설계 방향성</a:t>
            </a:r>
            <a:endParaRPr lang="ko-KR" altLang="en-US" sz="1400" dirty="0">
              <a:solidFill>
                <a:srgbClr val="000000">
                  <a:lumMod val="95000"/>
                  <a:lumOff val="5000"/>
                </a:srgbClr>
              </a:solidFill>
              <a:latin typeface="맑은 고딕" panose="020B0503020000020004" pitchFamily="50" charset="-127"/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73" name="내용 개체 틀 2"/>
          <p:cNvSpPr txBox="1">
            <a:spLocks/>
          </p:cNvSpPr>
          <p:nvPr/>
        </p:nvSpPr>
        <p:spPr>
          <a:xfrm>
            <a:off x="273000" y="688956"/>
            <a:ext cx="9360000" cy="60939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r>
              <a:rPr lang="ko-KR" altLang="en-US" dirty="0" smtClean="0"/>
              <a:t>새로이 설정되는 비전체계와 연동하여 교육전담기능 신설</a:t>
            </a:r>
            <a:r>
              <a:rPr lang="en-US" altLang="ko-KR" dirty="0" smtClean="0"/>
              <a:t>, </a:t>
            </a:r>
          </a:p>
          <a:p>
            <a:r>
              <a:rPr lang="ko-KR" altLang="en-US" dirty="0" smtClean="0"/>
              <a:t>문화 관광 기능 및 복지 전달체계 기능 개편</a:t>
            </a:r>
            <a:endParaRPr lang="ko-KR" altLang="en-US" dirty="0"/>
          </a:p>
        </p:txBody>
      </p:sp>
      <p:sp>
        <p:nvSpPr>
          <p:cNvPr id="76" name="제목 3"/>
          <p:cNvSpPr txBox="1">
            <a:spLocks/>
          </p:cNvSpPr>
          <p:nvPr/>
        </p:nvSpPr>
        <p:spPr>
          <a:xfrm>
            <a:off x="57116" y="143344"/>
            <a:ext cx="7845417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3. </a:t>
            </a:r>
            <a:r>
              <a:rPr lang="ko-KR" altLang="en-US" dirty="0" smtClean="0">
                <a:latin typeface="맑은 고딕" panose="020B0503020000020004" pitchFamily="50" charset="-127"/>
              </a:rPr>
              <a:t>조직재설계</a:t>
            </a:r>
            <a:r>
              <a:rPr lang="en-US" altLang="ko-KR" dirty="0" smtClean="0">
                <a:latin typeface="맑은 고딕" panose="020B0503020000020004" pitchFamily="50" charset="-127"/>
              </a:rPr>
              <a:t> / 1) </a:t>
            </a:r>
            <a:r>
              <a:rPr lang="ko-KR" altLang="en-US" dirty="0" smtClean="0">
                <a:latin typeface="맑은 고딕" panose="020B0503020000020004" pitchFamily="50" charset="-127"/>
              </a:rPr>
              <a:t>전략체계연동 비전 달성을 위한 조직구조 개편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69" name="Rectangle 13"/>
          <p:cNvSpPr>
            <a:spLocks noChangeArrowheads="1"/>
          </p:cNvSpPr>
          <p:nvPr/>
        </p:nvSpPr>
        <p:spPr bwMode="auto">
          <a:xfrm>
            <a:off x="212273" y="2611121"/>
            <a:ext cx="1042635" cy="338204"/>
          </a:xfrm>
          <a:prstGeom prst="rect">
            <a:avLst/>
          </a:prstGeom>
          <a:blipFill dpi="0" rotWithShape="0">
            <a:blip r:embed="rId2" cstate="print"/>
            <a:srcRect/>
            <a:stretch>
              <a:fillRect/>
            </a:stretch>
          </a:blipFill>
          <a:ln w="12700" algn="ctr">
            <a:solidFill>
              <a:srgbClr val="006699"/>
            </a:solidFill>
            <a:miter lim="800000"/>
            <a:headEnd/>
            <a:tailEnd/>
          </a:ln>
        </p:spPr>
        <p:txBody>
          <a:bodyPr lIns="108000" tIns="0" rIns="108000" bIns="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marL="88900" indent="-88900" algn="ctr" defTabSz="633413" eaLnBrk="0" latinLnBrk="0" hangingPunct="0">
              <a:lnSpc>
                <a:spcPct val="100000"/>
              </a:lnSpc>
              <a:buNone/>
              <a:defRPr/>
            </a:pPr>
            <a:r>
              <a:rPr lang="ko-KR" altLang="en-US" sz="1200" kern="0" dirty="0" smtClean="0">
                <a:latin typeface="맑은 고딕" pitchFamily="50" charset="-127"/>
                <a:ea typeface="맑은 고딕" pitchFamily="50" charset="-127"/>
              </a:rPr>
              <a:t>지역 경제</a:t>
            </a:r>
            <a:endParaRPr lang="en-US" altLang="ko-KR" sz="1200" kern="0" dirty="0" smtClean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2" name="Rectangle 13"/>
          <p:cNvSpPr>
            <a:spLocks noChangeArrowheads="1"/>
          </p:cNvSpPr>
          <p:nvPr/>
        </p:nvSpPr>
        <p:spPr bwMode="auto">
          <a:xfrm>
            <a:off x="212273" y="3186479"/>
            <a:ext cx="1042635" cy="338204"/>
          </a:xfrm>
          <a:prstGeom prst="rect">
            <a:avLst/>
          </a:prstGeom>
          <a:blipFill dpi="0" rotWithShape="0">
            <a:blip r:embed="rId2" cstate="print"/>
            <a:srcRect/>
            <a:stretch>
              <a:fillRect/>
            </a:stretch>
          </a:blipFill>
          <a:ln w="12700" algn="ctr">
            <a:solidFill>
              <a:srgbClr val="006699"/>
            </a:solidFill>
            <a:miter lim="800000"/>
            <a:headEnd/>
            <a:tailEnd/>
          </a:ln>
        </p:spPr>
        <p:txBody>
          <a:bodyPr lIns="108000" tIns="0" rIns="108000" bIns="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marL="88900" indent="-88900" algn="ctr" defTabSz="633413" eaLnBrk="0" latinLnBrk="0" hangingPunct="0">
              <a:lnSpc>
                <a:spcPct val="100000"/>
              </a:lnSpc>
              <a:buNone/>
              <a:defRPr/>
            </a:pPr>
            <a:r>
              <a:rPr lang="ko-KR" altLang="en-US" sz="1200" kern="0" dirty="0" smtClean="0">
                <a:latin typeface="맑은 고딕" pitchFamily="50" charset="-127"/>
                <a:ea typeface="맑은 고딕" pitchFamily="50" charset="-127"/>
              </a:rPr>
              <a:t>역사 관광</a:t>
            </a:r>
            <a:endParaRPr lang="en-US" altLang="ko-KR" sz="1200" kern="0" dirty="0" smtClean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3" name="Rectangle 13"/>
          <p:cNvSpPr>
            <a:spLocks noChangeArrowheads="1"/>
          </p:cNvSpPr>
          <p:nvPr/>
        </p:nvSpPr>
        <p:spPr bwMode="auto">
          <a:xfrm>
            <a:off x="212273" y="3761837"/>
            <a:ext cx="1042635" cy="338204"/>
          </a:xfrm>
          <a:prstGeom prst="rect">
            <a:avLst/>
          </a:prstGeom>
          <a:blipFill dpi="0" rotWithShape="0">
            <a:blip r:embed="rId2" cstate="print"/>
            <a:srcRect/>
            <a:stretch>
              <a:fillRect/>
            </a:stretch>
          </a:blipFill>
          <a:ln w="12700" algn="ctr">
            <a:solidFill>
              <a:srgbClr val="006699"/>
            </a:solidFill>
            <a:miter lim="800000"/>
            <a:headEnd/>
            <a:tailEnd/>
          </a:ln>
        </p:spPr>
        <p:txBody>
          <a:bodyPr lIns="108000" tIns="0" rIns="108000" bIns="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marL="88900" indent="-88900" algn="ctr" defTabSz="633413" eaLnBrk="0" latinLnBrk="0" hangingPunct="0">
              <a:lnSpc>
                <a:spcPct val="100000"/>
              </a:lnSpc>
              <a:buNone/>
              <a:defRPr/>
            </a:pPr>
            <a:r>
              <a:rPr lang="ko-KR" altLang="en-US" sz="1200" kern="0" dirty="0">
                <a:latin typeface="맑은 고딕" pitchFamily="50" charset="-127"/>
                <a:ea typeface="맑은 고딕" pitchFamily="50" charset="-127"/>
              </a:rPr>
              <a:t>맞</a:t>
            </a:r>
            <a:r>
              <a:rPr lang="ko-KR" altLang="en-US" sz="1200" kern="0" dirty="0" smtClean="0">
                <a:latin typeface="맑은 고딕" pitchFamily="50" charset="-127"/>
                <a:ea typeface="맑은 고딕" pitchFamily="50" charset="-127"/>
              </a:rPr>
              <a:t>춤복지</a:t>
            </a:r>
            <a:endParaRPr lang="en-US" altLang="ko-KR" sz="1200" kern="0" dirty="0" smtClean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4" name="Rectangle 13"/>
          <p:cNvSpPr>
            <a:spLocks noChangeArrowheads="1"/>
          </p:cNvSpPr>
          <p:nvPr/>
        </p:nvSpPr>
        <p:spPr bwMode="auto">
          <a:xfrm>
            <a:off x="212273" y="4337195"/>
            <a:ext cx="1042635" cy="338204"/>
          </a:xfrm>
          <a:prstGeom prst="rect">
            <a:avLst/>
          </a:prstGeom>
          <a:blipFill dpi="0" rotWithShape="0">
            <a:blip r:embed="rId2" cstate="print"/>
            <a:srcRect/>
            <a:stretch>
              <a:fillRect/>
            </a:stretch>
          </a:blipFill>
          <a:ln w="12700" algn="ctr">
            <a:solidFill>
              <a:srgbClr val="006699"/>
            </a:solidFill>
            <a:miter lim="800000"/>
            <a:headEnd/>
            <a:tailEnd/>
          </a:ln>
        </p:spPr>
        <p:txBody>
          <a:bodyPr lIns="108000" tIns="0" rIns="108000" bIns="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marL="88900" indent="-88900" algn="ctr" defTabSz="633413" eaLnBrk="0" latinLnBrk="0" hangingPunct="0">
              <a:lnSpc>
                <a:spcPct val="100000"/>
              </a:lnSpc>
              <a:buNone/>
              <a:defRPr/>
            </a:pPr>
            <a:r>
              <a:rPr lang="ko-KR" altLang="en-US" sz="1200" kern="0" smtClean="0">
                <a:latin typeface="맑은 고딕" pitchFamily="50" charset="-127"/>
                <a:ea typeface="맑은 고딕" pitchFamily="50" charset="-127"/>
              </a:rPr>
              <a:t>교육문화</a:t>
            </a:r>
            <a:endParaRPr lang="en-US" altLang="ko-KR" sz="1200" kern="0" dirty="0" smtClean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5" name="Rectangle 13"/>
          <p:cNvSpPr>
            <a:spLocks noChangeArrowheads="1"/>
          </p:cNvSpPr>
          <p:nvPr/>
        </p:nvSpPr>
        <p:spPr bwMode="auto">
          <a:xfrm>
            <a:off x="212273" y="4912552"/>
            <a:ext cx="1042635" cy="338204"/>
          </a:xfrm>
          <a:prstGeom prst="rect">
            <a:avLst/>
          </a:prstGeom>
          <a:blipFill dpi="0" rotWithShape="0">
            <a:blip r:embed="rId2" cstate="print"/>
            <a:srcRect/>
            <a:stretch>
              <a:fillRect/>
            </a:stretch>
          </a:blipFill>
          <a:ln w="12700" algn="ctr">
            <a:solidFill>
              <a:srgbClr val="006699"/>
            </a:solidFill>
            <a:miter lim="800000"/>
            <a:headEnd/>
            <a:tailEnd/>
          </a:ln>
        </p:spPr>
        <p:txBody>
          <a:bodyPr lIns="108000" tIns="0" rIns="108000" bIns="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marL="88900" indent="-88900" algn="ctr" defTabSz="633413" eaLnBrk="0" latinLnBrk="0" hangingPunct="0">
              <a:lnSpc>
                <a:spcPct val="100000"/>
              </a:lnSpc>
              <a:buNone/>
              <a:defRPr/>
            </a:pPr>
            <a:r>
              <a:rPr lang="ko-KR" altLang="en-US" sz="1200" kern="0" dirty="0" smtClean="0">
                <a:latin typeface="맑은 고딕" pitchFamily="50" charset="-127"/>
                <a:ea typeface="맑은 고딕" pitchFamily="50" charset="-127"/>
              </a:rPr>
              <a:t>참여시정</a:t>
            </a:r>
            <a:endParaRPr lang="en-US" altLang="ko-KR" sz="1200" kern="0" dirty="0" smtClean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6" name="Rectangle 13"/>
          <p:cNvSpPr>
            <a:spLocks noChangeArrowheads="1"/>
          </p:cNvSpPr>
          <p:nvPr/>
        </p:nvSpPr>
        <p:spPr bwMode="auto">
          <a:xfrm>
            <a:off x="1380673" y="2611121"/>
            <a:ext cx="1938195" cy="338204"/>
          </a:xfrm>
          <a:prstGeom prst="rect">
            <a:avLst/>
          </a:prstGeom>
          <a:noFill/>
          <a:ln w="12700" algn="ctr">
            <a:solidFill>
              <a:srgbClr val="006699"/>
            </a:solidFill>
            <a:miter lim="800000"/>
            <a:headEnd/>
            <a:tailEnd/>
          </a:ln>
        </p:spPr>
        <p:txBody>
          <a:bodyPr lIns="108000" tIns="0" rIns="108000" bIns="0" anchor="ctr"/>
          <a:lstStyle/>
          <a:p>
            <a:pPr marL="88900" indent="-88900" algn="ctr" defTabSz="633413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200" b="1" kern="0" dirty="0">
                <a:latin typeface="맑은 고딕" pitchFamily="50" charset="-127"/>
                <a:ea typeface="맑은 고딕" pitchFamily="50" charset="-127"/>
              </a:rPr>
              <a:t>기업경제 기능 및 </a:t>
            </a:r>
            <a:endParaRPr kumimoji="1" lang="en-US" altLang="ko-KR" sz="1200" b="1" kern="0" dirty="0">
              <a:latin typeface="맑은 고딕" pitchFamily="50" charset="-127"/>
              <a:ea typeface="맑은 고딕" pitchFamily="50" charset="-127"/>
            </a:endParaRPr>
          </a:p>
          <a:p>
            <a:pPr marL="88900" indent="-88900" algn="ctr" defTabSz="633413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200" b="1" kern="0" dirty="0" err="1">
                <a:latin typeface="맑은 고딕" pitchFamily="50" charset="-127"/>
                <a:ea typeface="맑은 고딕" pitchFamily="50" charset="-127"/>
              </a:rPr>
              <a:t>성장전략단</a:t>
            </a:r>
            <a:r>
              <a:rPr kumimoji="1" lang="ko-KR" altLang="en-US" sz="1200" b="1" kern="0" dirty="0">
                <a:latin typeface="맑은 고딕" pitchFamily="50" charset="-127"/>
                <a:ea typeface="맑은 고딕" pitchFamily="50" charset="-127"/>
              </a:rPr>
              <a:t> 기능 강화</a:t>
            </a:r>
            <a:endParaRPr kumimoji="1" lang="en-US" altLang="ko-KR" sz="1200" b="1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7" name="Rectangle 13"/>
          <p:cNvSpPr>
            <a:spLocks noChangeArrowheads="1"/>
          </p:cNvSpPr>
          <p:nvPr/>
        </p:nvSpPr>
        <p:spPr bwMode="auto">
          <a:xfrm>
            <a:off x="1380673" y="3186479"/>
            <a:ext cx="1938195" cy="338204"/>
          </a:xfrm>
          <a:prstGeom prst="rect">
            <a:avLst/>
          </a:prstGeom>
          <a:noFill/>
          <a:ln w="12700" algn="ctr">
            <a:solidFill>
              <a:srgbClr val="006699"/>
            </a:solidFill>
            <a:miter lim="800000"/>
            <a:headEnd/>
            <a:tailEnd/>
          </a:ln>
        </p:spPr>
        <p:txBody>
          <a:bodyPr lIns="108000" tIns="0" rIns="108000" bIns="0" anchor="ctr"/>
          <a:lstStyle/>
          <a:p>
            <a:pPr marL="88900" indent="-88900" algn="ctr" defTabSz="633413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200" b="1" kern="0" dirty="0">
                <a:latin typeface="맑은 고딕" pitchFamily="50" charset="-127"/>
                <a:ea typeface="맑은 고딕" pitchFamily="50" charset="-127"/>
              </a:rPr>
              <a:t>문화관광기능 </a:t>
            </a:r>
            <a:r>
              <a:rPr kumimoji="1" lang="ko-KR" altLang="en-US" sz="1200" b="1" kern="0" dirty="0">
                <a:latin typeface="맑은 고딕" pitchFamily="50" charset="-127"/>
              </a:rPr>
              <a:t>일관화</a:t>
            </a:r>
            <a:endParaRPr kumimoji="1" lang="en-US" altLang="ko-KR" sz="12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88900" indent="-88900" algn="ctr" defTabSz="633413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200" b="1" kern="0" dirty="0" smtClean="0">
                <a:latin typeface="맑은 고딕" pitchFamily="50" charset="-127"/>
                <a:ea typeface="맑은 고딕" pitchFamily="50" charset="-127"/>
              </a:rPr>
              <a:t> 문화재 </a:t>
            </a:r>
            <a:r>
              <a:rPr kumimoji="1" lang="ko-KR" altLang="en-US" sz="1200" b="1" kern="0" dirty="0">
                <a:latin typeface="맑은 고딕" pitchFamily="50" charset="-127"/>
                <a:ea typeface="맑은 고딕" pitchFamily="50" charset="-127"/>
              </a:rPr>
              <a:t>기능 일관화</a:t>
            </a:r>
            <a:endParaRPr kumimoji="1" lang="en-US" altLang="ko-KR" sz="1200" b="1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8" name="Rectangle 13"/>
          <p:cNvSpPr>
            <a:spLocks noChangeArrowheads="1"/>
          </p:cNvSpPr>
          <p:nvPr/>
        </p:nvSpPr>
        <p:spPr bwMode="auto">
          <a:xfrm>
            <a:off x="1380673" y="3761837"/>
            <a:ext cx="1938195" cy="338204"/>
          </a:xfrm>
          <a:prstGeom prst="rect">
            <a:avLst/>
          </a:prstGeom>
          <a:noFill/>
          <a:ln w="12700" algn="ctr">
            <a:solidFill>
              <a:srgbClr val="006699"/>
            </a:solidFill>
            <a:miter lim="800000"/>
            <a:headEnd/>
            <a:tailEnd/>
          </a:ln>
        </p:spPr>
        <p:txBody>
          <a:bodyPr lIns="108000" tIns="0" rIns="108000" bIns="0" anchor="ctr"/>
          <a:lstStyle/>
          <a:p>
            <a:pPr marL="88900" indent="-88900" algn="ctr" defTabSz="633413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200" b="1" kern="0" dirty="0">
                <a:latin typeface="맑은 고딕" pitchFamily="50" charset="-127"/>
                <a:ea typeface="맑은 고딕" pitchFamily="50" charset="-127"/>
              </a:rPr>
              <a:t>복지전달 체계 강화</a:t>
            </a:r>
            <a:endParaRPr kumimoji="1" lang="en-US" altLang="ko-KR" sz="1200" b="1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9" name="Rectangle 13"/>
          <p:cNvSpPr>
            <a:spLocks noChangeArrowheads="1"/>
          </p:cNvSpPr>
          <p:nvPr/>
        </p:nvSpPr>
        <p:spPr bwMode="auto">
          <a:xfrm>
            <a:off x="1380673" y="4337195"/>
            <a:ext cx="1938195" cy="338204"/>
          </a:xfrm>
          <a:prstGeom prst="rect">
            <a:avLst/>
          </a:prstGeom>
          <a:noFill/>
          <a:ln w="12700" algn="ctr">
            <a:solidFill>
              <a:srgbClr val="006699"/>
            </a:solidFill>
            <a:miter lim="800000"/>
            <a:headEnd/>
            <a:tailEnd/>
          </a:ln>
        </p:spPr>
        <p:txBody>
          <a:bodyPr lIns="108000" tIns="0" rIns="108000" bIns="0" anchor="ctr"/>
          <a:lstStyle/>
          <a:p>
            <a:pPr marL="88900" indent="-88900" algn="ctr" defTabSz="633413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200" b="1" kern="0" dirty="0">
                <a:latin typeface="맑은 고딕" pitchFamily="50" charset="-127"/>
                <a:ea typeface="맑은 고딕" pitchFamily="50" charset="-127"/>
              </a:rPr>
              <a:t>교육문화 전담 기능 신설</a:t>
            </a:r>
            <a:endParaRPr kumimoji="1" lang="en-US" altLang="ko-KR" sz="1200" b="1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0" name="Rectangle 13"/>
          <p:cNvSpPr>
            <a:spLocks noChangeArrowheads="1"/>
          </p:cNvSpPr>
          <p:nvPr/>
        </p:nvSpPr>
        <p:spPr bwMode="auto">
          <a:xfrm>
            <a:off x="1380673" y="4912552"/>
            <a:ext cx="1938195" cy="338204"/>
          </a:xfrm>
          <a:prstGeom prst="rect">
            <a:avLst/>
          </a:prstGeom>
          <a:noFill/>
          <a:ln w="12700" algn="ctr">
            <a:solidFill>
              <a:srgbClr val="006699"/>
            </a:solidFill>
            <a:miter lim="800000"/>
            <a:headEnd/>
            <a:tailEnd/>
          </a:ln>
        </p:spPr>
        <p:txBody>
          <a:bodyPr lIns="108000" tIns="0" rIns="108000" bIns="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marL="88900" indent="-88900" algn="ctr" defTabSz="633413" eaLnBrk="0" latinLnBrk="0" hangingPunct="0">
              <a:lnSpc>
                <a:spcPct val="100000"/>
              </a:lnSpc>
              <a:buNone/>
              <a:defRPr/>
            </a:pPr>
            <a:r>
              <a:rPr lang="ko-KR" altLang="en-US" sz="1200" kern="0" dirty="0" smtClean="0">
                <a:latin typeface="맑은 고딕" pitchFamily="50" charset="-127"/>
                <a:ea typeface="맑은 고딕" pitchFamily="50" charset="-127"/>
              </a:rPr>
              <a:t>쌍방향 소통기능 신설</a:t>
            </a:r>
            <a:endParaRPr lang="en-US" altLang="ko-KR" sz="1200" kern="0" dirty="0" smtClean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" name="Rectangle 13"/>
          <p:cNvSpPr>
            <a:spLocks noChangeArrowheads="1"/>
          </p:cNvSpPr>
          <p:nvPr/>
        </p:nvSpPr>
        <p:spPr bwMode="auto">
          <a:xfrm>
            <a:off x="3418493" y="2540000"/>
            <a:ext cx="1905347" cy="480446"/>
          </a:xfrm>
          <a:prstGeom prst="rect">
            <a:avLst/>
          </a:prstGeom>
          <a:noFill/>
          <a:ln w="12700" algn="ctr">
            <a:solidFill>
              <a:srgbClr val="006699"/>
            </a:solidFill>
            <a:miter lim="800000"/>
            <a:headEnd/>
            <a:tailEnd/>
          </a:ln>
        </p:spPr>
        <p:txBody>
          <a:bodyPr lIns="108000" tIns="0" rIns="108000" bIns="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marL="88900" indent="-88900" algn="ctr" defTabSz="633413" eaLnBrk="0" latinLnBrk="0" hangingPunct="0">
              <a:lnSpc>
                <a:spcPct val="80000"/>
              </a:lnSpc>
              <a:buNone/>
              <a:defRPr/>
            </a:pPr>
            <a:r>
              <a:rPr lang="ko-KR" altLang="en-US" sz="1200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성장전략사업단의 선택과 집중</a:t>
            </a:r>
            <a:endParaRPr lang="en-US" altLang="ko-KR" sz="1200" kern="0" dirty="0" smtClean="0">
              <a:solidFill>
                <a:schemeClr val="bg1">
                  <a:lumMod val="50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  <a:p>
            <a:pPr marL="88900" indent="-88900" algn="ctr" defTabSz="633413" eaLnBrk="0" latinLnBrk="0" hangingPunct="0">
              <a:lnSpc>
                <a:spcPct val="80000"/>
              </a:lnSpc>
              <a:buNone/>
              <a:defRPr/>
            </a:pPr>
            <a:r>
              <a:rPr lang="ko-KR" altLang="en-US" sz="1200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경제과 기능 강화</a:t>
            </a:r>
            <a:endParaRPr lang="en-US" altLang="ko-KR" sz="1200" kern="0" dirty="0" smtClean="0">
              <a:solidFill>
                <a:schemeClr val="bg1">
                  <a:lumMod val="50000"/>
                </a:schemeClr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3" name="Rectangle 13"/>
          <p:cNvSpPr>
            <a:spLocks noChangeArrowheads="1"/>
          </p:cNvSpPr>
          <p:nvPr/>
        </p:nvSpPr>
        <p:spPr bwMode="auto">
          <a:xfrm>
            <a:off x="3418493" y="3186479"/>
            <a:ext cx="1905347" cy="338204"/>
          </a:xfrm>
          <a:prstGeom prst="rect">
            <a:avLst/>
          </a:prstGeom>
          <a:noFill/>
          <a:ln w="12700" algn="ctr">
            <a:solidFill>
              <a:srgbClr val="006699"/>
            </a:solidFill>
            <a:miter lim="800000"/>
            <a:headEnd/>
            <a:tailEnd/>
          </a:ln>
        </p:spPr>
        <p:txBody>
          <a:bodyPr lIns="108000" tIns="0" rIns="108000" bIns="0" anchor="ctr"/>
          <a:lstStyle/>
          <a:p>
            <a:pPr marL="88900" indent="-88900" algn="ctr" defTabSz="633413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200" b="1" kern="0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문화</a:t>
            </a:r>
            <a:r>
              <a:rPr kumimoji="1" lang="en-US" altLang="ko-KR" sz="1200" b="1" kern="0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-</a:t>
            </a:r>
            <a:r>
              <a:rPr kumimoji="1" lang="ko-KR" altLang="en-US" sz="1200" b="1" kern="0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관광 통합</a:t>
            </a:r>
            <a:endParaRPr kumimoji="1" lang="en-US" altLang="ko-KR" sz="1200" b="1" kern="0" dirty="0" smtClean="0">
              <a:solidFill>
                <a:srgbClr val="C00000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88900" indent="-88900" algn="ctr" defTabSz="633413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200" b="1" kern="0" dirty="0" err="1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문화재과</a:t>
            </a:r>
            <a:r>
              <a:rPr kumimoji="1" lang="ko-KR" altLang="en-US" sz="1200" b="1" kern="0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 기능 강화</a:t>
            </a:r>
            <a:endParaRPr kumimoji="1" lang="en-US" altLang="ko-KR" sz="1200" b="1" kern="0" dirty="0">
              <a:solidFill>
                <a:srgbClr val="C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4" name="Rectangle 13"/>
          <p:cNvSpPr>
            <a:spLocks noChangeArrowheads="1"/>
          </p:cNvSpPr>
          <p:nvPr/>
        </p:nvSpPr>
        <p:spPr bwMode="auto">
          <a:xfrm>
            <a:off x="3418493" y="3761837"/>
            <a:ext cx="1905347" cy="338204"/>
          </a:xfrm>
          <a:prstGeom prst="rect">
            <a:avLst/>
          </a:prstGeom>
          <a:noFill/>
          <a:ln w="12700" algn="ctr">
            <a:solidFill>
              <a:srgbClr val="006699"/>
            </a:solidFill>
            <a:miter lim="800000"/>
            <a:headEnd/>
            <a:tailEnd/>
          </a:ln>
        </p:spPr>
        <p:txBody>
          <a:bodyPr lIns="108000" tIns="0" rIns="108000" bIns="0" anchor="ctr"/>
          <a:lstStyle/>
          <a:p>
            <a:pPr marL="88900" indent="-88900" algn="ctr" defTabSz="633413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200" b="1" kern="0" dirty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복지시설관리 기능 신설</a:t>
            </a:r>
            <a:endParaRPr kumimoji="1" lang="en-US" altLang="ko-KR" sz="1200" b="1" kern="0" dirty="0">
              <a:solidFill>
                <a:srgbClr val="C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5" name="Rectangle 13"/>
          <p:cNvSpPr>
            <a:spLocks noChangeArrowheads="1"/>
          </p:cNvSpPr>
          <p:nvPr/>
        </p:nvSpPr>
        <p:spPr bwMode="auto">
          <a:xfrm>
            <a:off x="3418493" y="4337195"/>
            <a:ext cx="1905347" cy="338204"/>
          </a:xfrm>
          <a:prstGeom prst="rect">
            <a:avLst/>
          </a:prstGeom>
          <a:noFill/>
          <a:ln w="12700" algn="ctr">
            <a:solidFill>
              <a:srgbClr val="006699"/>
            </a:solidFill>
            <a:miter lim="800000"/>
            <a:headEnd/>
            <a:tailEnd/>
          </a:ln>
        </p:spPr>
        <p:txBody>
          <a:bodyPr lIns="108000" tIns="0" rIns="108000" bIns="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marL="88900" indent="-88900" algn="ctr" defTabSz="633413" eaLnBrk="0" latinLnBrk="0" hangingPunct="0">
              <a:lnSpc>
                <a:spcPct val="100000"/>
              </a:lnSpc>
              <a:buNone/>
              <a:defRPr/>
            </a:pPr>
            <a:r>
              <a:rPr lang="ko-KR" altLang="en-US" sz="1200" kern="0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시민교육 전담 기능 신설</a:t>
            </a:r>
            <a:endParaRPr lang="en-US" altLang="ko-KR" sz="1200" kern="0" dirty="0" smtClean="0">
              <a:solidFill>
                <a:srgbClr val="C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6" name="Rectangle 13"/>
          <p:cNvSpPr>
            <a:spLocks noChangeArrowheads="1"/>
          </p:cNvSpPr>
          <p:nvPr/>
        </p:nvSpPr>
        <p:spPr bwMode="auto">
          <a:xfrm>
            <a:off x="3418493" y="4912552"/>
            <a:ext cx="1905347" cy="338204"/>
          </a:xfrm>
          <a:prstGeom prst="rect">
            <a:avLst/>
          </a:prstGeom>
          <a:noFill/>
          <a:ln w="12700" algn="ctr">
            <a:solidFill>
              <a:srgbClr val="006699"/>
            </a:solidFill>
            <a:miter lim="800000"/>
            <a:headEnd/>
            <a:tailEnd/>
          </a:ln>
        </p:spPr>
        <p:txBody>
          <a:bodyPr lIns="108000" tIns="0" rIns="108000" bIns="0" anchor="ctr"/>
          <a:lstStyle/>
          <a:p>
            <a:pPr marL="88900" indent="-88900" algn="ctr" defTabSz="633413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200" b="1" kern="0" dirty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쌍방향 소통기능 신설</a:t>
            </a:r>
            <a:endParaRPr kumimoji="1" lang="en-US" altLang="ko-KR" sz="1200" b="1" kern="0" dirty="0">
              <a:solidFill>
                <a:srgbClr val="C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7989045" y="187786"/>
            <a:ext cx="15969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Ⅵ.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조직구조 설정</a:t>
            </a:r>
          </a:p>
        </p:txBody>
      </p:sp>
    </p:spTree>
    <p:extLst>
      <p:ext uri="{BB962C8B-B14F-4D97-AF65-F5344CB8AC3E}">
        <p14:creationId xmlns:p14="http://schemas.microsoft.com/office/powerpoint/2010/main" val="9404913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모서리가 둥근 직사각형 117"/>
          <p:cNvSpPr/>
          <p:nvPr/>
        </p:nvSpPr>
        <p:spPr>
          <a:xfrm>
            <a:off x="2719326" y="5025294"/>
            <a:ext cx="1314194" cy="994506"/>
          </a:xfrm>
          <a:prstGeom prst="roundRect">
            <a:avLst>
              <a:gd name="adj" fmla="val 11329"/>
            </a:avLst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17" name="모서리가 둥근 직사각형 116"/>
          <p:cNvSpPr/>
          <p:nvPr/>
        </p:nvSpPr>
        <p:spPr>
          <a:xfrm>
            <a:off x="1369649" y="5025294"/>
            <a:ext cx="1271951" cy="994506"/>
          </a:xfrm>
          <a:prstGeom prst="roundRect">
            <a:avLst>
              <a:gd name="adj" fmla="val 11329"/>
            </a:avLst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7" name="Rectangle 9"/>
          <p:cNvSpPr>
            <a:spLocks noChangeArrowheads="1"/>
          </p:cNvSpPr>
          <p:nvPr/>
        </p:nvSpPr>
        <p:spPr bwMode="auto">
          <a:xfrm>
            <a:off x="3168285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>
                <a:solidFill>
                  <a:prstClr val="black"/>
                </a:solidFill>
                <a:latin typeface="맑은 고딕" panose="020B0503020000020004" pitchFamily="50" charset="-127"/>
              </a:rPr>
              <a:t>안전관리과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28" name="Rectangle 9"/>
          <p:cNvSpPr>
            <a:spLocks noChangeArrowheads="1"/>
          </p:cNvSpPr>
          <p:nvPr/>
        </p:nvSpPr>
        <p:spPr bwMode="auto">
          <a:xfrm>
            <a:off x="3414966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>
                <a:solidFill>
                  <a:prstClr val="black"/>
                </a:solidFill>
                <a:latin typeface="맑은 고딕" panose="020B0503020000020004" pitchFamily="50" charset="-127"/>
              </a:rPr>
              <a:t>경제과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29" name="Rectangle 9"/>
          <p:cNvSpPr>
            <a:spLocks noChangeArrowheads="1"/>
          </p:cNvSpPr>
          <p:nvPr/>
        </p:nvSpPr>
        <p:spPr bwMode="auto">
          <a:xfrm>
            <a:off x="3661647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건설과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30" name="Rectangle 9"/>
          <p:cNvSpPr>
            <a:spLocks noChangeArrowheads="1"/>
          </p:cNvSpPr>
          <p:nvPr/>
        </p:nvSpPr>
        <p:spPr bwMode="auto">
          <a:xfrm>
            <a:off x="3908328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산림과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31" name="Rectangle 9"/>
          <p:cNvSpPr>
            <a:spLocks noChangeArrowheads="1"/>
          </p:cNvSpPr>
          <p:nvPr/>
        </p:nvSpPr>
        <p:spPr bwMode="auto">
          <a:xfrm>
            <a:off x="4155009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>
                <a:solidFill>
                  <a:prstClr val="black"/>
                </a:solidFill>
                <a:latin typeface="맑은 고딕" panose="020B0503020000020004" pitchFamily="50" charset="-127"/>
              </a:rPr>
              <a:t>도시재생과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32" name="Rectangle 9"/>
          <p:cNvSpPr>
            <a:spLocks noChangeArrowheads="1"/>
          </p:cNvSpPr>
          <p:nvPr/>
        </p:nvSpPr>
        <p:spPr bwMode="auto">
          <a:xfrm>
            <a:off x="4401690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허가과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33" name="Rectangle 9"/>
          <p:cNvSpPr>
            <a:spLocks noChangeArrowheads="1"/>
          </p:cNvSpPr>
          <p:nvPr/>
        </p:nvSpPr>
        <p:spPr bwMode="auto">
          <a:xfrm>
            <a:off x="4648371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교통과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34" name="Rectangle 9"/>
          <p:cNvSpPr>
            <a:spLocks noChangeArrowheads="1"/>
          </p:cNvSpPr>
          <p:nvPr/>
        </p:nvSpPr>
        <p:spPr bwMode="auto">
          <a:xfrm>
            <a:off x="4895052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환경과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35" name="Rectangle 9"/>
          <p:cNvSpPr>
            <a:spLocks noChangeArrowheads="1"/>
          </p:cNvSpPr>
          <p:nvPr/>
        </p:nvSpPr>
        <p:spPr bwMode="auto">
          <a:xfrm>
            <a:off x="5141733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청소과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36" name="Rectangle 9"/>
          <p:cNvSpPr>
            <a:spLocks noChangeArrowheads="1"/>
          </p:cNvSpPr>
          <p:nvPr/>
        </p:nvSpPr>
        <p:spPr bwMode="auto">
          <a:xfrm>
            <a:off x="5388417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수도과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37" name="Rectangle 9"/>
          <p:cNvSpPr>
            <a:spLocks noChangeArrowheads="1"/>
          </p:cNvSpPr>
          <p:nvPr/>
        </p:nvSpPr>
        <p:spPr bwMode="auto">
          <a:xfrm>
            <a:off x="5687044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70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공공사업개발과</a:t>
            </a:r>
            <a:endParaRPr lang="en-US" altLang="ko-KR" sz="7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38" name="Rectangle 9"/>
          <p:cNvSpPr>
            <a:spLocks noChangeArrowheads="1"/>
          </p:cNvSpPr>
          <p:nvPr/>
        </p:nvSpPr>
        <p:spPr bwMode="auto">
          <a:xfrm>
            <a:off x="5926317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en-US" altLang="ko-KR" sz="100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5</a:t>
            </a:r>
            <a:r>
              <a:rPr lang="ko-KR" altLang="en-US" sz="100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도</a:t>
            </a:r>
            <a:r>
              <a:rPr lang="en-US" altLang="ko-KR" sz="100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  <a:r>
              <a:rPr lang="ko-KR" altLang="en-US" sz="100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촌과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39" name="Rectangle 9"/>
          <p:cNvSpPr>
            <a:spLocks noChangeArrowheads="1"/>
          </p:cNvSpPr>
          <p:nvPr/>
        </p:nvSpPr>
        <p:spPr bwMode="auto">
          <a:xfrm>
            <a:off x="6262431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보건과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40" name="Rectangle 9"/>
          <p:cNvSpPr>
            <a:spLocks noChangeArrowheads="1"/>
          </p:cNvSpPr>
          <p:nvPr/>
        </p:nvSpPr>
        <p:spPr bwMode="auto">
          <a:xfrm>
            <a:off x="6492179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>
                <a:solidFill>
                  <a:prstClr val="black"/>
                </a:solidFill>
                <a:latin typeface="맑은 고딕" panose="020B0503020000020004" pitchFamily="50" charset="-127"/>
              </a:rPr>
              <a:t>건강과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41" name="Rectangle 9"/>
          <p:cNvSpPr>
            <a:spLocks noChangeArrowheads="1"/>
          </p:cNvSpPr>
          <p:nvPr/>
        </p:nvSpPr>
        <p:spPr bwMode="auto">
          <a:xfrm>
            <a:off x="6781814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>
                <a:solidFill>
                  <a:prstClr val="black"/>
                </a:solidFill>
                <a:latin typeface="맑은 고딕" panose="020B0503020000020004" pitchFamily="50" charset="-127"/>
              </a:rPr>
              <a:t>농업과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42" name="Rectangle 9"/>
          <p:cNvSpPr>
            <a:spLocks noChangeArrowheads="1"/>
          </p:cNvSpPr>
          <p:nvPr/>
        </p:nvSpPr>
        <p:spPr bwMode="auto">
          <a:xfrm>
            <a:off x="7024262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>
                <a:solidFill>
                  <a:prstClr val="black"/>
                </a:solidFill>
                <a:latin typeface="맑은 고딕" panose="020B0503020000020004" pitchFamily="50" charset="-127"/>
              </a:rPr>
              <a:t>축산과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43" name="Rectangle 9"/>
          <p:cNvSpPr>
            <a:spLocks noChangeArrowheads="1"/>
          </p:cNvSpPr>
          <p:nvPr/>
        </p:nvSpPr>
        <p:spPr bwMode="auto">
          <a:xfrm>
            <a:off x="7266710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>
                <a:solidFill>
                  <a:prstClr val="black"/>
                </a:solidFill>
                <a:latin typeface="맑은 고딕" panose="020B0503020000020004" pitchFamily="50" charset="-127"/>
              </a:rPr>
              <a:t>농촌진흥과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44" name="Rectangle 9"/>
          <p:cNvSpPr>
            <a:spLocks noChangeArrowheads="1"/>
          </p:cNvSpPr>
          <p:nvPr/>
        </p:nvSpPr>
        <p:spPr bwMode="auto">
          <a:xfrm>
            <a:off x="7509158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기술보급과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45" name="Rectangle 9"/>
          <p:cNvSpPr>
            <a:spLocks noChangeArrowheads="1"/>
          </p:cNvSpPr>
          <p:nvPr/>
        </p:nvSpPr>
        <p:spPr bwMode="auto">
          <a:xfrm>
            <a:off x="7829571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7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공공시설관리소</a:t>
            </a:r>
            <a:endParaRPr lang="en-US" altLang="ko-KR" sz="7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46" name="Rectangle 9"/>
          <p:cNvSpPr>
            <a:spLocks noChangeArrowheads="1"/>
          </p:cNvSpPr>
          <p:nvPr/>
        </p:nvSpPr>
        <p:spPr bwMode="auto">
          <a:xfrm>
            <a:off x="8074081" y="2473333"/>
            <a:ext cx="198000" cy="1158867"/>
          </a:xfrm>
          <a:prstGeom prst="roundRect">
            <a:avLst/>
          </a:prstGeom>
          <a:noFill/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>
                <a:solidFill>
                  <a:schemeClr val="tx1"/>
                </a:solidFill>
                <a:latin typeface="+mn-ea"/>
              </a:rPr>
              <a:t>관광경영사업소</a:t>
            </a:r>
            <a:endParaRPr lang="en-US" altLang="ko-KR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7" name="Rectangle 9"/>
          <p:cNvSpPr>
            <a:spLocks noChangeArrowheads="1"/>
          </p:cNvSpPr>
          <p:nvPr/>
        </p:nvSpPr>
        <p:spPr bwMode="auto">
          <a:xfrm>
            <a:off x="8318591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시립도서관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48" name="Rectangle 9"/>
          <p:cNvSpPr>
            <a:spLocks noChangeArrowheads="1"/>
          </p:cNvSpPr>
          <p:nvPr/>
        </p:nvSpPr>
        <p:spPr bwMode="auto">
          <a:xfrm>
            <a:off x="8563101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7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종합사회복지관</a:t>
            </a:r>
            <a:endParaRPr lang="en-US" altLang="ko-KR" sz="7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89" name="Rectangle 9"/>
          <p:cNvSpPr>
            <a:spLocks noChangeArrowheads="1"/>
          </p:cNvSpPr>
          <p:nvPr/>
        </p:nvSpPr>
        <p:spPr bwMode="auto">
          <a:xfrm>
            <a:off x="1093583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사회과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90" name="Rectangle 9"/>
          <p:cNvSpPr>
            <a:spLocks noChangeArrowheads="1"/>
          </p:cNvSpPr>
          <p:nvPr/>
        </p:nvSpPr>
        <p:spPr bwMode="auto">
          <a:xfrm>
            <a:off x="1319032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복지과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91" name="Rectangle 9"/>
          <p:cNvSpPr>
            <a:spLocks noChangeArrowheads="1"/>
          </p:cNvSpPr>
          <p:nvPr/>
        </p:nvSpPr>
        <p:spPr bwMode="auto">
          <a:xfrm>
            <a:off x="1544481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민원과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92" name="Rectangle 9"/>
          <p:cNvSpPr>
            <a:spLocks noChangeArrowheads="1"/>
          </p:cNvSpPr>
          <p:nvPr/>
        </p:nvSpPr>
        <p:spPr bwMode="auto">
          <a:xfrm>
            <a:off x="1769930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회계과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93" name="Rectangle 9"/>
          <p:cNvSpPr>
            <a:spLocks noChangeArrowheads="1"/>
          </p:cNvSpPr>
          <p:nvPr/>
        </p:nvSpPr>
        <p:spPr bwMode="auto">
          <a:xfrm>
            <a:off x="1995379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세무과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94" name="Rectangle 9"/>
          <p:cNvSpPr>
            <a:spLocks noChangeArrowheads="1"/>
          </p:cNvSpPr>
          <p:nvPr/>
        </p:nvSpPr>
        <p:spPr bwMode="auto">
          <a:xfrm>
            <a:off x="2220828" y="2477858"/>
            <a:ext cx="198000" cy="1158867"/>
          </a:xfrm>
          <a:prstGeom prst="roundRect">
            <a:avLst/>
          </a:prstGeom>
          <a:noFill/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dirty="0">
                <a:solidFill>
                  <a:schemeClr val="tx1"/>
                </a:solidFill>
                <a:latin typeface="+mn-ea"/>
              </a:rPr>
              <a:t>문화체육과</a:t>
            </a:r>
            <a:endParaRPr lang="en-US" altLang="ko-KR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95" name="Rectangle 9"/>
          <p:cNvSpPr>
            <a:spLocks noChangeArrowheads="1"/>
          </p:cNvSpPr>
          <p:nvPr/>
        </p:nvSpPr>
        <p:spPr bwMode="auto">
          <a:xfrm>
            <a:off x="2671726" y="2477858"/>
            <a:ext cx="198000" cy="1158867"/>
          </a:xfrm>
          <a:prstGeom prst="roundRect">
            <a:avLst/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1000" dirty="0" err="1">
                <a:solidFill>
                  <a:schemeClr val="tx1"/>
                </a:solidFill>
                <a:latin typeface="+mn-ea"/>
              </a:rPr>
              <a:t>문화재과</a:t>
            </a:r>
            <a:endParaRPr lang="en-US" altLang="ko-KR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96" name="Rectangle 9"/>
          <p:cNvSpPr>
            <a:spLocks noChangeArrowheads="1"/>
          </p:cNvSpPr>
          <p:nvPr/>
        </p:nvSpPr>
        <p:spPr bwMode="auto">
          <a:xfrm>
            <a:off x="2897173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토지과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97" name="Rectangle 9"/>
          <p:cNvSpPr>
            <a:spLocks noChangeArrowheads="1"/>
          </p:cNvSpPr>
          <p:nvPr/>
        </p:nvSpPr>
        <p:spPr bwMode="auto">
          <a:xfrm>
            <a:off x="2446277" y="2477858"/>
            <a:ext cx="198000" cy="1158867"/>
          </a:xfrm>
          <a:prstGeom prst="roundRect">
            <a:avLst/>
          </a:prstGeom>
          <a:solidFill>
            <a:srgbClr val="FFFF00">
              <a:alpha val="69804"/>
            </a:srgbClr>
          </a:solidFill>
          <a:ln w="9525" algn="ctr">
            <a:solidFill>
              <a:schemeClr val="accent6">
                <a:lumMod val="60000"/>
                <a:lumOff val="40000"/>
              </a:schemeClr>
            </a:solidFill>
            <a:prstDash val="dash"/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관광과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29" name="Rectangle 9"/>
          <p:cNvSpPr>
            <a:spLocks noChangeArrowheads="1"/>
          </p:cNvSpPr>
          <p:nvPr/>
        </p:nvSpPr>
        <p:spPr bwMode="auto">
          <a:xfrm>
            <a:off x="2106274" y="3704456"/>
            <a:ext cx="198000" cy="122822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rgbClr val="0000FF"/>
            </a:solidFill>
            <a:prstDash val="dash"/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교육체육과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31" name="Rectangle 9"/>
          <p:cNvSpPr>
            <a:spLocks noChangeArrowheads="1"/>
          </p:cNvSpPr>
          <p:nvPr/>
        </p:nvSpPr>
        <p:spPr bwMode="auto">
          <a:xfrm>
            <a:off x="2755441" y="3704456"/>
            <a:ext cx="198000" cy="1228224"/>
          </a:xfrm>
          <a:prstGeom prst="roundRect">
            <a:avLst/>
          </a:prstGeom>
          <a:solidFill>
            <a:srgbClr val="FFFF00">
              <a:alpha val="69804"/>
            </a:srgbClr>
          </a:solidFill>
          <a:ln w="9525" algn="ctr">
            <a:solidFill>
              <a:schemeClr val="accent6">
                <a:lumMod val="60000"/>
                <a:lumOff val="40000"/>
              </a:schemeClr>
            </a:solidFill>
            <a:prstDash val="dash"/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>
                <a:solidFill>
                  <a:prstClr val="black"/>
                </a:solidFill>
                <a:latin typeface="맑은 고딕" panose="020B0503020000020004" pitchFamily="50" charset="-127"/>
              </a:rPr>
              <a:t>문화관광과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62" name="직사각형 161"/>
          <p:cNvSpPr/>
          <p:nvPr/>
        </p:nvSpPr>
        <p:spPr>
          <a:xfrm>
            <a:off x="2674897" y="5030539"/>
            <a:ext cx="1402948" cy="90024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defRPr/>
            </a:pP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관광정책</a:t>
            </a: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(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관광진흥</a:t>
            </a: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)</a:t>
            </a:r>
          </a:p>
          <a:p>
            <a:pPr latinLnBrk="0">
              <a:defRPr/>
            </a:pP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문화정책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defRPr/>
            </a:pPr>
            <a:r>
              <a:rPr kumimoji="1" lang="en-US" altLang="ko-KR" sz="1050" dirty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 </a:t>
            </a: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  (</a:t>
            </a:r>
            <a:r>
              <a:rPr kumimoji="1" lang="ko-KR" altLang="en-US" sz="1050" dirty="0" err="1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문화과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 문화예술</a:t>
            </a: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)</a:t>
            </a:r>
          </a:p>
          <a:p>
            <a:pPr latinLnBrk="0">
              <a:defRPr/>
            </a:pP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관광개발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defRPr/>
            </a:pP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관광축제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165" name="직사각형 164"/>
          <p:cNvSpPr/>
          <p:nvPr/>
        </p:nvSpPr>
        <p:spPr>
          <a:xfrm>
            <a:off x="1349436" y="5030539"/>
            <a:ext cx="1560204" cy="9002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atinLnBrk="0">
              <a:defRPr/>
            </a:pPr>
            <a:r>
              <a:rPr kumimoji="1" lang="ko-KR" altLang="en-US" sz="1050" dirty="0" smtClean="0">
                <a:latin typeface="맑은 고딕" panose="020B0503020000020004" pitchFamily="50" charset="-127"/>
                <a:cs typeface="Arial" pitchFamily="34" charset="0"/>
              </a:rPr>
              <a:t>교육지원</a:t>
            </a:r>
            <a:r>
              <a:rPr kumimoji="1" lang="en-US" altLang="ko-KR" sz="1050" dirty="0" smtClean="0">
                <a:latin typeface="맑은 고딕" panose="020B0503020000020004" pitchFamily="50" charset="-127"/>
                <a:cs typeface="Arial" pitchFamily="34" charset="0"/>
              </a:rPr>
              <a:t>(</a:t>
            </a:r>
            <a:r>
              <a:rPr kumimoji="1" lang="ko-KR" altLang="en-US" sz="1050" dirty="0" smtClean="0">
                <a:latin typeface="맑은 고딕" panose="020B0503020000020004" pitchFamily="50" charset="-127"/>
                <a:cs typeface="Arial" pitchFamily="34" charset="0"/>
              </a:rPr>
              <a:t>시정담당</a:t>
            </a:r>
            <a:r>
              <a:rPr kumimoji="1" lang="en-US" altLang="ko-KR" sz="1050" dirty="0" smtClean="0">
                <a:latin typeface="맑은 고딕" panose="020B0503020000020004" pitchFamily="50" charset="-127"/>
                <a:cs typeface="Arial" pitchFamily="34" charset="0"/>
              </a:rPr>
              <a:t>)</a:t>
            </a:r>
          </a:p>
          <a:p>
            <a:pPr latinLnBrk="0">
              <a:defRPr/>
            </a:pPr>
            <a:r>
              <a:rPr kumimoji="1" lang="ko-KR" altLang="en-US" sz="1050" dirty="0" smtClean="0">
                <a:latin typeface="맑은 고딕" panose="020B0503020000020004" pitchFamily="50" charset="-127"/>
                <a:cs typeface="Arial" pitchFamily="34" charset="0"/>
              </a:rPr>
              <a:t>시민교육</a:t>
            </a:r>
            <a:r>
              <a:rPr kumimoji="1" lang="en-US" altLang="ko-KR" sz="1050" dirty="0" smtClean="0">
                <a:latin typeface="맑은 고딕" panose="020B0503020000020004" pitchFamily="50" charset="-127"/>
                <a:cs typeface="Arial" pitchFamily="34" charset="0"/>
              </a:rPr>
              <a:t>(</a:t>
            </a:r>
            <a:r>
              <a:rPr kumimoji="1" lang="ko-KR" altLang="en-US" sz="1050" dirty="0" smtClean="0">
                <a:latin typeface="맑은 고딕" panose="020B0503020000020004" pitchFamily="50" charset="-127"/>
                <a:cs typeface="Arial" pitchFamily="34" charset="0"/>
              </a:rPr>
              <a:t>신설</a:t>
            </a:r>
            <a:r>
              <a:rPr kumimoji="1" lang="en-US" altLang="ko-KR" sz="1050" dirty="0" smtClean="0">
                <a:latin typeface="맑은 고딕" panose="020B0503020000020004" pitchFamily="50" charset="-127"/>
                <a:cs typeface="Arial" pitchFamily="34" charset="0"/>
              </a:rPr>
              <a:t>)</a:t>
            </a:r>
          </a:p>
          <a:p>
            <a:pPr latinLnBrk="0">
              <a:defRPr/>
            </a:pPr>
            <a:r>
              <a:rPr kumimoji="1" lang="ko-KR" altLang="en-US" sz="1050" dirty="0" smtClean="0">
                <a:latin typeface="맑은 고딕" panose="020B0503020000020004" pitchFamily="50" charset="-127"/>
                <a:cs typeface="Arial" pitchFamily="34" charset="0"/>
              </a:rPr>
              <a:t>체육지원</a:t>
            </a:r>
            <a:r>
              <a:rPr kumimoji="1" lang="en-US" altLang="ko-KR" sz="1050" dirty="0" smtClean="0">
                <a:latin typeface="맑은 고딕" panose="020B0503020000020004" pitchFamily="50" charset="-127"/>
                <a:cs typeface="Arial" pitchFamily="34" charset="0"/>
              </a:rPr>
              <a:t>(</a:t>
            </a:r>
            <a:r>
              <a:rPr kumimoji="1" lang="ko-KR" altLang="en-US" sz="1050" dirty="0" smtClean="0">
                <a:latin typeface="맑은 고딕" panose="020B0503020000020004" pitchFamily="50" charset="-127"/>
                <a:cs typeface="Arial" pitchFamily="34" charset="0"/>
              </a:rPr>
              <a:t>문화체육</a:t>
            </a:r>
            <a:r>
              <a:rPr kumimoji="1" lang="en-US" altLang="ko-KR" sz="1050" dirty="0" smtClean="0">
                <a:latin typeface="맑은 고딕" panose="020B0503020000020004" pitchFamily="50" charset="-127"/>
                <a:cs typeface="Arial" pitchFamily="34" charset="0"/>
              </a:rPr>
              <a:t>)</a:t>
            </a:r>
          </a:p>
          <a:p>
            <a:pPr latinLnBrk="0">
              <a:defRPr/>
            </a:pPr>
            <a:r>
              <a:rPr kumimoji="1" lang="ko-KR" altLang="en-US" sz="1050" dirty="0" smtClean="0">
                <a:latin typeface="맑은 고딕" panose="020B0503020000020004" pitchFamily="50" charset="-127"/>
                <a:cs typeface="Arial" pitchFamily="34" charset="0"/>
              </a:rPr>
              <a:t>레저시설</a:t>
            </a:r>
            <a:r>
              <a:rPr kumimoji="1" lang="en-US" altLang="ko-KR" sz="1050" dirty="0" smtClean="0">
                <a:latin typeface="맑은 고딕" panose="020B0503020000020004" pitchFamily="50" charset="-127"/>
                <a:cs typeface="Arial" pitchFamily="34" charset="0"/>
              </a:rPr>
              <a:t>(</a:t>
            </a:r>
            <a:r>
              <a:rPr kumimoji="1" lang="ko-KR" altLang="en-US" sz="1050" dirty="0" smtClean="0">
                <a:latin typeface="맑은 고딕" panose="020B0503020000020004" pitchFamily="50" charset="-127"/>
                <a:cs typeface="Arial" pitchFamily="34" charset="0"/>
              </a:rPr>
              <a:t>문화체육</a:t>
            </a:r>
            <a:endParaRPr kumimoji="1" lang="en-US" altLang="ko-KR" sz="1050" dirty="0" smtClean="0"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defRPr/>
            </a:pPr>
            <a:r>
              <a:rPr kumimoji="1" lang="en-US" altLang="ko-KR" sz="1050" dirty="0">
                <a:latin typeface="맑은 고딕" panose="020B0503020000020004" pitchFamily="50" charset="-127"/>
                <a:cs typeface="Arial" pitchFamily="34" charset="0"/>
              </a:rPr>
              <a:t> </a:t>
            </a:r>
            <a:r>
              <a:rPr kumimoji="1" lang="en-US" altLang="ko-KR" sz="1050" dirty="0" smtClean="0">
                <a:latin typeface="맑은 고딕" panose="020B0503020000020004" pitchFamily="50" charset="-127"/>
                <a:cs typeface="Arial" pitchFamily="34" charset="0"/>
              </a:rPr>
              <a:t>   +</a:t>
            </a:r>
            <a:r>
              <a:rPr kumimoji="1" lang="ko-KR" altLang="en-US" sz="1050" dirty="0" smtClean="0">
                <a:latin typeface="맑은 고딕" panose="020B0503020000020004" pitchFamily="50" charset="-127"/>
                <a:cs typeface="Arial" pitchFamily="34" charset="0"/>
              </a:rPr>
              <a:t>교통과</a:t>
            </a:r>
            <a:r>
              <a:rPr kumimoji="1" lang="en-US" altLang="ko-KR" sz="1050" dirty="0" smtClean="0"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latin typeface="맑은 고딕" panose="020B0503020000020004" pitchFamily="50" charset="-127"/>
                <a:cs typeface="Arial" pitchFamily="34" charset="0"/>
              </a:rPr>
              <a:t>자전거</a:t>
            </a:r>
            <a:r>
              <a:rPr kumimoji="1" lang="en-US" altLang="ko-KR" sz="1050" dirty="0" smtClean="0">
                <a:latin typeface="맑은 고딕" panose="020B0503020000020004" pitchFamily="50" charset="-127"/>
                <a:cs typeface="Arial" pitchFamily="34" charset="0"/>
              </a:rPr>
              <a:t>)</a:t>
            </a:r>
          </a:p>
        </p:txBody>
      </p:sp>
      <p:sp>
        <p:nvSpPr>
          <p:cNvPr id="103" name="직사각형 102"/>
          <p:cNvSpPr/>
          <p:nvPr/>
        </p:nvSpPr>
        <p:spPr>
          <a:xfrm>
            <a:off x="7049993" y="5712481"/>
            <a:ext cx="2662967" cy="820400"/>
          </a:xfrm>
          <a:prstGeom prst="rect">
            <a:avLst/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04" name="직사각형 103"/>
          <p:cNvSpPr/>
          <p:nvPr/>
        </p:nvSpPr>
        <p:spPr>
          <a:xfrm>
            <a:off x="7049993" y="5446151"/>
            <a:ext cx="2662967" cy="279186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05" name="Rectangle 9"/>
          <p:cNvSpPr>
            <a:spLocks noChangeArrowheads="1"/>
          </p:cNvSpPr>
          <p:nvPr/>
        </p:nvSpPr>
        <p:spPr bwMode="auto">
          <a:xfrm>
            <a:off x="8731432" y="828666"/>
            <a:ext cx="338522" cy="112978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 algn="ctr">
            <a:solidFill>
              <a:srgbClr val="C00000"/>
            </a:solidFill>
            <a:prstDash val="dash"/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6" name="Rectangle 9"/>
          <p:cNvSpPr>
            <a:spLocks noChangeArrowheads="1"/>
          </p:cNvSpPr>
          <p:nvPr/>
        </p:nvSpPr>
        <p:spPr bwMode="auto">
          <a:xfrm>
            <a:off x="8731432" y="1013399"/>
            <a:ext cx="338522" cy="112978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rgbClr val="0000FF"/>
            </a:solidFill>
            <a:prstDash val="dash"/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9013495" y="791064"/>
            <a:ext cx="474313" cy="187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0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= </a:t>
            </a:r>
            <a:r>
              <a:rPr kumimoji="1" lang="ko-KR" altLang="en-US" sz="10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이동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9013495" y="949101"/>
            <a:ext cx="474313" cy="187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00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= </a:t>
            </a:r>
            <a:r>
              <a:rPr kumimoji="1" lang="ko-KR" altLang="en-US" sz="10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신설</a:t>
            </a:r>
          </a:p>
        </p:txBody>
      </p:sp>
      <p:sp>
        <p:nvSpPr>
          <p:cNvPr id="109" name="Rectangle 9"/>
          <p:cNvSpPr>
            <a:spLocks noChangeArrowheads="1"/>
          </p:cNvSpPr>
          <p:nvPr/>
        </p:nvSpPr>
        <p:spPr bwMode="auto">
          <a:xfrm>
            <a:off x="8731432" y="658143"/>
            <a:ext cx="338522" cy="112978"/>
          </a:xfrm>
          <a:prstGeom prst="roundRect">
            <a:avLst/>
          </a:prstGeom>
          <a:solidFill>
            <a:srgbClr val="FFFF00">
              <a:alpha val="69804"/>
            </a:srgbClr>
          </a:solidFill>
          <a:ln w="9525" algn="ctr">
            <a:solidFill>
              <a:schemeClr val="accent6">
                <a:lumMod val="60000"/>
                <a:lumOff val="40000"/>
              </a:schemeClr>
            </a:solidFill>
            <a:prstDash val="dash"/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9013495" y="586740"/>
            <a:ext cx="722560" cy="187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0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= </a:t>
            </a:r>
            <a:r>
              <a:rPr kumimoji="1" lang="ko-KR" altLang="en-US" sz="10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기능 강화</a:t>
            </a:r>
          </a:p>
        </p:txBody>
      </p:sp>
      <p:sp>
        <p:nvSpPr>
          <p:cNvPr id="111" name="Rectangle 9"/>
          <p:cNvSpPr>
            <a:spLocks noChangeArrowheads="1"/>
          </p:cNvSpPr>
          <p:nvPr/>
        </p:nvSpPr>
        <p:spPr bwMode="auto">
          <a:xfrm>
            <a:off x="8731432" y="1202684"/>
            <a:ext cx="338522" cy="112978"/>
          </a:xfrm>
          <a:prstGeom prst="roundRect">
            <a:avLst/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altLang="ko-KR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9013495" y="1138387"/>
            <a:ext cx="685587" cy="187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0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=</a:t>
            </a:r>
            <a:r>
              <a:rPr kumimoji="1" lang="ko-KR" altLang="en-US" sz="10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기능 조정</a:t>
            </a:r>
          </a:p>
        </p:txBody>
      </p:sp>
      <p:sp>
        <p:nvSpPr>
          <p:cNvPr id="113" name="Rectangle 9"/>
          <p:cNvSpPr>
            <a:spLocks noChangeArrowheads="1"/>
          </p:cNvSpPr>
          <p:nvPr/>
        </p:nvSpPr>
        <p:spPr bwMode="auto">
          <a:xfrm>
            <a:off x="8731432" y="1416044"/>
            <a:ext cx="338522" cy="112978"/>
          </a:xfrm>
          <a:prstGeom prst="roundRect">
            <a:avLst/>
          </a:prstGeom>
          <a:noFill/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altLang="ko-KR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9013495" y="1351747"/>
            <a:ext cx="53091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0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=</a:t>
            </a:r>
            <a:r>
              <a:rPr kumimoji="1" lang="ko-KR" altLang="en-US" sz="10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폐지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7063436" y="5725337"/>
            <a:ext cx="240322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○ 전략 달성을 위한 전략지향형</a:t>
            </a:r>
            <a:endParaRPr lang="en-US" altLang="ko-KR" sz="1200" dirty="0"/>
          </a:p>
          <a:p>
            <a:r>
              <a:rPr lang="en-US" altLang="ko-KR" sz="1200" dirty="0" smtClean="0"/>
              <a:t>    </a:t>
            </a:r>
            <a:r>
              <a:rPr lang="ko-KR" altLang="en-US" sz="1200" dirty="0" smtClean="0"/>
              <a:t>조직 구성</a:t>
            </a:r>
            <a:endParaRPr lang="en-US" altLang="ko-KR" sz="1200" dirty="0" smtClean="0"/>
          </a:p>
        </p:txBody>
      </p:sp>
      <p:sp>
        <p:nvSpPr>
          <p:cNvPr id="116" name="TextBox 115"/>
          <p:cNvSpPr txBox="1"/>
          <p:nvPr/>
        </p:nvSpPr>
        <p:spPr>
          <a:xfrm>
            <a:off x="7725074" y="5418675"/>
            <a:ext cx="11448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smtClean="0"/>
              <a:t>개편 방향성</a:t>
            </a:r>
            <a:endParaRPr lang="ko-KR" altLang="en-US" sz="1400" dirty="0" smtClean="0"/>
          </a:p>
        </p:txBody>
      </p:sp>
      <p:sp>
        <p:nvSpPr>
          <p:cNvPr id="2" name="TextBox 1"/>
          <p:cNvSpPr txBox="1"/>
          <p:nvPr/>
        </p:nvSpPr>
        <p:spPr>
          <a:xfrm>
            <a:off x="2138037" y="3400968"/>
            <a:ext cx="4475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en-US" altLang="ko-KR" dirty="0">
                <a:solidFill>
                  <a:srgbClr val="FF0000"/>
                </a:solidFill>
              </a:rPr>
              <a:t> </a:t>
            </a:r>
            <a:endParaRPr lang="ko-KR" altLang="en-US" dirty="0" err="1" smtClean="0">
              <a:solidFill>
                <a:srgbClr val="FF0000"/>
              </a:solidFill>
            </a:endParaRPr>
          </a:p>
        </p:txBody>
      </p:sp>
      <p:sp>
        <p:nvSpPr>
          <p:cNvPr id="136" name="TextBox 135"/>
          <p:cNvSpPr txBox="1"/>
          <p:nvPr/>
        </p:nvSpPr>
        <p:spPr>
          <a:xfrm>
            <a:off x="2351101" y="3400968"/>
            <a:ext cx="4475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en-US" altLang="ko-KR" dirty="0">
                <a:solidFill>
                  <a:srgbClr val="FF0000"/>
                </a:solidFill>
              </a:rPr>
              <a:t> </a:t>
            </a:r>
            <a:endParaRPr lang="ko-KR" altLang="en-US" dirty="0" err="1" smtClean="0">
              <a:solidFill>
                <a:srgbClr val="FF0000"/>
              </a:solidFill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325388" y="589124"/>
            <a:ext cx="7738016" cy="28931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9pPr>
          </a:lstStyle>
          <a:p>
            <a:r>
              <a:rPr lang="ko-KR" altLang="en-US" dirty="0"/>
              <a:t>관광부문과 문화부문의 역할 명확화 및 교육도시구축을 위한 </a:t>
            </a:r>
            <a:r>
              <a:rPr lang="ko-KR" altLang="en-US" dirty="0" smtClean="0"/>
              <a:t>교육체육과 </a:t>
            </a:r>
            <a:r>
              <a:rPr lang="ko-KR" altLang="en-US" dirty="0"/>
              <a:t>신설</a:t>
            </a:r>
          </a:p>
        </p:txBody>
      </p:sp>
      <p:sp>
        <p:nvSpPr>
          <p:cNvPr id="139" name="직사각형 138"/>
          <p:cNvSpPr/>
          <p:nvPr/>
        </p:nvSpPr>
        <p:spPr>
          <a:xfrm>
            <a:off x="5268456" y="3868820"/>
            <a:ext cx="723275" cy="173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50" kern="0" dirty="0" smtClean="0">
                <a:latin typeface="맑은 고딕" panose="020B0503020000020004" pitchFamily="50" charset="-127"/>
              </a:rPr>
              <a:t>고도육성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cxnSp>
        <p:nvCxnSpPr>
          <p:cNvPr id="140" name="직선 화살표 연결선 139"/>
          <p:cNvCxnSpPr/>
          <p:nvPr/>
        </p:nvCxnSpPr>
        <p:spPr>
          <a:xfrm flipV="1">
            <a:off x="5887619" y="3658616"/>
            <a:ext cx="0" cy="15138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직사각형 140"/>
          <p:cNvSpPr/>
          <p:nvPr/>
        </p:nvSpPr>
        <p:spPr>
          <a:xfrm>
            <a:off x="5297881" y="3814687"/>
            <a:ext cx="758583" cy="239153"/>
          </a:xfrm>
          <a:prstGeom prst="rect">
            <a:avLst/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42" name="제목 3"/>
          <p:cNvSpPr txBox="1">
            <a:spLocks/>
          </p:cNvSpPr>
          <p:nvPr/>
        </p:nvSpPr>
        <p:spPr>
          <a:xfrm>
            <a:off x="57116" y="143344"/>
            <a:ext cx="7755649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3. </a:t>
            </a:r>
            <a:r>
              <a:rPr lang="ko-KR" altLang="en-US" dirty="0" smtClean="0">
                <a:latin typeface="맑은 고딕" panose="020B0503020000020004" pitchFamily="50" charset="-127"/>
              </a:rPr>
              <a:t>조직재설계</a:t>
            </a:r>
            <a:r>
              <a:rPr lang="en-US" altLang="ko-KR" dirty="0">
                <a:latin typeface="맑은 고딕" panose="020B0503020000020004" pitchFamily="50" charset="-127"/>
              </a:rPr>
              <a:t> </a:t>
            </a:r>
            <a:r>
              <a:rPr lang="en-US" altLang="ko-KR" dirty="0" smtClean="0">
                <a:latin typeface="맑은 고딕" panose="020B0503020000020004" pitchFamily="50" charset="-127"/>
              </a:rPr>
              <a:t>/ 1) </a:t>
            </a:r>
            <a:r>
              <a:rPr lang="ko-KR" altLang="en-US" dirty="0">
                <a:latin typeface="맑은 고딕" panose="020B0503020000020004" pitchFamily="50" charset="-127"/>
              </a:rPr>
              <a:t>전략체계연동 비전 달성을 위한 조직구조 개편</a:t>
            </a:r>
          </a:p>
        </p:txBody>
      </p:sp>
      <p:sp>
        <p:nvSpPr>
          <p:cNvPr id="119" name="Rectangle 9"/>
          <p:cNvSpPr>
            <a:spLocks noChangeArrowheads="1"/>
          </p:cNvSpPr>
          <p:nvPr/>
        </p:nvSpPr>
        <p:spPr bwMode="auto">
          <a:xfrm>
            <a:off x="4061149" y="3704456"/>
            <a:ext cx="198000" cy="1228224"/>
          </a:xfrm>
          <a:prstGeom prst="roundRect">
            <a:avLst/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1000" dirty="0" err="1">
                <a:solidFill>
                  <a:schemeClr val="tx1"/>
                </a:solidFill>
                <a:latin typeface="+mn-ea"/>
              </a:rPr>
              <a:t>문화재과</a:t>
            </a:r>
            <a:endParaRPr lang="en-US" altLang="ko-KR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20" name="모서리가 둥근 직사각형 119"/>
          <p:cNvSpPr/>
          <p:nvPr/>
        </p:nvSpPr>
        <p:spPr>
          <a:xfrm>
            <a:off x="4090926" y="5025294"/>
            <a:ext cx="1324354" cy="994506"/>
          </a:xfrm>
          <a:prstGeom prst="roundRect">
            <a:avLst>
              <a:gd name="adj" fmla="val 11329"/>
            </a:avLst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21" name="직사각형 120"/>
          <p:cNvSpPr/>
          <p:nvPr/>
        </p:nvSpPr>
        <p:spPr>
          <a:xfrm>
            <a:off x="4117617" y="5030539"/>
            <a:ext cx="1393330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defRPr/>
            </a:pP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문화재 정책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defRPr/>
            </a:pP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문화재 관리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defRPr/>
            </a:pPr>
            <a:r>
              <a:rPr kumimoji="1" lang="ko-KR" altLang="en-US" sz="1050" dirty="0" err="1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사적운영</a:t>
            </a: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(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관광</a:t>
            </a: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)</a:t>
            </a:r>
          </a:p>
          <a:p>
            <a:pPr latinLnBrk="0">
              <a:defRPr/>
            </a:pPr>
            <a:r>
              <a:rPr kumimoji="1" lang="ko-KR" altLang="en-US" sz="1050" dirty="0" err="1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석장리박물관</a:t>
            </a: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(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관광</a:t>
            </a: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)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 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122" name="Rectangle 9"/>
          <p:cNvSpPr>
            <a:spLocks noChangeArrowheads="1"/>
          </p:cNvSpPr>
          <p:nvPr/>
        </p:nvSpPr>
        <p:spPr bwMode="auto">
          <a:xfrm>
            <a:off x="6660000" y="3773813"/>
            <a:ext cx="198000" cy="1158867"/>
          </a:xfrm>
          <a:prstGeom prst="roundRect">
            <a:avLst/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dirty="0">
                <a:solidFill>
                  <a:schemeClr val="tx1"/>
                </a:solidFill>
                <a:latin typeface="+mn-ea"/>
              </a:rPr>
              <a:t>복지</a:t>
            </a:r>
            <a:endParaRPr lang="en-US" altLang="ko-KR" sz="1000" dirty="0">
              <a:solidFill>
                <a:schemeClr val="tx1"/>
              </a:solidFill>
              <a:latin typeface="+mn-ea"/>
            </a:endParaRPr>
          </a:p>
          <a:p>
            <a:pPr algn="ctr"/>
            <a:r>
              <a:rPr lang="ko-KR" altLang="en-US" sz="1000" dirty="0">
                <a:solidFill>
                  <a:schemeClr val="tx1"/>
                </a:solidFill>
                <a:latin typeface="+mn-ea"/>
              </a:rPr>
              <a:t>시설</a:t>
            </a:r>
            <a:endParaRPr lang="en-US" altLang="ko-KR" sz="1000" dirty="0">
              <a:solidFill>
                <a:schemeClr val="tx1"/>
              </a:solidFill>
              <a:latin typeface="+mn-ea"/>
            </a:endParaRPr>
          </a:p>
          <a:p>
            <a:pPr algn="ctr"/>
            <a:r>
              <a:rPr lang="ko-KR" altLang="en-US" sz="1000" dirty="0">
                <a:solidFill>
                  <a:schemeClr val="tx1"/>
                </a:solidFill>
                <a:latin typeface="+mn-ea"/>
              </a:rPr>
              <a:t>관리소</a:t>
            </a:r>
            <a:endParaRPr lang="en-US" altLang="ko-KR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23" name="모서리가 둥근 직사각형 122"/>
          <p:cNvSpPr/>
          <p:nvPr/>
        </p:nvSpPr>
        <p:spPr>
          <a:xfrm>
            <a:off x="5462526" y="5025294"/>
            <a:ext cx="1395474" cy="994506"/>
          </a:xfrm>
          <a:prstGeom prst="roundRect">
            <a:avLst>
              <a:gd name="adj" fmla="val 11329"/>
            </a:avLst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24" name="직사각형 123"/>
          <p:cNvSpPr/>
          <p:nvPr/>
        </p:nvSpPr>
        <p:spPr>
          <a:xfrm>
            <a:off x="5489217" y="5030539"/>
            <a:ext cx="1479892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defRPr/>
            </a:pP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운영</a:t>
            </a: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(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관리</a:t>
            </a: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변경</a:t>
            </a: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)</a:t>
            </a:r>
          </a:p>
          <a:p>
            <a:pPr latinLnBrk="0">
              <a:defRPr/>
            </a:pP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한옥마을</a:t>
            </a: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(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관광경영</a:t>
            </a: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)</a:t>
            </a:r>
          </a:p>
          <a:p>
            <a:pPr latinLnBrk="0">
              <a:defRPr/>
            </a:pP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종합사회복지관</a:t>
            </a: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(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별도</a:t>
            </a: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)</a:t>
            </a:r>
            <a:endParaRPr kumimoji="1" lang="en-US" altLang="ko-KR" sz="1050" dirty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defRPr/>
            </a:pPr>
            <a:r>
              <a:rPr kumimoji="1" lang="ko-KR" altLang="en-US" sz="1050" dirty="0" err="1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나래원</a:t>
            </a: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(</a:t>
            </a:r>
            <a:r>
              <a:rPr kumimoji="1" lang="ko-KR" altLang="en-US" sz="1050" dirty="0" err="1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복지과</a:t>
            </a: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)</a:t>
            </a:r>
          </a:p>
        </p:txBody>
      </p:sp>
      <p:sp>
        <p:nvSpPr>
          <p:cNvPr id="128" name="Rectangle 9"/>
          <p:cNvSpPr>
            <a:spLocks noChangeArrowheads="1"/>
          </p:cNvSpPr>
          <p:nvPr/>
        </p:nvSpPr>
        <p:spPr bwMode="auto">
          <a:xfrm>
            <a:off x="85691" y="3763653"/>
            <a:ext cx="198000" cy="1158867"/>
          </a:xfrm>
          <a:prstGeom prst="roundRect">
            <a:avLst/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dirty="0" err="1">
                <a:solidFill>
                  <a:schemeClr val="tx1"/>
                </a:solidFill>
                <a:latin typeface="+mn-ea"/>
              </a:rPr>
              <a:t>시정담당관실</a:t>
            </a:r>
            <a:endParaRPr lang="en-US" altLang="ko-KR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30" name="모서리가 둥근 직사각형 129"/>
          <p:cNvSpPr/>
          <p:nvPr/>
        </p:nvSpPr>
        <p:spPr>
          <a:xfrm>
            <a:off x="28529" y="5025294"/>
            <a:ext cx="1271951" cy="994506"/>
          </a:xfrm>
          <a:prstGeom prst="roundRect">
            <a:avLst>
              <a:gd name="adj" fmla="val 11329"/>
            </a:avLst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32" name="직사각형 131"/>
          <p:cNvSpPr/>
          <p:nvPr/>
        </p:nvSpPr>
        <p:spPr>
          <a:xfrm>
            <a:off x="8316" y="5030539"/>
            <a:ext cx="1560204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atinLnBrk="0">
              <a:defRPr/>
            </a:pPr>
            <a:r>
              <a:rPr kumimoji="1" lang="ko-KR" altLang="en-US" sz="1050" dirty="0" smtClean="0">
                <a:latin typeface="맑은 고딕" panose="020B0503020000020004" pitchFamily="50" charset="-127"/>
                <a:cs typeface="Arial" pitchFamily="34" charset="0"/>
              </a:rPr>
              <a:t>시정</a:t>
            </a:r>
            <a:r>
              <a:rPr kumimoji="1" lang="en-US" altLang="ko-KR" sz="1050" dirty="0" smtClean="0">
                <a:latin typeface="맑은 고딕" panose="020B0503020000020004" pitchFamily="50" charset="-127"/>
                <a:cs typeface="Arial" pitchFamily="34" charset="0"/>
              </a:rPr>
              <a:t>(</a:t>
            </a:r>
            <a:r>
              <a:rPr kumimoji="1" lang="ko-KR" altLang="en-US" sz="1050" dirty="0" smtClean="0">
                <a:latin typeface="맑은 고딕" panose="020B0503020000020004" pitchFamily="50" charset="-127"/>
                <a:cs typeface="Arial" pitchFamily="34" charset="0"/>
              </a:rPr>
              <a:t>행정</a:t>
            </a:r>
            <a:r>
              <a:rPr kumimoji="1" lang="en-US" altLang="ko-KR" sz="1050" dirty="0" smtClean="0"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latin typeface="맑은 고딕" panose="020B0503020000020004" pitchFamily="50" charset="-127"/>
                <a:cs typeface="Arial" pitchFamily="34" charset="0"/>
              </a:rPr>
              <a:t>변경</a:t>
            </a:r>
            <a:r>
              <a:rPr kumimoji="1" lang="en-US" altLang="ko-KR" sz="1050" dirty="0" smtClean="0">
                <a:latin typeface="맑은 고딕" panose="020B0503020000020004" pitchFamily="50" charset="-127"/>
                <a:cs typeface="Arial" pitchFamily="34" charset="0"/>
              </a:rPr>
              <a:t>)</a:t>
            </a:r>
          </a:p>
          <a:p>
            <a:pPr latinLnBrk="0">
              <a:defRPr/>
            </a:pPr>
            <a:r>
              <a:rPr kumimoji="1" lang="ko-KR" altLang="en-US" sz="1050" dirty="0" smtClean="0">
                <a:latin typeface="맑은 고딕" panose="020B0503020000020004" pitchFamily="50" charset="-127"/>
                <a:cs typeface="Arial" pitchFamily="34" charset="0"/>
              </a:rPr>
              <a:t>시민소통</a:t>
            </a:r>
            <a:r>
              <a:rPr kumimoji="1" lang="en-US" altLang="ko-KR" sz="1050" dirty="0" smtClean="0">
                <a:latin typeface="맑은 고딕" panose="020B0503020000020004" pitchFamily="50" charset="-127"/>
                <a:cs typeface="Arial" pitchFamily="34" charset="0"/>
              </a:rPr>
              <a:t>(</a:t>
            </a:r>
            <a:r>
              <a:rPr kumimoji="1" lang="ko-KR" altLang="en-US" sz="1050" dirty="0" smtClean="0">
                <a:latin typeface="맑은 고딕" panose="020B0503020000020004" pitchFamily="50" charset="-127"/>
                <a:cs typeface="Arial" pitchFamily="34" charset="0"/>
              </a:rPr>
              <a:t>신설</a:t>
            </a:r>
            <a:r>
              <a:rPr kumimoji="1" lang="en-US" altLang="ko-KR" sz="1050" dirty="0" smtClean="0">
                <a:latin typeface="맑은 고딕" panose="020B0503020000020004" pitchFamily="50" charset="-127"/>
                <a:cs typeface="Arial" pitchFamily="34" charset="0"/>
              </a:rPr>
              <a:t>)</a:t>
            </a:r>
          </a:p>
          <a:p>
            <a:pPr latinLnBrk="0">
              <a:defRPr/>
            </a:pPr>
            <a:r>
              <a:rPr kumimoji="1" lang="ko-KR" altLang="en-US" sz="1050" dirty="0" smtClean="0">
                <a:latin typeface="맑은 고딕" panose="020B0503020000020004" pitchFamily="50" charset="-127"/>
                <a:cs typeface="Arial" pitchFamily="34" charset="0"/>
              </a:rPr>
              <a:t>새마을</a:t>
            </a:r>
            <a:r>
              <a:rPr kumimoji="1" lang="en-US" altLang="ko-KR" sz="1050" dirty="0" smtClean="0">
                <a:latin typeface="맑은 고딕" panose="020B0503020000020004" pitchFamily="50" charset="-127"/>
                <a:cs typeface="Arial" pitchFamily="34" charset="0"/>
              </a:rPr>
              <a:t>(5</a:t>
            </a:r>
            <a:r>
              <a:rPr kumimoji="1" lang="ko-KR" altLang="en-US" sz="1050" dirty="0" smtClean="0">
                <a:latin typeface="맑은 고딕" panose="020B0503020000020004" pitchFamily="50" charset="-127"/>
                <a:cs typeface="Arial" pitchFamily="34" charset="0"/>
              </a:rPr>
              <a:t>도</a:t>
            </a:r>
            <a:r>
              <a:rPr kumimoji="1" lang="en-US" altLang="ko-KR" sz="1050" dirty="0" smtClean="0">
                <a:latin typeface="맑은 고딕" panose="020B0503020000020004" pitchFamily="50" charset="-127"/>
                <a:cs typeface="Arial" pitchFamily="34" charset="0"/>
              </a:rPr>
              <a:t>)</a:t>
            </a:r>
          </a:p>
          <a:p>
            <a:pPr latinLnBrk="0">
              <a:defRPr/>
            </a:pPr>
            <a:r>
              <a:rPr kumimoji="1" lang="ko-KR" altLang="en-US" sz="1050" dirty="0" smtClean="0">
                <a:latin typeface="맑은 고딕" panose="020B0503020000020004" pitchFamily="50" charset="-127"/>
                <a:cs typeface="Arial" pitchFamily="34" charset="0"/>
              </a:rPr>
              <a:t>의전</a:t>
            </a:r>
            <a:endParaRPr kumimoji="1" lang="en-US" altLang="ko-KR" sz="1050" dirty="0" smtClean="0"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2623152" y="3400968"/>
            <a:ext cx="4475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en-US" altLang="ko-KR" dirty="0">
                <a:solidFill>
                  <a:srgbClr val="FF0000"/>
                </a:solidFill>
              </a:rPr>
              <a:t> </a:t>
            </a:r>
            <a:endParaRPr lang="ko-KR" altLang="en-US" dirty="0" err="1" smtClean="0">
              <a:solidFill>
                <a:srgbClr val="FF0000"/>
              </a:solidFill>
            </a:endParaRPr>
          </a:p>
        </p:txBody>
      </p:sp>
      <p:sp>
        <p:nvSpPr>
          <p:cNvPr id="135" name="TextBox 134"/>
          <p:cNvSpPr txBox="1"/>
          <p:nvPr/>
        </p:nvSpPr>
        <p:spPr>
          <a:xfrm>
            <a:off x="8038432" y="3400968"/>
            <a:ext cx="4475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en-US" altLang="ko-KR" dirty="0">
                <a:solidFill>
                  <a:srgbClr val="FF0000"/>
                </a:solidFill>
              </a:rPr>
              <a:t> </a:t>
            </a:r>
            <a:endParaRPr lang="ko-KR" altLang="en-US" dirty="0" err="1" smtClean="0">
              <a:solidFill>
                <a:srgbClr val="FF0000"/>
              </a:solidFill>
            </a:endParaRPr>
          </a:p>
        </p:txBody>
      </p:sp>
      <p:sp>
        <p:nvSpPr>
          <p:cNvPr id="192" name="Rectangle 9"/>
          <p:cNvSpPr>
            <a:spLocks noChangeArrowheads="1"/>
          </p:cNvSpPr>
          <p:nvPr/>
        </p:nvSpPr>
        <p:spPr bwMode="auto">
          <a:xfrm>
            <a:off x="4235759" y="977660"/>
            <a:ext cx="1440000" cy="288000"/>
          </a:xfrm>
          <a:prstGeom prst="roundRect">
            <a:avLst/>
          </a:prstGeom>
          <a:solidFill>
            <a:srgbClr val="4F81BD">
              <a:lumMod val="50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400" kern="0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시장</a:t>
            </a:r>
            <a:endParaRPr lang="en-US" altLang="ko-KR" sz="1400" kern="0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93" name="Rectangle 9"/>
          <p:cNvSpPr>
            <a:spLocks noChangeArrowheads="1"/>
          </p:cNvSpPr>
          <p:nvPr/>
        </p:nvSpPr>
        <p:spPr bwMode="auto">
          <a:xfrm>
            <a:off x="4235759" y="1407412"/>
            <a:ext cx="1440000" cy="288000"/>
          </a:xfrm>
          <a:prstGeom prst="roundRect">
            <a:avLst/>
          </a:prstGeom>
          <a:solidFill>
            <a:srgbClr val="4F81BD">
              <a:lumMod val="75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400" kern="0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부시장</a:t>
            </a:r>
            <a:endParaRPr lang="en-US" altLang="ko-KR" sz="1400" kern="0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94" name="Rectangle 9"/>
          <p:cNvSpPr>
            <a:spLocks noChangeArrowheads="1"/>
          </p:cNvSpPr>
          <p:nvPr/>
        </p:nvSpPr>
        <p:spPr bwMode="auto">
          <a:xfrm>
            <a:off x="4235759" y="977660"/>
            <a:ext cx="1440000" cy="288000"/>
          </a:xfrm>
          <a:prstGeom prst="roundRect">
            <a:avLst/>
          </a:prstGeom>
          <a:solidFill>
            <a:srgbClr val="4F81BD">
              <a:lumMod val="50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400" kern="0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시장</a:t>
            </a:r>
            <a:endParaRPr lang="en-US" altLang="ko-KR" sz="1400" kern="0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95" name="Rectangle 9"/>
          <p:cNvSpPr>
            <a:spLocks noChangeArrowheads="1"/>
          </p:cNvSpPr>
          <p:nvPr/>
        </p:nvSpPr>
        <p:spPr bwMode="auto">
          <a:xfrm>
            <a:off x="4235759" y="1407412"/>
            <a:ext cx="1440000" cy="288000"/>
          </a:xfrm>
          <a:prstGeom prst="roundRect">
            <a:avLst/>
          </a:prstGeom>
          <a:solidFill>
            <a:srgbClr val="4F81BD">
              <a:lumMod val="75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400" kern="0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부시장</a:t>
            </a:r>
            <a:endParaRPr lang="en-US" altLang="ko-KR" sz="1400" kern="0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96" name="Rectangle 9"/>
          <p:cNvSpPr>
            <a:spLocks noChangeArrowheads="1"/>
          </p:cNvSpPr>
          <p:nvPr/>
        </p:nvSpPr>
        <p:spPr bwMode="auto">
          <a:xfrm>
            <a:off x="1809181" y="1898072"/>
            <a:ext cx="698719" cy="468000"/>
          </a:xfrm>
          <a:prstGeom prst="roundRect">
            <a:avLst/>
          </a:prstGeom>
          <a:solidFill>
            <a:srgbClr val="4F81BD">
              <a:lumMod val="20000"/>
              <a:lumOff val="80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0" tIns="72000" rIns="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000" kern="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시민국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97" name="Rectangle 9"/>
          <p:cNvSpPr>
            <a:spLocks noChangeArrowheads="1"/>
          </p:cNvSpPr>
          <p:nvPr/>
        </p:nvSpPr>
        <p:spPr bwMode="auto">
          <a:xfrm>
            <a:off x="4092155" y="1900320"/>
            <a:ext cx="575910" cy="468000"/>
          </a:xfrm>
          <a:prstGeom prst="roundRect">
            <a:avLst/>
          </a:prstGeom>
          <a:solidFill>
            <a:srgbClr val="4F81BD">
              <a:lumMod val="20000"/>
              <a:lumOff val="80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0" tIns="72000" rIns="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0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안전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0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산업국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98" name="Rectangle 9"/>
          <p:cNvSpPr>
            <a:spLocks noChangeArrowheads="1"/>
          </p:cNvSpPr>
          <p:nvPr/>
        </p:nvSpPr>
        <p:spPr bwMode="auto">
          <a:xfrm>
            <a:off x="5624659" y="1900320"/>
            <a:ext cx="575910" cy="468000"/>
          </a:xfrm>
          <a:prstGeom prst="roundRect">
            <a:avLst/>
          </a:prstGeom>
          <a:solidFill>
            <a:srgbClr val="4F81BD">
              <a:lumMod val="20000"/>
              <a:lumOff val="80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0" tIns="72000" rIns="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0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성장전략사업단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99" name="Rectangle 9"/>
          <p:cNvSpPr>
            <a:spLocks noChangeArrowheads="1"/>
          </p:cNvSpPr>
          <p:nvPr/>
        </p:nvSpPr>
        <p:spPr bwMode="auto">
          <a:xfrm>
            <a:off x="6249237" y="1900320"/>
            <a:ext cx="575910" cy="468000"/>
          </a:xfrm>
          <a:prstGeom prst="roundRect">
            <a:avLst/>
          </a:prstGeom>
          <a:solidFill>
            <a:srgbClr val="4F81BD">
              <a:lumMod val="20000"/>
              <a:lumOff val="80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0" tIns="72000" rIns="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0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보건소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00" name="Rectangle 9"/>
          <p:cNvSpPr>
            <a:spLocks noChangeArrowheads="1"/>
          </p:cNvSpPr>
          <p:nvPr/>
        </p:nvSpPr>
        <p:spPr bwMode="auto">
          <a:xfrm>
            <a:off x="7007584" y="1900320"/>
            <a:ext cx="575910" cy="468000"/>
          </a:xfrm>
          <a:prstGeom prst="roundRect">
            <a:avLst/>
          </a:prstGeom>
          <a:solidFill>
            <a:srgbClr val="4F81BD">
              <a:lumMod val="20000"/>
              <a:lumOff val="80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0" tIns="72000" rIns="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000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anose="020B0503020000020004" pitchFamily="50" charset="-127"/>
              </a:rPr>
              <a:t>농업</a:t>
            </a:r>
            <a:endParaRPr lang="en-US" altLang="ko-KR" sz="1000" kern="0" dirty="0" smtClean="0">
              <a:solidFill>
                <a:srgbClr val="000000">
                  <a:lumMod val="95000"/>
                  <a:lumOff val="5000"/>
                </a:srgbClr>
              </a:solidFill>
              <a:latin typeface="맑은 고딕" panose="020B0503020000020004" pitchFamily="50" charset="-127"/>
            </a:endParaRPr>
          </a:p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0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기술센터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cxnSp>
        <p:nvCxnSpPr>
          <p:cNvPr id="201" name="직선 연결선 200"/>
          <p:cNvCxnSpPr/>
          <p:nvPr/>
        </p:nvCxnSpPr>
        <p:spPr>
          <a:xfrm rot="16200000" flipV="1">
            <a:off x="99107" y="2134465"/>
            <a:ext cx="667229" cy="981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202" name="직선 연결선 201"/>
          <p:cNvCxnSpPr/>
          <p:nvPr/>
        </p:nvCxnSpPr>
        <p:spPr>
          <a:xfrm rot="16200000" flipV="1">
            <a:off x="344868" y="2134465"/>
            <a:ext cx="667229" cy="981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203" name="직선 연결선 202"/>
          <p:cNvCxnSpPr/>
          <p:nvPr/>
        </p:nvCxnSpPr>
        <p:spPr>
          <a:xfrm flipV="1">
            <a:off x="923755" y="1801342"/>
            <a:ext cx="0" cy="553238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204" name="꺾인 연결선 203"/>
          <p:cNvCxnSpPr>
            <a:endCxn id="196" idx="2"/>
          </p:cNvCxnSpPr>
          <p:nvPr/>
        </p:nvCxnSpPr>
        <p:spPr>
          <a:xfrm rot="5400000" flipH="1" flipV="1">
            <a:off x="1621048" y="1940366"/>
            <a:ext cx="111786" cy="963199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205" name="꺾인 연결선 204"/>
          <p:cNvCxnSpPr>
            <a:endCxn id="196" idx="2"/>
          </p:cNvCxnSpPr>
          <p:nvPr/>
        </p:nvCxnSpPr>
        <p:spPr>
          <a:xfrm rot="5400000" flipH="1" flipV="1">
            <a:off x="1733773" y="2053090"/>
            <a:ext cx="111786" cy="737750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206" name="꺾인 연결선 205"/>
          <p:cNvCxnSpPr>
            <a:endCxn id="196" idx="2"/>
          </p:cNvCxnSpPr>
          <p:nvPr/>
        </p:nvCxnSpPr>
        <p:spPr>
          <a:xfrm rot="5400000" flipH="1" flipV="1">
            <a:off x="1846497" y="2165815"/>
            <a:ext cx="111786" cy="512301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207" name="꺾인 연결선 206"/>
          <p:cNvCxnSpPr>
            <a:endCxn id="196" idx="2"/>
          </p:cNvCxnSpPr>
          <p:nvPr/>
        </p:nvCxnSpPr>
        <p:spPr>
          <a:xfrm rot="5400000" flipH="1" flipV="1">
            <a:off x="1959222" y="2278539"/>
            <a:ext cx="111786" cy="286852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208" name="꺾인 연결선 207"/>
          <p:cNvCxnSpPr>
            <a:endCxn id="196" idx="2"/>
          </p:cNvCxnSpPr>
          <p:nvPr/>
        </p:nvCxnSpPr>
        <p:spPr>
          <a:xfrm rot="5400000" flipH="1" flipV="1">
            <a:off x="2071946" y="2391264"/>
            <a:ext cx="111786" cy="61403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209" name="꺾인 연결선 208"/>
          <p:cNvCxnSpPr>
            <a:endCxn id="196" idx="2"/>
          </p:cNvCxnSpPr>
          <p:nvPr/>
        </p:nvCxnSpPr>
        <p:spPr>
          <a:xfrm rot="16200000" flipV="1">
            <a:off x="2184671" y="2339942"/>
            <a:ext cx="111786" cy="164046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210" name="꺾인 연결선 209"/>
          <p:cNvCxnSpPr>
            <a:endCxn id="196" idx="2"/>
          </p:cNvCxnSpPr>
          <p:nvPr/>
        </p:nvCxnSpPr>
        <p:spPr>
          <a:xfrm rot="16200000" flipV="1">
            <a:off x="2297396" y="2227217"/>
            <a:ext cx="111786" cy="389495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211" name="꺾인 연결선 210"/>
          <p:cNvCxnSpPr>
            <a:endCxn id="196" idx="2"/>
          </p:cNvCxnSpPr>
          <p:nvPr/>
        </p:nvCxnSpPr>
        <p:spPr>
          <a:xfrm rot="16200000" flipV="1">
            <a:off x="2522844" y="2001769"/>
            <a:ext cx="111786" cy="840391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212" name="꺾인 연결선 211"/>
          <p:cNvCxnSpPr>
            <a:endCxn id="197" idx="2"/>
          </p:cNvCxnSpPr>
          <p:nvPr/>
        </p:nvCxnSpPr>
        <p:spPr>
          <a:xfrm rot="5400000" flipH="1" flipV="1">
            <a:off x="3772571" y="1865794"/>
            <a:ext cx="105013" cy="1110066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213" name="꺾인 연결선 212"/>
          <p:cNvCxnSpPr>
            <a:endCxn id="197" idx="2"/>
          </p:cNvCxnSpPr>
          <p:nvPr/>
        </p:nvCxnSpPr>
        <p:spPr>
          <a:xfrm rot="16200000" flipV="1">
            <a:off x="4882637" y="1865794"/>
            <a:ext cx="105013" cy="1110066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214" name="꺾인 연결선 213"/>
          <p:cNvCxnSpPr>
            <a:stCxn id="197" idx="2"/>
          </p:cNvCxnSpPr>
          <p:nvPr/>
        </p:nvCxnSpPr>
        <p:spPr>
          <a:xfrm rot="5400000">
            <a:off x="3895912" y="1989134"/>
            <a:ext cx="105013" cy="863385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215" name="꺾인 연결선 214"/>
          <p:cNvCxnSpPr>
            <a:stCxn id="197" idx="2"/>
          </p:cNvCxnSpPr>
          <p:nvPr/>
        </p:nvCxnSpPr>
        <p:spPr>
          <a:xfrm rot="5400000">
            <a:off x="4019252" y="2112474"/>
            <a:ext cx="105013" cy="616704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299" name="꺾인 연결선 298"/>
          <p:cNvCxnSpPr>
            <a:stCxn id="197" idx="2"/>
          </p:cNvCxnSpPr>
          <p:nvPr/>
        </p:nvCxnSpPr>
        <p:spPr>
          <a:xfrm rot="5400000">
            <a:off x="4142593" y="2235815"/>
            <a:ext cx="105013" cy="370023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00" name="꺾인 연결선 299"/>
          <p:cNvCxnSpPr>
            <a:stCxn id="197" idx="2"/>
          </p:cNvCxnSpPr>
          <p:nvPr/>
        </p:nvCxnSpPr>
        <p:spPr>
          <a:xfrm rot="5400000">
            <a:off x="4265933" y="2359155"/>
            <a:ext cx="105013" cy="123342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01" name="꺾인 연결선 300"/>
          <p:cNvCxnSpPr>
            <a:endCxn id="197" idx="2"/>
          </p:cNvCxnSpPr>
          <p:nvPr/>
        </p:nvCxnSpPr>
        <p:spPr>
          <a:xfrm rot="16200000" flipV="1">
            <a:off x="4389274" y="2359157"/>
            <a:ext cx="105013" cy="123339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02" name="꺾인 연결선 301"/>
          <p:cNvCxnSpPr>
            <a:endCxn id="197" idx="2"/>
          </p:cNvCxnSpPr>
          <p:nvPr/>
        </p:nvCxnSpPr>
        <p:spPr>
          <a:xfrm rot="16200000" flipV="1">
            <a:off x="4512614" y="2235817"/>
            <a:ext cx="105013" cy="370020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03" name="꺾인 연결선 302"/>
          <p:cNvCxnSpPr>
            <a:endCxn id="197" idx="2"/>
          </p:cNvCxnSpPr>
          <p:nvPr/>
        </p:nvCxnSpPr>
        <p:spPr>
          <a:xfrm rot="16200000" flipV="1">
            <a:off x="4635955" y="2112476"/>
            <a:ext cx="105013" cy="616701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04" name="꺾인 연결선 303"/>
          <p:cNvCxnSpPr>
            <a:endCxn id="197" idx="2"/>
          </p:cNvCxnSpPr>
          <p:nvPr/>
        </p:nvCxnSpPr>
        <p:spPr>
          <a:xfrm rot="16200000" flipV="1">
            <a:off x="4759295" y="1989136"/>
            <a:ext cx="105013" cy="863382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05" name="꺾인 연결선 304"/>
          <p:cNvCxnSpPr>
            <a:endCxn id="197" idx="2"/>
          </p:cNvCxnSpPr>
          <p:nvPr/>
        </p:nvCxnSpPr>
        <p:spPr>
          <a:xfrm rot="16200000" flipV="1">
            <a:off x="4882637" y="1865794"/>
            <a:ext cx="105013" cy="1110066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06" name="꺾인 연결선 305"/>
          <p:cNvCxnSpPr>
            <a:endCxn id="198" idx="2"/>
          </p:cNvCxnSpPr>
          <p:nvPr/>
        </p:nvCxnSpPr>
        <p:spPr>
          <a:xfrm rot="5400000" flipH="1" flipV="1">
            <a:off x="5798202" y="2358922"/>
            <a:ext cx="105013" cy="123811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07" name="꺾인 연결선 306"/>
          <p:cNvCxnSpPr>
            <a:endCxn id="198" idx="2"/>
          </p:cNvCxnSpPr>
          <p:nvPr/>
        </p:nvCxnSpPr>
        <p:spPr>
          <a:xfrm rot="16200000" flipV="1">
            <a:off x="5917839" y="2363096"/>
            <a:ext cx="105013" cy="115462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08" name="꺾인 연결선 307"/>
          <p:cNvCxnSpPr>
            <a:endCxn id="199" idx="2"/>
          </p:cNvCxnSpPr>
          <p:nvPr/>
        </p:nvCxnSpPr>
        <p:spPr>
          <a:xfrm rot="5400000" flipH="1" flipV="1">
            <a:off x="6398185" y="2334326"/>
            <a:ext cx="105013" cy="173002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09" name="꺾인 연결선 308"/>
          <p:cNvCxnSpPr>
            <a:endCxn id="199" idx="2"/>
          </p:cNvCxnSpPr>
          <p:nvPr/>
        </p:nvCxnSpPr>
        <p:spPr>
          <a:xfrm rot="16200000" flipV="1">
            <a:off x="6513059" y="2392454"/>
            <a:ext cx="105013" cy="56746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10" name="꺾인 연결선 309"/>
          <p:cNvCxnSpPr>
            <a:endCxn id="200" idx="2"/>
          </p:cNvCxnSpPr>
          <p:nvPr/>
        </p:nvCxnSpPr>
        <p:spPr>
          <a:xfrm rot="5400000" flipH="1" flipV="1">
            <a:off x="7037050" y="2214844"/>
            <a:ext cx="105013" cy="411966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11" name="꺾인 연결선 310"/>
          <p:cNvCxnSpPr>
            <a:endCxn id="200" idx="2"/>
          </p:cNvCxnSpPr>
          <p:nvPr/>
        </p:nvCxnSpPr>
        <p:spPr>
          <a:xfrm rot="5400000" flipH="1" flipV="1">
            <a:off x="7158274" y="2336068"/>
            <a:ext cx="105013" cy="169518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12" name="꺾인 연결선 311"/>
          <p:cNvCxnSpPr>
            <a:endCxn id="200" idx="2"/>
          </p:cNvCxnSpPr>
          <p:nvPr/>
        </p:nvCxnSpPr>
        <p:spPr>
          <a:xfrm rot="16200000" flipV="1">
            <a:off x="7279498" y="2384362"/>
            <a:ext cx="105013" cy="72930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13" name="꺾인 연결선 312"/>
          <p:cNvCxnSpPr>
            <a:endCxn id="200" idx="2"/>
          </p:cNvCxnSpPr>
          <p:nvPr/>
        </p:nvCxnSpPr>
        <p:spPr>
          <a:xfrm rot="16200000" flipV="1">
            <a:off x="7400722" y="2263138"/>
            <a:ext cx="105013" cy="315378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14" name="직선 연결선 313"/>
          <p:cNvCxnSpPr/>
          <p:nvPr/>
        </p:nvCxnSpPr>
        <p:spPr>
          <a:xfrm rot="16200000" flipV="1">
            <a:off x="7600171" y="2134385"/>
            <a:ext cx="667229" cy="981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15" name="직선 연결선 314"/>
          <p:cNvCxnSpPr/>
          <p:nvPr/>
        </p:nvCxnSpPr>
        <p:spPr>
          <a:xfrm rot="16200000" flipV="1">
            <a:off x="7839222" y="2134385"/>
            <a:ext cx="667229" cy="981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16" name="직선 연결선 315"/>
          <p:cNvCxnSpPr/>
          <p:nvPr/>
        </p:nvCxnSpPr>
        <p:spPr>
          <a:xfrm rot="16200000" flipV="1">
            <a:off x="8088778" y="2134385"/>
            <a:ext cx="667229" cy="981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17" name="꺾인 연결선 316"/>
          <p:cNvCxnSpPr>
            <a:endCxn id="196" idx="2"/>
          </p:cNvCxnSpPr>
          <p:nvPr/>
        </p:nvCxnSpPr>
        <p:spPr>
          <a:xfrm rot="16200000" flipV="1">
            <a:off x="2410120" y="2114493"/>
            <a:ext cx="111786" cy="614944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18" name="직선 연결선 317"/>
          <p:cNvCxnSpPr/>
          <p:nvPr/>
        </p:nvCxnSpPr>
        <p:spPr>
          <a:xfrm flipH="1">
            <a:off x="201704" y="1790120"/>
            <a:ext cx="845566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9" name="직선 연결선 318"/>
          <p:cNvCxnSpPr/>
          <p:nvPr/>
        </p:nvCxnSpPr>
        <p:spPr>
          <a:xfrm rot="16200000" flipV="1">
            <a:off x="8312298" y="2134385"/>
            <a:ext cx="667229" cy="981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20" name="직선 연결선 319"/>
          <p:cNvCxnSpPr/>
          <p:nvPr/>
        </p:nvCxnSpPr>
        <p:spPr>
          <a:xfrm rot="16200000" flipV="1">
            <a:off x="-142812" y="2134465"/>
            <a:ext cx="667229" cy="981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grpSp>
        <p:nvGrpSpPr>
          <p:cNvPr id="321" name="그룹 320"/>
          <p:cNvGrpSpPr/>
          <p:nvPr/>
        </p:nvGrpSpPr>
        <p:grpSpPr>
          <a:xfrm>
            <a:off x="2157752" y="1788160"/>
            <a:ext cx="5128260" cy="111662"/>
            <a:chOff x="2481828" y="1810220"/>
            <a:chExt cx="5128260" cy="89602"/>
          </a:xfrm>
        </p:grpSpPr>
        <p:cxnSp>
          <p:nvCxnSpPr>
            <p:cNvPr id="322" name="직선 연결선 321"/>
            <p:cNvCxnSpPr/>
            <p:nvPr/>
          </p:nvCxnSpPr>
          <p:spPr>
            <a:xfrm flipV="1">
              <a:off x="2481828" y="1810220"/>
              <a:ext cx="0" cy="89602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323" name="직선 연결선 322"/>
            <p:cNvCxnSpPr/>
            <p:nvPr/>
          </p:nvCxnSpPr>
          <p:spPr>
            <a:xfrm flipV="1">
              <a:off x="4729728" y="1810220"/>
              <a:ext cx="0" cy="89602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324" name="직선 연결선 323"/>
            <p:cNvCxnSpPr/>
            <p:nvPr/>
          </p:nvCxnSpPr>
          <p:spPr>
            <a:xfrm flipV="1">
              <a:off x="6253728" y="1810220"/>
              <a:ext cx="0" cy="89602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325" name="직선 연결선 324"/>
            <p:cNvCxnSpPr/>
            <p:nvPr/>
          </p:nvCxnSpPr>
          <p:spPr>
            <a:xfrm flipV="1">
              <a:off x="6809988" y="1810220"/>
              <a:ext cx="0" cy="89602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326" name="직선 연결선 325"/>
            <p:cNvCxnSpPr/>
            <p:nvPr/>
          </p:nvCxnSpPr>
          <p:spPr>
            <a:xfrm flipV="1">
              <a:off x="7610088" y="1810220"/>
              <a:ext cx="0" cy="89602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</p:grpSp>
      <p:sp>
        <p:nvSpPr>
          <p:cNvPr id="226" name="Rectangle 9"/>
          <p:cNvSpPr>
            <a:spLocks noChangeArrowheads="1"/>
          </p:cNvSpPr>
          <p:nvPr/>
        </p:nvSpPr>
        <p:spPr bwMode="auto">
          <a:xfrm>
            <a:off x="822975" y="2356485"/>
            <a:ext cx="198000" cy="1276384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700" kern="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정보감사담당관실</a:t>
            </a:r>
            <a:endParaRPr lang="en-US" altLang="ko-KR" sz="7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42512" y="3400968"/>
            <a:ext cx="4475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en-US" altLang="ko-KR" dirty="0">
                <a:solidFill>
                  <a:srgbClr val="FF0000"/>
                </a:solidFill>
              </a:rPr>
              <a:t> </a:t>
            </a:r>
            <a:endParaRPr lang="ko-KR" altLang="en-US" dirty="0" err="1" smtClean="0">
              <a:solidFill>
                <a:srgbClr val="FF0000"/>
              </a:solidFill>
            </a:endParaRPr>
          </a:p>
        </p:txBody>
      </p:sp>
      <p:sp>
        <p:nvSpPr>
          <p:cNvPr id="223" name="Rectangle 9"/>
          <p:cNvSpPr>
            <a:spLocks noChangeArrowheads="1"/>
          </p:cNvSpPr>
          <p:nvPr/>
        </p:nvSpPr>
        <p:spPr bwMode="auto">
          <a:xfrm>
            <a:off x="85691" y="2357924"/>
            <a:ext cx="198000" cy="1274276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dirty="0" err="1">
                <a:solidFill>
                  <a:schemeClr val="tx1"/>
                </a:solidFill>
                <a:latin typeface="+mn-ea"/>
              </a:rPr>
              <a:t>시정담당관실</a:t>
            </a:r>
            <a:endParaRPr lang="en-US" altLang="ko-KR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4" name="Rectangle 9"/>
          <p:cNvSpPr>
            <a:spLocks noChangeArrowheads="1"/>
          </p:cNvSpPr>
          <p:nvPr/>
        </p:nvSpPr>
        <p:spPr bwMode="auto">
          <a:xfrm>
            <a:off x="331452" y="2357924"/>
            <a:ext cx="198000" cy="1274276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700" kern="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기획담당관실</a:t>
            </a:r>
            <a:endParaRPr lang="en-US" altLang="ko-KR" sz="7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25" name="Rectangle 9"/>
          <p:cNvSpPr>
            <a:spLocks noChangeArrowheads="1"/>
          </p:cNvSpPr>
          <p:nvPr/>
        </p:nvSpPr>
        <p:spPr bwMode="auto">
          <a:xfrm>
            <a:off x="577213" y="2357924"/>
            <a:ext cx="198000" cy="1274276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700" kern="0">
                <a:solidFill>
                  <a:prstClr val="black"/>
                </a:solidFill>
                <a:latin typeface="맑은 고딕" panose="020B0503020000020004" pitchFamily="50" charset="-127"/>
              </a:rPr>
              <a:t>인사담당관실</a:t>
            </a:r>
            <a:endParaRPr lang="en-US" altLang="ko-KR" sz="7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7989045" y="187786"/>
            <a:ext cx="15969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Ⅵ.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조직구조 설정</a:t>
            </a:r>
          </a:p>
        </p:txBody>
      </p:sp>
    </p:spTree>
    <p:extLst>
      <p:ext uri="{BB962C8B-B14F-4D97-AF65-F5344CB8AC3E}">
        <p14:creationId xmlns:p14="http://schemas.microsoft.com/office/powerpoint/2010/main" val="909154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모서리가 둥근 직사각형 67"/>
          <p:cNvSpPr/>
          <p:nvPr/>
        </p:nvSpPr>
        <p:spPr bwMode="auto">
          <a:xfrm>
            <a:off x="5889104" y="2227786"/>
            <a:ext cx="3528392" cy="2978696"/>
          </a:xfrm>
          <a:prstGeom prst="roundRect">
            <a:avLst>
              <a:gd name="adj" fmla="val 6017"/>
            </a:avLst>
          </a:prstGeom>
          <a:solidFill>
            <a:schemeClr val="bg1">
              <a:lumMod val="95000"/>
            </a:schemeClr>
          </a:solidFill>
          <a:ln w="9525" algn="ctr">
            <a:solidFill>
              <a:schemeClr val="tx1">
                <a:lumMod val="95000"/>
                <a:lumOff val="5000"/>
              </a:schemeClr>
            </a:solidFill>
            <a:round/>
            <a:headEnd/>
            <a:tailEnd/>
          </a:ln>
          <a:effectLst/>
        </p:spPr>
        <p:txBody>
          <a:bodyPr wrap="none" rtlCol="0" anchor="ctr"/>
          <a:lstStyle/>
          <a:p>
            <a:pPr algn="ctr" fontAlgn="ctr" latinLnBrk="0">
              <a:spcBef>
                <a:spcPts val="600"/>
              </a:spcBef>
              <a:spcAft>
                <a:spcPct val="0"/>
              </a:spcAft>
            </a:pPr>
            <a:endParaRPr kumimoji="1" lang="ko-KR" altLang="en-US" sz="1200" b="1" dirty="0" smtClean="0">
              <a:solidFill>
                <a:srgbClr val="000000"/>
              </a:solidFill>
              <a:latin typeface="Arial" pitchFamily="34" charset="0"/>
              <a:ea typeface="굴림" pitchFamily="50" charset="-127"/>
              <a:cs typeface="Arial" pitchFamily="34" charset="0"/>
            </a:endParaRPr>
          </a:p>
        </p:txBody>
      </p:sp>
      <p:sp>
        <p:nvSpPr>
          <p:cNvPr id="45" name="직사각형 44"/>
          <p:cNvSpPr/>
          <p:nvPr/>
        </p:nvSpPr>
        <p:spPr bwMode="auto">
          <a:xfrm>
            <a:off x="634481" y="4026417"/>
            <a:ext cx="1427584" cy="1204405"/>
          </a:xfrm>
          <a:prstGeom prst="rect">
            <a:avLst/>
          </a:prstGeom>
          <a:solidFill>
            <a:srgbClr val="B2CADC">
              <a:alpha val="45098"/>
            </a:srgbClr>
          </a:solidFill>
          <a:ln w="9525" algn="ctr">
            <a:solidFill>
              <a:srgbClr val="C00000"/>
            </a:solidFill>
            <a:prstDash val="dash"/>
            <a:round/>
            <a:headEnd/>
            <a:tailEnd/>
          </a:ln>
          <a:effectLst/>
        </p:spPr>
        <p:txBody>
          <a:bodyPr wrap="none" rtlCol="0" anchor="ctr"/>
          <a:lstStyle/>
          <a:p>
            <a:pPr algn="ctr" fontAlgn="ctr" latinLnBrk="0">
              <a:spcBef>
                <a:spcPts val="600"/>
              </a:spcBef>
              <a:spcAft>
                <a:spcPct val="0"/>
              </a:spcAft>
            </a:pPr>
            <a:endParaRPr kumimoji="1" lang="ko-KR" altLang="en-US" sz="1200" dirty="0" smtClean="0">
              <a:solidFill>
                <a:srgbClr val="000000"/>
              </a:solidFill>
              <a:latin typeface="Arial" pitchFamily="34" charset="0"/>
              <a:ea typeface="굴림" pitchFamily="50" charset="-127"/>
              <a:cs typeface="Arial" pitchFamily="34" charset="0"/>
            </a:endParaRPr>
          </a:p>
        </p:txBody>
      </p:sp>
      <p:sp>
        <p:nvSpPr>
          <p:cNvPr id="47" name="직사각형 46"/>
          <p:cNvSpPr/>
          <p:nvPr/>
        </p:nvSpPr>
        <p:spPr bwMode="auto">
          <a:xfrm>
            <a:off x="2099387" y="3708120"/>
            <a:ext cx="1427584" cy="1522703"/>
          </a:xfrm>
          <a:prstGeom prst="rect">
            <a:avLst/>
          </a:prstGeom>
          <a:solidFill>
            <a:srgbClr val="B2CADC">
              <a:alpha val="45098"/>
            </a:srgbClr>
          </a:solidFill>
          <a:ln w="9525" algn="ctr">
            <a:solidFill>
              <a:srgbClr val="C00000"/>
            </a:solidFill>
            <a:prstDash val="dash"/>
            <a:round/>
            <a:headEnd/>
            <a:tailEnd/>
          </a:ln>
          <a:effectLst/>
        </p:spPr>
        <p:txBody>
          <a:bodyPr wrap="none" rtlCol="0" anchor="ctr"/>
          <a:lstStyle/>
          <a:p>
            <a:pPr algn="ctr" fontAlgn="ctr" latinLnBrk="0">
              <a:spcBef>
                <a:spcPts val="600"/>
              </a:spcBef>
              <a:spcAft>
                <a:spcPct val="0"/>
              </a:spcAft>
            </a:pPr>
            <a:endParaRPr kumimoji="1" lang="ko-KR" altLang="en-US" sz="1200" dirty="0" smtClean="0">
              <a:solidFill>
                <a:srgbClr val="000000"/>
              </a:solidFill>
              <a:latin typeface="Arial" pitchFamily="34" charset="0"/>
              <a:ea typeface="굴림" pitchFamily="50" charset="-127"/>
              <a:cs typeface="Arial" pitchFamily="34" charset="0"/>
            </a:endParaRPr>
          </a:p>
        </p:txBody>
      </p:sp>
      <p:sp>
        <p:nvSpPr>
          <p:cNvPr id="48" name="직사각형 47"/>
          <p:cNvSpPr/>
          <p:nvPr/>
        </p:nvSpPr>
        <p:spPr bwMode="auto">
          <a:xfrm>
            <a:off x="3592285" y="3396343"/>
            <a:ext cx="1427584" cy="1834480"/>
          </a:xfrm>
          <a:prstGeom prst="rect">
            <a:avLst/>
          </a:prstGeom>
          <a:solidFill>
            <a:srgbClr val="B2CADC">
              <a:alpha val="45098"/>
            </a:srgbClr>
          </a:solidFill>
          <a:ln w="9525" algn="ctr">
            <a:solidFill>
              <a:srgbClr val="C00000"/>
            </a:solidFill>
            <a:prstDash val="dash"/>
            <a:round/>
            <a:headEnd/>
            <a:tailEnd/>
          </a:ln>
          <a:effectLst/>
        </p:spPr>
        <p:txBody>
          <a:bodyPr wrap="none" rtlCol="0" anchor="ctr"/>
          <a:lstStyle/>
          <a:p>
            <a:pPr algn="ctr" fontAlgn="ctr" latinLnBrk="0">
              <a:spcBef>
                <a:spcPts val="600"/>
              </a:spcBef>
              <a:spcAft>
                <a:spcPct val="0"/>
              </a:spcAft>
            </a:pPr>
            <a:endParaRPr kumimoji="1" lang="ko-KR" altLang="en-US" sz="1200" dirty="0" smtClean="0">
              <a:solidFill>
                <a:srgbClr val="000000"/>
              </a:solidFill>
              <a:latin typeface="Arial" pitchFamily="34" charset="0"/>
              <a:ea typeface="굴림" pitchFamily="50" charset="-127"/>
              <a:cs typeface="Arial" pitchFamily="34" charset="0"/>
            </a:endParaRPr>
          </a:p>
        </p:txBody>
      </p:sp>
      <p:sp>
        <p:nvSpPr>
          <p:cNvPr id="4" name="직사각형 9"/>
          <p:cNvSpPr>
            <a:spLocks noChangeArrowheads="1"/>
          </p:cNvSpPr>
          <p:nvPr/>
        </p:nvSpPr>
        <p:spPr bwMode="auto">
          <a:xfrm>
            <a:off x="1486572" y="1678294"/>
            <a:ext cx="273023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fontAlgn="ctr" latinLnBrk="0" hangingPunct="1">
              <a:spcBef>
                <a:spcPts val="600"/>
              </a:spcBef>
              <a:spcAft>
                <a:spcPct val="0"/>
              </a:spcAft>
            </a:pPr>
            <a:r>
              <a:rPr lang="ko-KR" altLang="en-US" sz="140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고객 관점 이주</a:t>
            </a:r>
            <a:r>
              <a:rPr lang="en-US" altLang="ko-KR" sz="1400" dirty="0">
                <a:solidFill>
                  <a:srgbClr val="000000">
                    <a:lumMod val="95000"/>
                    <a:lumOff val="5000"/>
                  </a:srgbClr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 </a:t>
            </a:r>
            <a:r>
              <a:rPr lang="en-US" altLang="ko-KR" sz="140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/ </a:t>
            </a:r>
            <a:r>
              <a:rPr lang="ko-KR" altLang="en-US" sz="140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이전 프로세스</a:t>
            </a:r>
            <a:endParaRPr lang="ko-KR" altLang="en-US" sz="1400" dirty="0">
              <a:solidFill>
                <a:srgbClr val="000000">
                  <a:lumMod val="95000"/>
                  <a:lumOff val="5000"/>
                </a:srgbClr>
              </a:solidFill>
              <a:latin typeface="맑은 고딕" panose="020B0503020000020004" pitchFamily="50" charset="-127"/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6" name="오른쪽 화살표 5"/>
          <p:cNvSpPr/>
          <p:nvPr/>
        </p:nvSpPr>
        <p:spPr bwMode="auto">
          <a:xfrm>
            <a:off x="5198255" y="2692226"/>
            <a:ext cx="596055" cy="2049816"/>
          </a:xfrm>
          <a:prstGeom prst="rightArrow">
            <a:avLst/>
          </a:prstGeom>
          <a:solidFill>
            <a:srgbClr val="B2CADC"/>
          </a:solidFill>
          <a:ln w="9525" algn="ctr">
            <a:noFill/>
            <a:round/>
            <a:headEnd/>
            <a:tailEnd/>
          </a:ln>
          <a:effectLst/>
        </p:spPr>
        <p:txBody>
          <a:bodyPr wrap="none" rtlCol="0" anchor="ctr"/>
          <a:lstStyle/>
          <a:p>
            <a:pPr algn="ctr" fontAlgn="ctr" latinLnBrk="0">
              <a:spcBef>
                <a:spcPts val="600"/>
              </a:spcBef>
              <a:spcAft>
                <a:spcPct val="0"/>
              </a:spcAft>
            </a:pPr>
            <a:endParaRPr kumimoji="1" lang="ko-KR" altLang="en-US" sz="1200" b="1" dirty="0" smtClean="0">
              <a:solidFill>
                <a:srgbClr val="000000"/>
              </a:solidFill>
              <a:latin typeface="Arial" pitchFamily="34" charset="0"/>
              <a:ea typeface="굴림" pitchFamily="50" charset="-127"/>
              <a:cs typeface="Arial" pitchFamily="34" charset="0"/>
            </a:endParaRPr>
          </a:p>
        </p:txBody>
      </p:sp>
      <p:sp>
        <p:nvSpPr>
          <p:cNvPr id="11" name="직사각형 10"/>
          <p:cNvSpPr/>
          <p:nvPr/>
        </p:nvSpPr>
        <p:spPr bwMode="auto">
          <a:xfrm>
            <a:off x="700355" y="2274439"/>
            <a:ext cx="1322909" cy="41067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ffectLst/>
        </p:spPr>
        <p:txBody>
          <a:bodyPr wrap="none" rtlCol="0" anchor="ctr"/>
          <a:lstStyle/>
          <a:p>
            <a:pPr algn="ctr" fontAlgn="ctr" latinLnBrk="0">
              <a:spcBef>
                <a:spcPts val="600"/>
              </a:spcBef>
              <a:spcAft>
                <a:spcPct val="0"/>
              </a:spcAft>
            </a:pPr>
            <a:endParaRPr kumimoji="1" lang="ko-KR" altLang="en-US" sz="1200" dirty="0" smtClean="0">
              <a:solidFill>
                <a:srgbClr val="000000"/>
              </a:solidFill>
              <a:latin typeface="Arial" pitchFamily="34" charset="0"/>
              <a:ea typeface="굴림" pitchFamily="50" charset="-127"/>
              <a:cs typeface="Arial" pitchFamily="34" charset="0"/>
            </a:endParaRPr>
          </a:p>
        </p:txBody>
      </p:sp>
      <p:sp>
        <p:nvSpPr>
          <p:cNvPr id="12" name="직사각형 11"/>
          <p:cNvSpPr/>
          <p:nvPr/>
        </p:nvSpPr>
        <p:spPr bwMode="auto">
          <a:xfrm>
            <a:off x="700355" y="2893370"/>
            <a:ext cx="1322909" cy="41067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ffectLst/>
        </p:spPr>
        <p:txBody>
          <a:bodyPr wrap="none" rtlCol="0" anchor="ctr"/>
          <a:lstStyle/>
          <a:p>
            <a:pPr algn="ctr" fontAlgn="ctr" latinLnBrk="0">
              <a:spcBef>
                <a:spcPts val="600"/>
              </a:spcBef>
              <a:spcAft>
                <a:spcPct val="0"/>
              </a:spcAft>
            </a:pPr>
            <a:endParaRPr kumimoji="1" lang="ko-KR" altLang="en-US" sz="1200" dirty="0" smtClean="0">
              <a:solidFill>
                <a:srgbClr val="000000"/>
              </a:solidFill>
              <a:latin typeface="Arial" pitchFamily="34" charset="0"/>
              <a:ea typeface="굴림" pitchFamily="50" charset="-127"/>
              <a:cs typeface="Arial" pitchFamily="34" charset="0"/>
            </a:endParaRPr>
          </a:p>
        </p:txBody>
      </p:sp>
      <p:sp>
        <p:nvSpPr>
          <p:cNvPr id="13" name="직사각형 12"/>
          <p:cNvSpPr/>
          <p:nvPr/>
        </p:nvSpPr>
        <p:spPr bwMode="auto">
          <a:xfrm>
            <a:off x="700355" y="3512301"/>
            <a:ext cx="1322909" cy="41067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ffectLst/>
        </p:spPr>
        <p:txBody>
          <a:bodyPr wrap="none" rtlCol="0" anchor="ctr"/>
          <a:lstStyle/>
          <a:p>
            <a:pPr algn="ctr" fontAlgn="ctr" latinLnBrk="0">
              <a:spcBef>
                <a:spcPts val="600"/>
              </a:spcBef>
              <a:spcAft>
                <a:spcPct val="0"/>
              </a:spcAft>
            </a:pPr>
            <a:endParaRPr kumimoji="1" lang="ko-KR" altLang="en-US" sz="1200" dirty="0" smtClean="0">
              <a:solidFill>
                <a:srgbClr val="000000"/>
              </a:solidFill>
              <a:latin typeface="Arial" pitchFamily="34" charset="0"/>
              <a:ea typeface="굴림" pitchFamily="50" charset="-127"/>
              <a:cs typeface="Arial" pitchFamily="34" charset="0"/>
            </a:endParaRPr>
          </a:p>
        </p:txBody>
      </p:sp>
      <p:sp>
        <p:nvSpPr>
          <p:cNvPr id="14" name="직사각형 13"/>
          <p:cNvSpPr/>
          <p:nvPr/>
        </p:nvSpPr>
        <p:spPr bwMode="auto">
          <a:xfrm>
            <a:off x="700355" y="4131231"/>
            <a:ext cx="1322909" cy="41067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ffectLst/>
        </p:spPr>
        <p:txBody>
          <a:bodyPr wrap="none" rtlCol="0" anchor="ctr"/>
          <a:lstStyle/>
          <a:p>
            <a:pPr algn="ctr" fontAlgn="ctr" latinLnBrk="0">
              <a:spcBef>
                <a:spcPts val="600"/>
              </a:spcBef>
              <a:spcAft>
                <a:spcPct val="0"/>
              </a:spcAft>
            </a:pPr>
            <a:endParaRPr kumimoji="1" lang="ko-KR" altLang="en-US" sz="1200" dirty="0" smtClean="0">
              <a:solidFill>
                <a:srgbClr val="000000"/>
              </a:solidFill>
              <a:latin typeface="Arial" pitchFamily="34" charset="0"/>
              <a:ea typeface="굴림" pitchFamily="50" charset="-127"/>
              <a:cs typeface="Arial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004930" y="2333465"/>
            <a:ext cx="8547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이전 고려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853665" y="2967947"/>
            <a:ext cx="12170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입지 조건 고려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940676" y="3555776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대상지 결정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004930" y="4180926"/>
            <a:ext cx="8547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이전 준비</a:t>
            </a:r>
          </a:p>
        </p:txBody>
      </p:sp>
      <p:sp>
        <p:nvSpPr>
          <p:cNvPr id="15" name="직사각형 14"/>
          <p:cNvSpPr/>
          <p:nvPr/>
        </p:nvSpPr>
        <p:spPr bwMode="auto">
          <a:xfrm>
            <a:off x="700355" y="4719059"/>
            <a:ext cx="1322909" cy="41067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ffectLst/>
        </p:spPr>
        <p:txBody>
          <a:bodyPr wrap="none" rtlCol="0" anchor="ctr"/>
          <a:lstStyle/>
          <a:p>
            <a:pPr algn="ctr" fontAlgn="ctr" latinLnBrk="0">
              <a:spcBef>
                <a:spcPts val="600"/>
              </a:spcBef>
              <a:spcAft>
                <a:spcPct val="0"/>
              </a:spcAft>
            </a:pPr>
            <a:endParaRPr kumimoji="1" lang="ko-KR" altLang="en-US" sz="1200" dirty="0" smtClean="0">
              <a:solidFill>
                <a:srgbClr val="000000"/>
              </a:solidFill>
              <a:latin typeface="Arial" pitchFamily="34" charset="0"/>
              <a:ea typeface="굴림" pitchFamily="50" charset="-127"/>
              <a:cs typeface="Arial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645356" y="4796747"/>
            <a:ext cx="142539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이전</a:t>
            </a:r>
            <a:r>
              <a:rPr kumimoji="1" lang="en-US" altLang="ko-KR" sz="12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 </a:t>
            </a:r>
            <a:r>
              <a:rPr kumimoji="1" lang="ko-KR" altLang="en-US" sz="12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및 사후 관리</a:t>
            </a:r>
          </a:p>
        </p:txBody>
      </p:sp>
      <p:sp>
        <p:nvSpPr>
          <p:cNvPr id="17" name="직사각형 16"/>
          <p:cNvSpPr/>
          <p:nvPr/>
        </p:nvSpPr>
        <p:spPr bwMode="auto">
          <a:xfrm>
            <a:off x="2139768" y="2274439"/>
            <a:ext cx="1322909" cy="41067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ffectLst/>
        </p:spPr>
        <p:txBody>
          <a:bodyPr wrap="none" rtlCol="0" anchor="ctr"/>
          <a:lstStyle/>
          <a:p>
            <a:pPr algn="ctr" fontAlgn="ctr" latinLnBrk="0">
              <a:spcBef>
                <a:spcPts val="600"/>
              </a:spcBef>
              <a:spcAft>
                <a:spcPct val="0"/>
              </a:spcAft>
            </a:pPr>
            <a:endParaRPr kumimoji="1" lang="ko-KR" altLang="en-US" sz="1200" dirty="0" smtClean="0">
              <a:solidFill>
                <a:srgbClr val="000000"/>
              </a:solidFill>
              <a:latin typeface="Arial" pitchFamily="34" charset="0"/>
              <a:ea typeface="굴림" pitchFamily="50" charset="-127"/>
              <a:cs typeface="Arial" pitchFamily="34" charset="0"/>
            </a:endParaRPr>
          </a:p>
        </p:txBody>
      </p:sp>
      <p:sp>
        <p:nvSpPr>
          <p:cNvPr id="18" name="직사각형 17"/>
          <p:cNvSpPr/>
          <p:nvPr/>
        </p:nvSpPr>
        <p:spPr bwMode="auto">
          <a:xfrm>
            <a:off x="2139768" y="2893370"/>
            <a:ext cx="1322909" cy="41067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ffectLst/>
        </p:spPr>
        <p:txBody>
          <a:bodyPr wrap="none" rtlCol="0" anchor="ctr"/>
          <a:lstStyle/>
          <a:p>
            <a:pPr algn="ctr" fontAlgn="ctr" latinLnBrk="0">
              <a:spcBef>
                <a:spcPts val="600"/>
              </a:spcBef>
              <a:spcAft>
                <a:spcPct val="0"/>
              </a:spcAft>
            </a:pPr>
            <a:endParaRPr kumimoji="1" lang="ko-KR" altLang="en-US" sz="1200" dirty="0" smtClean="0">
              <a:solidFill>
                <a:srgbClr val="000000"/>
              </a:solidFill>
              <a:latin typeface="Arial" pitchFamily="34" charset="0"/>
              <a:ea typeface="굴림" pitchFamily="50" charset="-127"/>
              <a:cs typeface="Arial" pitchFamily="34" charset="0"/>
            </a:endParaRPr>
          </a:p>
        </p:txBody>
      </p:sp>
      <p:sp>
        <p:nvSpPr>
          <p:cNvPr id="19" name="직사각형 18"/>
          <p:cNvSpPr/>
          <p:nvPr/>
        </p:nvSpPr>
        <p:spPr bwMode="auto">
          <a:xfrm>
            <a:off x="2139768" y="3512301"/>
            <a:ext cx="1322909" cy="41067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ffectLst/>
        </p:spPr>
        <p:txBody>
          <a:bodyPr wrap="none" rtlCol="0" anchor="ctr"/>
          <a:lstStyle/>
          <a:p>
            <a:pPr algn="ctr" fontAlgn="ctr" latinLnBrk="0">
              <a:spcBef>
                <a:spcPts val="600"/>
              </a:spcBef>
              <a:spcAft>
                <a:spcPct val="0"/>
              </a:spcAft>
            </a:pPr>
            <a:endParaRPr kumimoji="1" lang="ko-KR" altLang="en-US" sz="1200" dirty="0" smtClean="0">
              <a:solidFill>
                <a:srgbClr val="000000"/>
              </a:solidFill>
              <a:latin typeface="Arial" pitchFamily="34" charset="0"/>
              <a:ea typeface="굴림" pitchFamily="50" charset="-127"/>
              <a:cs typeface="Arial" pitchFamily="34" charset="0"/>
            </a:endParaRPr>
          </a:p>
        </p:txBody>
      </p:sp>
      <p:sp>
        <p:nvSpPr>
          <p:cNvPr id="20" name="직사각형 19"/>
          <p:cNvSpPr/>
          <p:nvPr/>
        </p:nvSpPr>
        <p:spPr bwMode="auto">
          <a:xfrm>
            <a:off x="2139768" y="4131231"/>
            <a:ext cx="1322909" cy="41067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ffectLst/>
        </p:spPr>
        <p:txBody>
          <a:bodyPr wrap="none" rtlCol="0" anchor="ctr"/>
          <a:lstStyle/>
          <a:p>
            <a:pPr algn="ctr" fontAlgn="ctr" latinLnBrk="0">
              <a:spcBef>
                <a:spcPts val="600"/>
              </a:spcBef>
              <a:spcAft>
                <a:spcPct val="0"/>
              </a:spcAft>
            </a:pPr>
            <a:endParaRPr kumimoji="1" lang="ko-KR" altLang="en-US" sz="1200" dirty="0" smtClean="0">
              <a:solidFill>
                <a:srgbClr val="000000"/>
              </a:solidFill>
              <a:latin typeface="Arial" pitchFamily="34" charset="0"/>
              <a:ea typeface="굴림" pitchFamily="50" charset="-127"/>
              <a:cs typeface="Arial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416729" y="2025554"/>
            <a:ext cx="8611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귀농</a:t>
            </a: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/</a:t>
            </a:r>
            <a:r>
              <a:rPr kumimoji="1" lang="ko-KR" altLang="en-US" sz="1200" b="1" dirty="0" err="1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귀촌</a:t>
            </a:r>
            <a:endParaRPr kumimoji="1" lang="ko-KR" altLang="en-US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216696" y="2967947"/>
            <a:ext cx="12170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관련 정보 습득</a:t>
            </a:r>
            <a:endParaRPr kumimoji="1" lang="ko-KR" altLang="en-US" sz="1200" dirty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057735" y="3555776"/>
            <a:ext cx="148309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시험이주</a:t>
            </a:r>
            <a:r>
              <a:rPr kumimoji="1" lang="en-US" altLang="ko-KR" sz="12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/</a:t>
            </a:r>
            <a:r>
              <a:rPr kumimoji="1" lang="ko-KR" altLang="en-US" sz="12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재무점검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2595608" y="4180926"/>
            <a:ext cx="4924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이주</a:t>
            </a:r>
          </a:p>
        </p:txBody>
      </p:sp>
      <p:sp>
        <p:nvSpPr>
          <p:cNvPr id="25" name="직사각형 24"/>
          <p:cNvSpPr/>
          <p:nvPr/>
        </p:nvSpPr>
        <p:spPr bwMode="auto">
          <a:xfrm>
            <a:off x="2139768" y="4719059"/>
            <a:ext cx="1322909" cy="41067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ffectLst/>
        </p:spPr>
        <p:txBody>
          <a:bodyPr wrap="none" rtlCol="0" anchor="ctr"/>
          <a:lstStyle/>
          <a:p>
            <a:pPr algn="ctr" fontAlgn="ctr" latinLnBrk="0">
              <a:spcBef>
                <a:spcPts val="600"/>
              </a:spcBef>
              <a:spcAft>
                <a:spcPct val="0"/>
              </a:spcAft>
            </a:pPr>
            <a:endParaRPr kumimoji="1" lang="ko-KR" altLang="en-US" sz="1200" dirty="0" smtClean="0">
              <a:solidFill>
                <a:srgbClr val="000000"/>
              </a:solidFill>
              <a:latin typeface="Arial" pitchFamily="34" charset="0"/>
              <a:ea typeface="굴림" pitchFamily="50" charset="-127"/>
              <a:cs typeface="Arial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120125" y="4796747"/>
            <a:ext cx="138371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이주</a:t>
            </a:r>
            <a:r>
              <a:rPr kumimoji="1" lang="en-US" altLang="ko-KR" sz="12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/</a:t>
            </a:r>
            <a:r>
              <a:rPr kumimoji="1" lang="ko-KR" altLang="en-US" sz="1200" dirty="0" err="1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농축산</a:t>
            </a:r>
            <a:r>
              <a:rPr kumimoji="1" lang="ko-KR" altLang="en-US" sz="12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 활동</a:t>
            </a:r>
          </a:p>
        </p:txBody>
      </p:sp>
      <p:sp>
        <p:nvSpPr>
          <p:cNvPr id="29" name="직사각형 28"/>
          <p:cNvSpPr/>
          <p:nvPr/>
        </p:nvSpPr>
        <p:spPr bwMode="auto">
          <a:xfrm>
            <a:off x="3622316" y="2274439"/>
            <a:ext cx="1322909" cy="41067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ffectLst/>
        </p:spPr>
        <p:txBody>
          <a:bodyPr wrap="none" rtlCol="0" anchor="ctr"/>
          <a:lstStyle/>
          <a:p>
            <a:pPr algn="ctr" fontAlgn="ctr" latinLnBrk="0">
              <a:spcBef>
                <a:spcPts val="600"/>
              </a:spcBef>
              <a:spcAft>
                <a:spcPct val="0"/>
              </a:spcAft>
            </a:pPr>
            <a:endParaRPr kumimoji="1" lang="ko-KR" altLang="en-US" sz="1200" dirty="0" smtClean="0">
              <a:solidFill>
                <a:srgbClr val="000000"/>
              </a:solidFill>
              <a:latin typeface="Arial" pitchFamily="34" charset="0"/>
              <a:ea typeface="굴림" pitchFamily="50" charset="-127"/>
              <a:cs typeface="Arial" pitchFamily="34" charset="0"/>
            </a:endParaRPr>
          </a:p>
        </p:txBody>
      </p:sp>
      <p:sp>
        <p:nvSpPr>
          <p:cNvPr id="30" name="직사각형 29"/>
          <p:cNvSpPr/>
          <p:nvPr/>
        </p:nvSpPr>
        <p:spPr bwMode="auto">
          <a:xfrm>
            <a:off x="3622316" y="2893370"/>
            <a:ext cx="1322909" cy="41067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ffectLst/>
        </p:spPr>
        <p:txBody>
          <a:bodyPr wrap="none" rtlCol="0" anchor="ctr"/>
          <a:lstStyle/>
          <a:p>
            <a:pPr algn="ctr" fontAlgn="ctr" latinLnBrk="0">
              <a:spcBef>
                <a:spcPts val="600"/>
              </a:spcBef>
              <a:spcAft>
                <a:spcPct val="0"/>
              </a:spcAft>
            </a:pPr>
            <a:endParaRPr kumimoji="1" lang="ko-KR" altLang="en-US" sz="1200" dirty="0" smtClean="0">
              <a:solidFill>
                <a:srgbClr val="000000"/>
              </a:solidFill>
              <a:latin typeface="Arial" pitchFamily="34" charset="0"/>
              <a:ea typeface="굴림" pitchFamily="50" charset="-127"/>
              <a:cs typeface="Arial" pitchFamily="34" charset="0"/>
            </a:endParaRPr>
          </a:p>
        </p:txBody>
      </p:sp>
      <p:sp>
        <p:nvSpPr>
          <p:cNvPr id="31" name="직사각형 30"/>
          <p:cNvSpPr/>
          <p:nvPr/>
        </p:nvSpPr>
        <p:spPr bwMode="auto">
          <a:xfrm>
            <a:off x="3622316" y="3512301"/>
            <a:ext cx="1322909" cy="41067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ffectLst/>
        </p:spPr>
        <p:txBody>
          <a:bodyPr wrap="none" rtlCol="0" anchor="ctr"/>
          <a:lstStyle/>
          <a:p>
            <a:pPr algn="ctr" fontAlgn="ctr" latinLnBrk="0">
              <a:spcBef>
                <a:spcPts val="600"/>
              </a:spcBef>
              <a:spcAft>
                <a:spcPct val="0"/>
              </a:spcAft>
            </a:pPr>
            <a:endParaRPr kumimoji="1" lang="ko-KR" altLang="en-US" sz="1200" dirty="0" smtClean="0">
              <a:solidFill>
                <a:srgbClr val="000000"/>
              </a:solidFill>
              <a:latin typeface="Arial" pitchFamily="34" charset="0"/>
              <a:ea typeface="굴림" pitchFamily="50" charset="-127"/>
              <a:cs typeface="Arial" pitchFamily="34" charset="0"/>
            </a:endParaRPr>
          </a:p>
        </p:txBody>
      </p:sp>
      <p:sp>
        <p:nvSpPr>
          <p:cNvPr id="32" name="직사각형 31"/>
          <p:cNvSpPr/>
          <p:nvPr/>
        </p:nvSpPr>
        <p:spPr bwMode="auto">
          <a:xfrm>
            <a:off x="3622316" y="4131231"/>
            <a:ext cx="1322909" cy="41067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ffectLst/>
        </p:spPr>
        <p:txBody>
          <a:bodyPr wrap="none" rtlCol="0" anchor="ctr"/>
          <a:lstStyle/>
          <a:p>
            <a:pPr algn="ctr" fontAlgn="ctr" latinLnBrk="0">
              <a:spcBef>
                <a:spcPts val="600"/>
              </a:spcBef>
              <a:spcAft>
                <a:spcPct val="0"/>
              </a:spcAft>
            </a:pPr>
            <a:endParaRPr kumimoji="1" lang="ko-KR" altLang="en-US" sz="1200" dirty="0" smtClean="0">
              <a:solidFill>
                <a:srgbClr val="000000"/>
              </a:solidFill>
              <a:latin typeface="Arial" pitchFamily="34" charset="0"/>
              <a:ea typeface="굴림" pitchFamily="50" charset="-127"/>
              <a:cs typeface="Arial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526607" y="2025554"/>
            <a:ext cx="132600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정주 이전 </a:t>
            </a: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(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교육</a:t>
            </a: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)</a:t>
            </a:r>
            <a:endParaRPr kumimoji="1" lang="ko-KR" altLang="en-US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3531502" y="2967947"/>
            <a:ext cx="15376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생활</a:t>
            </a:r>
            <a:r>
              <a:rPr kumimoji="1" lang="en-US" altLang="ko-KR" sz="12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/</a:t>
            </a:r>
            <a:r>
              <a:rPr kumimoji="1" lang="ko-KR" altLang="en-US" sz="12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교육여건 파악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3615943" y="3555776"/>
            <a:ext cx="138371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dirty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주거지 결정</a:t>
            </a:r>
            <a:r>
              <a:rPr kumimoji="1" lang="en-US" altLang="ko-KR" sz="1200" dirty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/</a:t>
            </a:r>
            <a:r>
              <a:rPr kumimoji="1" lang="ko-KR" altLang="en-US" sz="1200" dirty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계약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3863549" y="4180926"/>
            <a:ext cx="8675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주거</a:t>
            </a:r>
            <a:r>
              <a:rPr kumimoji="1" lang="en-US" altLang="ko-KR" sz="12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/</a:t>
            </a:r>
            <a:r>
              <a:rPr kumimoji="1" lang="ko-KR" altLang="en-US" sz="12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학업</a:t>
            </a:r>
          </a:p>
        </p:txBody>
      </p:sp>
      <p:sp>
        <p:nvSpPr>
          <p:cNvPr id="37" name="직사각형 36"/>
          <p:cNvSpPr/>
          <p:nvPr/>
        </p:nvSpPr>
        <p:spPr bwMode="auto">
          <a:xfrm>
            <a:off x="3622316" y="4719059"/>
            <a:ext cx="1322909" cy="41067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ffectLst/>
        </p:spPr>
        <p:txBody>
          <a:bodyPr wrap="none" rtlCol="0" anchor="ctr"/>
          <a:lstStyle/>
          <a:p>
            <a:pPr algn="ctr" fontAlgn="ctr" latinLnBrk="0">
              <a:spcBef>
                <a:spcPts val="600"/>
              </a:spcBef>
              <a:spcAft>
                <a:spcPct val="0"/>
              </a:spcAft>
            </a:pPr>
            <a:endParaRPr kumimoji="1" lang="ko-KR" altLang="en-US" sz="1200" dirty="0" smtClean="0">
              <a:solidFill>
                <a:srgbClr val="000000"/>
              </a:solidFill>
              <a:latin typeface="Arial" pitchFamily="34" charset="0"/>
              <a:ea typeface="굴림" pitchFamily="50" charset="-127"/>
              <a:cs typeface="Arial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3793684" y="4796747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만족도 점검</a:t>
            </a:r>
            <a:endParaRPr kumimoji="1" lang="ko-KR" altLang="en-US" sz="120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293078" y="2352125"/>
            <a:ext cx="12170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입지 조건 고려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1001312" y="2025554"/>
            <a:ext cx="8547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기업 이전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3864749" y="2342796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이전고려</a:t>
            </a:r>
            <a:endParaRPr kumimoji="1" lang="ko-KR" altLang="en-US" sz="120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49" name="직사각형 48"/>
          <p:cNvSpPr/>
          <p:nvPr/>
        </p:nvSpPr>
        <p:spPr bwMode="auto">
          <a:xfrm>
            <a:off x="512686" y="6391469"/>
            <a:ext cx="621170" cy="266937"/>
          </a:xfrm>
          <a:prstGeom prst="rect">
            <a:avLst/>
          </a:prstGeom>
          <a:solidFill>
            <a:srgbClr val="B2CADC">
              <a:alpha val="45098"/>
            </a:srgbClr>
          </a:solidFill>
          <a:ln w="9525" algn="ctr">
            <a:solidFill>
              <a:srgbClr val="C00000"/>
            </a:solidFill>
            <a:prstDash val="dash"/>
            <a:round/>
            <a:headEnd/>
            <a:tailEnd/>
          </a:ln>
          <a:effectLst/>
        </p:spPr>
        <p:txBody>
          <a:bodyPr wrap="none" rtlCol="0" anchor="ctr"/>
          <a:lstStyle/>
          <a:p>
            <a:pPr algn="ctr" fontAlgn="ctr" latinLnBrk="0">
              <a:spcBef>
                <a:spcPts val="600"/>
              </a:spcBef>
              <a:spcAft>
                <a:spcPct val="0"/>
              </a:spcAft>
            </a:pPr>
            <a:endParaRPr kumimoji="1" lang="ko-KR" altLang="en-US" sz="1200" b="1" dirty="0" smtClean="0">
              <a:solidFill>
                <a:srgbClr val="000000"/>
              </a:solidFill>
              <a:latin typeface="Arial" pitchFamily="34" charset="0"/>
              <a:ea typeface="굴림" pitchFamily="50" charset="-127"/>
              <a:cs typeface="Arial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147326" y="6378691"/>
            <a:ext cx="14814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2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=</a:t>
            </a:r>
            <a:r>
              <a:rPr kumimoji="1" lang="ko-KR" altLang="en-US" sz="12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공주시 접점 형성</a:t>
            </a:r>
          </a:p>
        </p:txBody>
      </p:sp>
      <p:cxnSp>
        <p:nvCxnSpPr>
          <p:cNvPr id="52" name="직선 화살표 연결선 51"/>
          <p:cNvCxnSpPr>
            <a:stCxn id="29" idx="2"/>
            <a:endCxn id="30" idx="0"/>
          </p:cNvCxnSpPr>
          <p:nvPr/>
        </p:nvCxnSpPr>
        <p:spPr>
          <a:xfrm>
            <a:off x="4283771" y="2685109"/>
            <a:ext cx="0" cy="208261"/>
          </a:xfrm>
          <a:prstGeom prst="straightConnector1">
            <a:avLst/>
          </a:prstGeom>
          <a:ln>
            <a:solidFill>
              <a:schemeClr val="tx1"/>
            </a:solidFill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화살표 연결선 54"/>
          <p:cNvCxnSpPr/>
          <p:nvPr/>
        </p:nvCxnSpPr>
        <p:spPr>
          <a:xfrm>
            <a:off x="4283771" y="3291598"/>
            <a:ext cx="0" cy="208261"/>
          </a:xfrm>
          <a:prstGeom prst="straightConnector1">
            <a:avLst/>
          </a:prstGeom>
          <a:ln>
            <a:solidFill>
              <a:schemeClr val="tx1"/>
            </a:solidFill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화살표 연결선 55"/>
          <p:cNvCxnSpPr/>
          <p:nvPr/>
        </p:nvCxnSpPr>
        <p:spPr>
          <a:xfrm>
            <a:off x="4283771" y="3935411"/>
            <a:ext cx="0" cy="208261"/>
          </a:xfrm>
          <a:prstGeom prst="straightConnector1">
            <a:avLst/>
          </a:prstGeom>
          <a:ln>
            <a:solidFill>
              <a:schemeClr val="tx1"/>
            </a:solidFill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화살표 연결선 56"/>
          <p:cNvCxnSpPr/>
          <p:nvPr/>
        </p:nvCxnSpPr>
        <p:spPr>
          <a:xfrm>
            <a:off x="4283771" y="4541900"/>
            <a:ext cx="0" cy="208261"/>
          </a:xfrm>
          <a:prstGeom prst="straightConnector1">
            <a:avLst/>
          </a:prstGeom>
          <a:ln>
            <a:solidFill>
              <a:schemeClr val="tx1"/>
            </a:solidFill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직선 화살표 연결선 57"/>
          <p:cNvCxnSpPr/>
          <p:nvPr/>
        </p:nvCxnSpPr>
        <p:spPr>
          <a:xfrm>
            <a:off x="2800203" y="2685109"/>
            <a:ext cx="0" cy="208261"/>
          </a:xfrm>
          <a:prstGeom prst="straightConnector1">
            <a:avLst/>
          </a:prstGeom>
          <a:ln>
            <a:solidFill>
              <a:schemeClr val="tx1"/>
            </a:solidFill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직선 화살표 연결선 58"/>
          <p:cNvCxnSpPr/>
          <p:nvPr/>
        </p:nvCxnSpPr>
        <p:spPr>
          <a:xfrm>
            <a:off x="2800203" y="3291598"/>
            <a:ext cx="0" cy="208261"/>
          </a:xfrm>
          <a:prstGeom prst="straightConnector1">
            <a:avLst/>
          </a:prstGeom>
          <a:ln>
            <a:solidFill>
              <a:schemeClr val="tx1"/>
            </a:solidFill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화살표 연결선 59"/>
          <p:cNvCxnSpPr/>
          <p:nvPr/>
        </p:nvCxnSpPr>
        <p:spPr>
          <a:xfrm>
            <a:off x="2800203" y="3935411"/>
            <a:ext cx="0" cy="208261"/>
          </a:xfrm>
          <a:prstGeom prst="straightConnector1">
            <a:avLst/>
          </a:prstGeom>
          <a:ln>
            <a:solidFill>
              <a:schemeClr val="tx1"/>
            </a:solidFill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직선 화살표 연결선 60"/>
          <p:cNvCxnSpPr/>
          <p:nvPr/>
        </p:nvCxnSpPr>
        <p:spPr>
          <a:xfrm>
            <a:off x="2800203" y="4541900"/>
            <a:ext cx="0" cy="208261"/>
          </a:xfrm>
          <a:prstGeom prst="straightConnector1">
            <a:avLst/>
          </a:prstGeom>
          <a:ln>
            <a:solidFill>
              <a:schemeClr val="tx1"/>
            </a:solidFill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직선 화살표 연결선 61"/>
          <p:cNvCxnSpPr/>
          <p:nvPr/>
        </p:nvCxnSpPr>
        <p:spPr>
          <a:xfrm>
            <a:off x="1391280" y="2685109"/>
            <a:ext cx="0" cy="208261"/>
          </a:xfrm>
          <a:prstGeom prst="straightConnector1">
            <a:avLst/>
          </a:prstGeom>
          <a:ln>
            <a:solidFill>
              <a:schemeClr val="tx1"/>
            </a:solidFill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직선 화살표 연결선 62"/>
          <p:cNvCxnSpPr/>
          <p:nvPr/>
        </p:nvCxnSpPr>
        <p:spPr>
          <a:xfrm>
            <a:off x="1391280" y="3291598"/>
            <a:ext cx="0" cy="208261"/>
          </a:xfrm>
          <a:prstGeom prst="straightConnector1">
            <a:avLst/>
          </a:prstGeom>
          <a:ln>
            <a:solidFill>
              <a:schemeClr val="tx1"/>
            </a:solidFill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직선 화살표 연결선 63"/>
          <p:cNvCxnSpPr/>
          <p:nvPr/>
        </p:nvCxnSpPr>
        <p:spPr>
          <a:xfrm>
            <a:off x="1391280" y="3935411"/>
            <a:ext cx="0" cy="208261"/>
          </a:xfrm>
          <a:prstGeom prst="straightConnector1">
            <a:avLst/>
          </a:prstGeom>
          <a:ln>
            <a:solidFill>
              <a:schemeClr val="tx1"/>
            </a:solidFill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직선 화살표 연결선 64"/>
          <p:cNvCxnSpPr/>
          <p:nvPr/>
        </p:nvCxnSpPr>
        <p:spPr>
          <a:xfrm>
            <a:off x="1391280" y="4541900"/>
            <a:ext cx="0" cy="208261"/>
          </a:xfrm>
          <a:prstGeom prst="straightConnector1">
            <a:avLst/>
          </a:prstGeom>
          <a:ln>
            <a:solidFill>
              <a:schemeClr val="tx1"/>
            </a:solidFill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Box 65"/>
          <p:cNvSpPr txBox="1"/>
          <p:nvPr/>
        </p:nvSpPr>
        <p:spPr>
          <a:xfrm>
            <a:off x="6145087" y="2314600"/>
            <a:ext cx="2569934" cy="5386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이주</a:t>
            </a: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/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이전 의사결정 이후 단계에서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공주시와</a:t>
            </a:r>
            <a:r>
              <a:rPr kumimoji="1" lang="en-US" altLang="ko-KR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 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접점이 형성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6145087" y="2949082"/>
            <a:ext cx="2348720" cy="5386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고객의 요구에 따라 수동적으로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행정서비스를</a:t>
            </a:r>
            <a:r>
              <a:rPr kumimoji="1" lang="en-US" altLang="ko-KR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 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제공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71" name="이등변 삼각형 70"/>
          <p:cNvSpPr/>
          <p:nvPr/>
        </p:nvSpPr>
        <p:spPr bwMode="auto">
          <a:xfrm rot="10800000">
            <a:off x="6145087" y="3555776"/>
            <a:ext cx="2912369" cy="483765"/>
          </a:xfrm>
          <a:prstGeom prst="triangle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  <a:effectLst/>
        </p:spPr>
        <p:txBody>
          <a:bodyPr wrap="none" rtlCol="0" anchor="ctr"/>
          <a:lstStyle/>
          <a:p>
            <a:pPr algn="ctr" fontAlgn="ctr" latinLnBrk="0">
              <a:spcBef>
                <a:spcPts val="600"/>
              </a:spcBef>
              <a:spcAft>
                <a:spcPct val="0"/>
              </a:spcAft>
            </a:pPr>
            <a:endParaRPr kumimoji="1" lang="ko-KR" altLang="en-US" sz="1200" b="1" dirty="0" smtClean="0">
              <a:solidFill>
                <a:srgbClr val="000000"/>
              </a:solidFill>
              <a:latin typeface="Arial" pitchFamily="34" charset="0"/>
              <a:ea typeface="굴림" pitchFamily="50" charset="-127"/>
              <a:cs typeface="Arial" pitchFamily="34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6089101" y="4085186"/>
            <a:ext cx="3390672" cy="10618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200" b="1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 </a:t>
            </a:r>
            <a:r>
              <a:rPr kumimoji="1" lang="ko-KR" altLang="en-US" sz="1200" b="1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이주</a:t>
            </a: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/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이전 프로세스의 초기 단계 활동 강화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200" b="1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 </a:t>
            </a:r>
            <a:r>
              <a:rPr kumimoji="1" lang="ko-KR" altLang="en-US" sz="1200" b="1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전 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프로세스 관점에서 적극적 관여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200" b="1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 </a:t>
            </a:r>
            <a:r>
              <a:rPr kumimoji="1" lang="ko-KR" altLang="en-US" sz="1200" b="1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잠재 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이전기업</a:t>
            </a: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/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이주민 확보 및  적극적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  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의사소통을 위한 전략기획 및 홍보 기능 강화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cxnSp>
        <p:nvCxnSpPr>
          <p:cNvPr id="74" name="직선 화살표 연결선 73"/>
          <p:cNvCxnSpPr/>
          <p:nvPr/>
        </p:nvCxnSpPr>
        <p:spPr>
          <a:xfrm>
            <a:off x="587828" y="2313992"/>
            <a:ext cx="0" cy="410547"/>
          </a:xfrm>
          <a:prstGeom prst="straightConnector1">
            <a:avLst/>
          </a:prstGeom>
          <a:ln>
            <a:solidFill>
              <a:srgbClr val="C00000"/>
            </a:solidFill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직선 화살표 연결선 74"/>
          <p:cNvCxnSpPr/>
          <p:nvPr/>
        </p:nvCxnSpPr>
        <p:spPr>
          <a:xfrm>
            <a:off x="587828" y="2911151"/>
            <a:ext cx="0" cy="942392"/>
          </a:xfrm>
          <a:prstGeom prst="straightConnector1">
            <a:avLst/>
          </a:prstGeom>
          <a:ln>
            <a:solidFill>
              <a:srgbClr val="C00000"/>
            </a:solidFill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Box 76"/>
          <p:cNvSpPr txBox="1"/>
          <p:nvPr/>
        </p:nvSpPr>
        <p:spPr>
          <a:xfrm>
            <a:off x="154656" y="2321214"/>
            <a:ext cx="492443" cy="4290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lnSpc>
                <a:spcPct val="70000"/>
              </a:lnSpc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b="1" dirty="0" smtClean="0">
                <a:solidFill>
                  <a:srgbClr val="C00000"/>
                </a:solidFill>
                <a:latin typeface="맑은 고딕" panose="020B0503020000020004" pitchFamily="50" charset="-127"/>
                <a:cs typeface="Arial" pitchFamily="34" charset="0"/>
              </a:rPr>
              <a:t>유입</a:t>
            </a:r>
            <a:endParaRPr kumimoji="1" lang="en-US" altLang="ko-KR" sz="1200" b="1" dirty="0" smtClean="0">
              <a:solidFill>
                <a:srgbClr val="C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fontAlgn="base" latinLnBrk="0">
              <a:lnSpc>
                <a:spcPct val="70000"/>
              </a:lnSpc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b="1" dirty="0" smtClean="0">
                <a:solidFill>
                  <a:srgbClr val="C00000"/>
                </a:solidFill>
                <a:latin typeface="맑은 고딕" panose="020B0503020000020004" pitchFamily="50" charset="-127"/>
                <a:cs typeface="Arial" pitchFamily="34" charset="0"/>
              </a:rPr>
              <a:t>전략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154656" y="3207622"/>
            <a:ext cx="492443" cy="4278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lnSpc>
                <a:spcPct val="70000"/>
              </a:lnSpc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유치</a:t>
            </a:r>
            <a:endParaRPr kumimoji="1" lang="en-US" altLang="ko-KR" sz="120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fontAlgn="base" latinLnBrk="0">
              <a:lnSpc>
                <a:spcPct val="70000"/>
              </a:lnSpc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활동</a:t>
            </a:r>
          </a:p>
        </p:txBody>
      </p:sp>
      <p:cxnSp>
        <p:nvCxnSpPr>
          <p:cNvPr id="79" name="직선 화살표 연결선 78"/>
          <p:cNvCxnSpPr/>
          <p:nvPr/>
        </p:nvCxnSpPr>
        <p:spPr>
          <a:xfrm>
            <a:off x="587828" y="4133461"/>
            <a:ext cx="0" cy="942392"/>
          </a:xfrm>
          <a:prstGeom prst="straightConnector1">
            <a:avLst/>
          </a:prstGeom>
          <a:ln>
            <a:solidFill>
              <a:srgbClr val="C00000"/>
            </a:solidFill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4656" y="4429932"/>
            <a:ext cx="492443" cy="4278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lnSpc>
                <a:spcPct val="70000"/>
              </a:lnSpc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사후</a:t>
            </a:r>
            <a:endParaRPr kumimoji="1" lang="en-US" altLang="ko-KR" sz="120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fontAlgn="base" latinLnBrk="0">
              <a:lnSpc>
                <a:spcPct val="70000"/>
              </a:lnSpc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지원</a:t>
            </a:r>
          </a:p>
        </p:txBody>
      </p:sp>
      <p:sp>
        <p:nvSpPr>
          <p:cNvPr id="81" name="직사각형 9"/>
          <p:cNvSpPr>
            <a:spLocks noChangeArrowheads="1"/>
          </p:cNvSpPr>
          <p:nvPr/>
        </p:nvSpPr>
        <p:spPr bwMode="auto">
          <a:xfrm>
            <a:off x="6690654" y="1678294"/>
            <a:ext cx="174599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fontAlgn="ctr" latinLnBrk="0" hangingPunct="1">
              <a:spcBef>
                <a:spcPts val="600"/>
              </a:spcBef>
              <a:spcAft>
                <a:spcPct val="0"/>
              </a:spcAft>
            </a:pPr>
            <a:r>
              <a:rPr lang="ko-KR" altLang="en-US" sz="140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조직 재설계 방향성</a:t>
            </a:r>
            <a:endParaRPr lang="ko-KR" altLang="en-US" sz="1400" dirty="0">
              <a:solidFill>
                <a:srgbClr val="000000">
                  <a:lumMod val="95000"/>
                  <a:lumOff val="5000"/>
                </a:srgbClr>
              </a:solidFill>
              <a:latin typeface="맑은 고딕" panose="020B0503020000020004" pitchFamily="50" charset="-127"/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73" name="내용 개체 틀 2"/>
          <p:cNvSpPr txBox="1">
            <a:spLocks/>
          </p:cNvSpPr>
          <p:nvPr/>
        </p:nvSpPr>
        <p:spPr>
          <a:xfrm>
            <a:off x="273000" y="688956"/>
            <a:ext cx="9360000" cy="60939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r>
              <a:rPr lang="ko-KR" altLang="en-US" dirty="0"/>
              <a:t>공주시의  도약을 위한 시세 확장을 위하여 기업 및 인규 유입을 유도하기 위한 </a:t>
            </a:r>
            <a:r>
              <a:rPr lang="ko-KR" altLang="en-US" dirty="0" smtClean="0"/>
              <a:t> 기획 및 전략 역할</a:t>
            </a:r>
            <a:endParaRPr lang="en-US" altLang="ko-KR" dirty="0" smtClean="0"/>
          </a:p>
          <a:p>
            <a:r>
              <a:rPr lang="ko-KR" altLang="en-US" dirty="0" smtClean="0"/>
              <a:t> 강화 및 홍보 기능의 강화가 필요함</a:t>
            </a:r>
            <a:endParaRPr lang="ko-KR" altLang="en-US" dirty="0"/>
          </a:p>
        </p:txBody>
      </p:sp>
      <p:sp>
        <p:nvSpPr>
          <p:cNvPr id="76" name="제목 3"/>
          <p:cNvSpPr txBox="1">
            <a:spLocks/>
          </p:cNvSpPr>
          <p:nvPr/>
        </p:nvSpPr>
        <p:spPr>
          <a:xfrm>
            <a:off x="57116" y="143344"/>
            <a:ext cx="8084264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>
                <a:latin typeface="맑은 고딕" panose="020B0503020000020004" pitchFamily="50" charset="-127"/>
              </a:rPr>
              <a:t>3</a:t>
            </a:r>
            <a:r>
              <a:rPr lang="en-US" altLang="ko-KR" dirty="0" smtClean="0">
                <a:latin typeface="맑은 고딕" panose="020B0503020000020004" pitchFamily="50" charset="-127"/>
              </a:rPr>
              <a:t>. </a:t>
            </a:r>
            <a:r>
              <a:rPr lang="ko-KR" altLang="en-US" dirty="0" smtClean="0">
                <a:latin typeface="맑은 고딕" panose="020B0503020000020004" pitchFamily="50" charset="-127"/>
              </a:rPr>
              <a:t>조직재설계 </a:t>
            </a:r>
            <a:r>
              <a:rPr lang="en-US" altLang="ko-KR" dirty="0" smtClean="0">
                <a:latin typeface="맑은 고딕" panose="020B0503020000020004" pitchFamily="50" charset="-127"/>
              </a:rPr>
              <a:t>/ 2) </a:t>
            </a:r>
            <a:r>
              <a:rPr lang="ko-KR" altLang="en-US" dirty="0" smtClean="0">
                <a:latin typeface="맑은 고딕" panose="020B0503020000020004" pitchFamily="50" charset="-127"/>
              </a:rPr>
              <a:t>기업유치 </a:t>
            </a:r>
            <a:r>
              <a:rPr lang="ko-KR" altLang="en-US" dirty="0">
                <a:latin typeface="맑은 고딕" panose="020B0503020000020004" pitchFamily="50" charset="-127"/>
              </a:rPr>
              <a:t>및 </a:t>
            </a:r>
            <a:r>
              <a:rPr lang="ko-KR" altLang="en-US" dirty="0" smtClean="0">
                <a:latin typeface="맑은 고딕" panose="020B0503020000020004" pitchFamily="50" charset="-127"/>
              </a:rPr>
              <a:t>인구유입 강화를 위한 전략기능 강화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7989045" y="187786"/>
            <a:ext cx="15969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Ⅵ.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조직구조 설정</a:t>
            </a:r>
          </a:p>
        </p:txBody>
      </p:sp>
    </p:spTree>
    <p:extLst>
      <p:ext uri="{BB962C8B-B14F-4D97-AF65-F5344CB8AC3E}">
        <p14:creationId xmlns:p14="http://schemas.microsoft.com/office/powerpoint/2010/main" val="39136180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모서리가 둥근 직사각형 2"/>
          <p:cNvSpPr/>
          <p:nvPr/>
        </p:nvSpPr>
        <p:spPr>
          <a:xfrm>
            <a:off x="5709120" y="5661717"/>
            <a:ext cx="1280960" cy="761747"/>
          </a:xfrm>
          <a:prstGeom prst="roundRect">
            <a:avLst>
              <a:gd name="adj" fmla="val 11329"/>
            </a:avLst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4" name="모서리가 둥근 직사각형 3"/>
          <p:cNvSpPr/>
          <p:nvPr/>
        </p:nvSpPr>
        <p:spPr>
          <a:xfrm>
            <a:off x="7060400" y="5661717"/>
            <a:ext cx="2337600" cy="761747"/>
          </a:xfrm>
          <a:prstGeom prst="roundRect">
            <a:avLst>
              <a:gd name="adj" fmla="val 11329"/>
            </a:avLst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5" name="모서리가 둥근 직사각형 4"/>
          <p:cNvSpPr/>
          <p:nvPr/>
        </p:nvSpPr>
        <p:spPr>
          <a:xfrm>
            <a:off x="4216400" y="5661717"/>
            <a:ext cx="1370018" cy="761747"/>
          </a:xfrm>
          <a:prstGeom prst="roundRect">
            <a:avLst>
              <a:gd name="adj" fmla="val 11329"/>
            </a:avLst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" name="Rectangle 9"/>
          <p:cNvSpPr>
            <a:spLocks noChangeArrowheads="1"/>
          </p:cNvSpPr>
          <p:nvPr/>
        </p:nvSpPr>
        <p:spPr bwMode="auto">
          <a:xfrm>
            <a:off x="4559835" y="977660"/>
            <a:ext cx="1440000" cy="288000"/>
          </a:xfrm>
          <a:prstGeom prst="roundRect">
            <a:avLst/>
          </a:prstGeom>
          <a:solidFill>
            <a:srgbClr val="4F81BD">
              <a:lumMod val="50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400" kern="0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시장</a:t>
            </a:r>
            <a:endParaRPr lang="en-US" altLang="ko-KR" sz="1400" kern="0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" name="Rectangle 9"/>
          <p:cNvSpPr>
            <a:spLocks noChangeArrowheads="1"/>
          </p:cNvSpPr>
          <p:nvPr/>
        </p:nvSpPr>
        <p:spPr bwMode="auto">
          <a:xfrm>
            <a:off x="4559835" y="1407412"/>
            <a:ext cx="1440000" cy="288000"/>
          </a:xfrm>
          <a:prstGeom prst="roundRect">
            <a:avLst/>
          </a:prstGeom>
          <a:solidFill>
            <a:srgbClr val="4F81BD">
              <a:lumMod val="75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400" kern="0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부시장</a:t>
            </a:r>
            <a:endParaRPr lang="en-US" altLang="ko-KR" sz="1400" kern="0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" name="Rectangle 9"/>
          <p:cNvSpPr>
            <a:spLocks noChangeArrowheads="1"/>
          </p:cNvSpPr>
          <p:nvPr/>
        </p:nvSpPr>
        <p:spPr bwMode="auto">
          <a:xfrm>
            <a:off x="5877738" y="3781993"/>
            <a:ext cx="1117422" cy="309947"/>
          </a:xfrm>
          <a:prstGeom prst="roundRect">
            <a:avLst/>
          </a:prstGeom>
          <a:solidFill>
            <a:srgbClr val="4F81BD">
              <a:lumMod val="20000"/>
              <a:lumOff val="80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0" tIns="72000" rIns="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00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성장전략사업단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9" name="Rectangle 9"/>
          <p:cNvSpPr>
            <a:spLocks noChangeArrowheads="1"/>
          </p:cNvSpPr>
          <p:nvPr/>
        </p:nvSpPr>
        <p:spPr bwMode="auto">
          <a:xfrm>
            <a:off x="5921532" y="4194986"/>
            <a:ext cx="198000" cy="1318084"/>
          </a:xfrm>
          <a:prstGeom prst="roundRect">
            <a:avLst/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시정발전연구과</a:t>
            </a:r>
            <a:endParaRPr lang="en-US" altLang="ko-KR" sz="100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</a:endParaRPr>
          </a:p>
        </p:txBody>
      </p:sp>
      <p:cxnSp>
        <p:nvCxnSpPr>
          <p:cNvPr id="10" name="꺾인 연결선 9"/>
          <p:cNvCxnSpPr>
            <a:stCxn id="9" idx="0"/>
            <a:endCxn id="8" idx="2"/>
          </p:cNvCxnSpPr>
          <p:nvPr/>
        </p:nvCxnSpPr>
        <p:spPr>
          <a:xfrm rot="5400000" flipH="1" flipV="1">
            <a:off x="6176967" y="3935505"/>
            <a:ext cx="103046" cy="415917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11" name="Rectangle 9"/>
          <p:cNvSpPr>
            <a:spLocks noChangeArrowheads="1"/>
          </p:cNvSpPr>
          <p:nvPr/>
        </p:nvSpPr>
        <p:spPr bwMode="auto">
          <a:xfrm>
            <a:off x="6740575" y="4194986"/>
            <a:ext cx="198000" cy="1318084"/>
          </a:xfrm>
          <a:prstGeom prst="roundRect">
            <a:avLst/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전략사업과</a:t>
            </a:r>
            <a:endParaRPr lang="en-US" altLang="ko-KR" sz="100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</a:endParaRPr>
          </a:p>
        </p:txBody>
      </p:sp>
      <p:cxnSp>
        <p:nvCxnSpPr>
          <p:cNvPr id="12" name="꺾인 연결선 11"/>
          <p:cNvCxnSpPr>
            <a:stCxn id="11" idx="0"/>
            <a:endCxn id="8" idx="2"/>
          </p:cNvCxnSpPr>
          <p:nvPr/>
        </p:nvCxnSpPr>
        <p:spPr>
          <a:xfrm rot="16200000" flipV="1">
            <a:off x="6586489" y="3941900"/>
            <a:ext cx="103046" cy="403126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13" name="Rectangle 9"/>
          <p:cNvSpPr>
            <a:spLocks noChangeArrowheads="1"/>
          </p:cNvSpPr>
          <p:nvPr/>
        </p:nvSpPr>
        <p:spPr bwMode="auto">
          <a:xfrm>
            <a:off x="4559835" y="977660"/>
            <a:ext cx="1440000" cy="288000"/>
          </a:xfrm>
          <a:prstGeom prst="roundRect">
            <a:avLst/>
          </a:prstGeom>
          <a:solidFill>
            <a:srgbClr val="4F81BD">
              <a:lumMod val="50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400" kern="0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시장</a:t>
            </a:r>
            <a:endParaRPr lang="en-US" altLang="ko-KR" sz="1400" kern="0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4" name="Rectangle 9"/>
          <p:cNvSpPr>
            <a:spLocks noChangeArrowheads="1"/>
          </p:cNvSpPr>
          <p:nvPr/>
        </p:nvSpPr>
        <p:spPr bwMode="auto">
          <a:xfrm>
            <a:off x="4559835" y="1407412"/>
            <a:ext cx="1440000" cy="288000"/>
          </a:xfrm>
          <a:prstGeom prst="roundRect">
            <a:avLst/>
          </a:prstGeom>
          <a:solidFill>
            <a:srgbClr val="4F81BD">
              <a:lumMod val="75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400" kern="0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부시장</a:t>
            </a:r>
            <a:endParaRPr lang="en-US" altLang="ko-KR" sz="1400" kern="0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5" name="Rectangle 9"/>
          <p:cNvSpPr>
            <a:spLocks noChangeArrowheads="1"/>
          </p:cNvSpPr>
          <p:nvPr/>
        </p:nvSpPr>
        <p:spPr bwMode="auto">
          <a:xfrm>
            <a:off x="2133257" y="1898072"/>
            <a:ext cx="698719" cy="468000"/>
          </a:xfrm>
          <a:prstGeom prst="roundRect">
            <a:avLst/>
          </a:prstGeom>
          <a:solidFill>
            <a:srgbClr val="4F81BD">
              <a:lumMod val="20000"/>
              <a:lumOff val="80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0" tIns="72000" rIns="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000" kern="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시민국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6" name="Rectangle 9"/>
          <p:cNvSpPr>
            <a:spLocks noChangeArrowheads="1"/>
          </p:cNvSpPr>
          <p:nvPr/>
        </p:nvSpPr>
        <p:spPr bwMode="auto">
          <a:xfrm>
            <a:off x="4416231" y="1900320"/>
            <a:ext cx="575910" cy="468000"/>
          </a:xfrm>
          <a:prstGeom prst="roundRect">
            <a:avLst/>
          </a:prstGeom>
          <a:solidFill>
            <a:srgbClr val="4F81BD">
              <a:lumMod val="20000"/>
              <a:lumOff val="80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0" tIns="72000" rIns="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0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안전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0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산업국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7" name="Rectangle 9"/>
          <p:cNvSpPr>
            <a:spLocks noChangeArrowheads="1"/>
          </p:cNvSpPr>
          <p:nvPr/>
        </p:nvSpPr>
        <p:spPr bwMode="auto">
          <a:xfrm>
            <a:off x="5948735" y="1900320"/>
            <a:ext cx="575910" cy="468000"/>
          </a:xfrm>
          <a:prstGeom prst="roundRect">
            <a:avLst/>
          </a:prstGeom>
          <a:solidFill>
            <a:srgbClr val="4F81BD">
              <a:lumMod val="20000"/>
              <a:lumOff val="80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0" tIns="72000" rIns="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0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성장전략사업단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8" name="Rectangle 9"/>
          <p:cNvSpPr>
            <a:spLocks noChangeArrowheads="1"/>
          </p:cNvSpPr>
          <p:nvPr/>
        </p:nvSpPr>
        <p:spPr bwMode="auto">
          <a:xfrm>
            <a:off x="6573313" y="1900320"/>
            <a:ext cx="575910" cy="468000"/>
          </a:xfrm>
          <a:prstGeom prst="roundRect">
            <a:avLst/>
          </a:prstGeom>
          <a:solidFill>
            <a:srgbClr val="4F81BD">
              <a:lumMod val="20000"/>
              <a:lumOff val="80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0" tIns="72000" rIns="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0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보건소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9" name="Rectangle 9"/>
          <p:cNvSpPr>
            <a:spLocks noChangeArrowheads="1"/>
          </p:cNvSpPr>
          <p:nvPr/>
        </p:nvSpPr>
        <p:spPr bwMode="auto">
          <a:xfrm>
            <a:off x="7331660" y="1900320"/>
            <a:ext cx="575910" cy="468000"/>
          </a:xfrm>
          <a:prstGeom prst="roundRect">
            <a:avLst/>
          </a:prstGeom>
          <a:solidFill>
            <a:srgbClr val="4F81BD">
              <a:lumMod val="20000"/>
              <a:lumOff val="80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0" tIns="72000" rIns="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000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anose="020B0503020000020004" pitchFamily="50" charset="-127"/>
              </a:rPr>
              <a:t>농업</a:t>
            </a:r>
            <a:endParaRPr lang="en-US" altLang="ko-KR" sz="1000" kern="0" dirty="0" smtClean="0">
              <a:solidFill>
                <a:srgbClr val="000000">
                  <a:lumMod val="95000"/>
                  <a:lumOff val="5000"/>
                </a:srgbClr>
              </a:solidFill>
              <a:latin typeface="맑은 고딕" panose="020B0503020000020004" pitchFamily="50" charset="-127"/>
            </a:endParaRPr>
          </a:p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0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기술센터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3" name="Rectangle 9"/>
          <p:cNvSpPr>
            <a:spLocks noChangeArrowheads="1"/>
          </p:cNvSpPr>
          <p:nvPr/>
        </p:nvSpPr>
        <p:spPr bwMode="auto">
          <a:xfrm>
            <a:off x="1149810" y="2356485"/>
            <a:ext cx="198000" cy="1276384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700" kern="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정보감사담당관실</a:t>
            </a:r>
            <a:endParaRPr lang="en-US" altLang="ko-KR" sz="7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4" name="Rectangle 9"/>
          <p:cNvSpPr>
            <a:spLocks noChangeArrowheads="1"/>
          </p:cNvSpPr>
          <p:nvPr/>
        </p:nvSpPr>
        <p:spPr bwMode="auto">
          <a:xfrm>
            <a:off x="3495120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안전관리과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5" name="Rectangle 9"/>
          <p:cNvSpPr>
            <a:spLocks noChangeArrowheads="1"/>
          </p:cNvSpPr>
          <p:nvPr/>
        </p:nvSpPr>
        <p:spPr bwMode="auto">
          <a:xfrm>
            <a:off x="3741801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>
                <a:solidFill>
                  <a:prstClr val="black"/>
                </a:solidFill>
                <a:latin typeface="맑은 고딕" panose="020B0503020000020004" pitchFamily="50" charset="-127"/>
              </a:rPr>
              <a:t>경제과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6" name="Rectangle 9"/>
          <p:cNvSpPr>
            <a:spLocks noChangeArrowheads="1"/>
          </p:cNvSpPr>
          <p:nvPr/>
        </p:nvSpPr>
        <p:spPr bwMode="auto">
          <a:xfrm>
            <a:off x="3988482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건설과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7" name="Rectangle 9"/>
          <p:cNvSpPr>
            <a:spLocks noChangeArrowheads="1"/>
          </p:cNvSpPr>
          <p:nvPr/>
        </p:nvSpPr>
        <p:spPr bwMode="auto">
          <a:xfrm>
            <a:off x="4235163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산림과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8" name="Rectangle 9"/>
          <p:cNvSpPr>
            <a:spLocks noChangeArrowheads="1"/>
          </p:cNvSpPr>
          <p:nvPr/>
        </p:nvSpPr>
        <p:spPr bwMode="auto">
          <a:xfrm>
            <a:off x="4481844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>
                <a:solidFill>
                  <a:prstClr val="black"/>
                </a:solidFill>
                <a:latin typeface="맑은 고딕" panose="020B0503020000020004" pitchFamily="50" charset="-127"/>
              </a:rPr>
              <a:t>도시재생과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9" name="Rectangle 9"/>
          <p:cNvSpPr>
            <a:spLocks noChangeArrowheads="1"/>
          </p:cNvSpPr>
          <p:nvPr/>
        </p:nvSpPr>
        <p:spPr bwMode="auto">
          <a:xfrm>
            <a:off x="4728525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>
                <a:solidFill>
                  <a:prstClr val="black"/>
                </a:solidFill>
                <a:latin typeface="맑은 고딕" panose="020B0503020000020004" pitchFamily="50" charset="-127"/>
              </a:rPr>
              <a:t>허가과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30" name="Rectangle 9"/>
          <p:cNvSpPr>
            <a:spLocks noChangeArrowheads="1"/>
          </p:cNvSpPr>
          <p:nvPr/>
        </p:nvSpPr>
        <p:spPr bwMode="auto">
          <a:xfrm>
            <a:off x="4975206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교통과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31" name="Rectangle 9"/>
          <p:cNvSpPr>
            <a:spLocks noChangeArrowheads="1"/>
          </p:cNvSpPr>
          <p:nvPr/>
        </p:nvSpPr>
        <p:spPr bwMode="auto">
          <a:xfrm>
            <a:off x="5221887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환경과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32" name="Rectangle 9"/>
          <p:cNvSpPr>
            <a:spLocks noChangeArrowheads="1"/>
          </p:cNvSpPr>
          <p:nvPr/>
        </p:nvSpPr>
        <p:spPr bwMode="auto">
          <a:xfrm>
            <a:off x="5468568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청소과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33" name="Rectangle 9"/>
          <p:cNvSpPr>
            <a:spLocks noChangeArrowheads="1"/>
          </p:cNvSpPr>
          <p:nvPr/>
        </p:nvSpPr>
        <p:spPr bwMode="auto">
          <a:xfrm>
            <a:off x="5715252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수도과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34" name="Rectangle 9"/>
          <p:cNvSpPr>
            <a:spLocks noChangeArrowheads="1"/>
          </p:cNvSpPr>
          <p:nvPr/>
        </p:nvSpPr>
        <p:spPr bwMode="auto">
          <a:xfrm>
            <a:off x="6013879" y="2473333"/>
            <a:ext cx="198000" cy="1158867"/>
          </a:xfrm>
          <a:prstGeom prst="roundRect">
            <a:avLst/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100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공공사업개발과</a:t>
            </a:r>
            <a:endParaRPr lang="en-US" altLang="ko-KR" sz="100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</a:endParaRPr>
          </a:p>
        </p:txBody>
      </p:sp>
      <p:sp>
        <p:nvSpPr>
          <p:cNvPr id="35" name="Rectangle 9"/>
          <p:cNvSpPr>
            <a:spLocks noChangeArrowheads="1"/>
          </p:cNvSpPr>
          <p:nvPr/>
        </p:nvSpPr>
        <p:spPr bwMode="auto">
          <a:xfrm>
            <a:off x="6253152" y="2473333"/>
            <a:ext cx="198000" cy="1158867"/>
          </a:xfrm>
          <a:prstGeom prst="roundRect">
            <a:avLst/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000" dirty="0">
                <a:solidFill>
                  <a:schemeClr val="tx1"/>
                </a:solidFill>
                <a:latin typeface="+mn-ea"/>
              </a:rPr>
              <a:t>5</a:t>
            </a:r>
            <a:r>
              <a:rPr lang="ko-KR" altLang="en-US" sz="1000" dirty="0">
                <a:solidFill>
                  <a:schemeClr val="tx1"/>
                </a:solidFill>
                <a:latin typeface="+mn-ea"/>
              </a:rPr>
              <a:t>도</a:t>
            </a:r>
            <a:r>
              <a:rPr lang="en-US" altLang="ko-KR" sz="1000" dirty="0">
                <a:solidFill>
                  <a:schemeClr val="tx1"/>
                </a:solidFill>
                <a:latin typeface="+mn-ea"/>
              </a:rPr>
              <a:t>2</a:t>
            </a:r>
            <a:r>
              <a:rPr lang="ko-KR" altLang="en-US" sz="1000" dirty="0">
                <a:solidFill>
                  <a:schemeClr val="tx1"/>
                </a:solidFill>
                <a:latin typeface="+mn-ea"/>
              </a:rPr>
              <a:t>촌과</a:t>
            </a:r>
            <a:endParaRPr lang="en-US" altLang="ko-KR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6" name="Rectangle 9"/>
          <p:cNvSpPr>
            <a:spLocks noChangeArrowheads="1"/>
          </p:cNvSpPr>
          <p:nvPr/>
        </p:nvSpPr>
        <p:spPr bwMode="auto">
          <a:xfrm>
            <a:off x="6589266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보건과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37" name="Rectangle 9"/>
          <p:cNvSpPr>
            <a:spLocks noChangeArrowheads="1"/>
          </p:cNvSpPr>
          <p:nvPr/>
        </p:nvSpPr>
        <p:spPr bwMode="auto">
          <a:xfrm>
            <a:off x="6819014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건강과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38" name="Rectangle 9"/>
          <p:cNvSpPr>
            <a:spLocks noChangeArrowheads="1"/>
          </p:cNvSpPr>
          <p:nvPr/>
        </p:nvSpPr>
        <p:spPr bwMode="auto">
          <a:xfrm>
            <a:off x="7108649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농업과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39" name="Rectangle 9"/>
          <p:cNvSpPr>
            <a:spLocks noChangeArrowheads="1"/>
          </p:cNvSpPr>
          <p:nvPr/>
        </p:nvSpPr>
        <p:spPr bwMode="auto">
          <a:xfrm>
            <a:off x="7351097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축산과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40" name="Rectangle 9"/>
          <p:cNvSpPr>
            <a:spLocks noChangeArrowheads="1"/>
          </p:cNvSpPr>
          <p:nvPr/>
        </p:nvSpPr>
        <p:spPr bwMode="auto">
          <a:xfrm>
            <a:off x="7593545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농촌진흥과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41" name="Rectangle 9"/>
          <p:cNvSpPr>
            <a:spLocks noChangeArrowheads="1"/>
          </p:cNvSpPr>
          <p:nvPr/>
        </p:nvSpPr>
        <p:spPr bwMode="auto">
          <a:xfrm>
            <a:off x="7835993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기술보급과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42" name="Rectangle 9"/>
          <p:cNvSpPr>
            <a:spLocks noChangeArrowheads="1"/>
          </p:cNvSpPr>
          <p:nvPr/>
        </p:nvSpPr>
        <p:spPr bwMode="auto">
          <a:xfrm>
            <a:off x="8156406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7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공공시설관리소</a:t>
            </a:r>
            <a:endParaRPr lang="en-US" altLang="ko-KR" sz="7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43" name="Rectangle 9"/>
          <p:cNvSpPr>
            <a:spLocks noChangeArrowheads="1"/>
          </p:cNvSpPr>
          <p:nvPr/>
        </p:nvSpPr>
        <p:spPr bwMode="auto">
          <a:xfrm>
            <a:off x="8400916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7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관광경영사업소</a:t>
            </a:r>
            <a:endParaRPr lang="en-US" altLang="ko-KR" sz="7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44" name="Rectangle 9"/>
          <p:cNvSpPr>
            <a:spLocks noChangeArrowheads="1"/>
          </p:cNvSpPr>
          <p:nvPr/>
        </p:nvSpPr>
        <p:spPr bwMode="auto">
          <a:xfrm>
            <a:off x="8645426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시립도서관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45" name="Rectangle 9"/>
          <p:cNvSpPr>
            <a:spLocks noChangeArrowheads="1"/>
          </p:cNvSpPr>
          <p:nvPr/>
        </p:nvSpPr>
        <p:spPr bwMode="auto">
          <a:xfrm>
            <a:off x="8889936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7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종합사회복지관</a:t>
            </a:r>
            <a:endParaRPr lang="en-US" altLang="ko-KR" sz="7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cxnSp>
        <p:nvCxnSpPr>
          <p:cNvPr id="47" name="직선 연결선 46"/>
          <p:cNvCxnSpPr/>
          <p:nvPr/>
        </p:nvCxnSpPr>
        <p:spPr>
          <a:xfrm rot="16200000" flipV="1">
            <a:off x="423183" y="2134465"/>
            <a:ext cx="667229" cy="981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48" name="직선 연결선 47"/>
          <p:cNvCxnSpPr/>
          <p:nvPr/>
        </p:nvCxnSpPr>
        <p:spPr>
          <a:xfrm rot="16200000" flipV="1">
            <a:off x="668944" y="2134465"/>
            <a:ext cx="667229" cy="981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49" name="직선 연결선 48"/>
          <p:cNvCxnSpPr/>
          <p:nvPr/>
        </p:nvCxnSpPr>
        <p:spPr>
          <a:xfrm flipV="1">
            <a:off x="1247831" y="1801342"/>
            <a:ext cx="0" cy="553238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50" name="꺾인 연결선 49"/>
          <p:cNvCxnSpPr>
            <a:stCxn id="86" idx="0"/>
            <a:endCxn id="15" idx="2"/>
          </p:cNvCxnSpPr>
          <p:nvPr/>
        </p:nvCxnSpPr>
        <p:spPr>
          <a:xfrm rot="5400000" flipH="1" flipV="1">
            <a:off x="1945124" y="1940366"/>
            <a:ext cx="111786" cy="963199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51" name="꺾인 연결선 50"/>
          <p:cNvCxnSpPr>
            <a:stCxn id="87" idx="0"/>
            <a:endCxn id="15" idx="2"/>
          </p:cNvCxnSpPr>
          <p:nvPr/>
        </p:nvCxnSpPr>
        <p:spPr>
          <a:xfrm rot="5400000" flipH="1" flipV="1">
            <a:off x="2057849" y="2053090"/>
            <a:ext cx="111786" cy="737750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52" name="꺾인 연결선 51"/>
          <p:cNvCxnSpPr>
            <a:stCxn id="88" idx="0"/>
            <a:endCxn id="15" idx="2"/>
          </p:cNvCxnSpPr>
          <p:nvPr/>
        </p:nvCxnSpPr>
        <p:spPr>
          <a:xfrm rot="5400000" flipH="1" flipV="1">
            <a:off x="2170573" y="2165815"/>
            <a:ext cx="111786" cy="512301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53" name="꺾인 연결선 52"/>
          <p:cNvCxnSpPr>
            <a:stCxn id="89" idx="0"/>
            <a:endCxn id="15" idx="2"/>
          </p:cNvCxnSpPr>
          <p:nvPr/>
        </p:nvCxnSpPr>
        <p:spPr>
          <a:xfrm rot="5400000" flipH="1" flipV="1">
            <a:off x="2283298" y="2278539"/>
            <a:ext cx="111786" cy="286852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54" name="꺾인 연결선 53"/>
          <p:cNvCxnSpPr>
            <a:stCxn id="90" idx="0"/>
            <a:endCxn id="15" idx="2"/>
          </p:cNvCxnSpPr>
          <p:nvPr/>
        </p:nvCxnSpPr>
        <p:spPr>
          <a:xfrm rot="5400000" flipH="1" flipV="1">
            <a:off x="2396022" y="2391264"/>
            <a:ext cx="111786" cy="61403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55" name="꺾인 연결선 54"/>
          <p:cNvCxnSpPr>
            <a:stCxn id="91" idx="0"/>
            <a:endCxn id="15" idx="2"/>
          </p:cNvCxnSpPr>
          <p:nvPr/>
        </p:nvCxnSpPr>
        <p:spPr>
          <a:xfrm rot="16200000" flipV="1">
            <a:off x="2508747" y="2339942"/>
            <a:ext cx="111786" cy="164046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56" name="꺾인 연결선 55"/>
          <p:cNvCxnSpPr>
            <a:stCxn id="94" idx="0"/>
            <a:endCxn id="15" idx="2"/>
          </p:cNvCxnSpPr>
          <p:nvPr/>
        </p:nvCxnSpPr>
        <p:spPr>
          <a:xfrm rot="16200000" flipV="1">
            <a:off x="2621472" y="2227217"/>
            <a:ext cx="111786" cy="389495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57" name="꺾인 연결선 56"/>
          <p:cNvCxnSpPr>
            <a:stCxn id="93" idx="0"/>
            <a:endCxn id="15" idx="2"/>
          </p:cNvCxnSpPr>
          <p:nvPr/>
        </p:nvCxnSpPr>
        <p:spPr>
          <a:xfrm rot="16200000" flipV="1">
            <a:off x="2846920" y="2001769"/>
            <a:ext cx="111786" cy="840391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58" name="꺾인 연결선 57"/>
          <p:cNvCxnSpPr>
            <a:stCxn id="24" idx="0"/>
            <a:endCxn id="16" idx="2"/>
          </p:cNvCxnSpPr>
          <p:nvPr/>
        </p:nvCxnSpPr>
        <p:spPr>
          <a:xfrm rot="5400000" flipH="1" flipV="1">
            <a:off x="4096647" y="1865794"/>
            <a:ext cx="105013" cy="1110066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59" name="꺾인 연결선 58"/>
          <p:cNvCxnSpPr>
            <a:stCxn id="33" idx="0"/>
            <a:endCxn id="16" idx="2"/>
          </p:cNvCxnSpPr>
          <p:nvPr/>
        </p:nvCxnSpPr>
        <p:spPr>
          <a:xfrm rot="16200000" flipV="1">
            <a:off x="5206713" y="1865794"/>
            <a:ext cx="105013" cy="1110066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60" name="꺾인 연결선 59"/>
          <p:cNvCxnSpPr>
            <a:stCxn id="16" idx="2"/>
            <a:endCxn id="25" idx="0"/>
          </p:cNvCxnSpPr>
          <p:nvPr/>
        </p:nvCxnSpPr>
        <p:spPr>
          <a:xfrm rot="5400000">
            <a:off x="4219988" y="1989134"/>
            <a:ext cx="105013" cy="863385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61" name="꺾인 연결선 60"/>
          <p:cNvCxnSpPr>
            <a:stCxn id="16" idx="2"/>
            <a:endCxn id="26" idx="0"/>
          </p:cNvCxnSpPr>
          <p:nvPr/>
        </p:nvCxnSpPr>
        <p:spPr>
          <a:xfrm rot="5400000">
            <a:off x="4343328" y="2112474"/>
            <a:ext cx="105013" cy="616704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62" name="꺾인 연결선 61"/>
          <p:cNvCxnSpPr>
            <a:stCxn id="16" idx="2"/>
            <a:endCxn id="27" idx="0"/>
          </p:cNvCxnSpPr>
          <p:nvPr/>
        </p:nvCxnSpPr>
        <p:spPr>
          <a:xfrm rot="5400000">
            <a:off x="4466669" y="2235815"/>
            <a:ext cx="105013" cy="370023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63" name="꺾인 연결선 62"/>
          <p:cNvCxnSpPr>
            <a:stCxn id="16" idx="2"/>
            <a:endCxn id="28" idx="0"/>
          </p:cNvCxnSpPr>
          <p:nvPr/>
        </p:nvCxnSpPr>
        <p:spPr>
          <a:xfrm rot="5400000">
            <a:off x="4590009" y="2359155"/>
            <a:ext cx="105013" cy="123342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64" name="꺾인 연결선 63"/>
          <p:cNvCxnSpPr>
            <a:stCxn id="29" idx="0"/>
            <a:endCxn id="16" idx="2"/>
          </p:cNvCxnSpPr>
          <p:nvPr/>
        </p:nvCxnSpPr>
        <p:spPr>
          <a:xfrm rot="16200000" flipV="1">
            <a:off x="4713350" y="2359157"/>
            <a:ext cx="105013" cy="123339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65" name="꺾인 연결선 64"/>
          <p:cNvCxnSpPr>
            <a:stCxn id="30" idx="0"/>
            <a:endCxn id="16" idx="2"/>
          </p:cNvCxnSpPr>
          <p:nvPr/>
        </p:nvCxnSpPr>
        <p:spPr>
          <a:xfrm rot="16200000" flipV="1">
            <a:off x="4836690" y="2235817"/>
            <a:ext cx="105013" cy="370020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66" name="꺾인 연결선 65"/>
          <p:cNvCxnSpPr>
            <a:stCxn id="31" idx="0"/>
            <a:endCxn id="16" idx="2"/>
          </p:cNvCxnSpPr>
          <p:nvPr/>
        </p:nvCxnSpPr>
        <p:spPr>
          <a:xfrm rot="16200000" flipV="1">
            <a:off x="4960031" y="2112476"/>
            <a:ext cx="105013" cy="616701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67" name="꺾인 연결선 66"/>
          <p:cNvCxnSpPr>
            <a:stCxn id="32" idx="0"/>
            <a:endCxn id="16" idx="2"/>
          </p:cNvCxnSpPr>
          <p:nvPr/>
        </p:nvCxnSpPr>
        <p:spPr>
          <a:xfrm rot="16200000" flipV="1">
            <a:off x="5083371" y="1989136"/>
            <a:ext cx="105013" cy="863382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68" name="꺾인 연결선 67"/>
          <p:cNvCxnSpPr>
            <a:stCxn id="33" idx="0"/>
            <a:endCxn id="16" idx="2"/>
          </p:cNvCxnSpPr>
          <p:nvPr/>
        </p:nvCxnSpPr>
        <p:spPr>
          <a:xfrm rot="16200000" flipV="1">
            <a:off x="5206713" y="1865794"/>
            <a:ext cx="105013" cy="1110066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74" name="꺾인 연결선 73"/>
          <p:cNvCxnSpPr>
            <a:stCxn id="34" idx="0"/>
            <a:endCxn id="17" idx="2"/>
          </p:cNvCxnSpPr>
          <p:nvPr/>
        </p:nvCxnSpPr>
        <p:spPr>
          <a:xfrm rot="5400000" flipH="1" flipV="1">
            <a:off x="6122278" y="2358922"/>
            <a:ext cx="105013" cy="123811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75" name="꺾인 연결선 74"/>
          <p:cNvCxnSpPr>
            <a:stCxn id="35" idx="0"/>
            <a:endCxn id="17" idx="2"/>
          </p:cNvCxnSpPr>
          <p:nvPr/>
        </p:nvCxnSpPr>
        <p:spPr>
          <a:xfrm rot="16200000" flipV="1">
            <a:off x="6241915" y="2363096"/>
            <a:ext cx="105013" cy="115462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76" name="꺾인 연결선 75"/>
          <p:cNvCxnSpPr>
            <a:stCxn id="36" idx="0"/>
            <a:endCxn id="18" idx="2"/>
          </p:cNvCxnSpPr>
          <p:nvPr/>
        </p:nvCxnSpPr>
        <p:spPr>
          <a:xfrm rot="5400000" flipH="1" flipV="1">
            <a:off x="6722261" y="2334326"/>
            <a:ext cx="105013" cy="173002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77" name="꺾인 연결선 76"/>
          <p:cNvCxnSpPr>
            <a:stCxn id="37" idx="0"/>
            <a:endCxn id="18" idx="2"/>
          </p:cNvCxnSpPr>
          <p:nvPr/>
        </p:nvCxnSpPr>
        <p:spPr>
          <a:xfrm rot="16200000" flipV="1">
            <a:off x="6837135" y="2392454"/>
            <a:ext cx="105013" cy="56746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78" name="꺾인 연결선 77"/>
          <p:cNvCxnSpPr>
            <a:stCxn id="38" idx="0"/>
            <a:endCxn id="19" idx="2"/>
          </p:cNvCxnSpPr>
          <p:nvPr/>
        </p:nvCxnSpPr>
        <p:spPr>
          <a:xfrm rot="5400000" flipH="1" flipV="1">
            <a:off x="7361126" y="2214844"/>
            <a:ext cx="105013" cy="411966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79" name="꺾인 연결선 78"/>
          <p:cNvCxnSpPr>
            <a:stCxn id="39" idx="0"/>
            <a:endCxn id="19" idx="2"/>
          </p:cNvCxnSpPr>
          <p:nvPr/>
        </p:nvCxnSpPr>
        <p:spPr>
          <a:xfrm rot="5400000" flipH="1" flipV="1">
            <a:off x="7482350" y="2336068"/>
            <a:ext cx="105013" cy="169518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80" name="꺾인 연결선 79"/>
          <p:cNvCxnSpPr>
            <a:stCxn id="40" idx="0"/>
            <a:endCxn id="19" idx="2"/>
          </p:cNvCxnSpPr>
          <p:nvPr/>
        </p:nvCxnSpPr>
        <p:spPr>
          <a:xfrm rot="16200000" flipV="1">
            <a:off x="7603574" y="2384362"/>
            <a:ext cx="105013" cy="72930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81" name="꺾인 연결선 80"/>
          <p:cNvCxnSpPr>
            <a:stCxn id="41" idx="0"/>
            <a:endCxn id="19" idx="2"/>
          </p:cNvCxnSpPr>
          <p:nvPr/>
        </p:nvCxnSpPr>
        <p:spPr>
          <a:xfrm rot="16200000" flipV="1">
            <a:off x="7724798" y="2263138"/>
            <a:ext cx="105013" cy="315378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83" name="직선 연결선 82"/>
          <p:cNvCxnSpPr/>
          <p:nvPr/>
        </p:nvCxnSpPr>
        <p:spPr>
          <a:xfrm rot="16200000" flipV="1">
            <a:off x="7924247" y="2134385"/>
            <a:ext cx="667229" cy="981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84" name="직선 연결선 83"/>
          <p:cNvCxnSpPr/>
          <p:nvPr/>
        </p:nvCxnSpPr>
        <p:spPr>
          <a:xfrm rot="16200000" flipV="1">
            <a:off x="8163298" y="2134385"/>
            <a:ext cx="667229" cy="981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85" name="직선 연결선 84"/>
          <p:cNvCxnSpPr/>
          <p:nvPr/>
        </p:nvCxnSpPr>
        <p:spPr>
          <a:xfrm rot="16200000" flipV="1">
            <a:off x="8412854" y="2134385"/>
            <a:ext cx="667229" cy="981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86" name="Rectangle 9"/>
          <p:cNvSpPr>
            <a:spLocks noChangeArrowheads="1"/>
          </p:cNvSpPr>
          <p:nvPr/>
        </p:nvSpPr>
        <p:spPr bwMode="auto">
          <a:xfrm>
            <a:off x="1420418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사회과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7" name="Rectangle 9"/>
          <p:cNvSpPr>
            <a:spLocks noChangeArrowheads="1"/>
          </p:cNvSpPr>
          <p:nvPr/>
        </p:nvSpPr>
        <p:spPr bwMode="auto">
          <a:xfrm>
            <a:off x="1645867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복지과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8" name="Rectangle 9"/>
          <p:cNvSpPr>
            <a:spLocks noChangeArrowheads="1"/>
          </p:cNvSpPr>
          <p:nvPr/>
        </p:nvSpPr>
        <p:spPr bwMode="auto">
          <a:xfrm>
            <a:off x="1871316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민원과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9" name="Rectangle 9"/>
          <p:cNvSpPr>
            <a:spLocks noChangeArrowheads="1"/>
          </p:cNvSpPr>
          <p:nvPr/>
        </p:nvSpPr>
        <p:spPr bwMode="auto">
          <a:xfrm>
            <a:off x="2096765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회계과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90" name="Rectangle 9"/>
          <p:cNvSpPr>
            <a:spLocks noChangeArrowheads="1"/>
          </p:cNvSpPr>
          <p:nvPr/>
        </p:nvSpPr>
        <p:spPr bwMode="auto">
          <a:xfrm>
            <a:off x="2322214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세무과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91" name="Rectangle 9"/>
          <p:cNvSpPr>
            <a:spLocks noChangeArrowheads="1"/>
          </p:cNvSpPr>
          <p:nvPr/>
        </p:nvSpPr>
        <p:spPr bwMode="auto">
          <a:xfrm>
            <a:off x="2547663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문화체육과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92" name="Rectangle 9"/>
          <p:cNvSpPr>
            <a:spLocks noChangeArrowheads="1"/>
          </p:cNvSpPr>
          <p:nvPr/>
        </p:nvSpPr>
        <p:spPr bwMode="auto">
          <a:xfrm>
            <a:off x="2998561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문화재과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93" name="Rectangle 9"/>
          <p:cNvSpPr>
            <a:spLocks noChangeArrowheads="1"/>
          </p:cNvSpPr>
          <p:nvPr/>
        </p:nvSpPr>
        <p:spPr bwMode="auto">
          <a:xfrm>
            <a:off x="3224008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토지과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94" name="Rectangle 9"/>
          <p:cNvSpPr>
            <a:spLocks noChangeArrowheads="1"/>
          </p:cNvSpPr>
          <p:nvPr/>
        </p:nvSpPr>
        <p:spPr bwMode="auto">
          <a:xfrm>
            <a:off x="2773112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관광과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cxnSp>
        <p:nvCxnSpPr>
          <p:cNvPr id="95" name="꺾인 연결선 94"/>
          <p:cNvCxnSpPr>
            <a:stCxn id="92" idx="0"/>
            <a:endCxn id="15" idx="2"/>
          </p:cNvCxnSpPr>
          <p:nvPr/>
        </p:nvCxnSpPr>
        <p:spPr>
          <a:xfrm rot="16200000" flipV="1">
            <a:off x="2734196" y="2114493"/>
            <a:ext cx="111786" cy="614944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96" name="직사각형 95"/>
          <p:cNvSpPr/>
          <p:nvPr/>
        </p:nvSpPr>
        <p:spPr>
          <a:xfrm>
            <a:off x="5669947" y="5661717"/>
            <a:ext cx="1345240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/>
            <a:r>
              <a:rPr kumimoji="1" lang="ko-KR" altLang="en-US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정책개발</a:t>
            </a:r>
            <a:r>
              <a:rPr kumimoji="1" lang="en-US" altLang="ko-KR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(</a:t>
            </a:r>
            <a:r>
              <a:rPr kumimoji="1" lang="ko-KR" altLang="en-US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신설</a:t>
            </a:r>
            <a:r>
              <a:rPr kumimoji="1" lang="en-US" altLang="ko-KR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)</a:t>
            </a:r>
          </a:p>
          <a:p>
            <a:pPr latinLnBrk="0"/>
            <a:r>
              <a:rPr kumimoji="1" lang="ko-KR" altLang="en-US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상생발전</a:t>
            </a:r>
            <a:r>
              <a:rPr kumimoji="1" lang="en-US" altLang="ko-KR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(</a:t>
            </a:r>
            <a:r>
              <a:rPr kumimoji="1" lang="ko-KR" altLang="en-US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공공개발</a:t>
            </a:r>
            <a:r>
              <a:rPr kumimoji="1" lang="en-US" altLang="ko-KR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)</a:t>
            </a:r>
          </a:p>
          <a:p>
            <a:pPr latinLnBrk="0"/>
            <a:r>
              <a:rPr kumimoji="1" lang="ko-KR" altLang="en-US" sz="1050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도농교류</a:t>
            </a:r>
            <a:r>
              <a:rPr kumimoji="1" lang="en-US" altLang="ko-KR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(5</a:t>
            </a:r>
            <a:r>
              <a:rPr kumimoji="1" lang="ko-KR" altLang="en-US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도</a:t>
            </a:r>
            <a:r>
              <a:rPr kumimoji="1" lang="en-US" altLang="ko-KR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)</a:t>
            </a:r>
          </a:p>
          <a:p>
            <a:pPr latinLnBrk="0"/>
            <a:r>
              <a:rPr kumimoji="1" lang="ko-KR" altLang="en-US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농촌혁신</a:t>
            </a:r>
            <a:r>
              <a:rPr kumimoji="1" lang="en-US" altLang="ko-KR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(5</a:t>
            </a:r>
            <a:r>
              <a:rPr kumimoji="1" lang="ko-KR" altLang="en-US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도</a:t>
            </a:r>
            <a:r>
              <a:rPr kumimoji="1" lang="en-US" altLang="ko-KR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)</a:t>
            </a:r>
            <a:endParaRPr kumimoji="1" lang="ko-KR" altLang="en-US" sz="1050" dirty="0">
              <a:solidFill>
                <a:schemeClr val="tx1">
                  <a:lumMod val="95000"/>
                  <a:lumOff val="5000"/>
                </a:schemeClr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97" name="직사각형 96"/>
          <p:cNvSpPr/>
          <p:nvPr/>
        </p:nvSpPr>
        <p:spPr>
          <a:xfrm>
            <a:off x="6984934" y="5661717"/>
            <a:ext cx="2342308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/>
            <a:r>
              <a:rPr kumimoji="1" lang="ko-KR" altLang="en-US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복합연수단지</a:t>
            </a:r>
            <a:r>
              <a:rPr kumimoji="1" lang="en-US" altLang="ko-KR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(</a:t>
            </a:r>
            <a:r>
              <a:rPr kumimoji="1" lang="ko-KR" altLang="en-US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공공개발사업</a:t>
            </a:r>
            <a:r>
              <a:rPr kumimoji="1" lang="en-US" altLang="ko-KR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)</a:t>
            </a:r>
          </a:p>
          <a:p>
            <a:pPr latinLnBrk="0"/>
            <a:r>
              <a:rPr kumimoji="1" lang="ko-KR" altLang="en-US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도시재생</a:t>
            </a:r>
            <a:r>
              <a:rPr kumimoji="1" lang="en-US" altLang="ko-KR" sz="1050" dirty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(</a:t>
            </a:r>
            <a:r>
              <a:rPr kumimoji="1" lang="ko-KR" altLang="en-US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도시재생과</a:t>
            </a:r>
            <a:r>
              <a:rPr kumimoji="1" lang="en-US" altLang="ko-KR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도시개발기능</a:t>
            </a:r>
            <a:r>
              <a:rPr kumimoji="1" lang="en-US" altLang="ko-KR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)</a:t>
            </a:r>
            <a:endParaRPr kumimoji="1" lang="en-US" altLang="ko-KR" sz="1050" dirty="0">
              <a:solidFill>
                <a:schemeClr val="tx1">
                  <a:lumMod val="95000"/>
                  <a:lumOff val="5000"/>
                </a:schemeClr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/>
            <a:r>
              <a:rPr kumimoji="1" lang="ko-KR" altLang="en-US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고도육성</a:t>
            </a:r>
            <a:r>
              <a:rPr kumimoji="1" lang="en-US" altLang="ko-KR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(</a:t>
            </a:r>
            <a:r>
              <a:rPr kumimoji="1" lang="ko-KR" altLang="en-US" sz="1050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문화재과</a:t>
            </a:r>
            <a:r>
              <a:rPr kumimoji="1" lang="ko-KR" altLang="en-US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 고도보존</a:t>
            </a:r>
            <a:r>
              <a:rPr kumimoji="1" lang="en-US" altLang="ko-KR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)</a:t>
            </a:r>
          </a:p>
          <a:p>
            <a:pPr latinLnBrk="0"/>
            <a:r>
              <a:rPr kumimoji="1" lang="ko-KR" altLang="en-US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도자문화시설</a:t>
            </a:r>
            <a:r>
              <a:rPr kumimoji="1" lang="en-US" altLang="ko-KR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(</a:t>
            </a:r>
            <a:r>
              <a:rPr kumimoji="1" lang="ko-KR" altLang="en-US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신설</a:t>
            </a:r>
            <a:r>
              <a:rPr kumimoji="1" lang="en-US" altLang="ko-KR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)</a:t>
            </a:r>
            <a:endParaRPr kumimoji="1" lang="en-US" altLang="ko-KR" sz="1050" dirty="0">
              <a:solidFill>
                <a:schemeClr val="tx1">
                  <a:lumMod val="95000"/>
                  <a:lumOff val="5000"/>
                </a:schemeClr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98" name="직사각형 97"/>
          <p:cNvSpPr/>
          <p:nvPr/>
        </p:nvSpPr>
        <p:spPr>
          <a:xfrm>
            <a:off x="7436210" y="6492418"/>
            <a:ext cx="2550698" cy="16158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en-US" altLang="ko-KR" sz="900" kern="0" dirty="0" smtClean="0">
                <a:latin typeface="맑은 고딕" panose="020B0503020000020004" pitchFamily="50" charset="-127"/>
              </a:rPr>
              <a:t>5</a:t>
            </a:r>
            <a:r>
              <a:rPr lang="ko-KR" altLang="en-US" sz="900" kern="0" dirty="0" smtClean="0">
                <a:latin typeface="맑은 고딕" panose="020B0503020000020004" pitchFamily="50" charset="-127"/>
              </a:rPr>
              <a:t>도</a:t>
            </a:r>
            <a:r>
              <a:rPr lang="en-US" altLang="ko-KR" sz="900" kern="0" dirty="0" smtClean="0">
                <a:latin typeface="맑은 고딕" panose="020B0503020000020004" pitchFamily="50" charset="-127"/>
              </a:rPr>
              <a:t>2</a:t>
            </a:r>
            <a:r>
              <a:rPr lang="ko-KR" altLang="en-US" sz="900" kern="0" dirty="0" smtClean="0">
                <a:latin typeface="맑은 고딕" panose="020B0503020000020004" pitchFamily="50" charset="-127"/>
              </a:rPr>
              <a:t>촌과의 새마을 기능은 세부업무별 재할당</a:t>
            </a:r>
            <a:endParaRPr lang="en-US" altLang="ko-KR" sz="900" kern="0" dirty="0">
              <a:latin typeface="맑은 고딕" panose="020B0503020000020004" pitchFamily="50" charset="-127"/>
            </a:endParaRPr>
          </a:p>
        </p:txBody>
      </p:sp>
      <p:sp>
        <p:nvSpPr>
          <p:cNvPr id="99" name="직사각형 98"/>
          <p:cNvSpPr/>
          <p:nvPr/>
        </p:nvSpPr>
        <p:spPr>
          <a:xfrm>
            <a:off x="75153" y="4940321"/>
            <a:ext cx="3805967" cy="1480800"/>
          </a:xfrm>
          <a:prstGeom prst="rect">
            <a:avLst/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00" name="직사각형 99"/>
          <p:cNvSpPr/>
          <p:nvPr/>
        </p:nvSpPr>
        <p:spPr>
          <a:xfrm>
            <a:off x="66990" y="4651829"/>
            <a:ext cx="3805967" cy="279186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01" name="Rectangle 9"/>
          <p:cNvSpPr>
            <a:spLocks noChangeArrowheads="1"/>
          </p:cNvSpPr>
          <p:nvPr/>
        </p:nvSpPr>
        <p:spPr bwMode="auto">
          <a:xfrm>
            <a:off x="8731432" y="828666"/>
            <a:ext cx="338522" cy="112978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 algn="ctr">
            <a:solidFill>
              <a:srgbClr val="C00000"/>
            </a:solidFill>
            <a:prstDash val="dash"/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" name="Rectangle 9"/>
          <p:cNvSpPr>
            <a:spLocks noChangeArrowheads="1"/>
          </p:cNvSpPr>
          <p:nvPr/>
        </p:nvSpPr>
        <p:spPr bwMode="auto">
          <a:xfrm>
            <a:off x="8731432" y="1013399"/>
            <a:ext cx="338522" cy="112978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rgbClr val="0000FF"/>
            </a:solidFill>
            <a:prstDash val="dash"/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13495" y="791064"/>
            <a:ext cx="474313" cy="187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0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= </a:t>
            </a:r>
            <a:r>
              <a:rPr kumimoji="1" lang="ko-KR" altLang="en-US" sz="10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이동</a:t>
            </a:r>
          </a:p>
        </p:txBody>
      </p:sp>
      <p:sp>
        <p:nvSpPr>
          <p:cNvPr id="104" name="TextBox 103"/>
          <p:cNvSpPr txBox="1"/>
          <p:nvPr/>
        </p:nvSpPr>
        <p:spPr>
          <a:xfrm>
            <a:off x="9013495" y="949101"/>
            <a:ext cx="474313" cy="187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00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= </a:t>
            </a:r>
            <a:r>
              <a:rPr kumimoji="1" lang="ko-KR" altLang="en-US" sz="10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신설</a:t>
            </a:r>
          </a:p>
        </p:txBody>
      </p:sp>
      <p:sp>
        <p:nvSpPr>
          <p:cNvPr id="105" name="Rectangle 9"/>
          <p:cNvSpPr>
            <a:spLocks noChangeArrowheads="1"/>
          </p:cNvSpPr>
          <p:nvPr/>
        </p:nvSpPr>
        <p:spPr bwMode="auto">
          <a:xfrm>
            <a:off x="8731432" y="658143"/>
            <a:ext cx="338522" cy="112978"/>
          </a:xfrm>
          <a:prstGeom prst="roundRect">
            <a:avLst/>
          </a:prstGeom>
          <a:solidFill>
            <a:srgbClr val="FFFF00">
              <a:alpha val="69804"/>
            </a:srgbClr>
          </a:solidFill>
          <a:ln w="9525" algn="ctr">
            <a:solidFill>
              <a:schemeClr val="accent6">
                <a:lumMod val="60000"/>
                <a:lumOff val="40000"/>
              </a:schemeClr>
            </a:solidFill>
            <a:prstDash val="dash"/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6" name="TextBox 105"/>
          <p:cNvSpPr txBox="1"/>
          <p:nvPr/>
        </p:nvSpPr>
        <p:spPr>
          <a:xfrm>
            <a:off x="9013495" y="586740"/>
            <a:ext cx="722560" cy="187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0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= </a:t>
            </a:r>
            <a:r>
              <a:rPr kumimoji="1" lang="ko-KR" altLang="en-US" sz="10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기능 강화</a:t>
            </a:r>
          </a:p>
        </p:txBody>
      </p:sp>
      <p:sp>
        <p:nvSpPr>
          <p:cNvPr id="107" name="Rectangle 9"/>
          <p:cNvSpPr>
            <a:spLocks noChangeArrowheads="1"/>
          </p:cNvSpPr>
          <p:nvPr/>
        </p:nvSpPr>
        <p:spPr bwMode="auto">
          <a:xfrm>
            <a:off x="8731432" y="1202684"/>
            <a:ext cx="338522" cy="112978"/>
          </a:xfrm>
          <a:prstGeom prst="roundRect">
            <a:avLst/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altLang="ko-KR" sz="100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</a:endParaRPr>
          </a:p>
        </p:txBody>
      </p:sp>
      <p:sp>
        <p:nvSpPr>
          <p:cNvPr id="108" name="TextBox 107"/>
          <p:cNvSpPr txBox="1"/>
          <p:nvPr/>
        </p:nvSpPr>
        <p:spPr>
          <a:xfrm>
            <a:off x="9013495" y="1138387"/>
            <a:ext cx="685587" cy="187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0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=</a:t>
            </a:r>
            <a:r>
              <a:rPr kumimoji="1" lang="ko-KR" altLang="en-US" sz="10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기능 조정</a:t>
            </a:r>
          </a:p>
        </p:txBody>
      </p:sp>
      <p:sp>
        <p:nvSpPr>
          <p:cNvPr id="109" name="Rectangle 9"/>
          <p:cNvSpPr>
            <a:spLocks noChangeArrowheads="1"/>
          </p:cNvSpPr>
          <p:nvPr/>
        </p:nvSpPr>
        <p:spPr bwMode="auto">
          <a:xfrm>
            <a:off x="8731432" y="1416044"/>
            <a:ext cx="338522" cy="112978"/>
          </a:xfrm>
          <a:prstGeom prst="roundRect">
            <a:avLst/>
          </a:prstGeom>
          <a:noFill/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altLang="ko-KR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88596" y="4953177"/>
            <a:ext cx="3180679" cy="14219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ko-KR" altLang="en-US" sz="1200" dirty="0" smtClean="0"/>
              <a:t>○ </a:t>
            </a:r>
            <a:r>
              <a:rPr lang="ko-KR" altLang="en-US" sz="1200" dirty="0" err="1" smtClean="0"/>
              <a:t>성장사업전략단기능</a:t>
            </a:r>
            <a:r>
              <a:rPr lang="ko-KR" altLang="en-US" sz="1200" dirty="0" smtClean="0"/>
              <a:t> 강화</a:t>
            </a:r>
            <a:endParaRPr lang="en-US" altLang="ko-KR" sz="1200" dirty="0" smtClean="0"/>
          </a:p>
          <a:p>
            <a:pPr>
              <a:lnSpc>
                <a:spcPct val="90000"/>
              </a:lnSpc>
            </a:pPr>
            <a:r>
              <a:rPr lang="en-US" altLang="ko-KR" sz="1200" smtClean="0"/>
              <a:t>- 5</a:t>
            </a:r>
            <a:r>
              <a:rPr lang="ko-KR" altLang="en-US" sz="1200" dirty="0" smtClean="0"/>
              <a:t>도</a:t>
            </a:r>
            <a:r>
              <a:rPr lang="en-US" altLang="ko-KR" sz="1200" dirty="0" smtClean="0"/>
              <a:t>2</a:t>
            </a:r>
            <a:r>
              <a:rPr lang="ko-KR" altLang="en-US" sz="1200" dirty="0" smtClean="0"/>
              <a:t>촌과의 기능을 분산 배치</a:t>
            </a:r>
            <a:endParaRPr lang="en-US" altLang="ko-KR" sz="1200" dirty="0" smtClean="0"/>
          </a:p>
          <a:p>
            <a:pPr>
              <a:lnSpc>
                <a:spcPct val="90000"/>
              </a:lnSpc>
            </a:pPr>
            <a:r>
              <a:rPr lang="en-US" altLang="ko-KR" sz="1200" smtClean="0"/>
              <a:t>- </a:t>
            </a:r>
            <a:r>
              <a:rPr lang="ko-KR" altLang="en-US" sz="1200" smtClean="0"/>
              <a:t>공공개발사업과를 </a:t>
            </a:r>
            <a:r>
              <a:rPr lang="ko-KR" altLang="en-US" sz="1200" dirty="0" smtClean="0"/>
              <a:t>전략사업과로 확대개편</a:t>
            </a:r>
            <a:endParaRPr lang="en-US" altLang="ko-KR" sz="1200" dirty="0" smtClean="0"/>
          </a:p>
          <a:p>
            <a:pPr>
              <a:lnSpc>
                <a:spcPct val="90000"/>
              </a:lnSpc>
            </a:pPr>
            <a:r>
              <a:rPr lang="en-US" altLang="ko-KR" sz="1200" smtClean="0"/>
              <a:t>- </a:t>
            </a:r>
            <a:r>
              <a:rPr lang="ko-KR" altLang="en-US" sz="1200" smtClean="0"/>
              <a:t>시정발전연구기능 </a:t>
            </a:r>
            <a:r>
              <a:rPr lang="ko-KR" altLang="en-US" sz="1200" dirty="0" smtClean="0"/>
              <a:t>신설</a:t>
            </a:r>
            <a:endParaRPr lang="en-US" altLang="ko-KR" sz="1200" dirty="0" smtClean="0"/>
          </a:p>
          <a:p>
            <a:pPr marL="171450" indent="-171450">
              <a:lnSpc>
                <a:spcPct val="90000"/>
              </a:lnSpc>
              <a:buFontTx/>
              <a:buChar char="-"/>
            </a:pPr>
            <a:endParaRPr lang="en-US" altLang="ko-KR" sz="1200" dirty="0"/>
          </a:p>
          <a:p>
            <a:pPr>
              <a:lnSpc>
                <a:spcPct val="90000"/>
              </a:lnSpc>
            </a:pPr>
            <a:r>
              <a:rPr lang="ko-KR" altLang="en-US" sz="1200" dirty="0"/>
              <a:t>○ </a:t>
            </a:r>
            <a:r>
              <a:rPr lang="ko-KR" altLang="en-US" sz="1200" dirty="0" smtClean="0"/>
              <a:t>통합 도시 </a:t>
            </a:r>
            <a:r>
              <a:rPr lang="en-US" altLang="ko-KR" sz="1200" dirty="0" smtClean="0"/>
              <a:t>Brand Marketing</a:t>
            </a:r>
            <a:r>
              <a:rPr lang="ko-KR" altLang="en-US" sz="1200" dirty="0"/>
              <a:t> </a:t>
            </a:r>
            <a:r>
              <a:rPr lang="ko-KR" altLang="en-US" sz="1200" dirty="0" smtClean="0"/>
              <a:t>기능</a:t>
            </a:r>
            <a:r>
              <a:rPr lang="en-US" altLang="ko-KR" sz="1200" dirty="0" smtClean="0"/>
              <a:t> </a:t>
            </a:r>
            <a:r>
              <a:rPr lang="ko-KR" altLang="en-US" sz="1200" dirty="0" smtClean="0"/>
              <a:t>신설</a:t>
            </a:r>
            <a:endParaRPr lang="en-US" altLang="ko-KR" sz="1200" dirty="0" smtClean="0"/>
          </a:p>
          <a:p>
            <a:pPr>
              <a:lnSpc>
                <a:spcPct val="90000"/>
              </a:lnSpc>
            </a:pPr>
            <a:r>
              <a:rPr lang="en-US" altLang="ko-KR" sz="1200" smtClean="0"/>
              <a:t>- </a:t>
            </a:r>
            <a:r>
              <a:rPr lang="ko-KR" altLang="en-US" sz="1200" smtClean="0"/>
              <a:t>분산된 </a:t>
            </a:r>
            <a:r>
              <a:rPr lang="ko-KR" altLang="en-US" sz="1200" dirty="0" smtClean="0"/>
              <a:t>홍보 기능 통합</a:t>
            </a:r>
            <a:endParaRPr lang="en-US" altLang="ko-KR" sz="1200" dirty="0">
              <a:sym typeface="Wingdings" panose="05000000000000000000" pitchFamily="2" charset="2"/>
            </a:endParaRPr>
          </a:p>
          <a:p>
            <a:pPr>
              <a:lnSpc>
                <a:spcPct val="90000"/>
              </a:lnSpc>
            </a:pPr>
            <a:r>
              <a:rPr lang="en-US" altLang="ko-KR" sz="1200" smtClean="0">
                <a:sym typeface="Wingdings" panose="05000000000000000000" pitchFamily="2" charset="2"/>
              </a:rPr>
              <a:t>- </a:t>
            </a:r>
            <a:r>
              <a:rPr lang="ko-KR" altLang="en-US" sz="1200" smtClean="0">
                <a:sym typeface="Wingdings" panose="05000000000000000000" pitchFamily="2" charset="2"/>
              </a:rPr>
              <a:t>통합 </a:t>
            </a:r>
            <a:r>
              <a:rPr lang="ko-KR" altLang="en-US" sz="1200" dirty="0" smtClean="0">
                <a:sym typeface="Wingdings" panose="05000000000000000000" pitchFamily="2" charset="2"/>
              </a:rPr>
              <a:t>홍보 전략 수립 및 실행력 강화</a:t>
            </a:r>
            <a:endParaRPr lang="en-US" altLang="ko-KR" sz="1200" dirty="0" smtClean="0">
              <a:sym typeface="Wingdings" panose="05000000000000000000" pitchFamily="2" charset="2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1603674" y="4646515"/>
            <a:ext cx="11448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/>
              <a:t>개편 방향성</a:t>
            </a:r>
          </a:p>
        </p:txBody>
      </p:sp>
      <p:sp>
        <p:nvSpPr>
          <p:cNvPr id="113" name="TextBox 112"/>
          <p:cNvSpPr txBox="1"/>
          <p:nvPr/>
        </p:nvSpPr>
        <p:spPr>
          <a:xfrm>
            <a:off x="325388" y="589124"/>
            <a:ext cx="594585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시정전략사업단을 시정연구기능과  정책적 개발기능으로 기능전환 개편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6032314" y="3400968"/>
            <a:ext cx="4475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en-US" altLang="ko-KR" dirty="0">
                <a:solidFill>
                  <a:srgbClr val="FF0000"/>
                </a:solidFill>
              </a:rPr>
              <a:t> </a:t>
            </a:r>
            <a:endParaRPr lang="ko-KR" altLang="en-US" dirty="0" err="1" smtClean="0">
              <a:solidFill>
                <a:srgbClr val="FF0000"/>
              </a:solidFill>
            </a:endParaRPr>
          </a:p>
        </p:txBody>
      </p:sp>
      <p:sp>
        <p:nvSpPr>
          <p:cNvPr id="116" name="제목 3"/>
          <p:cNvSpPr txBox="1">
            <a:spLocks/>
          </p:cNvSpPr>
          <p:nvPr/>
        </p:nvSpPr>
        <p:spPr>
          <a:xfrm>
            <a:off x="57116" y="143344"/>
            <a:ext cx="8084264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3. </a:t>
            </a:r>
            <a:r>
              <a:rPr lang="ko-KR" altLang="en-US" dirty="0" smtClean="0">
                <a:latin typeface="맑은 고딕" panose="020B0503020000020004" pitchFamily="50" charset="-127"/>
              </a:rPr>
              <a:t>조직재설계</a:t>
            </a:r>
            <a:r>
              <a:rPr lang="en-US" altLang="ko-KR" dirty="0" smtClean="0">
                <a:latin typeface="맑은 고딕" panose="020B0503020000020004" pitchFamily="50" charset="-127"/>
              </a:rPr>
              <a:t> / 2)</a:t>
            </a:r>
            <a:r>
              <a:rPr lang="ko-KR" altLang="en-US" dirty="0" smtClean="0">
                <a:latin typeface="맑은 고딕" panose="020B0503020000020004" pitchFamily="50" charset="-127"/>
              </a:rPr>
              <a:t>기업유치 </a:t>
            </a:r>
            <a:r>
              <a:rPr lang="ko-KR" altLang="en-US" dirty="0">
                <a:latin typeface="맑은 고딕" panose="020B0503020000020004" pitchFamily="50" charset="-127"/>
              </a:rPr>
              <a:t>및 </a:t>
            </a:r>
            <a:r>
              <a:rPr lang="ko-KR" altLang="en-US" dirty="0" smtClean="0">
                <a:latin typeface="맑은 고딕" panose="020B0503020000020004" pitchFamily="50" charset="-127"/>
              </a:rPr>
              <a:t>인구유입 강화를 위한 전략기능 강화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130" name="Rectangle 9"/>
          <p:cNvSpPr>
            <a:spLocks noChangeArrowheads="1"/>
          </p:cNvSpPr>
          <p:nvPr/>
        </p:nvSpPr>
        <p:spPr bwMode="auto">
          <a:xfrm>
            <a:off x="4821966" y="4194986"/>
            <a:ext cx="198000" cy="1425526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rgbClr val="0000FF"/>
            </a:solidFill>
            <a:prstDash val="dash"/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미디어담당관</a:t>
            </a:r>
            <a:endParaRPr lang="en-US" altLang="ko-KR" sz="8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6245674" y="3400968"/>
            <a:ext cx="4475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en-US" altLang="ko-KR" dirty="0">
                <a:solidFill>
                  <a:srgbClr val="FF0000"/>
                </a:solidFill>
              </a:rPr>
              <a:t> </a:t>
            </a:r>
            <a:endParaRPr lang="ko-KR" altLang="en-US" dirty="0" err="1" smtClean="0">
              <a:solidFill>
                <a:srgbClr val="FF0000"/>
              </a:solidFill>
            </a:endParaRPr>
          </a:p>
        </p:txBody>
      </p:sp>
      <p:sp>
        <p:nvSpPr>
          <p:cNvPr id="135" name="직사각형 134"/>
          <p:cNvSpPr/>
          <p:nvPr/>
        </p:nvSpPr>
        <p:spPr>
          <a:xfrm>
            <a:off x="4186587" y="5661717"/>
            <a:ext cx="1479892" cy="57708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/>
            <a:r>
              <a:rPr kumimoji="1" lang="ko-KR" altLang="en-US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공보</a:t>
            </a:r>
            <a:r>
              <a:rPr kumimoji="1" lang="en-US" altLang="ko-KR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(</a:t>
            </a:r>
            <a:r>
              <a:rPr kumimoji="1" lang="ko-KR" altLang="en-US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시정담당</a:t>
            </a:r>
            <a:r>
              <a:rPr kumimoji="1" lang="en-US" altLang="ko-KR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홍보</a:t>
            </a:r>
            <a:r>
              <a:rPr kumimoji="1" lang="en-US" altLang="ko-KR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)</a:t>
            </a:r>
          </a:p>
          <a:p>
            <a:pPr latinLnBrk="0"/>
            <a:r>
              <a:rPr kumimoji="1" lang="ko-KR" altLang="en-US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홍보마케팅</a:t>
            </a:r>
            <a:r>
              <a:rPr kumimoji="1" lang="en-US" altLang="ko-KR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(</a:t>
            </a:r>
            <a:r>
              <a:rPr kumimoji="1" lang="ko-KR" altLang="en-US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신설</a:t>
            </a:r>
            <a:r>
              <a:rPr kumimoji="1" lang="en-US" altLang="ko-KR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)</a:t>
            </a:r>
          </a:p>
          <a:p>
            <a:pPr latinLnBrk="0"/>
            <a:r>
              <a:rPr kumimoji="1" lang="ko-KR" altLang="en-US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정보화</a:t>
            </a:r>
            <a:r>
              <a:rPr kumimoji="1" lang="en-US" altLang="ko-KR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(</a:t>
            </a:r>
            <a:r>
              <a:rPr kumimoji="1" lang="ko-KR" altLang="en-US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정보감사담당</a:t>
            </a:r>
            <a:r>
              <a:rPr kumimoji="1" lang="en-US" altLang="ko-KR" sz="105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cs typeface="Arial" pitchFamily="34" charset="0"/>
              </a:rPr>
              <a:t>)</a:t>
            </a:r>
            <a:endParaRPr kumimoji="1" lang="ko-KR" altLang="en-US" sz="1050" dirty="0">
              <a:solidFill>
                <a:schemeClr val="tx1">
                  <a:lumMod val="95000"/>
                  <a:lumOff val="5000"/>
                </a:schemeClr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9013495" y="1351747"/>
            <a:ext cx="53091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0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=</a:t>
            </a:r>
            <a:r>
              <a:rPr kumimoji="1" lang="ko-KR" altLang="en-US" sz="10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폐지</a:t>
            </a:r>
          </a:p>
        </p:txBody>
      </p:sp>
      <p:cxnSp>
        <p:nvCxnSpPr>
          <p:cNvPr id="141" name="직선 연결선 140"/>
          <p:cNvCxnSpPr/>
          <p:nvPr/>
        </p:nvCxnSpPr>
        <p:spPr>
          <a:xfrm flipH="1">
            <a:off x="525780" y="1790120"/>
            <a:ext cx="845566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직선 연결선 142"/>
          <p:cNvCxnSpPr/>
          <p:nvPr/>
        </p:nvCxnSpPr>
        <p:spPr>
          <a:xfrm rot="16200000" flipV="1">
            <a:off x="8636374" y="2134385"/>
            <a:ext cx="667229" cy="981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45" name="직선 연결선 144"/>
          <p:cNvCxnSpPr/>
          <p:nvPr/>
        </p:nvCxnSpPr>
        <p:spPr>
          <a:xfrm rot="16200000" flipV="1">
            <a:off x="181264" y="2134465"/>
            <a:ext cx="667229" cy="981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sp>
        <p:nvSpPr>
          <p:cNvPr id="20" name="Rectangle 9"/>
          <p:cNvSpPr>
            <a:spLocks noChangeArrowheads="1"/>
          </p:cNvSpPr>
          <p:nvPr/>
        </p:nvSpPr>
        <p:spPr bwMode="auto">
          <a:xfrm>
            <a:off x="412526" y="2351413"/>
            <a:ext cx="198000" cy="128078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700" kern="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시정담당관실</a:t>
            </a:r>
            <a:endParaRPr lang="en-US" altLang="ko-KR" sz="7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1" name="Rectangle 9"/>
          <p:cNvSpPr>
            <a:spLocks noChangeArrowheads="1"/>
          </p:cNvSpPr>
          <p:nvPr/>
        </p:nvSpPr>
        <p:spPr bwMode="auto">
          <a:xfrm>
            <a:off x="658287" y="2351413"/>
            <a:ext cx="198000" cy="128078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700" kern="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기획담당관실</a:t>
            </a:r>
            <a:endParaRPr lang="en-US" altLang="ko-KR" sz="7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2" name="Rectangle 9"/>
          <p:cNvSpPr>
            <a:spLocks noChangeArrowheads="1"/>
          </p:cNvSpPr>
          <p:nvPr/>
        </p:nvSpPr>
        <p:spPr bwMode="auto">
          <a:xfrm>
            <a:off x="904048" y="2351413"/>
            <a:ext cx="198000" cy="128078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700" kern="0">
                <a:solidFill>
                  <a:prstClr val="black"/>
                </a:solidFill>
                <a:latin typeface="맑은 고딕" panose="020B0503020000020004" pitchFamily="50" charset="-127"/>
              </a:rPr>
              <a:t>인사담당관실</a:t>
            </a:r>
            <a:endParaRPr lang="en-US" altLang="ko-KR" sz="7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75" name="그룹 174"/>
          <p:cNvGrpSpPr/>
          <p:nvPr/>
        </p:nvGrpSpPr>
        <p:grpSpPr>
          <a:xfrm>
            <a:off x="2481828" y="1788160"/>
            <a:ext cx="5128260" cy="111662"/>
            <a:chOff x="2481828" y="1810220"/>
            <a:chExt cx="5128260" cy="89602"/>
          </a:xfrm>
        </p:grpSpPr>
        <p:cxnSp>
          <p:nvCxnSpPr>
            <p:cNvPr id="165" name="직선 연결선 164"/>
            <p:cNvCxnSpPr/>
            <p:nvPr/>
          </p:nvCxnSpPr>
          <p:spPr>
            <a:xfrm flipV="1">
              <a:off x="2481828" y="1810220"/>
              <a:ext cx="0" cy="89602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168" name="직선 연결선 167"/>
            <p:cNvCxnSpPr/>
            <p:nvPr/>
          </p:nvCxnSpPr>
          <p:spPr>
            <a:xfrm flipV="1">
              <a:off x="4729728" y="1810220"/>
              <a:ext cx="0" cy="89602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170" name="직선 연결선 169"/>
            <p:cNvCxnSpPr/>
            <p:nvPr/>
          </p:nvCxnSpPr>
          <p:spPr>
            <a:xfrm flipV="1">
              <a:off x="6253728" y="1810220"/>
              <a:ext cx="0" cy="89602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172" name="직선 연결선 171"/>
            <p:cNvCxnSpPr/>
            <p:nvPr/>
          </p:nvCxnSpPr>
          <p:spPr>
            <a:xfrm flipV="1">
              <a:off x="6809988" y="1810220"/>
              <a:ext cx="0" cy="89602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174" name="직선 연결선 173"/>
            <p:cNvCxnSpPr/>
            <p:nvPr/>
          </p:nvCxnSpPr>
          <p:spPr>
            <a:xfrm flipV="1">
              <a:off x="7610088" y="1810220"/>
              <a:ext cx="0" cy="89602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</p:grpSp>
      <p:sp>
        <p:nvSpPr>
          <p:cNvPr id="120" name="TextBox 119"/>
          <p:cNvSpPr txBox="1"/>
          <p:nvPr/>
        </p:nvSpPr>
        <p:spPr>
          <a:xfrm>
            <a:off x="7989045" y="187786"/>
            <a:ext cx="15969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Ⅵ.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조직구조 설정</a:t>
            </a:r>
          </a:p>
        </p:txBody>
      </p:sp>
    </p:spTree>
    <p:extLst>
      <p:ext uri="{BB962C8B-B14F-4D97-AF65-F5344CB8AC3E}">
        <p14:creationId xmlns:p14="http://schemas.microsoft.com/office/powerpoint/2010/main" val="1909922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/>
          <p:cNvSpPr/>
          <p:nvPr/>
        </p:nvSpPr>
        <p:spPr>
          <a:xfrm>
            <a:off x="105448" y="2151230"/>
            <a:ext cx="5132377" cy="532957"/>
          </a:xfrm>
          <a:prstGeom prst="rect">
            <a:avLst/>
          </a:prstGeom>
          <a:solidFill>
            <a:srgbClr val="DEDEDE">
              <a:alpha val="41961"/>
            </a:srgbClr>
          </a:solidFill>
          <a:ln w="285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05448" y="2750553"/>
            <a:ext cx="5132377" cy="2753602"/>
          </a:xfrm>
          <a:prstGeom prst="rect">
            <a:avLst/>
          </a:prstGeom>
          <a:solidFill>
            <a:srgbClr val="DEDEDE">
              <a:alpha val="41961"/>
            </a:srgbClr>
          </a:solidFill>
          <a:ln w="285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105448" y="5571698"/>
            <a:ext cx="5132377" cy="532957"/>
          </a:xfrm>
          <a:prstGeom prst="rect">
            <a:avLst/>
          </a:prstGeom>
          <a:solidFill>
            <a:srgbClr val="DEDEDE">
              <a:alpha val="41961"/>
            </a:srgbClr>
          </a:solidFill>
          <a:ln w="285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12557" y="2789756"/>
            <a:ext cx="518763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통합가능 </a:t>
            </a:r>
            <a:r>
              <a:rPr lang="ko-KR" altLang="en-US" sz="1200" dirty="0" err="1" smtClean="0"/>
              <a:t>대기능</a:t>
            </a:r>
            <a:r>
              <a:rPr lang="en-US" altLang="ko-KR" sz="1200" dirty="0" smtClean="0"/>
              <a:t>:  </a:t>
            </a:r>
            <a:r>
              <a:rPr lang="ko-KR" altLang="en-US" sz="1200" dirty="0" smtClean="0"/>
              <a:t>①문화</a:t>
            </a:r>
            <a:r>
              <a:rPr lang="en-US" altLang="ko-KR" sz="1200" dirty="0"/>
              <a:t>+</a:t>
            </a:r>
            <a:r>
              <a:rPr lang="ko-KR" altLang="en-US" sz="1200" dirty="0" smtClean="0"/>
              <a:t>관광 ②사회</a:t>
            </a:r>
            <a:r>
              <a:rPr lang="en-US" altLang="ko-KR" sz="1200" dirty="0" smtClean="0"/>
              <a:t>+ </a:t>
            </a:r>
            <a:r>
              <a:rPr lang="ko-KR" altLang="en-US" sz="1200" dirty="0" smtClean="0"/>
              <a:t>복지</a:t>
            </a:r>
            <a:r>
              <a:rPr lang="en-US" altLang="ko-KR" sz="1200" dirty="0" smtClean="0"/>
              <a:t>,</a:t>
            </a:r>
            <a:r>
              <a:rPr lang="ko-KR" altLang="en-US" sz="1200" dirty="0" smtClean="0"/>
              <a:t>③</a:t>
            </a:r>
            <a:r>
              <a:rPr lang="en-US" altLang="ko-KR" sz="1200" dirty="0" smtClean="0"/>
              <a:t> </a:t>
            </a:r>
            <a:r>
              <a:rPr lang="ko-KR" altLang="en-US" sz="1200" dirty="0" smtClean="0"/>
              <a:t>환경</a:t>
            </a:r>
            <a:r>
              <a:rPr lang="en-US" altLang="ko-KR" sz="1200" dirty="0" smtClean="0"/>
              <a:t>+</a:t>
            </a:r>
            <a:r>
              <a:rPr lang="ko-KR" altLang="en-US" sz="1200" dirty="0" smtClean="0"/>
              <a:t>청소 </a:t>
            </a:r>
            <a:r>
              <a:rPr lang="ko-KR" altLang="en-US" sz="1200" dirty="0"/>
              <a:t>④</a:t>
            </a:r>
            <a:r>
              <a:rPr lang="en-US" altLang="ko-KR" sz="1200" dirty="0" smtClean="0"/>
              <a:t> </a:t>
            </a:r>
            <a:r>
              <a:rPr lang="ko-KR" altLang="en-US" sz="1200" dirty="0" smtClean="0"/>
              <a:t>사업소간</a:t>
            </a:r>
            <a:r>
              <a:rPr lang="en-US" altLang="ko-KR" sz="1200" dirty="0" smtClean="0"/>
              <a:t> </a:t>
            </a:r>
            <a:endParaRPr lang="ko-KR" altLang="en-US" sz="1200" dirty="0" err="1" smtClean="0"/>
          </a:p>
        </p:txBody>
      </p:sp>
      <p:sp>
        <p:nvSpPr>
          <p:cNvPr id="7" name="TextBox 6"/>
          <p:cNvSpPr txBox="1"/>
          <p:nvPr/>
        </p:nvSpPr>
        <p:spPr>
          <a:xfrm>
            <a:off x="112557" y="2279209"/>
            <a:ext cx="44566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신설 </a:t>
            </a:r>
            <a:r>
              <a:rPr lang="ko-KR" altLang="en-US" sz="1200" dirty="0" err="1" smtClean="0"/>
              <a:t>대기능</a:t>
            </a:r>
            <a:r>
              <a:rPr lang="ko-KR" altLang="en-US" sz="1200" dirty="0" smtClean="0"/>
              <a:t> </a:t>
            </a:r>
            <a:r>
              <a:rPr lang="en-US" altLang="ko-KR" sz="1200" dirty="0" smtClean="0"/>
              <a:t>: </a:t>
            </a:r>
            <a:r>
              <a:rPr lang="ko-KR" altLang="en-US" sz="1200" dirty="0" smtClean="0"/>
              <a:t>①</a:t>
            </a:r>
            <a:r>
              <a:rPr lang="en-US" altLang="ko-KR" sz="1200" dirty="0" smtClean="0"/>
              <a:t> </a:t>
            </a:r>
            <a:r>
              <a:rPr lang="ko-KR" altLang="en-US" sz="1200" dirty="0" smtClean="0"/>
              <a:t>교육</a:t>
            </a:r>
            <a:r>
              <a:rPr lang="en-US" altLang="ko-KR" sz="1200" dirty="0" smtClean="0"/>
              <a:t> </a:t>
            </a:r>
            <a:r>
              <a:rPr lang="ko-KR" altLang="en-US" sz="1200" dirty="0" smtClean="0"/>
              <a:t>총괄 ②</a:t>
            </a:r>
            <a:r>
              <a:rPr lang="en-US" altLang="ko-KR" sz="1200" dirty="0" smtClean="0"/>
              <a:t> </a:t>
            </a:r>
            <a:r>
              <a:rPr lang="ko-KR" altLang="en-US" sz="1200" dirty="0" smtClean="0"/>
              <a:t>홍보 총괄</a:t>
            </a:r>
            <a:r>
              <a:rPr lang="en-US" altLang="ko-KR" sz="1200" dirty="0" smtClean="0"/>
              <a:t> </a:t>
            </a:r>
            <a:r>
              <a:rPr lang="ko-KR" altLang="en-US" sz="1200" dirty="0" smtClean="0"/>
              <a:t>③시정발전연구 총괄</a:t>
            </a:r>
            <a:endParaRPr lang="en-US" altLang="ko-KR" sz="1200" dirty="0" err="1"/>
          </a:p>
        </p:txBody>
      </p:sp>
      <p:sp>
        <p:nvSpPr>
          <p:cNvPr id="8" name="TextBox 7"/>
          <p:cNvSpPr txBox="1"/>
          <p:nvPr/>
        </p:nvSpPr>
        <p:spPr>
          <a:xfrm>
            <a:off x="112557" y="5708906"/>
            <a:ext cx="328647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기능 전환 </a:t>
            </a:r>
            <a:r>
              <a:rPr lang="en-US" altLang="ko-KR" sz="1200" dirty="0" smtClean="0"/>
              <a:t>:</a:t>
            </a:r>
            <a:r>
              <a:rPr lang="ko-KR" altLang="en-US" sz="1200" dirty="0" smtClean="0"/>
              <a:t>①</a:t>
            </a:r>
            <a:r>
              <a:rPr lang="en-US" altLang="ko-KR" sz="1200" dirty="0" smtClean="0"/>
              <a:t>5</a:t>
            </a:r>
            <a:r>
              <a:rPr lang="ko-KR" altLang="en-US" sz="1200" dirty="0" smtClean="0"/>
              <a:t>도 </a:t>
            </a:r>
            <a:r>
              <a:rPr lang="en-US" altLang="ko-KR" sz="1200" dirty="0" smtClean="0"/>
              <a:t>2</a:t>
            </a:r>
            <a:r>
              <a:rPr lang="ko-KR" altLang="en-US" sz="1200" dirty="0" smtClean="0"/>
              <a:t>촌 기능</a:t>
            </a:r>
            <a:r>
              <a:rPr lang="en-US" altLang="ko-KR" sz="1200" dirty="0" smtClean="0"/>
              <a:t>  </a:t>
            </a:r>
            <a:r>
              <a:rPr lang="ko-KR" altLang="en-US" sz="1200" dirty="0" smtClean="0"/>
              <a:t>② 정보감사 기능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12557" y="3097113"/>
            <a:ext cx="5044971" cy="21236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①문화</a:t>
            </a:r>
            <a:r>
              <a:rPr lang="en-US" altLang="ko-KR" sz="1200" dirty="0"/>
              <a:t>+</a:t>
            </a:r>
            <a:r>
              <a:rPr lang="ko-KR" altLang="en-US" sz="1200" dirty="0" smtClean="0"/>
              <a:t>관광 </a:t>
            </a:r>
            <a:endParaRPr lang="en-US" altLang="ko-KR" sz="1200" dirty="0" smtClean="0"/>
          </a:p>
          <a:p>
            <a:r>
              <a:rPr lang="en-US" altLang="ko-KR" sz="1200"/>
              <a:t> </a:t>
            </a:r>
            <a:r>
              <a:rPr lang="en-US" altLang="ko-KR" sz="1200" smtClean="0"/>
              <a:t>  - </a:t>
            </a:r>
            <a:r>
              <a:rPr lang="ko-KR" altLang="en-US" sz="1200" smtClean="0"/>
              <a:t>장점 </a:t>
            </a:r>
            <a:r>
              <a:rPr lang="en-US" altLang="ko-KR" sz="1200" dirty="0" smtClean="0"/>
              <a:t>: </a:t>
            </a:r>
            <a:r>
              <a:rPr lang="ko-KR" altLang="en-US" sz="1200" dirty="0" smtClean="0"/>
              <a:t>관광 경쟁력 극대화 및 통합 서비스 제공 가능</a:t>
            </a:r>
            <a:endParaRPr lang="en-US" altLang="ko-KR" sz="1200" dirty="0" smtClean="0"/>
          </a:p>
          <a:p>
            <a:r>
              <a:rPr lang="en-US" altLang="ko-KR" sz="1200" smtClean="0"/>
              <a:t>   - </a:t>
            </a:r>
            <a:r>
              <a:rPr lang="ko-KR" altLang="en-US" sz="1200" smtClean="0"/>
              <a:t>단점</a:t>
            </a:r>
            <a:r>
              <a:rPr lang="en-US" altLang="ko-KR" sz="1200" smtClean="0"/>
              <a:t> </a:t>
            </a:r>
            <a:r>
              <a:rPr lang="en-US" altLang="ko-KR" sz="1200" dirty="0" smtClean="0"/>
              <a:t>: </a:t>
            </a:r>
            <a:r>
              <a:rPr lang="ko-KR" altLang="en-US" sz="1200" dirty="0" smtClean="0"/>
              <a:t>문화예술분야의 상대적 열위 가능성 </a:t>
            </a:r>
            <a:r>
              <a:rPr lang="en-US" altLang="ko-KR" sz="1200" dirty="0" smtClean="0"/>
              <a:t>      </a:t>
            </a:r>
          </a:p>
          <a:p>
            <a:r>
              <a:rPr lang="ko-KR" altLang="en-US" sz="1200" dirty="0" smtClean="0"/>
              <a:t>②사회</a:t>
            </a:r>
            <a:r>
              <a:rPr lang="en-US" altLang="ko-KR" sz="1200" dirty="0" smtClean="0"/>
              <a:t>+ </a:t>
            </a:r>
            <a:r>
              <a:rPr lang="ko-KR" altLang="en-US" sz="1200" dirty="0" smtClean="0"/>
              <a:t>복지</a:t>
            </a:r>
            <a:r>
              <a:rPr lang="en-US" altLang="ko-KR" sz="1200" dirty="0" smtClean="0"/>
              <a:t/>
            </a:r>
            <a:br>
              <a:rPr lang="en-US" altLang="ko-KR" sz="1200" dirty="0" smtClean="0"/>
            </a:br>
            <a:r>
              <a:rPr lang="en-US" altLang="ko-KR" sz="1200" smtClean="0"/>
              <a:t>   - </a:t>
            </a:r>
            <a:r>
              <a:rPr lang="ko-KR" altLang="en-US" sz="1200" smtClean="0"/>
              <a:t>장점 </a:t>
            </a:r>
            <a:r>
              <a:rPr lang="en-US" altLang="ko-KR" sz="1200" dirty="0" smtClean="0"/>
              <a:t>: </a:t>
            </a:r>
            <a:r>
              <a:rPr lang="ko-KR" altLang="en-US" sz="1200" dirty="0" smtClean="0"/>
              <a:t>시민 관점 행정서비스 일체화</a:t>
            </a:r>
            <a:r>
              <a:rPr lang="en-US" altLang="ko-KR" sz="1200" dirty="0"/>
              <a:t> </a:t>
            </a:r>
            <a:r>
              <a:rPr lang="ko-KR" altLang="en-US" sz="1200" dirty="0" smtClean="0"/>
              <a:t>및 일관 서비스 체계 구축가능</a:t>
            </a:r>
            <a:endParaRPr lang="en-US" altLang="ko-KR" sz="1200" dirty="0" smtClean="0"/>
          </a:p>
          <a:p>
            <a:r>
              <a:rPr lang="en-US" altLang="ko-KR" sz="1200"/>
              <a:t> </a:t>
            </a:r>
            <a:r>
              <a:rPr lang="en-US" altLang="ko-KR" sz="1200" smtClean="0"/>
              <a:t>  - </a:t>
            </a:r>
            <a:r>
              <a:rPr lang="ko-KR" altLang="en-US" sz="1200" smtClean="0"/>
              <a:t>단점 </a:t>
            </a:r>
            <a:r>
              <a:rPr lang="en-US" altLang="ko-KR" sz="1200" dirty="0" smtClean="0"/>
              <a:t>: </a:t>
            </a:r>
            <a:r>
              <a:rPr lang="ko-KR" altLang="en-US" sz="1200" dirty="0" smtClean="0"/>
              <a:t>현 중앙정부의 정책기조와 불일치</a:t>
            </a:r>
            <a:r>
              <a:rPr lang="en-US" altLang="ko-KR" sz="1200" dirty="0" smtClean="0"/>
              <a:t>, </a:t>
            </a:r>
            <a:r>
              <a:rPr lang="ko-KR" altLang="en-US" sz="1200" dirty="0" smtClean="0"/>
              <a:t>조직의 비대</a:t>
            </a:r>
            <a:endParaRPr lang="en-US" altLang="ko-KR" sz="1200" dirty="0" smtClean="0"/>
          </a:p>
          <a:p>
            <a:r>
              <a:rPr lang="ko-KR" altLang="en-US" sz="1200" dirty="0" smtClean="0"/>
              <a:t>③</a:t>
            </a:r>
            <a:r>
              <a:rPr lang="en-US" altLang="ko-KR" sz="1200" dirty="0" smtClean="0"/>
              <a:t> </a:t>
            </a:r>
            <a:r>
              <a:rPr lang="ko-KR" altLang="en-US" sz="1200" dirty="0" smtClean="0"/>
              <a:t>환경</a:t>
            </a:r>
            <a:r>
              <a:rPr lang="en-US" altLang="ko-KR" sz="1200" dirty="0" smtClean="0"/>
              <a:t>+</a:t>
            </a:r>
            <a:r>
              <a:rPr lang="ko-KR" altLang="en-US" sz="1200" dirty="0" smtClean="0"/>
              <a:t>청소</a:t>
            </a:r>
            <a:endParaRPr lang="en-US" altLang="ko-KR" sz="1200" dirty="0" smtClean="0"/>
          </a:p>
          <a:p>
            <a:r>
              <a:rPr lang="en-US" altLang="ko-KR" sz="1200"/>
              <a:t> </a:t>
            </a:r>
            <a:r>
              <a:rPr lang="en-US" altLang="ko-KR" sz="1200" smtClean="0"/>
              <a:t>  - </a:t>
            </a:r>
            <a:r>
              <a:rPr lang="ko-KR" altLang="en-US" sz="1200" smtClean="0"/>
              <a:t>장점 </a:t>
            </a:r>
            <a:r>
              <a:rPr lang="en-US" altLang="ko-KR" sz="1200" dirty="0" smtClean="0"/>
              <a:t>: </a:t>
            </a:r>
            <a:r>
              <a:rPr lang="ko-KR" altLang="en-US" sz="1200" dirty="0" smtClean="0"/>
              <a:t>환경관점에서 총괄적 행정 서비스 제공 가능</a:t>
            </a:r>
            <a:endParaRPr lang="en-US" altLang="ko-KR" sz="1200" dirty="0" smtClean="0"/>
          </a:p>
          <a:p>
            <a:r>
              <a:rPr lang="en-US" altLang="ko-KR" sz="1200"/>
              <a:t> </a:t>
            </a:r>
            <a:r>
              <a:rPr lang="en-US" altLang="ko-KR" sz="1200" smtClean="0"/>
              <a:t>  - </a:t>
            </a:r>
            <a:r>
              <a:rPr lang="ko-KR" altLang="en-US" sz="1200" smtClean="0"/>
              <a:t>단점 </a:t>
            </a:r>
            <a:r>
              <a:rPr lang="en-US" altLang="ko-KR" sz="1200" dirty="0" smtClean="0"/>
              <a:t>: </a:t>
            </a:r>
            <a:r>
              <a:rPr lang="ko-KR" altLang="en-US" sz="1200" dirty="0" smtClean="0"/>
              <a:t>인원수가 타 조직대비 과다</a:t>
            </a:r>
            <a:endParaRPr lang="en-US" altLang="ko-KR" sz="1200" dirty="0" smtClean="0"/>
          </a:p>
          <a:p>
            <a:r>
              <a:rPr lang="ko-KR" altLang="en-US" sz="1200" dirty="0" smtClean="0"/>
              <a:t>④</a:t>
            </a:r>
            <a:r>
              <a:rPr lang="en-US" altLang="ko-KR" sz="1200" dirty="0" smtClean="0"/>
              <a:t> </a:t>
            </a:r>
            <a:r>
              <a:rPr lang="ko-KR" altLang="en-US" sz="1200" dirty="0"/>
              <a:t>문화재 </a:t>
            </a:r>
            <a:r>
              <a:rPr lang="ko-KR" altLang="en-US" sz="1200" dirty="0" smtClean="0"/>
              <a:t>관리</a:t>
            </a:r>
            <a:r>
              <a:rPr lang="en-US" altLang="ko-KR" sz="1200" dirty="0" smtClean="0"/>
              <a:t>+</a:t>
            </a:r>
            <a:r>
              <a:rPr lang="ko-KR" altLang="en-US" sz="1200" dirty="0" smtClean="0"/>
              <a:t>문화재 시설 운영</a:t>
            </a:r>
            <a:r>
              <a:rPr lang="en-US" altLang="ko-KR" sz="1200" dirty="0" smtClean="0"/>
              <a:t>  </a:t>
            </a:r>
          </a:p>
          <a:p>
            <a:r>
              <a:rPr lang="en-US" altLang="ko-KR" sz="1200"/>
              <a:t> </a:t>
            </a:r>
            <a:r>
              <a:rPr lang="en-US" altLang="ko-KR" sz="1200" smtClean="0"/>
              <a:t>  - </a:t>
            </a:r>
            <a:r>
              <a:rPr lang="ko-KR" altLang="en-US" sz="1200" smtClean="0"/>
              <a:t>장점 </a:t>
            </a:r>
            <a:r>
              <a:rPr lang="en-US" altLang="ko-KR" sz="1200" dirty="0" smtClean="0"/>
              <a:t>: </a:t>
            </a:r>
            <a:r>
              <a:rPr lang="ko-KR" altLang="en-US" sz="1200" dirty="0" smtClean="0"/>
              <a:t>문화재 관련 기능의 수직적 일관화</a:t>
            </a:r>
            <a:endParaRPr lang="en-US" altLang="ko-KR" sz="1200" dirty="0" smtClean="0"/>
          </a:p>
        </p:txBody>
      </p:sp>
      <p:graphicFrame>
        <p:nvGraphicFramePr>
          <p:cNvPr id="11" name="Group 3"/>
          <p:cNvGraphicFramePr>
            <a:graphicFrameLocks noGrp="1"/>
          </p:cNvGraphicFramePr>
          <p:nvPr>
            <p:extLst/>
          </p:nvPr>
        </p:nvGraphicFramePr>
        <p:xfrm>
          <a:off x="5307305" y="3066755"/>
          <a:ext cx="4534540" cy="1967788"/>
        </p:xfrm>
        <a:graphic>
          <a:graphicData uri="http://schemas.openxmlformats.org/drawingml/2006/table">
            <a:tbl>
              <a:tblPr/>
              <a:tblGrid>
                <a:gridCol w="1362688"/>
                <a:gridCol w="1098327"/>
                <a:gridCol w="691175"/>
                <a:gridCol w="691175"/>
                <a:gridCol w="691175"/>
              </a:tblGrid>
              <a:tr h="313104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1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통합</a:t>
                      </a:r>
                      <a:endParaRPr kumimoji="1" lang="en-US" altLang="ko-KR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1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대기능</a:t>
                      </a:r>
                      <a:endParaRPr kumimoji="1" lang="en-US" altLang="ko-KR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2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적합성 </a:t>
                      </a: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(</a:t>
                      </a: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종합</a:t>
                      </a: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)</a:t>
                      </a: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2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고객</a:t>
                      </a:r>
                      <a:endParaRPr kumimoji="1" lang="en-US" altLang="ko-KR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  <a:p>
                      <a:pPr marL="0" marR="0" lvl="0" indent="0" algn="ctr" defTabSz="914400" rtl="0" eaLnBrk="1" fontAlgn="base" latinLnBrk="1" hangingPunct="1">
                        <a:lnSpc>
                          <a:spcPct val="12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접근성</a:t>
                      </a:r>
                      <a:endParaRPr kumimoji="1" lang="en-US" altLang="ko-KR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2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기능</a:t>
                      </a:r>
                      <a:endParaRPr kumimoji="1" lang="en-US" altLang="ko-KR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  <a:p>
                      <a:pPr marL="0" marR="0" lvl="0" indent="0" algn="ctr" defTabSz="914400" rtl="0" eaLnBrk="1" fontAlgn="base" latinLnBrk="1" hangingPunct="1">
                        <a:lnSpc>
                          <a:spcPct val="12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동작성</a:t>
                      </a: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2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조직</a:t>
                      </a: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/>
                      </a:r>
                      <a:b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</a:b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안정성</a:t>
                      </a: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313104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1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ko-KR" altLang="en-US" sz="1200" dirty="0" smtClean="0"/>
                        <a:t>문화 </a:t>
                      </a:r>
                      <a:r>
                        <a:rPr lang="en-US" altLang="ko-KR" sz="1200" dirty="0" smtClean="0"/>
                        <a:t>+ </a:t>
                      </a:r>
                      <a:r>
                        <a:rPr lang="ko-KR" altLang="en-US" sz="1200" dirty="0" smtClean="0"/>
                        <a:t>관광 </a:t>
                      </a: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2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</a:t>
                      </a: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순위</a:t>
                      </a:r>
                      <a:endParaRPr kumimoji="1" lang="en-US" altLang="ko-KR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2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1" lang="en-US" altLang="ko-KR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2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1" lang="en-US" altLang="ko-KR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2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1" lang="en-US" altLang="ko-KR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alpha val="50000"/>
                      </a:schemeClr>
                    </a:solidFill>
                  </a:tcPr>
                </a:tc>
              </a:tr>
              <a:tr h="313104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1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ko-KR" altLang="en-US" sz="1200" dirty="0" smtClean="0"/>
                        <a:t>사회 </a:t>
                      </a:r>
                      <a:r>
                        <a:rPr lang="en-US" altLang="ko-KR" sz="1200" dirty="0" smtClean="0"/>
                        <a:t>+ </a:t>
                      </a:r>
                      <a:r>
                        <a:rPr lang="ko-KR" altLang="en-US" sz="1200" dirty="0" smtClean="0"/>
                        <a:t>복지</a:t>
                      </a: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2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4</a:t>
                      </a: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순위</a:t>
                      </a: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2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2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2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alpha val="50000"/>
                      </a:schemeClr>
                    </a:solidFill>
                  </a:tcPr>
                </a:tc>
              </a:tr>
              <a:tr h="313104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1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ko-KR" altLang="en-US" sz="1200" dirty="0" smtClean="0">
                          <a:solidFill>
                            <a:srgbClr val="FF0000"/>
                          </a:solidFill>
                        </a:rPr>
                        <a:t>환경 </a:t>
                      </a:r>
                      <a:r>
                        <a:rPr lang="en-US" altLang="ko-KR" sz="1200" dirty="0" smtClean="0">
                          <a:solidFill>
                            <a:srgbClr val="FF0000"/>
                          </a:solidFill>
                        </a:rPr>
                        <a:t>+ </a:t>
                      </a:r>
                      <a:r>
                        <a:rPr lang="ko-KR" altLang="en-US" sz="1200" dirty="0" smtClean="0">
                          <a:solidFill>
                            <a:srgbClr val="FF0000"/>
                          </a:solidFill>
                        </a:rPr>
                        <a:t>청소</a:t>
                      </a: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1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</a:t>
                      </a: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순위</a:t>
                      </a: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2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2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2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4813">
                <a:tc>
                  <a:txBody>
                    <a:bodyPr/>
                    <a:lstStyle/>
                    <a:p>
                      <a:r>
                        <a:rPr lang="ko-KR" altLang="en-US" sz="1200" dirty="0" smtClean="0"/>
                        <a:t>문화재 관리</a:t>
                      </a:r>
                      <a:endParaRPr lang="en-US" altLang="ko-KR" sz="1200" dirty="0" smtClean="0"/>
                    </a:p>
                    <a:p>
                      <a:r>
                        <a:rPr lang="en-US" altLang="ko-KR" sz="1200" dirty="0" smtClean="0"/>
                        <a:t>+</a:t>
                      </a:r>
                      <a:r>
                        <a:rPr lang="ko-KR" altLang="en-US" sz="1200" dirty="0" smtClean="0"/>
                        <a:t>문화재시설운영</a:t>
                      </a:r>
                      <a:endParaRPr lang="en-US" altLang="ko-KR" sz="1200" dirty="0" smtClean="0"/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1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3</a:t>
                      </a: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순위</a:t>
                      </a:r>
                      <a:endParaRPr kumimoji="1" lang="en-US" altLang="ko-KR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1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1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1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12" name="Group 135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8040888" y="4034136"/>
            <a:ext cx="180000" cy="180000"/>
            <a:chOff x="4985" y="1721"/>
            <a:chExt cx="161" cy="161"/>
          </a:xfrm>
        </p:grpSpPr>
        <p:sp>
          <p:nvSpPr>
            <p:cNvPr id="13" name="Oval 136"/>
            <p:cNvSpPr>
              <a:spLocks noChangeAspect="1" noChangeArrowheads="1"/>
            </p:cNvSpPr>
            <p:nvPr>
              <p:custDataLst>
                <p:tags r:id="rId35"/>
              </p:custDataLst>
            </p:nvPr>
          </p:nvSpPr>
          <p:spPr bwMode="blackWhite">
            <a:xfrm>
              <a:off x="4985" y="1721"/>
              <a:ext cx="160" cy="16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6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굴림" charset="-127"/>
              </a:endParaRPr>
            </a:p>
          </p:txBody>
        </p:sp>
        <p:sp>
          <p:nvSpPr>
            <p:cNvPr id="14" name="Oval 137"/>
            <p:cNvSpPr>
              <a:spLocks noChangeAspect="1" noChangeArrowheads="1"/>
            </p:cNvSpPr>
            <p:nvPr>
              <p:custDataLst>
                <p:tags r:id="rId36"/>
              </p:custDataLst>
            </p:nvPr>
          </p:nvSpPr>
          <p:spPr bwMode="black">
            <a:xfrm>
              <a:off x="4985" y="1721"/>
              <a:ext cx="161" cy="161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6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굴림" charset="-127"/>
              </a:endParaRPr>
            </a:p>
          </p:txBody>
        </p:sp>
      </p:grpSp>
      <p:grpSp>
        <p:nvGrpSpPr>
          <p:cNvPr id="15" name="Group 132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9468772" y="3699531"/>
            <a:ext cx="180000" cy="180000"/>
            <a:chOff x="4354" y="1721"/>
            <a:chExt cx="162" cy="162"/>
          </a:xfrm>
        </p:grpSpPr>
        <p:sp>
          <p:nvSpPr>
            <p:cNvPr id="16" name="Oval 133"/>
            <p:cNvSpPr>
              <a:spLocks noChangeAspect="1" noChangeArrowheads="1"/>
            </p:cNvSpPr>
            <p:nvPr>
              <p:custDataLst>
                <p:tags r:id="rId33"/>
              </p:custDataLst>
            </p:nvPr>
          </p:nvSpPr>
          <p:spPr bwMode="blackWhite">
            <a:xfrm>
              <a:off x="4354" y="1721"/>
              <a:ext cx="160" cy="16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6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굴림" charset="-127"/>
              </a:endParaRPr>
            </a:p>
          </p:txBody>
        </p:sp>
        <p:sp>
          <p:nvSpPr>
            <p:cNvPr id="17" name="Arc 134"/>
            <p:cNvSpPr>
              <a:spLocks noChangeAspect="1"/>
            </p:cNvSpPr>
            <p:nvPr>
              <p:custDataLst>
                <p:tags r:id="rId34"/>
              </p:custDataLst>
            </p:nvPr>
          </p:nvSpPr>
          <p:spPr bwMode="black">
            <a:xfrm>
              <a:off x="4435" y="1722"/>
              <a:ext cx="81" cy="161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200"/>
                <a:gd name="T2" fmla="*/ 0 w 21600"/>
                <a:gd name="T3" fmla="*/ 43200 h 43200"/>
                <a:gd name="T4" fmla="*/ 0 w 21600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2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529"/>
                    <a:pt x="11929" y="43199"/>
                    <a:pt x="0" y="43200"/>
                  </a:cubicBezTo>
                </a:path>
                <a:path w="21600" h="432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529"/>
                    <a:pt x="11929" y="43199"/>
                    <a:pt x="0" y="43200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6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굴림" charset="-127"/>
              </a:endParaRPr>
            </a:p>
          </p:txBody>
        </p:sp>
      </p:grpSp>
      <p:grpSp>
        <p:nvGrpSpPr>
          <p:cNvPr id="18" name="Group 135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8040888" y="3699531"/>
            <a:ext cx="180000" cy="180000"/>
            <a:chOff x="4985" y="1721"/>
            <a:chExt cx="161" cy="161"/>
          </a:xfrm>
        </p:grpSpPr>
        <p:sp>
          <p:nvSpPr>
            <p:cNvPr id="19" name="Oval 136"/>
            <p:cNvSpPr>
              <a:spLocks noChangeAspect="1" noChangeArrowheads="1"/>
            </p:cNvSpPr>
            <p:nvPr>
              <p:custDataLst>
                <p:tags r:id="rId31"/>
              </p:custDataLst>
            </p:nvPr>
          </p:nvSpPr>
          <p:spPr bwMode="blackWhite">
            <a:xfrm>
              <a:off x="4985" y="1721"/>
              <a:ext cx="160" cy="16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6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굴림" charset="-127"/>
              </a:endParaRPr>
            </a:p>
          </p:txBody>
        </p:sp>
        <p:sp>
          <p:nvSpPr>
            <p:cNvPr id="20" name="Oval 137"/>
            <p:cNvSpPr>
              <a:spLocks noChangeAspect="1" noChangeArrowheads="1"/>
            </p:cNvSpPr>
            <p:nvPr>
              <p:custDataLst>
                <p:tags r:id="rId32"/>
              </p:custDataLst>
            </p:nvPr>
          </p:nvSpPr>
          <p:spPr bwMode="black">
            <a:xfrm>
              <a:off x="4985" y="1721"/>
              <a:ext cx="161" cy="161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6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굴림" charset="-127"/>
              </a:endParaRPr>
            </a:p>
          </p:txBody>
        </p:sp>
      </p:grpSp>
      <p:grpSp>
        <p:nvGrpSpPr>
          <p:cNvPr id="21" name="Group 126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8040888" y="4713929"/>
            <a:ext cx="180000" cy="180000"/>
            <a:chOff x="4985" y="1378"/>
            <a:chExt cx="162" cy="162"/>
          </a:xfrm>
        </p:grpSpPr>
        <p:sp>
          <p:nvSpPr>
            <p:cNvPr id="22" name="Oval 127"/>
            <p:cNvSpPr>
              <a:spLocks noChangeAspect="1" noChangeArrowheads="1"/>
            </p:cNvSpPr>
            <p:nvPr>
              <p:custDataLst>
                <p:tags r:id="rId29"/>
              </p:custDataLst>
            </p:nvPr>
          </p:nvSpPr>
          <p:spPr bwMode="blackWhite">
            <a:xfrm>
              <a:off x="4985" y="1378"/>
              <a:ext cx="160" cy="16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6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굴림" charset="-127"/>
              </a:endParaRPr>
            </a:p>
          </p:txBody>
        </p:sp>
        <p:sp>
          <p:nvSpPr>
            <p:cNvPr id="23" name="Arc 128"/>
            <p:cNvSpPr>
              <a:spLocks noChangeAspect="1"/>
            </p:cNvSpPr>
            <p:nvPr>
              <p:custDataLst>
                <p:tags r:id="rId30"/>
              </p:custDataLst>
            </p:nvPr>
          </p:nvSpPr>
          <p:spPr bwMode="black">
            <a:xfrm>
              <a:off x="4986" y="1379"/>
              <a:ext cx="161" cy="161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21600 w 43200"/>
                <a:gd name="T1" fmla="*/ 0 h 43200"/>
                <a:gd name="T2" fmla="*/ 0 w 43200"/>
                <a:gd name="T3" fmla="*/ 21600 h 43200"/>
                <a:gd name="T4" fmla="*/ 21600 w 43200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43200" fill="none" extrusionOk="0">
                  <a:moveTo>
                    <a:pt x="21599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</a:path>
                <a:path w="43200" h="43200" stroke="0" extrusionOk="0">
                  <a:moveTo>
                    <a:pt x="21599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6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굴림" charset="-127"/>
              </a:endParaRPr>
            </a:p>
          </p:txBody>
        </p:sp>
      </p:grpSp>
      <p:grpSp>
        <p:nvGrpSpPr>
          <p:cNvPr id="24" name="Group 135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8040888" y="4356650"/>
            <a:ext cx="180000" cy="180000"/>
            <a:chOff x="4985" y="1721"/>
            <a:chExt cx="161" cy="161"/>
          </a:xfrm>
        </p:grpSpPr>
        <p:sp>
          <p:nvSpPr>
            <p:cNvPr id="25" name="Oval 136"/>
            <p:cNvSpPr>
              <a:spLocks noChangeAspect="1" noChangeArrowheads="1"/>
            </p:cNvSpPr>
            <p:nvPr>
              <p:custDataLst>
                <p:tags r:id="rId27"/>
              </p:custDataLst>
            </p:nvPr>
          </p:nvSpPr>
          <p:spPr bwMode="blackWhite">
            <a:xfrm>
              <a:off x="4985" y="1721"/>
              <a:ext cx="160" cy="16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6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굴림" charset="-127"/>
              </a:endParaRPr>
            </a:p>
          </p:txBody>
        </p:sp>
        <p:sp>
          <p:nvSpPr>
            <p:cNvPr id="26" name="Oval 137"/>
            <p:cNvSpPr>
              <a:spLocks noChangeAspect="1" noChangeArrowheads="1"/>
            </p:cNvSpPr>
            <p:nvPr>
              <p:custDataLst>
                <p:tags r:id="rId28"/>
              </p:custDataLst>
            </p:nvPr>
          </p:nvSpPr>
          <p:spPr bwMode="black">
            <a:xfrm>
              <a:off x="4985" y="1721"/>
              <a:ext cx="161" cy="161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6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굴림" charset="-127"/>
              </a:endParaRPr>
            </a:p>
          </p:txBody>
        </p:sp>
      </p:grpSp>
      <p:grpSp>
        <p:nvGrpSpPr>
          <p:cNvPr id="27" name="Group 135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8705457" y="3699531"/>
            <a:ext cx="180000" cy="180000"/>
            <a:chOff x="4985" y="1721"/>
            <a:chExt cx="161" cy="161"/>
          </a:xfrm>
        </p:grpSpPr>
        <p:sp>
          <p:nvSpPr>
            <p:cNvPr id="28" name="Oval 136"/>
            <p:cNvSpPr>
              <a:spLocks noChangeAspect="1" noChangeArrowheads="1"/>
            </p:cNvSpPr>
            <p:nvPr>
              <p:custDataLst>
                <p:tags r:id="rId25"/>
              </p:custDataLst>
            </p:nvPr>
          </p:nvSpPr>
          <p:spPr bwMode="blackWhite">
            <a:xfrm>
              <a:off x="4985" y="1721"/>
              <a:ext cx="160" cy="16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6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굴림" charset="-127"/>
              </a:endParaRPr>
            </a:p>
          </p:txBody>
        </p:sp>
        <p:sp>
          <p:nvSpPr>
            <p:cNvPr id="29" name="Oval 137"/>
            <p:cNvSpPr>
              <a:spLocks noChangeAspect="1" noChangeArrowheads="1"/>
            </p:cNvSpPr>
            <p:nvPr>
              <p:custDataLst>
                <p:tags r:id="rId26"/>
              </p:custDataLst>
            </p:nvPr>
          </p:nvSpPr>
          <p:spPr bwMode="black">
            <a:xfrm>
              <a:off x="4985" y="1721"/>
              <a:ext cx="161" cy="161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6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굴림" charset="-127"/>
              </a:endParaRPr>
            </a:p>
          </p:txBody>
        </p:sp>
      </p:grpSp>
      <p:grpSp>
        <p:nvGrpSpPr>
          <p:cNvPr id="30" name="Group 129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8705457" y="4035247"/>
            <a:ext cx="180000" cy="177778"/>
            <a:chOff x="3723" y="1721"/>
            <a:chExt cx="162" cy="160"/>
          </a:xfrm>
        </p:grpSpPr>
        <p:sp>
          <p:nvSpPr>
            <p:cNvPr id="31" name="Oval 130"/>
            <p:cNvSpPr>
              <a:spLocks noChangeAspect="1" noChangeArrowheads="1"/>
            </p:cNvSpPr>
            <p:nvPr>
              <p:custDataLst>
                <p:tags r:id="rId23"/>
              </p:custDataLst>
            </p:nvPr>
          </p:nvSpPr>
          <p:spPr bwMode="blackWhite">
            <a:xfrm>
              <a:off x="3723" y="1721"/>
              <a:ext cx="160" cy="16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6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굴림" charset="-127"/>
              </a:endParaRPr>
            </a:p>
          </p:txBody>
        </p:sp>
        <p:sp>
          <p:nvSpPr>
            <p:cNvPr id="32" name="Arc 131"/>
            <p:cNvSpPr>
              <a:spLocks noChangeAspect="1"/>
            </p:cNvSpPr>
            <p:nvPr>
              <p:custDataLst>
                <p:tags r:id="rId24"/>
              </p:custDataLst>
            </p:nvPr>
          </p:nvSpPr>
          <p:spPr bwMode="black">
            <a:xfrm>
              <a:off x="3804" y="1722"/>
              <a:ext cx="81" cy="81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21600"/>
                <a:gd name="T2" fmla="*/ 21600 w 21600"/>
                <a:gd name="T3" fmla="*/ 21600 h 21600"/>
                <a:gd name="T4" fmla="*/ 0 w 21600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6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굴림" charset="-127"/>
              </a:endParaRPr>
            </a:p>
          </p:txBody>
        </p:sp>
      </p:grpSp>
      <p:grpSp>
        <p:nvGrpSpPr>
          <p:cNvPr id="33" name="Group 129"/>
          <p:cNvGrpSpPr>
            <a:grpSpLocks noChangeAspect="1"/>
          </p:cNvGrpSpPr>
          <p:nvPr>
            <p:custDataLst>
              <p:tags r:id="rId8"/>
            </p:custDataLst>
          </p:nvPr>
        </p:nvGrpSpPr>
        <p:grpSpPr bwMode="auto">
          <a:xfrm>
            <a:off x="8705457" y="4715040"/>
            <a:ext cx="180000" cy="177778"/>
            <a:chOff x="3723" y="1721"/>
            <a:chExt cx="162" cy="160"/>
          </a:xfrm>
        </p:grpSpPr>
        <p:sp>
          <p:nvSpPr>
            <p:cNvPr id="34" name="Oval 130"/>
            <p:cNvSpPr>
              <a:spLocks noChangeAspect="1" noChangeArrowheads="1"/>
            </p:cNvSpPr>
            <p:nvPr>
              <p:custDataLst>
                <p:tags r:id="rId21"/>
              </p:custDataLst>
            </p:nvPr>
          </p:nvSpPr>
          <p:spPr bwMode="blackWhite">
            <a:xfrm>
              <a:off x="3723" y="1721"/>
              <a:ext cx="160" cy="16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6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굴림" charset="-127"/>
              </a:endParaRPr>
            </a:p>
          </p:txBody>
        </p:sp>
        <p:sp>
          <p:nvSpPr>
            <p:cNvPr id="35" name="Arc 131"/>
            <p:cNvSpPr>
              <a:spLocks noChangeAspect="1"/>
            </p:cNvSpPr>
            <p:nvPr>
              <p:custDataLst>
                <p:tags r:id="rId22"/>
              </p:custDataLst>
            </p:nvPr>
          </p:nvSpPr>
          <p:spPr bwMode="black">
            <a:xfrm>
              <a:off x="3804" y="1722"/>
              <a:ext cx="81" cy="81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21600"/>
                <a:gd name="T2" fmla="*/ 21600 w 21600"/>
                <a:gd name="T3" fmla="*/ 21600 h 21600"/>
                <a:gd name="T4" fmla="*/ 0 w 21600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6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굴림" charset="-127"/>
              </a:endParaRPr>
            </a:p>
          </p:txBody>
        </p:sp>
      </p:grpSp>
      <p:grpSp>
        <p:nvGrpSpPr>
          <p:cNvPr id="36" name="Group 126"/>
          <p:cNvGrpSpPr>
            <a:grpSpLocks noChangeAspect="1"/>
          </p:cNvGrpSpPr>
          <p:nvPr>
            <p:custDataLst>
              <p:tags r:id="rId9"/>
            </p:custDataLst>
          </p:nvPr>
        </p:nvGrpSpPr>
        <p:grpSpPr bwMode="auto">
          <a:xfrm>
            <a:off x="8705457" y="4356650"/>
            <a:ext cx="180000" cy="180000"/>
            <a:chOff x="4985" y="1378"/>
            <a:chExt cx="162" cy="162"/>
          </a:xfrm>
        </p:grpSpPr>
        <p:sp>
          <p:nvSpPr>
            <p:cNvPr id="37" name="Oval 127"/>
            <p:cNvSpPr>
              <a:spLocks noChangeAspect="1" noChangeArrowheads="1"/>
            </p:cNvSpPr>
            <p:nvPr>
              <p:custDataLst>
                <p:tags r:id="rId19"/>
              </p:custDataLst>
            </p:nvPr>
          </p:nvSpPr>
          <p:spPr bwMode="blackWhite">
            <a:xfrm>
              <a:off x="4985" y="1378"/>
              <a:ext cx="160" cy="16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6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굴림" charset="-127"/>
              </a:endParaRPr>
            </a:p>
          </p:txBody>
        </p:sp>
        <p:sp>
          <p:nvSpPr>
            <p:cNvPr id="38" name="Arc 128"/>
            <p:cNvSpPr>
              <a:spLocks noChangeAspect="1"/>
            </p:cNvSpPr>
            <p:nvPr>
              <p:custDataLst>
                <p:tags r:id="rId20"/>
              </p:custDataLst>
            </p:nvPr>
          </p:nvSpPr>
          <p:spPr bwMode="black">
            <a:xfrm>
              <a:off x="4986" y="1379"/>
              <a:ext cx="161" cy="161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21600 w 43200"/>
                <a:gd name="T1" fmla="*/ 0 h 43200"/>
                <a:gd name="T2" fmla="*/ 0 w 43200"/>
                <a:gd name="T3" fmla="*/ 21600 h 43200"/>
                <a:gd name="T4" fmla="*/ 21600 w 43200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43200" fill="none" extrusionOk="0">
                  <a:moveTo>
                    <a:pt x="21599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</a:path>
                <a:path w="43200" h="43200" stroke="0" extrusionOk="0">
                  <a:moveTo>
                    <a:pt x="21599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6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굴림" charset="-127"/>
              </a:endParaRPr>
            </a:p>
          </p:txBody>
        </p:sp>
      </p:grpSp>
      <p:grpSp>
        <p:nvGrpSpPr>
          <p:cNvPr id="39" name="Group 129"/>
          <p:cNvGrpSpPr>
            <a:grpSpLocks noChangeAspect="1"/>
          </p:cNvGrpSpPr>
          <p:nvPr>
            <p:custDataLst>
              <p:tags r:id="rId10"/>
            </p:custDataLst>
          </p:nvPr>
        </p:nvGrpSpPr>
        <p:grpSpPr bwMode="auto">
          <a:xfrm>
            <a:off x="9475149" y="4035247"/>
            <a:ext cx="180000" cy="177778"/>
            <a:chOff x="3723" y="1721"/>
            <a:chExt cx="162" cy="160"/>
          </a:xfrm>
        </p:grpSpPr>
        <p:sp>
          <p:nvSpPr>
            <p:cNvPr id="40" name="Oval 130"/>
            <p:cNvSpPr>
              <a:spLocks noChangeAspect="1" noChangeArrowheads="1"/>
            </p:cNvSpPr>
            <p:nvPr>
              <p:custDataLst>
                <p:tags r:id="rId17"/>
              </p:custDataLst>
            </p:nvPr>
          </p:nvSpPr>
          <p:spPr bwMode="blackWhite">
            <a:xfrm>
              <a:off x="3723" y="1721"/>
              <a:ext cx="160" cy="16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6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굴림" charset="-127"/>
              </a:endParaRPr>
            </a:p>
          </p:txBody>
        </p:sp>
        <p:sp>
          <p:nvSpPr>
            <p:cNvPr id="41" name="Arc 131"/>
            <p:cNvSpPr>
              <a:spLocks noChangeAspect="1"/>
            </p:cNvSpPr>
            <p:nvPr>
              <p:custDataLst>
                <p:tags r:id="rId18"/>
              </p:custDataLst>
            </p:nvPr>
          </p:nvSpPr>
          <p:spPr bwMode="black">
            <a:xfrm>
              <a:off x="3804" y="1722"/>
              <a:ext cx="81" cy="81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21600"/>
                <a:gd name="T2" fmla="*/ 21600 w 21600"/>
                <a:gd name="T3" fmla="*/ 21600 h 21600"/>
                <a:gd name="T4" fmla="*/ 0 w 21600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6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굴림" charset="-127"/>
              </a:endParaRPr>
            </a:p>
          </p:txBody>
        </p:sp>
      </p:grpSp>
      <p:grpSp>
        <p:nvGrpSpPr>
          <p:cNvPr id="42" name="Group 132"/>
          <p:cNvGrpSpPr>
            <a:grpSpLocks noChangeAspect="1"/>
          </p:cNvGrpSpPr>
          <p:nvPr>
            <p:custDataLst>
              <p:tags r:id="rId11"/>
            </p:custDataLst>
          </p:nvPr>
        </p:nvGrpSpPr>
        <p:grpSpPr bwMode="auto">
          <a:xfrm>
            <a:off x="9468772" y="4356650"/>
            <a:ext cx="180000" cy="180000"/>
            <a:chOff x="4354" y="1721"/>
            <a:chExt cx="162" cy="162"/>
          </a:xfrm>
        </p:grpSpPr>
        <p:sp>
          <p:nvSpPr>
            <p:cNvPr id="43" name="Oval 133"/>
            <p:cNvSpPr>
              <a:spLocks noChangeAspect="1" noChangeArrowheads="1"/>
            </p:cNvSpPr>
            <p:nvPr>
              <p:custDataLst>
                <p:tags r:id="rId15"/>
              </p:custDataLst>
            </p:nvPr>
          </p:nvSpPr>
          <p:spPr bwMode="blackWhite">
            <a:xfrm>
              <a:off x="4354" y="1721"/>
              <a:ext cx="160" cy="16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6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굴림" charset="-127"/>
              </a:endParaRPr>
            </a:p>
          </p:txBody>
        </p:sp>
        <p:sp>
          <p:nvSpPr>
            <p:cNvPr id="44" name="Arc 134"/>
            <p:cNvSpPr>
              <a:spLocks noChangeAspect="1"/>
            </p:cNvSpPr>
            <p:nvPr>
              <p:custDataLst>
                <p:tags r:id="rId16"/>
              </p:custDataLst>
            </p:nvPr>
          </p:nvSpPr>
          <p:spPr bwMode="black">
            <a:xfrm>
              <a:off x="4435" y="1722"/>
              <a:ext cx="81" cy="161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200"/>
                <a:gd name="T2" fmla="*/ 0 w 21600"/>
                <a:gd name="T3" fmla="*/ 43200 h 43200"/>
                <a:gd name="T4" fmla="*/ 0 w 21600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2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529"/>
                    <a:pt x="11929" y="43199"/>
                    <a:pt x="0" y="43200"/>
                  </a:cubicBezTo>
                </a:path>
                <a:path w="21600" h="432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529"/>
                    <a:pt x="11929" y="43199"/>
                    <a:pt x="0" y="43200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6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굴림" charset="-127"/>
              </a:endParaRPr>
            </a:p>
          </p:txBody>
        </p:sp>
      </p:grpSp>
      <p:grpSp>
        <p:nvGrpSpPr>
          <p:cNvPr id="45" name="Group 132"/>
          <p:cNvGrpSpPr>
            <a:grpSpLocks noChangeAspect="1"/>
          </p:cNvGrpSpPr>
          <p:nvPr>
            <p:custDataLst>
              <p:tags r:id="rId12"/>
            </p:custDataLst>
          </p:nvPr>
        </p:nvGrpSpPr>
        <p:grpSpPr bwMode="auto">
          <a:xfrm>
            <a:off x="9468772" y="4713929"/>
            <a:ext cx="180000" cy="180000"/>
            <a:chOff x="4354" y="1721"/>
            <a:chExt cx="162" cy="162"/>
          </a:xfrm>
        </p:grpSpPr>
        <p:sp>
          <p:nvSpPr>
            <p:cNvPr id="46" name="Oval 133"/>
            <p:cNvSpPr>
              <a:spLocks noChangeAspect="1" noChangeArrowheads="1"/>
            </p:cNvSpPr>
            <p:nvPr>
              <p:custDataLst>
                <p:tags r:id="rId13"/>
              </p:custDataLst>
            </p:nvPr>
          </p:nvSpPr>
          <p:spPr bwMode="blackWhite">
            <a:xfrm>
              <a:off x="4354" y="1721"/>
              <a:ext cx="160" cy="16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6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굴림" charset="-127"/>
              </a:endParaRPr>
            </a:p>
          </p:txBody>
        </p:sp>
        <p:sp>
          <p:nvSpPr>
            <p:cNvPr id="47" name="Arc 134"/>
            <p:cNvSpPr>
              <a:spLocks noChangeAspect="1"/>
            </p:cNvSpPr>
            <p:nvPr>
              <p:custDataLst>
                <p:tags r:id="rId14"/>
              </p:custDataLst>
            </p:nvPr>
          </p:nvSpPr>
          <p:spPr bwMode="black">
            <a:xfrm>
              <a:off x="4435" y="1722"/>
              <a:ext cx="81" cy="161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600"/>
                <a:gd name="T1" fmla="*/ 0 h 43200"/>
                <a:gd name="T2" fmla="*/ 0 w 21600"/>
                <a:gd name="T3" fmla="*/ 43200 h 43200"/>
                <a:gd name="T4" fmla="*/ 0 w 21600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32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529"/>
                    <a:pt x="11929" y="43199"/>
                    <a:pt x="0" y="43200"/>
                  </a:cubicBezTo>
                </a:path>
                <a:path w="21600" h="432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529"/>
                    <a:pt x="11929" y="43199"/>
                    <a:pt x="0" y="43200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6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굴림" charset="-127"/>
              </a:endParaRP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175812" y="680861"/>
            <a:ext cx="788228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/>
              <a:t>조직구조 단순화를 위해 통합 가능한 기능과 기능전환을 하여야 하는 기능을 검토함</a:t>
            </a:r>
          </a:p>
        </p:txBody>
      </p:sp>
      <p:cxnSp>
        <p:nvCxnSpPr>
          <p:cNvPr id="49" name="직선 연결선 48"/>
          <p:cNvCxnSpPr/>
          <p:nvPr/>
        </p:nvCxnSpPr>
        <p:spPr>
          <a:xfrm>
            <a:off x="177553" y="1943455"/>
            <a:ext cx="501588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/>
          <p:cNvSpPr txBox="1"/>
          <p:nvPr/>
        </p:nvSpPr>
        <p:spPr>
          <a:xfrm>
            <a:off x="1691473" y="1789567"/>
            <a:ext cx="1988045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/>
              <a:t>대기능</a:t>
            </a:r>
            <a:r>
              <a:rPr lang="ko-KR" altLang="en-US" sz="1400" dirty="0" smtClean="0"/>
              <a:t> 주요 검토 사항</a:t>
            </a:r>
          </a:p>
        </p:txBody>
      </p:sp>
      <p:sp>
        <p:nvSpPr>
          <p:cNvPr id="51" name="제목 3"/>
          <p:cNvSpPr txBox="1">
            <a:spLocks/>
          </p:cNvSpPr>
          <p:nvPr/>
        </p:nvSpPr>
        <p:spPr>
          <a:xfrm>
            <a:off x="57116" y="143344"/>
            <a:ext cx="6014788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3. </a:t>
            </a:r>
            <a:r>
              <a:rPr lang="ko-KR" altLang="en-US" dirty="0" smtClean="0">
                <a:latin typeface="맑은 고딕" panose="020B0503020000020004" pitchFamily="50" charset="-127"/>
              </a:rPr>
              <a:t>조직재설계</a:t>
            </a:r>
            <a:r>
              <a:rPr lang="en-US" altLang="ko-KR" dirty="0" smtClean="0">
                <a:latin typeface="맑은 고딕" panose="020B0503020000020004" pitchFamily="50" charset="-127"/>
              </a:rPr>
              <a:t> / 3) </a:t>
            </a:r>
            <a:r>
              <a:rPr lang="ko-KR" altLang="en-US" dirty="0" smtClean="0">
                <a:latin typeface="맑은 고딕" panose="020B0503020000020004" pitchFamily="50" charset="-127"/>
              </a:rPr>
              <a:t>고객관점 세분화 기능 통합검토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5439303" y="5096347"/>
            <a:ext cx="42594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사회 및 복지 기능은 사업비 규모를 고려하여 </a:t>
            </a:r>
            <a:r>
              <a:rPr lang="ko-KR" altLang="en-US" sz="1200" dirty="0" err="1" smtClean="0"/>
              <a:t>통합하지않음</a:t>
            </a:r>
            <a:endParaRPr lang="ko-KR" altLang="en-US" sz="1200" dirty="0" smtClean="0"/>
          </a:p>
        </p:txBody>
      </p:sp>
      <p:sp>
        <p:nvSpPr>
          <p:cNvPr id="53" name="TextBox 52"/>
          <p:cNvSpPr txBox="1"/>
          <p:nvPr/>
        </p:nvSpPr>
        <p:spPr>
          <a:xfrm>
            <a:off x="7989045" y="187786"/>
            <a:ext cx="15969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Ⅵ.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조직구조 설정</a:t>
            </a:r>
          </a:p>
        </p:txBody>
      </p:sp>
    </p:spTree>
    <p:extLst>
      <p:ext uri="{BB962C8B-B14F-4D97-AF65-F5344CB8AC3E}">
        <p14:creationId xmlns:p14="http://schemas.microsoft.com/office/powerpoint/2010/main" val="16697107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" name="모서리가 둥근 직사각형 143"/>
          <p:cNvSpPr/>
          <p:nvPr/>
        </p:nvSpPr>
        <p:spPr>
          <a:xfrm>
            <a:off x="4245469" y="5025294"/>
            <a:ext cx="1048831" cy="994506"/>
          </a:xfrm>
          <a:prstGeom prst="roundRect">
            <a:avLst>
              <a:gd name="adj" fmla="val 11329"/>
            </a:avLst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7" name="Rectangle 9"/>
          <p:cNvSpPr>
            <a:spLocks noChangeArrowheads="1"/>
          </p:cNvSpPr>
          <p:nvPr/>
        </p:nvSpPr>
        <p:spPr bwMode="auto">
          <a:xfrm>
            <a:off x="3168285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>
                <a:solidFill>
                  <a:prstClr val="black"/>
                </a:solidFill>
                <a:latin typeface="맑은 고딕" panose="020B0503020000020004" pitchFamily="50" charset="-127"/>
              </a:rPr>
              <a:t>안전관리과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28" name="Rectangle 9"/>
          <p:cNvSpPr>
            <a:spLocks noChangeArrowheads="1"/>
          </p:cNvSpPr>
          <p:nvPr/>
        </p:nvSpPr>
        <p:spPr bwMode="auto">
          <a:xfrm>
            <a:off x="3414966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>
                <a:solidFill>
                  <a:prstClr val="black"/>
                </a:solidFill>
                <a:latin typeface="맑은 고딕" panose="020B0503020000020004" pitchFamily="50" charset="-127"/>
              </a:rPr>
              <a:t>경제과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29" name="Rectangle 9"/>
          <p:cNvSpPr>
            <a:spLocks noChangeArrowheads="1"/>
          </p:cNvSpPr>
          <p:nvPr/>
        </p:nvSpPr>
        <p:spPr bwMode="auto">
          <a:xfrm>
            <a:off x="3661647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건설과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30" name="Rectangle 9"/>
          <p:cNvSpPr>
            <a:spLocks noChangeArrowheads="1"/>
          </p:cNvSpPr>
          <p:nvPr/>
        </p:nvSpPr>
        <p:spPr bwMode="auto">
          <a:xfrm>
            <a:off x="3908328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산림과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31" name="Rectangle 9"/>
          <p:cNvSpPr>
            <a:spLocks noChangeArrowheads="1"/>
          </p:cNvSpPr>
          <p:nvPr/>
        </p:nvSpPr>
        <p:spPr bwMode="auto">
          <a:xfrm>
            <a:off x="4155009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>
                <a:solidFill>
                  <a:prstClr val="black"/>
                </a:solidFill>
                <a:latin typeface="맑은 고딕" panose="020B0503020000020004" pitchFamily="50" charset="-127"/>
              </a:rPr>
              <a:t>도시재생과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32" name="Rectangle 9"/>
          <p:cNvSpPr>
            <a:spLocks noChangeArrowheads="1"/>
          </p:cNvSpPr>
          <p:nvPr/>
        </p:nvSpPr>
        <p:spPr bwMode="auto">
          <a:xfrm>
            <a:off x="4401690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허가과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33" name="Rectangle 9"/>
          <p:cNvSpPr>
            <a:spLocks noChangeArrowheads="1"/>
          </p:cNvSpPr>
          <p:nvPr/>
        </p:nvSpPr>
        <p:spPr bwMode="auto">
          <a:xfrm>
            <a:off x="4648371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>
                <a:solidFill>
                  <a:prstClr val="black"/>
                </a:solidFill>
                <a:latin typeface="맑은 고딕" panose="020B0503020000020004" pitchFamily="50" charset="-127"/>
              </a:rPr>
              <a:t>교통과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34" name="Rectangle 9"/>
          <p:cNvSpPr>
            <a:spLocks noChangeArrowheads="1"/>
          </p:cNvSpPr>
          <p:nvPr/>
        </p:nvSpPr>
        <p:spPr bwMode="auto">
          <a:xfrm>
            <a:off x="4895052" y="2473333"/>
            <a:ext cx="198000" cy="1158867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0070C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b="1" kern="0" dirty="0">
                <a:latin typeface="맑은 고딕" panose="020B0503020000020004" pitchFamily="50" charset="-127"/>
              </a:rPr>
              <a:t>환경과</a:t>
            </a:r>
            <a:endParaRPr lang="en-US" altLang="ko-KR" sz="1000" b="1" kern="0" dirty="0">
              <a:latin typeface="맑은 고딕" panose="020B0503020000020004" pitchFamily="50" charset="-127"/>
            </a:endParaRPr>
          </a:p>
        </p:txBody>
      </p:sp>
      <p:sp>
        <p:nvSpPr>
          <p:cNvPr id="235" name="Rectangle 9"/>
          <p:cNvSpPr>
            <a:spLocks noChangeArrowheads="1"/>
          </p:cNvSpPr>
          <p:nvPr/>
        </p:nvSpPr>
        <p:spPr bwMode="auto">
          <a:xfrm>
            <a:off x="5141733" y="2473333"/>
            <a:ext cx="198000" cy="1158867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 dirty="0" err="1">
                <a:latin typeface="맑은 고딕" panose="020B0503020000020004" pitchFamily="50" charset="-127"/>
              </a:rPr>
              <a:t>청소과</a:t>
            </a:r>
            <a:endParaRPr lang="en-US" altLang="ko-KR" sz="1000" kern="0" dirty="0">
              <a:latin typeface="맑은 고딕" panose="020B0503020000020004" pitchFamily="50" charset="-127"/>
            </a:endParaRPr>
          </a:p>
        </p:txBody>
      </p:sp>
      <p:sp>
        <p:nvSpPr>
          <p:cNvPr id="236" name="Rectangle 9"/>
          <p:cNvSpPr>
            <a:spLocks noChangeArrowheads="1"/>
          </p:cNvSpPr>
          <p:nvPr/>
        </p:nvSpPr>
        <p:spPr bwMode="auto">
          <a:xfrm>
            <a:off x="5388417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>
                <a:solidFill>
                  <a:prstClr val="black"/>
                </a:solidFill>
                <a:latin typeface="맑은 고딕" panose="020B0503020000020004" pitchFamily="50" charset="-127"/>
              </a:rPr>
              <a:t>수도과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37" name="Rectangle 9"/>
          <p:cNvSpPr>
            <a:spLocks noChangeArrowheads="1"/>
          </p:cNvSpPr>
          <p:nvPr/>
        </p:nvSpPr>
        <p:spPr bwMode="auto">
          <a:xfrm>
            <a:off x="5687044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70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공공사업개발과</a:t>
            </a:r>
            <a:endParaRPr lang="en-US" altLang="ko-KR" sz="7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38" name="Rectangle 9"/>
          <p:cNvSpPr>
            <a:spLocks noChangeArrowheads="1"/>
          </p:cNvSpPr>
          <p:nvPr/>
        </p:nvSpPr>
        <p:spPr bwMode="auto">
          <a:xfrm>
            <a:off x="5926317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en-US" altLang="ko-KR" sz="100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5</a:t>
            </a:r>
            <a:r>
              <a:rPr lang="ko-KR" altLang="en-US" sz="100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도</a:t>
            </a:r>
            <a:r>
              <a:rPr lang="en-US" altLang="ko-KR" sz="100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  <a:r>
              <a:rPr lang="ko-KR" altLang="en-US" sz="100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촌과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39" name="Rectangle 9"/>
          <p:cNvSpPr>
            <a:spLocks noChangeArrowheads="1"/>
          </p:cNvSpPr>
          <p:nvPr/>
        </p:nvSpPr>
        <p:spPr bwMode="auto">
          <a:xfrm>
            <a:off x="6262431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보건과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40" name="Rectangle 9"/>
          <p:cNvSpPr>
            <a:spLocks noChangeArrowheads="1"/>
          </p:cNvSpPr>
          <p:nvPr/>
        </p:nvSpPr>
        <p:spPr bwMode="auto">
          <a:xfrm>
            <a:off x="6492179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>
                <a:solidFill>
                  <a:prstClr val="black"/>
                </a:solidFill>
                <a:latin typeface="맑은 고딕" panose="020B0503020000020004" pitchFamily="50" charset="-127"/>
              </a:rPr>
              <a:t>건강과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41" name="Rectangle 9"/>
          <p:cNvSpPr>
            <a:spLocks noChangeArrowheads="1"/>
          </p:cNvSpPr>
          <p:nvPr/>
        </p:nvSpPr>
        <p:spPr bwMode="auto">
          <a:xfrm>
            <a:off x="6781814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>
                <a:solidFill>
                  <a:prstClr val="black"/>
                </a:solidFill>
                <a:latin typeface="맑은 고딕" panose="020B0503020000020004" pitchFamily="50" charset="-127"/>
              </a:rPr>
              <a:t>농업과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42" name="Rectangle 9"/>
          <p:cNvSpPr>
            <a:spLocks noChangeArrowheads="1"/>
          </p:cNvSpPr>
          <p:nvPr/>
        </p:nvSpPr>
        <p:spPr bwMode="auto">
          <a:xfrm>
            <a:off x="7024262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>
                <a:solidFill>
                  <a:prstClr val="black"/>
                </a:solidFill>
                <a:latin typeface="맑은 고딕" panose="020B0503020000020004" pitchFamily="50" charset="-127"/>
              </a:rPr>
              <a:t>축산과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43" name="Rectangle 9"/>
          <p:cNvSpPr>
            <a:spLocks noChangeArrowheads="1"/>
          </p:cNvSpPr>
          <p:nvPr/>
        </p:nvSpPr>
        <p:spPr bwMode="auto">
          <a:xfrm>
            <a:off x="7266710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>
                <a:solidFill>
                  <a:prstClr val="black"/>
                </a:solidFill>
                <a:latin typeface="맑은 고딕" panose="020B0503020000020004" pitchFamily="50" charset="-127"/>
              </a:rPr>
              <a:t>농촌진흥과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44" name="Rectangle 9"/>
          <p:cNvSpPr>
            <a:spLocks noChangeArrowheads="1"/>
          </p:cNvSpPr>
          <p:nvPr/>
        </p:nvSpPr>
        <p:spPr bwMode="auto">
          <a:xfrm>
            <a:off x="7509158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기술보급과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45" name="Rectangle 9"/>
          <p:cNvSpPr>
            <a:spLocks noChangeArrowheads="1"/>
          </p:cNvSpPr>
          <p:nvPr/>
        </p:nvSpPr>
        <p:spPr bwMode="auto">
          <a:xfrm>
            <a:off x="7829571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700" kern="0">
                <a:solidFill>
                  <a:prstClr val="black"/>
                </a:solidFill>
                <a:latin typeface="맑은 고딕" panose="020B0503020000020004" pitchFamily="50" charset="-127"/>
              </a:rPr>
              <a:t>공공시설관리소</a:t>
            </a:r>
            <a:endParaRPr lang="en-US" altLang="ko-KR" sz="7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46" name="Rectangle 9"/>
          <p:cNvSpPr>
            <a:spLocks noChangeArrowheads="1"/>
          </p:cNvSpPr>
          <p:nvPr/>
        </p:nvSpPr>
        <p:spPr bwMode="auto">
          <a:xfrm>
            <a:off x="8074081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700" kern="0">
                <a:solidFill>
                  <a:prstClr val="black"/>
                </a:solidFill>
                <a:latin typeface="맑은 고딕" panose="020B0503020000020004" pitchFamily="50" charset="-127"/>
              </a:rPr>
              <a:t>관광경영사업소</a:t>
            </a:r>
            <a:endParaRPr lang="en-US" altLang="ko-KR" sz="7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47" name="Rectangle 9"/>
          <p:cNvSpPr>
            <a:spLocks noChangeArrowheads="1"/>
          </p:cNvSpPr>
          <p:nvPr/>
        </p:nvSpPr>
        <p:spPr bwMode="auto">
          <a:xfrm>
            <a:off x="8318591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시립도서관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48" name="Rectangle 9"/>
          <p:cNvSpPr>
            <a:spLocks noChangeArrowheads="1"/>
          </p:cNvSpPr>
          <p:nvPr/>
        </p:nvSpPr>
        <p:spPr bwMode="auto">
          <a:xfrm>
            <a:off x="8563101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7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종합사회복지관</a:t>
            </a:r>
            <a:endParaRPr lang="en-US" altLang="ko-KR" sz="7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89" name="Rectangle 9"/>
          <p:cNvSpPr>
            <a:spLocks noChangeArrowheads="1"/>
          </p:cNvSpPr>
          <p:nvPr/>
        </p:nvSpPr>
        <p:spPr bwMode="auto">
          <a:xfrm>
            <a:off x="1093583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사회과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90" name="Rectangle 9"/>
          <p:cNvSpPr>
            <a:spLocks noChangeArrowheads="1"/>
          </p:cNvSpPr>
          <p:nvPr/>
        </p:nvSpPr>
        <p:spPr bwMode="auto">
          <a:xfrm>
            <a:off x="1319032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복지과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91" name="Rectangle 9"/>
          <p:cNvSpPr>
            <a:spLocks noChangeArrowheads="1"/>
          </p:cNvSpPr>
          <p:nvPr/>
        </p:nvSpPr>
        <p:spPr bwMode="auto">
          <a:xfrm>
            <a:off x="1544481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민원과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92" name="Rectangle 9"/>
          <p:cNvSpPr>
            <a:spLocks noChangeArrowheads="1"/>
          </p:cNvSpPr>
          <p:nvPr/>
        </p:nvSpPr>
        <p:spPr bwMode="auto">
          <a:xfrm>
            <a:off x="1769930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회계과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93" name="Rectangle 9"/>
          <p:cNvSpPr>
            <a:spLocks noChangeArrowheads="1"/>
          </p:cNvSpPr>
          <p:nvPr/>
        </p:nvSpPr>
        <p:spPr bwMode="auto">
          <a:xfrm>
            <a:off x="1995379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>
                <a:solidFill>
                  <a:prstClr val="black"/>
                </a:solidFill>
                <a:latin typeface="맑은 고딕" panose="020B0503020000020004" pitchFamily="50" charset="-127"/>
              </a:rPr>
              <a:t>세무과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94" name="Rectangle 9"/>
          <p:cNvSpPr>
            <a:spLocks noChangeArrowheads="1"/>
          </p:cNvSpPr>
          <p:nvPr/>
        </p:nvSpPr>
        <p:spPr bwMode="auto">
          <a:xfrm>
            <a:off x="2220828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문화체육과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95" name="Rectangle 9"/>
          <p:cNvSpPr>
            <a:spLocks noChangeArrowheads="1"/>
          </p:cNvSpPr>
          <p:nvPr/>
        </p:nvSpPr>
        <p:spPr bwMode="auto">
          <a:xfrm>
            <a:off x="2671726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문화재과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96" name="Rectangle 9"/>
          <p:cNvSpPr>
            <a:spLocks noChangeArrowheads="1"/>
          </p:cNvSpPr>
          <p:nvPr/>
        </p:nvSpPr>
        <p:spPr bwMode="auto">
          <a:xfrm>
            <a:off x="2897173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토지과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97" name="Rectangle 9"/>
          <p:cNvSpPr>
            <a:spLocks noChangeArrowheads="1"/>
          </p:cNvSpPr>
          <p:nvPr/>
        </p:nvSpPr>
        <p:spPr bwMode="auto">
          <a:xfrm>
            <a:off x="2446277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관광과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3" name="직사각형 102"/>
          <p:cNvSpPr/>
          <p:nvPr/>
        </p:nvSpPr>
        <p:spPr>
          <a:xfrm>
            <a:off x="7396480" y="5712481"/>
            <a:ext cx="2316480" cy="820400"/>
          </a:xfrm>
          <a:prstGeom prst="rect">
            <a:avLst/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04" name="직사각형 103"/>
          <p:cNvSpPr/>
          <p:nvPr/>
        </p:nvSpPr>
        <p:spPr>
          <a:xfrm>
            <a:off x="7396480" y="5446151"/>
            <a:ext cx="2316480" cy="279186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05" name="Rectangle 9"/>
          <p:cNvSpPr>
            <a:spLocks noChangeArrowheads="1"/>
          </p:cNvSpPr>
          <p:nvPr/>
        </p:nvSpPr>
        <p:spPr bwMode="auto">
          <a:xfrm>
            <a:off x="8731432" y="828666"/>
            <a:ext cx="338522" cy="112978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 algn="ctr">
            <a:solidFill>
              <a:srgbClr val="C00000"/>
            </a:solidFill>
            <a:prstDash val="dash"/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6" name="Rectangle 9"/>
          <p:cNvSpPr>
            <a:spLocks noChangeArrowheads="1"/>
          </p:cNvSpPr>
          <p:nvPr/>
        </p:nvSpPr>
        <p:spPr bwMode="auto">
          <a:xfrm>
            <a:off x="8731432" y="1013399"/>
            <a:ext cx="338522" cy="112978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rgbClr val="0000FF"/>
            </a:solidFill>
            <a:prstDash val="dash"/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9013495" y="791064"/>
            <a:ext cx="474313" cy="187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0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= </a:t>
            </a:r>
            <a:r>
              <a:rPr kumimoji="1" lang="ko-KR" altLang="en-US" sz="10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이동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9013495" y="949101"/>
            <a:ext cx="474313" cy="187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00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= </a:t>
            </a:r>
            <a:r>
              <a:rPr kumimoji="1" lang="ko-KR" altLang="en-US" sz="10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신설</a:t>
            </a:r>
          </a:p>
        </p:txBody>
      </p:sp>
      <p:sp>
        <p:nvSpPr>
          <p:cNvPr id="109" name="Rectangle 9"/>
          <p:cNvSpPr>
            <a:spLocks noChangeArrowheads="1"/>
          </p:cNvSpPr>
          <p:nvPr/>
        </p:nvSpPr>
        <p:spPr bwMode="auto">
          <a:xfrm>
            <a:off x="8731432" y="658143"/>
            <a:ext cx="338522" cy="112978"/>
          </a:xfrm>
          <a:prstGeom prst="roundRect">
            <a:avLst/>
          </a:prstGeom>
          <a:solidFill>
            <a:srgbClr val="FFFF00">
              <a:alpha val="69804"/>
            </a:srgbClr>
          </a:solidFill>
          <a:ln w="9525" algn="ctr">
            <a:solidFill>
              <a:schemeClr val="accent6">
                <a:lumMod val="60000"/>
                <a:lumOff val="40000"/>
              </a:schemeClr>
            </a:solidFill>
            <a:prstDash val="dash"/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9013495" y="586740"/>
            <a:ext cx="722560" cy="187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0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= </a:t>
            </a:r>
            <a:r>
              <a:rPr kumimoji="1" lang="ko-KR" altLang="en-US" sz="10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기능 강화</a:t>
            </a:r>
          </a:p>
        </p:txBody>
      </p:sp>
      <p:sp>
        <p:nvSpPr>
          <p:cNvPr id="111" name="Rectangle 9"/>
          <p:cNvSpPr>
            <a:spLocks noChangeArrowheads="1"/>
          </p:cNvSpPr>
          <p:nvPr/>
        </p:nvSpPr>
        <p:spPr bwMode="auto">
          <a:xfrm>
            <a:off x="8731432" y="1202684"/>
            <a:ext cx="338522" cy="112978"/>
          </a:xfrm>
          <a:prstGeom prst="roundRect">
            <a:avLst/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altLang="ko-KR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9013495" y="1138387"/>
            <a:ext cx="685587" cy="187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0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=</a:t>
            </a:r>
            <a:r>
              <a:rPr kumimoji="1" lang="ko-KR" altLang="en-US" sz="10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기능 조정</a:t>
            </a:r>
          </a:p>
        </p:txBody>
      </p:sp>
      <p:sp>
        <p:nvSpPr>
          <p:cNvPr id="113" name="Rectangle 9"/>
          <p:cNvSpPr>
            <a:spLocks noChangeArrowheads="1"/>
          </p:cNvSpPr>
          <p:nvPr/>
        </p:nvSpPr>
        <p:spPr bwMode="auto">
          <a:xfrm>
            <a:off x="8731432" y="1416044"/>
            <a:ext cx="338522" cy="112978"/>
          </a:xfrm>
          <a:prstGeom prst="roundRect">
            <a:avLst/>
          </a:prstGeom>
          <a:solidFill>
            <a:schemeClr val="bg1"/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altLang="ko-KR" sz="10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9013495" y="1351747"/>
            <a:ext cx="53091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0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=</a:t>
            </a:r>
            <a:r>
              <a:rPr kumimoji="1" lang="ko-KR" altLang="en-US" sz="100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폐지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7479996" y="5725337"/>
            <a:ext cx="142539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○ 유사기능 통합</a:t>
            </a:r>
            <a:endParaRPr lang="en-US" altLang="ko-KR" sz="1200" dirty="0" smtClean="0"/>
          </a:p>
        </p:txBody>
      </p:sp>
      <p:sp>
        <p:nvSpPr>
          <p:cNvPr id="116" name="TextBox 115"/>
          <p:cNvSpPr txBox="1"/>
          <p:nvPr/>
        </p:nvSpPr>
        <p:spPr>
          <a:xfrm>
            <a:off x="7725074" y="5418675"/>
            <a:ext cx="11448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smtClean="0"/>
              <a:t>개편 방향성</a:t>
            </a:r>
            <a:endParaRPr lang="ko-KR" altLang="en-US" sz="1400" dirty="0" smtClean="0"/>
          </a:p>
        </p:txBody>
      </p:sp>
      <p:sp>
        <p:nvSpPr>
          <p:cNvPr id="138" name="TextBox 137"/>
          <p:cNvSpPr txBox="1"/>
          <p:nvPr/>
        </p:nvSpPr>
        <p:spPr>
          <a:xfrm>
            <a:off x="325388" y="589124"/>
            <a:ext cx="7738016" cy="28931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9pPr>
          </a:lstStyle>
          <a:p>
            <a:r>
              <a:rPr lang="ko-KR" altLang="en-US" dirty="0" err="1" smtClean="0"/>
              <a:t>환경과와</a:t>
            </a:r>
            <a:r>
              <a:rPr lang="ko-KR" altLang="en-US" dirty="0" smtClean="0"/>
              <a:t> </a:t>
            </a:r>
            <a:r>
              <a:rPr lang="ko-KR" altLang="en-US" dirty="0" err="1" smtClean="0"/>
              <a:t>청소과의</a:t>
            </a:r>
            <a:r>
              <a:rPr lang="ko-KR" altLang="en-US" dirty="0" smtClean="0"/>
              <a:t> 통합을 통해 기능 일원화</a:t>
            </a:r>
            <a:endParaRPr lang="ko-KR" altLang="en-US" dirty="0"/>
          </a:p>
        </p:txBody>
      </p:sp>
      <p:sp>
        <p:nvSpPr>
          <p:cNvPr id="142" name="제목 3"/>
          <p:cNvSpPr txBox="1">
            <a:spLocks/>
          </p:cNvSpPr>
          <p:nvPr/>
        </p:nvSpPr>
        <p:spPr>
          <a:xfrm>
            <a:off x="57116" y="143344"/>
            <a:ext cx="7733207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3. </a:t>
            </a:r>
            <a:r>
              <a:rPr lang="ko-KR" altLang="en-US" dirty="0" smtClean="0">
                <a:latin typeface="맑은 고딕" panose="020B0503020000020004" pitchFamily="50" charset="-127"/>
              </a:rPr>
              <a:t>조직재설계</a:t>
            </a:r>
            <a:r>
              <a:rPr lang="en-US" altLang="ko-KR" dirty="0" smtClean="0">
                <a:latin typeface="맑은 고딕" panose="020B0503020000020004" pitchFamily="50" charset="-127"/>
              </a:rPr>
              <a:t> / 3) </a:t>
            </a:r>
            <a:r>
              <a:rPr lang="ko-KR" altLang="en-US" dirty="0">
                <a:latin typeface="맑은 고딕" panose="020B0503020000020004" pitchFamily="50" charset="-127"/>
              </a:rPr>
              <a:t>전략체계연동 비전 달성을 위한 조직구조 개편</a:t>
            </a:r>
          </a:p>
        </p:txBody>
      </p:sp>
      <p:sp>
        <p:nvSpPr>
          <p:cNvPr id="120" name="모서리가 둥근 직사각형 119"/>
          <p:cNvSpPr/>
          <p:nvPr/>
        </p:nvSpPr>
        <p:spPr>
          <a:xfrm>
            <a:off x="2812541" y="5025294"/>
            <a:ext cx="1048831" cy="994506"/>
          </a:xfrm>
          <a:prstGeom prst="roundRect">
            <a:avLst>
              <a:gd name="adj" fmla="val 11329"/>
            </a:avLst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21" name="직사각형 120"/>
          <p:cNvSpPr/>
          <p:nvPr/>
        </p:nvSpPr>
        <p:spPr>
          <a:xfrm>
            <a:off x="2975319" y="5021135"/>
            <a:ext cx="723275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defRPr/>
            </a:pP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환경정책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defRPr/>
            </a:pP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녹색성장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defRPr/>
            </a:pP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환경지도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defRPr/>
            </a:pP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수질관리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124" name="직사각형 123"/>
          <p:cNvSpPr/>
          <p:nvPr/>
        </p:nvSpPr>
        <p:spPr>
          <a:xfrm>
            <a:off x="4408247" y="5021135"/>
            <a:ext cx="723275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defRPr/>
            </a:pP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청소행정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defRPr/>
            </a:pP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자원순환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defRPr/>
            </a:pP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청소시설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defRPr/>
            </a:pP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폐기물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135" name="TextBox 134"/>
          <p:cNvSpPr txBox="1"/>
          <p:nvPr/>
        </p:nvSpPr>
        <p:spPr>
          <a:xfrm>
            <a:off x="8038432" y="3400968"/>
            <a:ext cx="4475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en-US" altLang="ko-KR" dirty="0">
                <a:solidFill>
                  <a:srgbClr val="FF0000"/>
                </a:solidFill>
              </a:rPr>
              <a:t> </a:t>
            </a:r>
            <a:endParaRPr lang="ko-KR" altLang="en-US" dirty="0" err="1" smtClean="0">
              <a:solidFill>
                <a:srgbClr val="FF0000"/>
              </a:solidFill>
            </a:endParaRPr>
          </a:p>
        </p:txBody>
      </p:sp>
      <p:sp>
        <p:nvSpPr>
          <p:cNvPr id="192" name="Rectangle 9"/>
          <p:cNvSpPr>
            <a:spLocks noChangeArrowheads="1"/>
          </p:cNvSpPr>
          <p:nvPr/>
        </p:nvSpPr>
        <p:spPr bwMode="auto">
          <a:xfrm>
            <a:off x="4235759" y="977660"/>
            <a:ext cx="1440000" cy="288000"/>
          </a:xfrm>
          <a:prstGeom prst="roundRect">
            <a:avLst/>
          </a:prstGeom>
          <a:solidFill>
            <a:srgbClr val="4F81BD">
              <a:lumMod val="50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400" kern="0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시장</a:t>
            </a:r>
            <a:endParaRPr lang="en-US" altLang="ko-KR" sz="1400" kern="0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93" name="Rectangle 9"/>
          <p:cNvSpPr>
            <a:spLocks noChangeArrowheads="1"/>
          </p:cNvSpPr>
          <p:nvPr/>
        </p:nvSpPr>
        <p:spPr bwMode="auto">
          <a:xfrm>
            <a:off x="4235759" y="1407412"/>
            <a:ext cx="1440000" cy="288000"/>
          </a:xfrm>
          <a:prstGeom prst="roundRect">
            <a:avLst/>
          </a:prstGeom>
          <a:solidFill>
            <a:srgbClr val="4F81BD">
              <a:lumMod val="75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400" kern="0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부시장</a:t>
            </a:r>
            <a:endParaRPr lang="en-US" altLang="ko-KR" sz="1400" kern="0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94" name="Rectangle 9"/>
          <p:cNvSpPr>
            <a:spLocks noChangeArrowheads="1"/>
          </p:cNvSpPr>
          <p:nvPr/>
        </p:nvSpPr>
        <p:spPr bwMode="auto">
          <a:xfrm>
            <a:off x="4235759" y="977660"/>
            <a:ext cx="1440000" cy="288000"/>
          </a:xfrm>
          <a:prstGeom prst="roundRect">
            <a:avLst/>
          </a:prstGeom>
          <a:solidFill>
            <a:srgbClr val="4F81BD">
              <a:lumMod val="50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400" kern="0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시장</a:t>
            </a:r>
            <a:endParaRPr lang="en-US" altLang="ko-KR" sz="1400" kern="0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95" name="Rectangle 9"/>
          <p:cNvSpPr>
            <a:spLocks noChangeArrowheads="1"/>
          </p:cNvSpPr>
          <p:nvPr/>
        </p:nvSpPr>
        <p:spPr bwMode="auto">
          <a:xfrm>
            <a:off x="4235759" y="1407412"/>
            <a:ext cx="1440000" cy="288000"/>
          </a:xfrm>
          <a:prstGeom prst="roundRect">
            <a:avLst/>
          </a:prstGeom>
          <a:solidFill>
            <a:srgbClr val="4F81BD">
              <a:lumMod val="75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400" kern="0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부시장</a:t>
            </a:r>
            <a:endParaRPr lang="en-US" altLang="ko-KR" sz="1400" kern="0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96" name="Rectangle 9"/>
          <p:cNvSpPr>
            <a:spLocks noChangeArrowheads="1"/>
          </p:cNvSpPr>
          <p:nvPr/>
        </p:nvSpPr>
        <p:spPr bwMode="auto">
          <a:xfrm>
            <a:off x="1809181" y="1898072"/>
            <a:ext cx="698719" cy="468000"/>
          </a:xfrm>
          <a:prstGeom prst="roundRect">
            <a:avLst/>
          </a:prstGeom>
          <a:solidFill>
            <a:srgbClr val="4F81BD">
              <a:lumMod val="20000"/>
              <a:lumOff val="80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0" tIns="72000" rIns="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000" kern="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시민국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97" name="Rectangle 9"/>
          <p:cNvSpPr>
            <a:spLocks noChangeArrowheads="1"/>
          </p:cNvSpPr>
          <p:nvPr/>
        </p:nvSpPr>
        <p:spPr bwMode="auto">
          <a:xfrm>
            <a:off x="4092155" y="1900320"/>
            <a:ext cx="575910" cy="468000"/>
          </a:xfrm>
          <a:prstGeom prst="roundRect">
            <a:avLst/>
          </a:prstGeom>
          <a:solidFill>
            <a:srgbClr val="4F81BD">
              <a:lumMod val="20000"/>
              <a:lumOff val="80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0" tIns="72000" rIns="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0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안전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0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산업국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98" name="Rectangle 9"/>
          <p:cNvSpPr>
            <a:spLocks noChangeArrowheads="1"/>
          </p:cNvSpPr>
          <p:nvPr/>
        </p:nvSpPr>
        <p:spPr bwMode="auto">
          <a:xfrm>
            <a:off x="5624659" y="1900320"/>
            <a:ext cx="575910" cy="468000"/>
          </a:xfrm>
          <a:prstGeom prst="roundRect">
            <a:avLst/>
          </a:prstGeom>
          <a:solidFill>
            <a:srgbClr val="4F81BD">
              <a:lumMod val="20000"/>
              <a:lumOff val="80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0" tIns="72000" rIns="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0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성장전략사업단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99" name="Rectangle 9"/>
          <p:cNvSpPr>
            <a:spLocks noChangeArrowheads="1"/>
          </p:cNvSpPr>
          <p:nvPr/>
        </p:nvSpPr>
        <p:spPr bwMode="auto">
          <a:xfrm>
            <a:off x="6249237" y="1900320"/>
            <a:ext cx="575910" cy="468000"/>
          </a:xfrm>
          <a:prstGeom prst="roundRect">
            <a:avLst/>
          </a:prstGeom>
          <a:solidFill>
            <a:srgbClr val="4F81BD">
              <a:lumMod val="20000"/>
              <a:lumOff val="80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0" tIns="72000" rIns="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0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보건소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00" name="Rectangle 9"/>
          <p:cNvSpPr>
            <a:spLocks noChangeArrowheads="1"/>
          </p:cNvSpPr>
          <p:nvPr/>
        </p:nvSpPr>
        <p:spPr bwMode="auto">
          <a:xfrm>
            <a:off x="7007584" y="1900320"/>
            <a:ext cx="575910" cy="468000"/>
          </a:xfrm>
          <a:prstGeom prst="roundRect">
            <a:avLst/>
          </a:prstGeom>
          <a:solidFill>
            <a:srgbClr val="4F81BD">
              <a:lumMod val="20000"/>
              <a:lumOff val="80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0" tIns="72000" rIns="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000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anose="020B0503020000020004" pitchFamily="50" charset="-127"/>
              </a:rPr>
              <a:t>농업</a:t>
            </a:r>
            <a:endParaRPr lang="en-US" altLang="ko-KR" sz="1000" kern="0" dirty="0" smtClean="0">
              <a:solidFill>
                <a:srgbClr val="000000">
                  <a:lumMod val="95000"/>
                  <a:lumOff val="5000"/>
                </a:srgbClr>
              </a:solidFill>
              <a:latin typeface="맑은 고딕" panose="020B0503020000020004" pitchFamily="50" charset="-127"/>
            </a:endParaRPr>
          </a:p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0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기술센터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cxnSp>
        <p:nvCxnSpPr>
          <p:cNvPr id="201" name="직선 연결선 200"/>
          <p:cNvCxnSpPr/>
          <p:nvPr/>
        </p:nvCxnSpPr>
        <p:spPr>
          <a:xfrm rot="16200000" flipV="1">
            <a:off x="99107" y="2134465"/>
            <a:ext cx="667229" cy="981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202" name="직선 연결선 201"/>
          <p:cNvCxnSpPr/>
          <p:nvPr/>
        </p:nvCxnSpPr>
        <p:spPr>
          <a:xfrm rot="16200000" flipV="1">
            <a:off x="344868" y="2134465"/>
            <a:ext cx="667229" cy="981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203" name="직선 연결선 202"/>
          <p:cNvCxnSpPr/>
          <p:nvPr/>
        </p:nvCxnSpPr>
        <p:spPr>
          <a:xfrm flipV="1">
            <a:off x="923755" y="1801342"/>
            <a:ext cx="0" cy="553238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204" name="꺾인 연결선 203"/>
          <p:cNvCxnSpPr>
            <a:endCxn id="196" idx="2"/>
          </p:cNvCxnSpPr>
          <p:nvPr/>
        </p:nvCxnSpPr>
        <p:spPr>
          <a:xfrm rot="5400000" flipH="1" flipV="1">
            <a:off x="1621048" y="1940366"/>
            <a:ext cx="111786" cy="963199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205" name="꺾인 연결선 204"/>
          <p:cNvCxnSpPr>
            <a:endCxn id="196" idx="2"/>
          </p:cNvCxnSpPr>
          <p:nvPr/>
        </p:nvCxnSpPr>
        <p:spPr>
          <a:xfrm rot="5400000" flipH="1" flipV="1">
            <a:off x="1733773" y="2053090"/>
            <a:ext cx="111786" cy="737750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206" name="꺾인 연결선 205"/>
          <p:cNvCxnSpPr>
            <a:endCxn id="196" idx="2"/>
          </p:cNvCxnSpPr>
          <p:nvPr/>
        </p:nvCxnSpPr>
        <p:spPr>
          <a:xfrm rot="5400000" flipH="1" flipV="1">
            <a:off x="1846497" y="2165815"/>
            <a:ext cx="111786" cy="512301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207" name="꺾인 연결선 206"/>
          <p:cNvCxnSpPr>
            <a:endCxn id="196" idx="2"/>
          </p:cNvCxnSpPr>
          <p:nvPr/>
        </p:nvCxnSpPr>
        <p:spPr>
          <a:xfrm rot="5400000" flipH="1" flipV="1">
            <a:off x="1959222" y="2278539"/>
            <a:ext cx="111786" cy="286852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208" name="꺾인 연결선 207"/>
          <p:cNvCxnSpPr>
            <a:endCxn id="196" idx="2"/>
          </p:cNvCxnSpPr>
          <p:nvPr/>
        </p:nvCxnSpPr>
        <p:spPr>
          <a:xfrm rot="5400000" flipH="1" flipV="1">
            <a:off x="2071946" y="2391264"/>
            <a:ext cx="111786" cy="61403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209" name="꺾인 연결선 208"/>
          <p:cNvCxnSpPr>
            <a:endCxn id="196" idx="2"/>
          </p:cNvCxnSpPr>
          <p:nvPr/>
        </p:nvCxnSpPr>
        <p:spPr>
          <a:xfrm rot="16200000" flipV="1">
            <a:off x="2184671" y="2339942"/>
            <a:ext cx="111786" cy="164046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210" name="꺾인 연결선 209"/>
          <p:cNvCxnSpPr>
            <a:endCxn id="196" idx="2"/>
          </p:cNvCxnSpPr>
          <p:nvPr/>
        </p:nvCxnSpPr>
        <p:spPr>
          <a:xfrm rot="16200000" flipV="1">
            <a:off x="2297396" y="2227217"/>
            <a:ext cx="111786" cy="389495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211" name="꺾인 연결선 210"/>
          <p:cNvCxnSpPr>
            <a:endCxn id="196" idx="2"/>
          </p:cNvCxnSpPr>
          <p:nvPr/>
        </p:nvCxnSpPr>
        <p:spPr>
          <a:xfrm rot="16200000" flipV="1">
            <a:off x="2522844" y="2001769"/>
            <a:ext cx="111786" cy="840391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212" name="꺾인 연결선 211"/>
          <p:cNvCxnSpPr>
            <a:endCxn id="197" idx="2"/>
          </p:cNvCxnSpPr>
          <p:nvPr/>
        </p:nvCxnSpPr>
        <p:spPr>
          <a:xfrm rot="5400000" flipH="1" flipV="1">
            <a:off x="3772571" y="1865794"/>
            <a:ext cx="105013" cy="1110066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213" name="꺾인 연결선 212"/>
          <p:cNvCxnSpPr>
            <a:endCxn id="197" idx="2"/>
          </p:cNvCxnSpPr>
          <p:nvPr/>
        </p:nvCxnSpPr>
        <p:spPr>
          <a:xfrm rot="16200000" flipV="1">
            <a:off x="4882637" y="1865794"/>
            <a:ext cx="105013" cy="1110066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214" name="꺾인 연결선 213"/>
          <p:cNvCxnSpPr>
            <a:stCxn id="197" idx="2"/>
          </p:cNvCxnSpPr>
          <p:nvPr/>
        </p:nvCxnSpPr>
        <p:spPr>
          <a:xfrm rot="5400000">
            <a:off x="3895912" y="1989134"/>
            <a:ext cx="105013" cy="863385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215" name="꺾인 연결선 214"/>
          <p:cNvCxnSpPr>
            <a:stCxn id="197" idx="2"/>
          </p:cNvCxnSpPr>
          <p:nvPr/>
        </p:nvCxnSpPr>
        <p:spPr>
          <a:xfrm rot="5400000">
            <a:off x="4019252" y="2112474"/>
            <a:ext cx="105013" cy="616704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299" name="꺾인 연결선 298"/>
          <p:cNvCxnSpPr>
            <a:stCxn id="197" idx="2"/>
          </p:cNvCxnSpPr>
          <p:nvPr/>
        </p:nvCxnSpPr>
        <p:spPr>
          <a:xfrm rot="5400000">
            <a:off x="4142593" y="2235815"/>
            <a:ext cx="105013" cy="370023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00" name="꺾인 연결선 299"/>
          <p:cNvCxnSpPr>
            <a:stCxn id="197" idx="2"/>
          </p:cNvCxnSpPr>
          <p:nvPr/>
        </p:nvCxnSpPr>
        <p:spPr>
          <a:xfrm rot="5400000">
            <a:off x="4265933" y="2359155"/>
            <a:ext cx="105013" cy="123342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01" name="꺾인 연결선 300"/>
          <p:cNvCxnSpPr>
            <a:endCxn id="197" idx="2"/>
          </p:cNvCxnSpPr>
          <p:nvPr/>
        </p:nvCxnSpPr>
        <p:spPr>
          <a:xfrm rot="16200000" flipV="1">
            <a:off x="4389274" y="2359157"/>
            <a:ext cx="105013" cy="123339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02" name="꺾인 연결선 301"/>
          <p:cNvCxnSpPr>
            <a:endCxn id="197" idx="2"/>
          </p:cNvCxnSpPr>
          <p:nvPr/>
        </p:nvCxnSpPr>
        <p:spPr>
          <a:xfrm rot="16200000" flipV="1">
            <a:off x="4512614" y="2235817"/>
            <a:ext cx="105013" cy="370020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03" name="꺾인 연결선 302"/>
          <p:cNvCxnSpPr>
            <a:endCxn id="197" idx="2"/>
          </p:cNvCxnSpPr>
          <p:nvPr/>
        </p:nvCxnSpPr>
        <p:spPr>
          <a:xfrm rot="16200000" flipV="1">
            <a:off x="4635955" y="2112476"/>
            <a:ext cx="105013" cy="616701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04" name="꺾인 연결선 303"/>
          <p:cNvCxnSpPr>
            <a:endCxn id="197" idx="2"/>
          </p:cNvCxnSpPr>
          <p:nvPr/>
        </p:nvCxnSpPr>
        <p:spPr>
          <a:xfrm rot="16200000" flipV="1">
            <a:off x="4759295" y="1989136"/>
            <a:ext cx="105013" cy="863382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05" name="꺾인 연결선 304"/>
          <p:cNvCxnSpPr>
            <a:endCxn id="197" idx="2"/>
          </p:cNvCxnSpPr>
          <p:nvPr/>
        </p:nvCxnSpPr>
        <p:spPr>
          <a:xfrm rot="16200000" flipV="1">
            <a:off x="4882637" y="1865794"/>
            <a:ext cx="105013" cy="1110066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06" name="꺾인 연결선 305"/>
          <p:cNvCxnSpPr>
            <a:endCxn id="198" idx="2"/>
          </p:cNvCxnSpPr>
          <p:nvPr/>
        </p:nvCxnSpPr>
        <p:spPr>
          <a:xfrm rot="5400000" flipH="1" flipV="1">
            <a:off x="5798202" y="2358922"/>
            <a:ext cx="105013" cy="123811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07" name="꺾인 연결선 306"/>
          <p:cNvCxnSpPr>
            <a:endCxn id="198" idx="2"/>
          </p:cNvCxnSpPr>
          <p:nvPr/>
        </p:nvCxnSpPr>
        <p:spPr>
          <a:xfrm rot="16200000" flipV="1">
            <a:off x="5917839" y="2363096"/>
            <a:ext cx="105013" cy="115462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08" name="꺾인 연결선 307"/>
          <p:cNvCxnSpPr>
            <a:endCxn id="199" idx="2"/>
          </p:cNvCxnSpPr>
          <p:nvPr/>
        </p:nvCxnSpPr>
        <p:spPr>
          <a:xfrm rot="5400000" flipH="1" flipV="1">
            <a:off x="6398185" y="2334326"/>
            <a:ext cx="105013" cy="173002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09" name="꺾인 연결선 308"/>
          <p:cNvCxnSpPr>
            <a:endCxn id="199" idx="2"/>
          </p:cNvCxnSpPr>
          <p:nvPr/>
        </p:nvCxnSpPr>
        <p:spPr>
          <a:xfrm rot="16200000" flipV="1">
            <a:off x="6513059" y="2392454"/>
            <a:ext cx="105013" cy="56746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10" name="꺾인 연결선 309"/>
          <p:cNvCxnSpPr>
            <a:endCxn id="200" idx="2"/>
          </p:cNvCxnSpPr>
          <p:nvPr/>
        </p:nvCxnSpPr>
        <p:spPr>
          <a:xfrm rot="5400000" flipH="1" flipV="1">
            <a:off x="7037050" y="2214844"/>
            <a:ext cx="105013" cy="411966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11" name="꺾인 연결선 310"/>
          <p:cNvCxnSpPr>
            <a:endCxn id="200" idx="2"/>
          </p:cNvCxnSpPr>
          <p:nvPr/>
        </p:nvCxnSpPr>
        <p:spPr>
          <a:xfrm rot="5400000" flipH="1" flipV="1">
            <a:off x="7158274" y="2336068"/>
            <a:ext cx="105013" cy="169518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12" name="꺾인 연결선 311"/>
          <p:cNvCxnSpPr>
            <a:endCxn id="200" idx="2"/>
          </p:cNvCxnSpPr>
          <p:nvPr/>
        </p:nvCxnSpPr>
        <p:spPr>
          <a:xfrm rot="16200000" flipV="1">
            <a:off x="7279498" y="2384362"/>
            <a:ext cx="105013" cy="72930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13" name="꺾인 연결선 312"/>
          <p:cNvCxnSpPr>
            <a:endCxn id="200" idx="2"/>
          </p:cNvCxnSpPr>
          <p:nvPr/>
        </p:nvCxnSpPr>
        <p:spPr>
          <a:xfrm rot="16200000" flipV="1">
            <a:off x="7400722" y="2263138"/>
            <a:ext cx="105013" cy="315378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14" name="직선 연결선 313"/>
          <p:cNvCxnSpPr/>
          <p:nvPr/>
        </p:nvCxnSpPr>
        <p:spPr>
          <a:xfrm rot="16200000" flipV="1">
            <a:off x="7600171" y="2134385"/>
            <a:ext cx="667229" cy="981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15" name="직선 연결선 314"/>
          <p:cNvCxnSpPr/>
          <p:nvPr/>
        </p:nvCxnSpPr>
        <p:spPr>
          <a:xfrm rot="16200000" flipV="1">
            <a:off x="7839222" y="2134385"/>
            <a:ext cx="667229" cy="981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16" name="직선 연결선 315"/>
          <p:cNvCxnSpPr/>
          <p:nvPr/>
        </p:nvCxnSpPr>
        <p:spPr>
          <a:xfrm rot="16200000" flipV="1">
            <a:off x="8088778" y="2134385"/>
            <a:ext cx="667229" cy="981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17" name="꺾인 연결선 316"/>
          <p:cNvCxnSpPr>
            <a:endCxn id="196" idx="2"/>
          </p:cNvCxnSpPr>
          <p:nvPr/>
        </p:nvCxnSpPr>
        <p:spPr>
          <a:xfrm rot="16200000" flipV="1">
            <a:off x="2410120" y="2114493"/>
            <a:ext cx="111786" cy="614944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18" name="직선 연결선 317"/>
          <p:cNvCxnSpPr/>
          <p:nvPr/>
        </p:nvCxnSpPr>
        <p:spPr>
          <a:xfrm flipH="1">
            <a:off x="201704" y="1790120"/>
            <a:ext cx="845566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9" name="직선 연결선 318"/>
          <p:cNvCxnSpPr/>
          <p:nvPr/>
        </p:nvCxnSpPr>
        <p:spPr>
          <a:xfrm rot="16200000" flipV="1">
            <a:off x="8312298" y="2134385"/>
            <a:ext cx="667229" cy="981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20" name="직선 연결선 319"/>
          <p:cNvCxnSpPr/>
          <p:nvPr/>
        </p:nvCxnSpPr>
        <p:spPr>
          <a:xfrm rot="16200000" flipV="1">
            <a:off x="-142812" y="2134465"/>
            <a:ext cx="667229" cy="981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grpSp>
        <p:nvGrpSpPr>
          <p:cNvPr id="321" name="그룹 320"/>
          <p:cNvGrpSpPr/>
          <p:nvPr/>
        </p:nvGrpSpPr>
        <p:grpSpPr>
          <a:xfrm>
            <a:off x="2157752" y="1788160"/>
            <a:ext cx="5128260" cy="111662"/>
            <a:chOff x="2481828" y="1810220"/>
            <a:chExt cx="5128260" cy="89602"/>
          </a:xfrm>
        </p:grpSpPr>
        <p:cxnSp>
          <p:nvCxnSpPr>
            <p:cNvPr id="322" name="직선 연결선 321"/>
            <p:cNvCxnSpPr/>
            <p:nvPr/>
          </p:nvCxnSpPr>
          <p:spPr>
            <a:xfrm flipV="1">
              <a:off x="2481828" y="1810220"/>
              <a:ext cx="0" cy="89602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323" name="직선 연결선 322"/>
            <p:cNvCxnSpPr/>
            <p:nvPr/>
          </p:nvCxnSpPr>
          <p:spPr>
            <a:xfrm flipV="1">
              <a:off x="4729728" y="1810220"/>
              <a:ext cx="0" cy="89602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324" name="직선 연결선 323"/>
            <p:cNvCxnSpPr/>
            <p:nvPr/>
          </p:nvCxnSpPr>
          <p:spPr>
            <a:xfrm flipV="1">
              <a:off x="6253728" y="1810220"/>
              <a:ext cx="0" cy="89602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325" name="직선 연결선 324"/>
            <p:cNvCxnSpPr/>
            <p:nvPr/>
          </p:nvCxnSpPr>
          <p:spPr>
            <a:xfrm flipV="1">
              <a:off x="6809988" y="1810220"/>
              <a:ext cx="0" cy="89602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326" name="직선 연결선 325"/>
            <p:cNvCxnSpPr/>
            <p:nvPr/>
          </p:nvCxnSpPr>
          <p:spPr>
            <a:xfrm flipV="1">
              <a:off x="7610088" y="1810220"/>
              <a:ext cx="0" cy="89602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</p:grpSp>
      <p:sp>
        <p:nvSpPr>
          <p:cNvPr id="226" name="Rectangle 9"/>
          <p:cNvSpPr>
            <a:spLocks noChangeArrowheads="1"/>
          </p:cNvSpPr>
          <p:nvPr/>
        </p:nvSpPr>
        <p:spPr bwMode="auto">
          <a:xfrm>
            <a:off x="822975" y="2356485"/>
            <a:ext cx="198000" cy="1276384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700" kern="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정보감사담당관실</a:t>
            </a:r>
            <a:endParaRPr lang="en-US" altLang="ko-KR" sz="7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42512" y="3400968"/>
            <a:ext cx="4475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en-US" altLang="ko-KR" dirty="0">
                <a:solidFill>
                  <a:srgbClr val="FF0000"/>
                </a:solidFill>
              </a:rPr>
              <a:t> </a:t>
            </a:r>
            <a:endParaRPr lang="ko-KR" altLang="en-US" dirty="0" err="1" smtClean="0">
              <a:solidFill>
                <a:srgbClr val="FF0000"/>
              </a:solidFill>
            </a:endParaRPr>
          </a:p>
        </p:txBody>
      </p:sp>
      <p:sp>
        <p:nvSpPr>
          <p:cNvPr id="223" name="Rectangle 9"/>
          <p:cNvSpPr>
            <a:spLocks noChangeArrowheads="1"/>
          </p:cNvSpPr>
          <p:nvPr/>
        </p:nvSpPr>
        <p:spPr bwMode="auto">
          <a:xfrm>
            <a:off x="85691" y="2357924"/>
            <a:ext cx="198000" cy="1274276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700" kern="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시정담당관실</a:t>
            </a:r>
            <a:endParaRPr lang="en-US" altLang="ko-KR" sz="7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24" name="Rectangle 9"/>
          <p:cNvSpPr>
            <a:spLocks noChangeArrowheads="1"/>
          </p:cNvSpPr>
          <p:nvPr/>
        </p:nvSpPr>
        <p:spPr bwMode="auto">
          <a:xfrm>
            <a:off x="331452" y="2357924"/>
            <a:ext cx="198000" cy="1274276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700" kern="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기획담당관실</a:t>
            </a:r>
            <a:endParaRPr lang="en-US" altLang="ko-KR" sz="7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25" name="Rectangle 9"/>
          <p:cNvSpPr>
            <a:spLocks noChangeArrowheads="1"/>
          </p:cNvSpPr>
          <p:nvPr/>
        </p:nvSpPr>
        <p:spPr bwMode="auto">
          <a:xfrm>
            <a:off x="577213" y="2357924"/>
            <a:ext cx="198000" cy="1274276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700" kern="0">
                <a:solidFill>
                  <a:prstClr val="black"/>
                </a:solidFill>
                <a:latin typeface="맑은 고딕" panose="020B0503020000020004" pitchFamily="50" charset="-127"/>
              </a:rPr>
              <a:t>인사담당관실</a:t>
            </a:r>
            <a:endParaRPr lang="en-US" altLang="ko-KR" sz="7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37" name="Rectangle 9"/>
          <p:cNvSpPr>
            <a:spLocks noChangeArrowheads="1"/>
          </p:cNvSpPr>
          <p:nvPr/>
        </p:nvSpPr>
        <p:spPr bwMode="auto">
          <a:xfrm>
            <a:off x="3237956" y="4172001"/>
            <a:ext cx="198000" cy="788619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0070C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b="1" kern="0" dirty="0">
                <a:latin typeface="맑은 고딕" panose="020B0503020000020004" pitchFamily="50" charset="-127"/>
              </a:rPr>
              <a:t>환경과</a:t>
            </a:r>
            <a:endParaRPr lang="en-US" altLang="ko-KR" sz="1000" b="1" kern="0" dirty="0">
              <a:latin typeface="맑은 고딕" panose="020B0503020000020004" pitchFamily="50" charset="-127"/>
            </a:endParaRPr>
          </a:p>
        </p:txBody>
      </p:sp>
      <p:sp>
        <p:nvSpPr>
          <p:cNvPr id="143" name="Rectangle 9"/>
          <p:cNvSpPr>
            <a:spLocks noChangeArrowheads="1"/>
          </p:cNvSpPr>
          <p:nvPr/>
        </p:nvSpPr>
        <p:spPr bwMode="auto">
          <a:xfrm>
            <a:off x="4670884" y="4172001"/>
            <a:ext cx="198000" cy="788619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 dirty="0" err="1">
                <a:latin typeface="맑은 고딕" panose="020B0503020000020004" pitchFamily="50" charset="-127"/>
              </a:rPr>
              <a:t>청소과</a:t>
            </a:r>
            <a:endParaRPr lang="en-US" altLang="ko-KR" sz="1000" kern="0" dirty="0">
              <a:latin typeface="맑은 고딕" panose="020B0503020000020004" pitchFamily="50" charset="-127"/>
            </a:endParaRPr>
          </a:p>
        </p:txBody>
      </p:sp>
      <p:sp>
        <p:nvSpPr>
          <p:cNvPr id="3" name="십자형 2"/>
          <p:cNvSpPr/>
          <p:nvPr/>
        </p:nvSpPr>
        <p:spPr>
          <a:xfrm>
            <a:off x="3914991" y="5384117"/>
            <a:ext cx="276860" cy="276860"/>
          </a:xfrm>
          <a:prstGeom prst="plus">
            <a:avLst>
              <a:gd name="adj" fmla="val 33333"/>
            </a:avLst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5822072" y="5025294"/>
            <a:ext cx="1310248" cy="994506"/>
          </a:xfrm>
          <a:prstGeom prst="roundRect">
            <a:avLst>
              <a:gd name="adj" fmla="val 11329"/>
            </a:avLst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46" name="직사각형 145"/>
          <p:cNvSpPr/>
          <p:nvPr/>
        </p:nvSpPr>
        <p:spPr>
          <a:xfrm>
            <a:off x="5791810" y="5021135"/>
            <a:ext cx="1439818" cy="10618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defRPr/>
            </a:pP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환경정책</a:t>
            </a: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(+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녹색성장</a:t>
            </a: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)</a:t>
            </a:r>
          </a:p>
          <a:p>
            <a:pPr latinLnBrk="0">
              <a:defRPr/>
            </a:pP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환경지도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defRPr/>
            </a:pP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수질관리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defRPr/>
            </a:pP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청소행정</a:t>
            </a: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(+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자원순환</a:t>
            </a: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)</a:t>
            </a:r>
          </a:p>
          <a:p>
            <a:pPr latinLnBrk="0">
              <a:defRPr/>
            </a:pP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청소시설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defRPr/>
            </a:pPr>
            <a:r>
              <a:rPr kumimoji="1" lang="ko-KR" altLang="en-US" sz="1050" dirty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폐기물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147" name="Rectangle 9"/>
          <p:cNvSpPr>
            <a:spLocks noChangeArrowheads="1"/>
          </p:cNvSpPr>
          <p:nvPr/>
        </p:nvSpPr>
        <p:spPr bwMode="auto">
          <a:xfrm>
            <a:off x="6247487" y="4172001"/>
            <a:ext cx="198000" cy="788619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0070C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endParaRPr lang="en-US" altLang="ko-KR" sz="1000" b="1" kern="0" dirty="0" smtClean="0">
              <a:latin typeface="맑은 고딕" panose="020B0503020000020004" pitchFamily="50" charset="-127"/>
            </a:endParaRPr>
          </a:p>
        </p:txBody>
      </p:sp>
      <p:grpSp>
        <p:nvGrpSpPr>
          <p:cNvPr id="6" name="그룹 5"/>
          <p:cNvGrpSpPr/>
          <p:nvPr/>
        </p:nvGrpSpPr>
        <p:grpSpPr>
          <a:xfrm>
            <a:off x="5388417" y="5419347"/>
            <a:ext cx="298627" cy="206400"/>
            <a:chOff x="5388417" y="5391761"/>
            <a:chExt cx="298627" cy="206400"/>
          </a:xfrm>
        </p:grpSpPr>
        <p:sp>
          <p:nvSpPr>
            <p:cNvPr id="4" name="직사각형 3"/>
            <p:cNvSpPr/>
            <p:nvPr/>
          </p:nvSpPr>
          <p:spPr>
            <a:xfrm>
              <a:off x="5388417" y="5391761"/>
              <a:ext cx="298627" cy="8194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>
                <a:solidFill>
                  <a:schemeClr val="tx1"/>
                </a:solidFill>
                <a:latin typeface="+mn-ea"/>
              </a:endParaRPr>
            </a:p>
          </p:txBody>
        </p:sp>
        <p:sp>
          <p:nvSpPr>
            <p:cNvPr id="148" name="직사각형 147"/>
            <p:cNvSpPr/>
            <p:nvPr/>
          </p:nvSpPr>
          <p:spPr>
            <a:xfrm>
              <a:off x="5388417" y="5516221"/>
              <a:ext cx="298627" cy="8194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>
                <a:solidFill>
                  <a:schemeClr val="tx1"/>
                </a:solidFill>
                <a:latin typeface="+mn-ea"/>
              </a:endParaRPr>
            </a:p>
          </p:txBody>
        </p:sp>
      </p:grpSp>
      <p:sp>
        <p:nvSpPr>
          <p:cNvPr id="149" name="직사각형 148"/>
          <p:cNvSpPr/>
          <p:nvPr/>
        </p:nvSpPr>
        <p:spPr>
          <a:xfrm>
            <a:off x="6186828" y="4130229"/>
            <a:ext cx="319318" cy="90024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defRPr/>
            </a:pP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환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defRPr/>
            </a:pP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경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defRPr/>
            </a:pP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자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defRPr/>
            </a:pP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원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defRPr/>
            </a:pP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과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122" name="TextBox 121"/>
          <p:cNvSpPr txBox="1"/>
          <p:nvPr/>
        </p:nvSpPr>
        <p:spPr>
          <a:xfrm>
            <a:off x="7989045" y="187786"/>
            <a:ext cx="15969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Ⅵ.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조직구조 설정</a:t>
            </a:r>
          </a:p>
        </p:txBody>
      </p:sp>
    </p:spTree>
    <p:extLst>
      <p:ext uri="{BB962C8B-B14F-4D97-AF65-F5344CB8AC3E}">
        <p14:creationId xmlns:p14="http://schemas.microsoft.com/office/powerpoint/2010/main" val="443043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내용 개체 틀 2"/>
          <p:cNvSpPr txBox="1">
            <a:spLocks/>
          </p:cNvSpPr>
          <p:nvPr/>
        </p:nvSpPr>
        <p:spPr>
          <a:xfrm>
            <a:off x="273000" y="688956"/>
            <a:ext cx="9360000" cy="28931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r>
              <a:rPr lang="ko-KR" altLang="en-US" dirty="0" smtClean="0"/>
              <a:t>각과의 세부 기능은 외부환경 변화에 발맞추어 새로운 세부기능을 발굴 및 기타 기능은 통폐합 </a:t>
            </a:r>
            <a:endParaRPr lang="ko-KR" altLang="en-US" dirty="0"/>
          </a:p>
        </p:txBody>
      </p:sp>
      <p:sp>
        <p:nvSpPr>
          <p:cNvPr id="76" name="제목 3"/>
          <p:cNvSpPr txBox="1">
            <a:spLocks/>
          </p:cNvSpPr>
          <p:nvPr/>
        </p:nvSpPr>
        <p:spPr>
          <a:xfrm>
            <a:off x="57116" y="143344"/>
            <a:ext cx="4296369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3. </a:t>
            </a:r>
            <a:r>
              <a:rPr lang="ko-KR" altLang="en-US" dirty="0" smtClean="0">
                <a:latin typeface="맑은 고딕" panose="020B0503020000020004" pitchFamily="50" charset="-127"/>
              </a:rPr>
              <a:t>조직재설계</a:t>
            </a:r>
            <a:r>
              <a:rPr lang="en-US" altLang="ko-KR" dirty="0" smtClean="0">
                <a:latin typeface="맑은 고딕" panose="020B0503020000020004" pitchFamily="50" charset="-127"/>
              </a:rPr>
              <a:t> / 5) </a:t>
            </a:r>
            <a:r>
              <a:rPr lang="ko-KR" altLang="en-US" dirty="0" smtClean="0">
                <a:latin typeface="맑은 고딕" panose="020B0503020000020004" pitchFamily="50" charset="-127"/>
              </a:rPr>
              <a:t>세부기능 통폐합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25" name="Rectangle 9"/>
          <p:cNvSpPr>
            <a:spLocks noChangeArrowheads="1"/>
          </p:cNvSpPr>
          <p:nvPr/>
        </p:nvSpPr>
        <p:spPr bwMode="auto">
          <a:xfrm>
            <a:off x="4659128" y="977660"/>
            <a:ext cx="1440000" cy="288000"/>
          </a:xfrm>
          <a:prstGeom prst="roundRect">
            <a:avLst/>
          </a:prstGeom>
          <a:solidFill>
            <a:srgbClr val="4F81BD">
              <a:lumMod val="50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400" kern="0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시장</a:t>
            </a:r>
            <a:endParaRPr lang="en-US" altLang="ko-KR" sz="1400" kern="0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6" name="Rectangle 9"/>
          <p:cNvSpPr>
            <a:spLocks noChangeArrowheads="1"/>
          </p:cNvSpPr>
          <p:nvPr/>
        </p:nvSpPr>
        <p:spPr bwMode="auto">
          <a:xfrm>
            <a:off x="4659128" y="1407412"/>
            <a:ext cx="1440000" cy="288000"/>
          </a:xfrm>
          <a:prstGeom prst="roundRect">
            <a:avLst/>
          </a:prstGeom>
          <a:solidFill>
            <a:srgbClr val="4F81BD">
              <a:lumMod val="75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400" kern="0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부시장</a:t>
            </a:r>
            <a:endParaRPr lang="en-US" altLang="ko-KR" sz="1400" kern="0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7" name="Rectangle 9"/>
          <p:cNvSpPr>
            <a:spLocks noChangeArrowheads="1"/>
          </p:cNvSpPr>
          <p:nvPr/>
        </p:nvSpPr>
        <p:spPr bwMode="auto">
          <a:xfrm>
            <a:off x="4659128" y="977660"/>
            <a:ext cx="1440000" cy="288000"/>
          </a:xfrm>
          <a:prstGeom prst="roundRect">
            <a:avLst/>
          </a:prstGeom>
          <a:solidFill>
            <a:srgbClr val="4F81BD">
              <a:lumMod val="50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400" kern="0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시장</a:t>
            </a:r>
            <a:endParaRPr lang="en-US" altLang="ko-KR" sz="1400" kern="0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8" name="Rectangle 9"/>
          <p:cNvSpPr>
            <a:spLocks noChangeArrowheads="1"/>
          </p:cNvSpPr>
          <p:nvPr/>
        </p:nvSpPr>
        <p:spPr bwMode="auto">
          <a:xfrm>
            <a:off x="4659128" y="1407412"/>
            <a:ext cx="1440000" cy="288000"/>
          </a:xfrm>
          <a:prstGeom prst="roundRect">
            <a:avLst/>
          </a:prstGeom>
          <a:solidFill>
            <a:srgbClr val="4F81BD">
              <a:lumMod val="75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400" kern="0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부시장</a:t>
            </a:r>
            <a:endParaRPr lang="en-US" altLang="ko-KR" sz="1400" kern="0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37" name="Rectangle 9"/>
          <p:cNvSpPr>
            <a:spLocks noChangeArrowheads="1"/>
          </p:cNvSpPr>
          <p:nvPr/>
        </p:nvSpPr>
        <p:spPr bwMode="auto">
          <a:xfrm>
            <a:off x="1249103" y="2356485"/>
            <a:ext cx="198000" cy="1276384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700" kern="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정보감사담당관실</a:t>
            </a:r>
            <a:endParaRPr lang="en-US" altLang="ko-KR" sz="7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38" name="Rectangle 9"/>
          <p:cNvSpPr>
            <a:spLocks noChangeArrowheads="1"/>
          </p:cNvSpPr>
          <p:nvPr/>
        </p:nvSpPr>
        <p:spPr bwMode="auto">
          <a:xfrm>
            <a:off x="3594413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안전관리과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39" name="Rectangle 9"/>
          <p:cNvSpPr>
            <a:spLocks noChangeArrowheads="1"/>
          </p:cNvSpPr>
          <p:nvPr/>
        </p:nvSpPr>
        <p:spPr bwMode="auto">
          <a:xfrm>
            <a:off x="3841094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>
                <a:solidFill>
                  <a:prstClr val="black"/>
                </a:solidFill>
                <a:latin typeface="맑은 고딕" panose="020B0503020000020004" pitchFamily="50" charset="-127"/>
              </a:rPr>
              <a:t>경제과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40" name="Rectangle 9"/>
          <p:cNvSpPr>
            <a:spLocks noChangeArrowheads="1"/>
          </p:cNvSpPr>
          <p:nvPr/>
        </p:nvSpPr>
        <p:spPr bwMode="auto">
          <a:xfrm>
            <a:off x="4087775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건설과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41" name="Rectangle 9"/>
          <p:cNvSpPr>
            <a:spLocks noChangeArrowheads="1"/>
          </p:cNvSpPr>
          <p:nvPr/>
        </p:nvSpPr>
        <p:spPr bwMode="auto">
          <a:xfrm>
            <a:off x="4334456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산림과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42" name="Rectangle 9"/>
          <p:cNvSpPr>
            <a:spLocks noChangeArrowheads="1"/>
          </p:cNvSpPr>
          <p:nvPr/>
        </p:nvSpPr>
        <p:spPr bwMode="auto">
          <a:xfrm>
            <a:off x="4581137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>
                <a:solidFill>
                  <a:prstClr val="black"/>
                </a:solidFill>
                <a:latin typeface="맑은 고딕" panose="020B0503020000020004" pitchFamily="50" charset="-127"/>
              </a:rPr>
              <a:t>도시재생과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43" name="Rectangle 9"/>
          <p:cNvSpPr>
            <a:spLocks noChangeArrowheads="1"/>
          </p:cNvSpPr>
          <p:nvPr/>
        </p:nvSpPr>
        <p:spPr bwMode="auto">
          <a:xfrm>
            <a:off x="4827818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허가과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44" name="Rectangle 9"/>
          <p:cNvSpPr>
            <a:spLocks noChangeArrowheads="1"/>
          </p:cNvSpPr>
          <p:nvPr/>
        </p:nvSpPr>
        <p:spPr bwMode="auto">
          <a:xfrm>
            <a:off x="5074499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교통과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45" name="Rectangle 9"/>
          <p:cNvSpPr>
            <a:spLocks noChangeArrowheads="1"/>
          </p:cNvSpPr>
          <p:nvPr/>
        </p:nvSpPr>
        <p:spPr bwMode="auto">
          <a:xfrm>
            <a:off x="5321180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환경과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46" name="Rectangle 9"/>
          <p:cNvSpPr>
            <a:spLocks noChangeArrowheads="1"/>
          </p:cNvSpPr>
          <p:nvPr/>
        </p:nvSpPr>
        <p:spPr bwMode="auto">
          <a:xfrm>
            <a:off x="5567861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청소과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47" name="Rectangle 9"/>
          <p:cNvSpPr>
            <a:spLocks noChangeArrowheads="1"/>
          </p:cNvSpPr>
          <p:nvPr/>
        </p:nvSpPr>
        <p:spPr bwMode="auto">
          <a:xfrm>
            <a:off x="5814545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수도과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48" name="Rectangle 9"/>
          <p:cNvSpPr>
            <a:spLocks noChangeArrowheads="1"/>
          </p:cNvSpPr>
          <p:nvPr/>
        </p:nvSpPr>
        <p:spPr bwMode="auto">
          <a:xfrm>
            <a:off x="6113172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70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공공사업개발과</a:t>
            </a:r>
            <a:endParaRPr lang="en-US" altLang="ko-KR" sz="7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51" name="Rectangle 9"/>
          <p:cNvSpPr>
            <a:spLocks noChangeArrowheads="1"/>
          </p:cNvSpPr>
          <p:nvPr/>
        </p:nvSpPr>
        <p:spPr bwMode="auto">
          <a:xfrm>
            <a:off x="6352445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en-US" altLang="ko-KR" sz="100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5</a:t>
            </a:r>
            <a:r>
              <a:rPr lang="ko-KR" altLang="en-US" sz="100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도</a:t>
            </a:r>
            <a:r>
              <a:rPr lang="en-US" altLang="ko-KR" sz="100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  <a:r>
              <a:rPr lang="ko-KR" altLang="en-US" sz="100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촌과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53" name="Rectangle 9"/>
          <p:cNvSpPr>
            <a:spLocks noChangeArrowheads="1"/>
          </p:cNvSpPr>
          <p:nvPr/>
        </p:nvSpPr>
        <p:spPr bwMode="auto">
          <a:xfrm>
            <a:off x="6688559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보건과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3" name="Rectangle 9"/>
          <p:cNvSpPr>
            <a:spLocks noChangeArrowheads="1"/>
          </p:cNvSpPr>
          <p:nvPr/>
        </p:nvSpPr>
        <p:spPr bwMode="auto">
          <a:xfrm>
            <a:off x="6918307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건강과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4" name="Rectangle 9"/>
          <p:cNvSpPr>
            <a:spLocks noChangeArrowheads="1"/>
          </p:cNvSpPr>
          <p:nvPr/>
        </p:nvSpPr>
        <p:spPr bwMode="auto">
          <a:xfrm>
            <a:off x="7207942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>
                <a:solidFill>
                  <a:prstClr val="black"/>
                </a:solidFill>
                <a:latin typeface="맑은 고딕" panose="020B0503020000020004" pitchFamily="50" charset="-127"/>
              </a:rPr>
              <a:t>농업과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5" name="Rectangle 9"/>
          <p:cNvSpPr>
            <a:spLocks noChangeArrowheads="1"/>
          </p:cNvSpPr>
          <p:nvPr/>
        </p:nvSpPr>
        <p:spPr bwMode="auto">
          <a:xfrm>
            <a:off x="7450390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>
                <a:solidFill>
                  <a:prstClr val="black"/>
                </a:solidFill>
                <a:latin typeface="맑은 고딕" panose="020B0503020000020004" pitchFamily="50" charset="-127"/>
              </a:rPr>
              <a:t>축산과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7" name="Rectangle 9"/>
          <p:cNvSpPr>
            <a:spLocks noChangeArrowheads="1"/>
          </p:cNvSpPr>
          <p:nvPr/>
        </p:nvSpPr>
        <p:spPr bwMode="auto">
          <a:xfrm>
            <a:off x="7692838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>
                <a:solidFill>
                  <a:prstClr val="black"/>
                </a:solidFill>
                <a:latin typeface="맑은 고딕" panose="020B0503020000020004" pitchFamily="50" charset="-127"/>
              </a:rPr>
              <a:t>농촌진흥과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9" name="Rectangle 9"/>
          <p:cNvSpPr>
            <a:spLocks noChangeArrowheads="1"/>
          </p:cNvSpPr>
          <p:nvPr/>
        </p:nvSpPr>
        <p:spPr bwMode="auto">
          <a:xfrm>
            <a:off x="7935286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00" kern="0">
                <a:solidFill>
                  <a:prstClr val="black"/>
                </a:solidFill>
                <a:latin typeface="맑은 고딕" panose="020B0503020000020004" pitchFamily="50" charset="-127"/>
              </a:rPr>
              <a:t>기술보급과</a:t>
            </a:r>
            <a:endParaRPr lang="en-US" altLang="ko-KR" sz="10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0" name="Rectangle 9"/>
          <p:cNvSpPr>
            <a:spLocks noChangeArrowheads="1"/>
          </p:cNvSpPr>
          <p:nvPr/>
        </p:nvSpPr>
        <p:spPr bwMode="auto">
          <a:xfrm>
            <a:off x="8255699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7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공공시설관리소</a:t>
            </a:r>
            <a:endParaRPr lang="en-US" altLang="ko-KR" sz="7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4" name="Rectangle 9"/>
          <p:cNvSpPr>
            <a:spLocks noChangeArrowheads="1"/>
          </p:cNvSpPr>
          <p:nvPr/>
        </p:nvSpPr>
        <p:spPr bwMode="auto">
          <a:xfrm>
            <a:off x="8500209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7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관광경영사업소</a:t>
            </a:r>
            <a:endParaRPr lang="en-US" altLang="ko-KR" sz="7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5" name="Rectangle 9"/>
          <p:cNvSpPr>
            <a:spLocks noChangeArrowheads="1"/>
          </p:cNvSpPr>
          <p:nvPr/>
        </p:nvSpPr>
        <p:spPr bwMode="auto">
          <a:xfrm>
            <a:off x="8744719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시립도서관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7" name="Rectangle 9"/>
          <p:cNvSpPr>
            <a:spLocks noChangeArrowheads="1"/>
          </p:cNvSpPr>
          <p:nvPr/>
        </p:nvSpPr>
        <p:spPr bwMode="auto">
          <a:xfrm>
            <a:off x="8989229" y="2473333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7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종합사회복지관</a:t>
            </a:r>
            <a:endParaRPr lang="en-US" altLang="ko-KR" sz="7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21" name="Rectangle 9"/>
          <p:cNvSpPr>
            <a:spLocks noChangeArrowheads="1"/>
          </p:cNvSpPr>
          <p:nvPr/>
        </p:nvSpPr>
        <p:spPr bwMode="auto">
          <a:xfrm>
            <a:off x="1519711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사회과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22" name="Rectangle 9"/>
          <p:cNvSpPr>
            <a:spLocks noChangeArrowheads="1"/>
          </p:cNvSpPr>
          <p:nvPr/>
        </p:nvSpPr>
        <p:spPr bwMode="auto">
          <a:xfrm>
            <a:off x="1745160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복지과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23" name="Rectangle 9"/>
          <p:cNvSpPr>
            <a:spLocks noChangeArrowheads="1"/>
          </p:cNvSpPr>
          <p:nvPr/>
        </p:nvSpPr>
        <p:spPr bwMode="auto">
          <a:xfrm>
            <a:off x="1970609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민원과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24" name="Rectangle 9"/>
          <p:cNvSpPr>
            <a:spLocks noChangeArrowheads="1"/>
          </p:cNvSpPr>
          <p:nvPr/>
        </p:nvSpPr>
        <p:spPr bwMode="auto">
          <a:xfrm>
            <a:off x="2196058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회계과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25" name="Rectangle 9"/>
          <p:cNvSpPr>
            <a:spLocks noChangeArrowheads="1"/>
          </p:cNvSpPr>
          <p:nvPr/>
        </p:nvSpPr>
        <p:spPr bwMode="auto">
          <a:xfrm>
            <a:off x="2421507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세무과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26" name="Rectangle 9"/>
          <p:cNvSpPr>
            <a:spLocks noChangeArrowheads="1"/>
          </p:cNvSpPr>
          <p:nvPr/>
        </p:nvSpPr>
        <p:spPr bwMode="auto">
          <a:xfrm>
            <a:off x="2646956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문화체육과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27" name="Rectangle 9"/>
          <p:cNvSpPr>
            <a:spLocks noChangeArrowheads="1"/>
          </p:cNvSpPr>
          <p:nvPr/>
        </p:nvSpPr>
        <p:spPr bwMode="auto">
          <a:xfrm>
            <a:off x="3097854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문화재과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28" name="Rectangle 9"/>
          <p:cNvSpPr>
            <a:spLocks noChangeArrowheads="1"/>
          </p:cNvSpPr>
          <p:nvPr/>
        </p:nvSpPr>
        <p:spPr bwMode="auto">
          <a:xfrm>
            <a:off x="3323301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토지과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29" name="Rectangle 9"/>
          <p:cNvSpPr>
            <a:spLocks noChangeArrowheads="1"/>
          </p:cNvSpPr>
          <p:nvPr/>
        </p:nvSpPr>
        <p:spPr bwMode="auto">
          <a:xfrm>
            <a:off x="2872405" y="2477858"/>
            <a:ext cx="198000" cy="1158867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관광과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43" name="Rectangle 9"/>
          <p:cNvSpPr>
            <a:spLocks noChangeArrowheads="1"/>
          </p:cNvSpPr>
          <p:nvPr/>
        </p:nvSpPr>
        <p:spPr bwMode="auto">
          <a:xfrm>
            <a:off x="4660472" y="977660"/>
            <a:ext cx="1440000" cy="288000"/>
          </a:xfrm>
          <a:prstGeom prst="roundRect">
            <a:avLst/>
          </a:prstGeom>
          <a:solidFill>
            <a:srgbClr val="4F81BD">
              <a:lumMod val="50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400" kern="0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시장</a:t>
            </a:r>
            <a:endParaRPr lang="en-US" altLang="ko-KR" sz="1400" kern="0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44" name="Rectangle 9"/>
          <p:cNvSpPr>
            <a:spLocks noChangeArrowheads="1"/>
          </p:cNvSpPr>
          <p:nvPr/>
        </p:nvSpPr>
        <p:spPr bwMode="auto">
          <a:xfrm>
            <a:off x="4660472" y="1407412"/>
            <a:ext cx="1440000" cy="288000"/>
          </a:xfrm>
          <a:prstGeom prst="roundRect">
            <a:avLst/>
          </a:prstGeom>
          <a:solidFill>
            <a:srgbClr val="4F81BD">
              <a:lumMod val="75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400" kern="0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부시장</a:t>
            </a:r>
            <a:endParaRPr lang="en-US" altLang="ko-KR" sz="1400" kern="0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45" name="Rectangle 9"/>
          <p:cNvSpPr>
            <a:spLocks noChangeArrowheads="1"/>
          </p:cNvSpPr>
          <p:nvPr/>
        </p:nvSpPr>
        <p:spPr bwMode="auto">
          <a:xfrm>
            <a:off x="4660472" y="977660"/>
            <a:ext cx="1440000" cy="288000"/>
          </a:xfrm>
          <a:prstGeom prst="roundRect">
            <a:avLst/>
          </a:prstGeom>
          <a:solidFill>
            <a:srgbClr val="4F81BD">
              <a:lumMod val="50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400" kern="0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시장</a:t>
            </a:r>
            <a:endParaRPr lang="en-US" altLang="ko-KR" sz="1400" kern="0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46" name="Rectangle 9"/>
          <p:cNvSpPr>
            <a:spLocks noChangeArrowheads="1"/>
          </p:cNvSpPr>
          <p:nvPr/>
        </p:nvSpPr>
        <p:spPr bwMode="auto">
          <a:xfrm>
            <a:off x="4660472" y="1407412"/>
            <a:ext cx="1440000" cy="288000"/>
          </a:xfrm>
          <a:prstGeom prst="roundRect">
            <a:avLst/>
          </a:prstGeom>
          <a:solidFill>
            <a:srgbClr val="4F81BD">
              <a:lumMod val="75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400" kern="0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부시장</a:t>
            </a:r>
            <a:endParaRPr lang="en-US" altLang="ko-KR" sz="1400" kern="0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47" name="Rectangle 9"/>
          <p:cNvSpPr>
            <a:spLocks noChangeArrowheads="1"/>
          </p:cNvSpPr>
          <p:nvPr/>
        </p:nvSpPr>
        <p:spPr bwMode="auto">
          <a:xfrm>
            <a:off x="2233894" y="1898072"/>
            <a:ext cx="698719" cy="468000"/>
          </a:xfrm>
          <a:prstGeom prst="roundRect">
            <a:avLst/>
          </a:prstGeom>
          <a:solidFill>
            <a:srgbClr val="4F81BD">
              <a:lumMod val="20000"/>
              <a:lumOff val="80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0" tIns="72000" rIns="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000" kern="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시민국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48" name="Rectangle 9"/>
          <p:cNvSpPr>
            <a:spLocks noChangeArrowheads="1"/>
          </p:cNvSpPr>
          <p:nvPr/>
        </p:nvSpPr>
        <p:spPr bwMode="auto">
          <a:xfrm>
            <a:off x="4516868" y="1900320"/>
            <a:ext cx="575910" cy="468000"/>
          </a:xfrm>
          <a:prstGeom prst="roundRect">
            <a:avLst/>
          </a:prstGeom>
          <a:solidFill>
            <a:srgbClr val="4F81BD">
              <a:lumMod val="20000"/>
              <a:lumOff val="80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0" tIns="72000" rIns="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0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안전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0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산업국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49" name="Rectangle 9"/>
          <p:cNvSpPr>
            <a:spLocks noChangeArrowheads="1"/>
          </p:cNvSpPr>
          <p:nvPr/>
        </p:nvSpPr>
        <p:spPr bwMode="auto">
          <a:xfrm>
            <a:off x="6049372" y="1900320"/>
            <a:ext cx="575910" cy="468000"/>
          </a:xfrm>
          <a:prstGeom prst="roundRect">
            <a:avLst/>
          </a:prstGeom>
          <a:solidFill>
            <a:srgbClr val="4F81BD">
              <a:lumMod val="20000"/>
              <a:lumOff val="80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0" tIns="72000" rIns="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0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성장전략사업단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50" name="Rectangle 9"/>
          <p:cNvSpPr>
            <a:spLocks noChangeArrowheads="1"/>
          </p:cNvSpPr>
          <p:nvPr/>
        </p:nvSpPr>
        <p:spPr bwMode="auto">
          <a:xfrm>
            <a:off x="6673950" y="1900320"/>
            <a:ext cx="575910" cy="468000"/>
          </a:xfrm>
          <a:prstGeom prst="roundRect">
            <a:avLst/>
          </a:prstGeom>
          <a:solidFill>
            <a:srgbClr val="4F81BD">
              <a:lumMod val="20000"/>
              <a:lumOff val="80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0" tIns="72000" rIns="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0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보건소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51" name="Rectangle 9"/>
          <p:cNvSpPr>
            <a:spLocks noChangeArrowheads="1"/>
          </p:cNvSpPr>
          <p:nvPr/>
        </p:nvSpPr>
        <p:spPr bwMode="auto">
          <a:xfrm>
            <a:off x="7432297" y="1900320"/>
            <a:ext cx="575910" cy="468000"/>
          </a:xfrm>
          <a:prstGeom prst="roundRect">
            <a:avLst/>
          </a:prstGeom>
          <a:solidFill>
            <a:srgbClr val="4F81BD">
              <a:lumMod val="20000"/>
              <a:lumOff val="80000"/>
            </a:srgbClr>
          </a:solidFill>
          <a:ln w="9525" algn="ctr">
            <a:solidFill>
              <a:srgbClr val="1F497D"/>
            </a:solidFill>
            <a:miter lim="800000"/>
            <a:headEnd/>
            <a:tailEnd/>
          </a:ln>
          <a:effectLst/>
        </p:spPr>
        <p:txBody>
          <a:bodyPr lIns="0" tIns="72000" rIns="0" bIns="72000" anchor="ctr"/>
          <a:lstStyle/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000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anose="020B0503020000020004" pitchFamily="50" charset="-127"/>
              </a:rPr>
              <a:t>농업</a:t>
            </a:r>
            <a:endParaRPr lang="en-US" altLang="ko-KR" sz="1000" kern="0" dirty="0" smtClean="0">
              <a:solidFill>
                <a:srgbClr val="000000">
                  <a:lumMod val="95000"/>
                  <a:lumOff val="5000"/>
                </a:srgbClr>
              </a:solidFill>
              <a:latin typeface="맑은 고딕" panose="020B0503020000020004" pitchFamily="50" charset="-127"/>
            </a:endParaRPr>
          </a:p>
          <a:p>
            <a:pPr algn="ctr" latinLnBrk="0">
              <a:buFont typeface="Wingdings" pitchFamily="2" charset="2"/>
              <a:buNone/>
              <a:defRPr/>
            </a:pPr>
            <a:r>
              <a:rPr lang="ko-KR" altLang="en-US" sz="10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기술센터</a:t>
            </a:r>
            <a:endParaRPr lang="en-US" altLang="ko-KR" sz="10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cxnSp>
        <p:nvCxnSpPr>
          <p:cNvPr id="152" name="직선 연결선 151"/>
          <p:cNvCxnSpPr/>
          <p:nvPr/>
        </p:nvCxnSpPr>
        <p:spPr>
          <a:xfrm rot="16200000" flipV="1">
            <a:off x="523820" y="2134465"/>
            <a:ext cx="667229" cy="981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53" name="직선 연결선 152"/>
          <p:cNvCxnSpPr/>
          <p:nvPr/>
        </p:nvCxnSpPr>
        <p:spPr>
          <a:xfrm rot="16200000" flipV="1">
            <a:off x="769581" y="2134465"/>
            <a:ext cx="667229" cy="981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54" name="직선 연결선 153"/>
          <p:cNvCxnSpPr/>
          <p:nvPr/>
        </p:nvCxnSpPr>
        <p:spPr>
          <a:xfrm flipV="1">
            <a:off x="1348468" y="1801342"/>
            <a:ext cx="0" cy="553238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55" name="꺾인 연결선 154"/>
          <p:cNvCxnSpPr>
            <a:endCxn id="147" idx="2"/>
          </p:cNvCxnSpPr>
          <p:nvPr/>
        </p:nvCxnSpPr>
        <p:spPr>
          <a:xfrm rot="5400000" flipH="1" flipV="1">
            <a:off x="2045761" y="1940366"/>
            <a:ext cx="111786" cy="963199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56" name="꺾인 연결선 155"/>
          <p:cNvCxnSpPr>
            <a:endCxn id="147" idx="2"/>
          </p:cNvCxnSpPr>
          <p:nvPr/>
        </p:nvCxnSpPr>
        <p:spPr>
          <a:xfrm rot="5400000" flipH="1" flipV="1">
            <a:off x="2158486" y="2053090"/>
            <a:ext cx="111786" cy="737750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57" name="꺾인 연결선 156"/>
          <p:cNvCxnSpPr>
            <a:endCxn id="147" idx="2"/>
          </p:cNvCxnSpPr>
          <p:nvPr/>
        </p:nvCxnSpPr>
        <p:spPr>
          <a:xfrm rot="5400000" flipH="1" flipV="1">
            <a:off x="2271210" y="2165815"/>
            <a:ext cx="111786" cy="512301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58" name="꺾인 연결선 157"/>
          <p:cNvCxnSpPr>
            <a:endCxn id="147" idx="2"/>
          </p:cNvCxnSpPr>
          <p:nvPr/>
        </p:nvCxnSpPr>
        <p:spPr>
          <a:xfrm rot="5400000" flipH="1" flipV="1">
            <a:off x="2383935" y="2278539"/>
            <a:ext cx="111786" cy="286852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59" name="꺾인 연결선 158"/>
          <p:cNvCxnSpPr>
            <a:endCxn id="147" idx="2"/>
          </p:cNvCxnSpPr>
          <p:nvPr/>
        </p:nvCxnSpPr>
        <p:spPr>
          <a:xfrm rot="5400000" flipH="1" flipV="1">
            <a:off x="2496659" y="2391264"/>
            <a:ext cx="111786" cy="61403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60" name="꺾인 연결선 159"/>
          <p:cNvCxnSpPr>
            <a:endCxn id="147" idx="2"/>
          </p:cNvCxnSpPr>
          <p:nvPr/>
        </p:nvCxnSpPr>
        <p:spPr>
          <a:xfrm rot="16200000" flipV="1">
            <a:off x="2609384" y="2339942"/>
            <a:ext cx="111786" cy="164046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61" name="꺾인 연결선 160"/>
          <p:cNvCxnSpPr>
            <a:endCxn id="147" idx="2"/>
          </p:cNvCxnSpPr>
          <p:nvPr/>
        </p:nvCxnSpPr>
        <p:spPr>
          <a:xfrm rot="16200000" flipV="1">
            <a:off x="2722109" y="2227217"/>
            <a:ext cx="111786" cy="389495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62" name="꺾인 연결선 161"/>
          <p:cNvCxnSpPr>
            <a:endCxn id="147" idx="2"/>
          </p:cNvCxnSpPr>
          <p:nvPr/>
        </p:nvCxnSpPr>
        <p:spPr>
          <a:xfrm rot="16200000" flipV="1">
            <a:off x="2947557" y="2001769"/>
            <a:ext cx="111786" cy="840391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63" name="꺾인 연결선 162"/>
          <p:cNvCxnSpPr>
            <a:endCxn id="148" idx="2"/>
          </p:cNvCxnSpPr>
          <p:nvPr/>
        </p:nvCxnSpPr>
        <p:spPr>
          <a:xfrm rot="5400000" flipH="1" flipV="1">
            <a:off x="4197284" y="1865794"/>
            <a:ext cx="105013" cy="1110066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64" name="꺾인 연결선 163"/>
          <p:cNvCxnSpPr>
            <a:endCxn id="148" idx="2"/>
          </p:cNvCxnSpPr>
          <p:nvPr/>
        </p:nvCxnSpPr>
        <p:spPr>
          <a:xfrm rot="16200000" flipV="1">
            <a:off x="5307350" y="1865794"/>
            <a:ext cx="105013" cy="1110066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65" name="꺾인 연결선 164"/>
          <p:cNvCxnSpPr>
            <a:stCxn id="148" idx="2"/>
          </p:cNvCxnSpPr>
          <p:nvPr/>
        </p:nvCxnSpPr>
        <p:spPr>
          <a:xfrm rot="5400000">
            <a:off x="4320625" y="1989134"/>
            <a:ext cx="105013" cy="863385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66" name="꺾인 연결선 165"/>
          <p:cNvCxnSpPr>
            <a:stCxn id="148" idx="2"/>
          </p:cNvCxnSpPr>
          <p:nvPr/>
        </p:nvCxnSpPr>
        <p:spPr>
          <a:xfrm rot="5400000">
            <a:off x="4443965" y="2112474"/>
            <a:ext cx="105013" cy="616704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67" name="꺾인 연결선 166"/>
          <p:cNvCxnSpPr>
            <a:stCxn id="148" idx="2"/>
          </p:cNvCxnSpPr>
          <p:nvPr/>
        </p:nvCxnSpPr>
        <p:spPr>
          <a:xfrm rot="5400000">
            <a:off x="4567306" y="2235815"/>
            <a:ext cx="105013" cy="370023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68" name="꺾인 연결선 167"/>
          <p:cNvCxnSpPr>
            <a:stCxn id="148" idx="2"/>
          </p:cNvCxnSpPr>
          <p:nvPr/>
        </p:nvCxnSpPr>
        <p:spPr>
          <a:xfrm rot="5400000">
            <a:off x="4690646" y="2359155"/>
            <a:ext cx="105013" cy="123342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69" name="꺾인 연결선 168"/>
          <p:cNvCxnSpPr>
            <a:endCxn id="148" idx="2"/>
          </p:cNvCxnSpPr>
          <p:nvPr/>
        </p:nvCxnSpPr>
        <p:spPr>
          <a:xfrm rot="16200000" flipV="1">
            <a:off x="4813987" y="2359157"/>
            <a:ext cx="105013" cy="123339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70" name="꺾인 연결선 169"/>
          <p:cNvCxnSpPr>
            <a:endCxn id="148" idx="2"/>
          </p:cNvCxnSpPr>
          <p:nvPr/>
        </p:nvCxnSpPr>
        <p:spPr>
          <a:xfrm rot="16200000" flipV="1">
            <a:off x="4937327" y="2235817"/>
            <a:ext cx="105013" cy="370020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71" name="꺾인 연결선 170"/>
          <p:cNvCxnSpPr>
            <a:endCxn id="148" idx="2"/>
          </p:cNvCxnSpPr>
          <p:nvPr/>
        </p:nvCxnSpPr>
        <p:spPr>
          <a:xfrm rot="16200000" flipV="1">
            <a:off x="5060668" y="2112476"/>
            <a:ext cx="105013" cy="616701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72" name="꺾인 연결선 171"/>
          <p:cNvCxnSpPr>
            <a:endCxn id="148" idx="2"/>
          </p:cNvCxnSpPr>
          <p:nvPr/>
        </p:nvCxnSpPr>
        <p:spPr>
          <a:xfrm rot="16200000" flipV="1">
            <a:off x="5184008" y="1989136"/>
            <a:ext cx="105013" cy="863382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73" name="꺾인 연결선 172"/>
          <p:cNvCxnSpPr>
            <a:endCxn id="148" idx="2"/>
          </p:cNvCxnSpPr>
          <p:nvPr/>
        </p:nvCxnSpPr>
        <p:spPr>
          <a:xfrm rot="16200000" flipV="1">
            <a:off x="5307350" y="1865794"/>
            <a:ext cx="105013" cy="1110066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74" name="꺾인 연결선 173"/>
          <p:cNvCxnSpPr>
            <a:endCxn id="149" idx="2"/>
          </p:cNvCxnSpPr>
          <p:nvPr/>
        </p:nvCxnSpPr>
        <p:spPr>
          <a:xfrm rot="5400000" flipH="1" flipV="1">
            <a:off x="6222915" y="2358922"/>
            <a:ext cx="105013" cy="123811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75" name="꺾인 연결선 174"/>
          <p:cNvCxnSpPr>
            <a:endCxn id="149" idx="2"/>
          </p:cNvCxnSpPr>
          <p:nvPr/>
        </p:nvCxnSpPr>
        <p:spPr>
          <a:xfrm rot="16200000" flipV="1">
            <a:off x="6342552" y="2363096"/>
            <a:ext cx="105013" cy="115462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76" name="꺾인 연결선 175"/>
          <p:cNvCxnSpPr>
            <a:endCxn id="150" idx="2"/>
          </p:cNvCxnSpPr>
          <p:nvPr/>
        </p:nvCxnSpPr>
        <p:spPr>
          <a:xfrm rot="5400000" flipH="1" flipV="1">
            <a:off x="6822898" y="2334326"/>
            <a:ext cx="105013" cy="173002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77" name="꺾인 연결선 176"/>
          <p:cNvCxnSpPr>
            <a:endCxn id="150" idx="2"/>
          </p:cNvCxnSpPr>
          <p:nvPr/>
        </p:nvCxnSpPr>
        <p:spPr>
          <a:xfrm rot="16200000" flipV="1">
            <a:off x="6937772" y="2392454"/>
            <a:ext cx="105013" cy="56746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78" name="꺾인 연결선 177"/>
          <p:cNvCxnSpPr>
            <a:endCxn id="151" idx="2"/>
          </p:cNvCxnSpPr>
          <p:nvPr/>
        </p:nvCxnSpPr>
        <p:spPr>
          <a:xfrm rot="5400000" flipH="1" flipV="1">
            <a:off x="7461763" y="2214844"/>
            <a:ext cx="105013" cy="411966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79" name="꺾인 연결선 178"/>
          <p:cNvCxnSpPr>
            <a:endCxn id="151" idx="2"/>
          </p:cNvCxnSpPr>
          <p:nvPr/>
        </p:nvCxnSpPr>
        <p:spPr>
          <a:xfrm rot="5400000" flipH="1" flipV="1">
            <a:off x="7582987" y="2336068"/>
            <a:ext cx="105013" cy="169518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80" name="꺾인 연결선 179"/>
          <p:cNvCxnSpPr>
            <a:endCxn id="151" idx="2"/>
          </p:cNvCxnSpPr>
          <p:nvPr/>
        </p:nvCxnSpPr>
        <p:spPr>
          <a:xfrm rot="16200000" flipV="1">
            <a:off x="7704211" y="2384362"/>
            <a:ext cx="105013" cy="72930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81" name="꺾인 연결선 180"/>
          <p:cNvCxnSpPr>
            <a:endCxn id="151" idx="2"/>
          </p:cNvCxnSpPr>
          <p:nvPr/>
        </p:nvCxnSpPr>
        <p:spPr>
          <a:xfrm rot="16200000" flipV="1">
            <a:off x="7825435" y="2263138"/>
            <a:ext cx="105013" cy="315378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82" name="직선 연결선 181"/>
          <p:cNvCxnSpPr/>
          <p:nvPr/>
        </p:nvCxnSpPr>
        <p:spPr>
          <a:xfrm rot="16200000" flipV="1">
            <a:off x="8024884" y="2134385"/>
            <a:ext cx="667229" cy="981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83" name="직선 연결선 182"/>
          <p:cNvCxnSpPr/>
          <p:nvPr/>
        </p:nvCxnSpPr>
        <p:spPr>
          <a:xfrm rot="16200000" flipV="1">
            <a:off x="8263935" y="2134385"/>
            <a:ext cx="667229" cy="981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84" name="직선 연결선 183"/>
          <p:cNvCxnSpPr/>
          <p:nvPr/>
        </p:nvCxnSpPr>
        <p:spPr>
          <a:xfrm rot="16200000" flipV="1">
            <a:off x="8513491" y="2134385"/>
            <a:ext cx="667229" cy="981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85" name="꺾인 연결선 184"/>
          <p:cNvCxnSpPr>
            <a:endCxn id="147" idx="2"/>
          </p:cNvCxnSpPr>
          <p:nvPr/>
        </p:nvCxnSpPr>
        <p:spPr>
          <a:xfrm rot="16200000" flipV="1">
            <a:off x="2834833" y="2114493"/>
            <a:ext cx="111786" cy="614944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86" name="직선 연결선 185"/>
          <p:cNvCxnSpPr/>
          <p:nvPr/>
        </p:nvCxnSpPr>
        <p:spPr>
          <a:xfrm flipH="1">
            <a:off x="626417" y="1790120"/>
            <a:ext cx="845566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직선 연결선 186"/>
          <p:cNvCxnSpPr/>
          <p:nvPr/>
        </p:nvCxnSpPr>
        <p:spPr>
          <a:xfrm rot="16200000" flipV="1">
            <a:off x="8737011" y="2134385"/>
            <a:ext cx="667229" cy="981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188" name="직선 연결선 187"/>
          <p:cNvCxnSpPr/>
          <p:nvPr/>
        </p:nvCxnSpPr>
        <p:spPr>
          <a:xfrm rot="16200000" flipV="1">
            <a:off x="281901" y="2134465"/>
            <a:ext cx="667229" cy="981"/>
          </a:xfrm>
          <a:prstGeom prst="line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</a:ln>
          <a:effectLst/>
        </p:spPr>
      </p:cxnSp>
      <p:grpSp>
        <p:nvGrpSpPr>
          <p:cNvPr id="189" name="그룹 188"/>
          <p:cNvGrpSpPr/>
          <p:nvPr/>
        </p:nvGrpSpPr>
        <p:grpSpPr>
          <a:xfrm>
            <a:off x="2582465" y="1788160"/>
            <a:ext cx="5128260" cy="111662"/>
            <a:chOff x="2481828" y="1810220"/>
            <a:chExt cx="5128260" cy="89602"/>
          </a:xfrm>
        </p:grpSpPr>
        <p:cxnSp>
          <p:nvCxnSpPr>
            <p:cNvPr id="190" name="직선 연결선 189"/>
            <p:cNvCxnSpPr/>
            <p:nvPr/>
          </p:nvCxnSpPr>
          <p:spPr>
            <a:xfrm flipV="1">
              <a:off x="2481828" y="1810220"/>
              <a:ext cx="0" cy="89602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191" name="직선 연결선 190"/>
            <p:cNvCxnSpPr/>
            <p:nvPr/>
          </p:nvCxnSpPr>
          <p:spPr>
            <a:xfrm flipV="1">
              <a:off x="4729728" y="1810220"/>
              <a:ext cx="0" cy="89602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192" name="직선 연결선 191"/>
            <p:cNvCxnSpPr/>
            <p:nvPr/>
          </p:nvCxnSpPr>
          <p:spPr>
            <a:xfrm flipV="1">
              <a:off x="6253728" y="1810220"/>
              <a:ext cx="0" cy="89602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193" name="직선 연결선 192"/>
            <p:cNvCxnSpPr/>
            <p:nvPr/>
          </p:nvCxnSpPr>
          <p:spPr>
            <a:xfrm flipV="1">
              <a:off x="6809988" y="1810220"/>
              <a:ext cx="0" cy="89602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cxnSp>
          <p:nvCxnSpPr>
            <p:cNvPr id="194" name="직선 연결선 193"/>
            <p:cNvCxnSpPr/>
            <p:nvPr/>
          </p:nvCxnSpPr>
          <p:spPr>
            <a:xfrm flipV="1">
              <a:off x="7610088" y="1810220"/>
              <a:ext cx="0" cy="89602"/>
            </a:xfrm>
            <a:prstGeom prst="lin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</p:grpSp>
      <p:sp>
        <p:nvSpPr>
          <p:cNvPr id="34" name="Rectangle 9"/>
          <p:cNvSpPr>
            <a:spLocks noChangeArrowheads="1"/>
          </p:cNvSpPr>
          <p:nvPr/>
        </p:nvSpPr>
        <p:spPr bwMode="auto">
          <a:xfrm>
            <a:off x="511819" y="2366071"/>
            <a:ext cx="198000" cy="1266129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700" kern="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시정담당관실</a:t>
            </a:r>
            <a:endParaRPr lang="en-US" altLang="ko-KR" sz="700" kern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35" name="Rectangle 9"/>
          <p:cNvSpPr>
            <a:spLocks noChangeArrowheads="1"/>
          </p:cNvSpPr>
          <p:nvPr/>
        </p:nvSpPr>
        <p:spPr bwMode="auto">
          <a:xfrm>
            <a:off x="757580" y="2366071"/>
            <a:ext cx="198000" cy="1266129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700" kern="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기획담당관실</a:t>
            </a:r>
            <a:endParaRPr lang="en-US" altLang="ko-KR" sz="7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36" name="Rectangle 9"/>
          <p:cNvSpPr>
            <a:spLocks noChangeArrowheads="1"/>
          </p:cNvSpPr>
          <p:nvPr/>
        </p:nvSpPr>
        <p:spPr bwMode="auto">
          <a:xfrm>
            <a:off x="1003341" y="2366071"/>
            <a:ext cx="198000" cy="1266129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700" kern="0">
                <a:solidFill>
                  <a:prstClr val="black"/>
                </a:solidFill>
                <a:latin typeface="맑은 고딕" panose="020B0503020000020004" pitchFamily="50" charset="-127"/>
              </a:rPr>
              <a:t>인사담당관실</a:t>
            </a:r>
            <a:endParaRPr lang="en-US" altLang="ko-KR" sz="7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1006709" y="4826482"/>
            <a:ext cx="875544" cy="242482"/>
          </a:xfrm>
          <a:prstGeom prst="roundRect">
            <a:avLst>
              <a:gd name="adj" fmla="val 11329"/>
            </a:avLst>
          </a:prstGeom>
          <a:solidFill>
            <a:schemeClr val="bg1">
              <a:lumMod val="50000"/>
            </a:schemeClr>
          </a:solidFill>
          <a:ln w="190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2" name="모서리가 둥근 직사각형 201"/>
          <p:cNvSpPr/>
          <p:nvPr/>
        </p:nvSpPr>
        <p:spPr>
          <a:xfrm>
            <a:off x="1006709" y="5009362"/>
            <a:ext cx="875544" cy="1550044"/>
          </a:xfrm>
          <a:prstGeom prst="roundRect">
            <a:avLst>
              <a:gd name="adj" fmla="val 3193"/>
            </a:avLst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3" name="직사각형 202"/>
          <p:cNvSpPr/>
          <p:nvPr/>
        </p:nvSpPr>
        <p:spPr>
          <a:xfrm>
            <a:off x="944216" y="6030410"/>
            <a:ext cx="960519" cy="57708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/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감사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/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조사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/>
            <a:r>
              <a:rPr kumimoji="1" lang="en-US" altLang="ko-KR" sz="1050" dirty="0" smtClean="0">
                <a:solidFill>
                  <a:srgbClr val="FF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err="1" smtClean="0">
                <a:solidFill>
                  <a:srgbClr val="FF0000"/>
                </a:solidFill>
                <a:latin typeface="맑은 고딕" panose="020B0503020000020004" pitchFamily="50" charset="-127"/>
                <a:cs typeface="Arial" pitchFamily="34" charset="0"/>
              </a:rPr>
              <a:t>특사경</a:t>
            </a:r>
            <a:r>
              <a:rPr kumimoji="1" lang="ko-KR" altLang="en-US" sz="1050" dirty="0" smtClean="0">
                <a:solidFill>
                  <a:srgbClr val="FF0000"/>
                </a:solidFill>
                <a:latin typeface="맑은 고딕" panose="020B0503020000020004" pitchFamily="50" charset="-127"/>
                <a:cs typeface="Arial" pitchFamily="34" charset="0"/>
              </a:rPr>
              <a:t> 지원</a:t>
            </a:r>
            <a:endParaRPr kumimoji="1" lang="en-US" altLang="ko-KR" sz="1050" dirty="0" smtClean="0">
              <a:solidFill>
                <a:srgbClr val="FF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204" name="TextBox 203"/>
          <p:cNvSpPr txBox="1"/>
          <p:nvPr/>
        </p:nvSpPr>
        <p:spPr>
          <a:xfrm>
            <a:off x="954304" y="4779411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bg1"/>
                </a:solidFill>
              </a:rPr>
              <a:t>기능 명확화</a:t>
            </a:r>
          </a:p>
        </p:txBody>
      </p:sp>
      <p:sp>
        <p:nvSpPr>
          <p:cNvPr id="205" name="직사각형 204"/>
          <p:cNvSpPr/>
          <p:nvPr/>
        </p:nvSpPr>
        <p:spPr>
          <a:xfrm>
            <a:off x="1016088" y="4986526"/>
            <a:ext cx="1040670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/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감사업무 집중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/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정보통신기능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  <a:sym typeface="Wingdings" panose="05000000000000000000" pitchFamily="2" charset="2"/>
            </a:endParaRPr>
          </a:p>
          <a:p>
            <a:pPr latinLnBrk="0"/>
            <a:r>
              <a:rPr kumimoji="1" lang="en-US" altLang="ko-KR" sz="1050" dirty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 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이관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  <a:sym typeface="Wingdings" panose="05000000000000000000" pitchFamily="2" charset="2"/>
            </a:endParaRPr>
          </a:p>
          <a:p>
            <a:pPr latinLnBrk="0"/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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감사담당관</a:t>
            </a:r>
            <a:endParaRPr kumimoji="1" lang="en-US" altLang="ko-KR" sz="1050" dirty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  <a:sym typeface="Wingdings" panose="05000000000000000000" pitchFamily="2" charset="2"/>
            </a:endParaRPr>
          </a:p>
        </p:txBody>
      </p:sp>
      <p:sp>
        <p:nvSpPr>
          <p:cNvPr id="206" name="타원 205"/>
          <p:cNvSpPr/>
          <p:nvPr/>
        </p:nvSpPr>
        <p:spPr>
          <a:xfrm>
            <a:off x="1259463" y="3592563"/>
            <a:ext cx="167640" cy="167640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800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07" name="타원 206"/>
          <p:cNvSpPr/>
          <p:nvPr/>
        </p:nvSpPr>
        <p:spPr>
          <a:xfrm>
            <a:off x="1351382" y="4645242"/>
            <a:ext cx="167640" cy="167640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800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08" name="타원 207"/>
          <p:cNvSpPr/>
          <p:nvPr/>
        </p:nvSpPr>
        <p:spPr>
          <a:xfrm>
            <a:off x="806702" y="3592563"/>
            <a:ext cx="167640" cy="167640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800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09" name="모서리가 둥근 직사각형 208"/>
          <p:cNvSpPr/>
          <p:nvPr/>
        </p:nvSpPr>
        <p:spPr>
          <a:xfrm>
            <a:off x="47925" y="4826482"/>
            <a:ext cx="910862" cy="242482"/>
          </a:xfrm>
          <a:prstGeom prst="roundRect">
            <a:avLst>
              <a:gd name="adj" fmla="val 11329"/>
            </a:avLst>
          </a:prstGeom>
          <a:solidFill>
            <a:schemeClr val="bg1">
              <a:lumMod val="50000"/>
            </a:schemeClr>
          </a:solidFill>
          <a:ln w="190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0" name="모서리가 둥근 직사각형 209"/>
          <p:cNvSpPr/>
          <p:nvPr/>
        </p:nvSpPr>
        <p:spPr>
          <a:xfrm>
            <a:off x="47925" y="5009362"/>
            <a:ext cx="910862" cy="1550044"/>
          </a:xfrm>
          <a:prstGeom prst="roundRect">
            <a:avLst>
              <a:gd name="adj" fmla="val 3193"/>
            </a:avLst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-14568" y="5707245"/>
            <a:ext cx="912429" cy="90024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/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기획조정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/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예산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/>
            <a:r>
              <a:rPr kumimoji="1" lang="en-US" altLang="ko-KR" sz="1050" dirty="0" smtClean="0">
                <a:solidFill>
                  <a:srgbClr val="FF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FF0000"/>
                </a:solidFill>
                <a:latin typeface="맑은 고딕" panose="020B0503020000020004" pitchFamily="50" charset="-127"/>
                <a:cs typeface="Arial" pitchFamily="34" charset="0"/>
              </a:rPr>
              <a:t>의회법무</a:t>
            </a:r>
            <a:endParaRPr kumimoji="1" lang="en-US" altLang="ko-KR" sz="1050" dirty="0" smtClean="0">
              <a:solidFill>
                <a:srgbClr val="FF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/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규제개혁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/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서울사무소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212" name="TextBox 211"/>
          <p:cNvSpPr txBox="1"/>
          <p:nvPr/>
        </p:nvSpPr>
        <p:spPr>
          <a:xfrm>
            <a:off x="-66318" y="4779411"/>
            <a:ext cx="122341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smtClean="0">
                <a:solidFill>
                  <a:schemeClr val="bg1"/>
                </a:solidFill>
              </a:rPr>
              <a:t>기능 이관</a:t>
            </a:r>
            <a:r>
              <a:rPr lang="en-US" altLang="ko-KR" sz="1200" dirty="0" smtClean="0">
                <a:solidFill>
                  <a:schemeClr val="bg1"/>
                </a:solidFill>
              </a:rPr>
              <a:t>/</a:t>
            </a:r>
            <a:r>
              <a:rPr lang="ko-KR" altLang="en-US" sz="1200" dirty="0" smtClean="0">
                <a:solidFill>
                  <a:schemeClr val="bg1"/>
                </a:solidFill>
              </a:rPr>
              <a:t>통합</a:t>
            </a:r>
          </a:p>
        </p:txBody>
      </p:sp>
      <p:sp>
        <p:nvSpPr>
          <p:cNvPr id="213" name="직사각형 212"/>
          <p:cNvSpPr/>
          <p:nvPr/>
        </p:nvSpPr>
        <p:spPr>
          <a:xfrm>
            <a:off x="-31476" y="4986526"/>
            <a:ext cx="1087157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/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의회</a:t>
            </a: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+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법무통계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/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= 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의회법무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214" name="타원 213"/>
          <p:cNvSpPr/>
          <p:nvPr/>
        </p:nvSpPr>
        <p:spPr>
          <a:xfrm>
            <a:off x="392598" y="4645242"/>
            <a:ext cx="167640" cy="167640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800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15" name="모서리가 둥근 직사각형 214"/>
          <p:cNvSpPr/>
          <p:nvPr/>
        </p:nvSpPr>
        <p:spPr>
          <a:xfrm>
            <a:off x="1947741" y="4826482"/>
            <a:ext cx="1044028" cy="242482"/>
          </a:xfrm>
          <a:prstGeom prst="roundRect">
            <a:avLst>
              <a:gd name="adj" fmla="val 11329"/>
            </a:avLst>
          </a:prstGeom>
          <a:solidFill>
            <a:schemeClr val="bg1">
              <a:lumMod val="50000"/>
            </a:schemeClr>
          </a:solidFill>
          <a:ln w="190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6" name="모서리가 둥근 직사각형 215"/>
          <p:cNvSpPr/>
          <p:nvPr/>
        </p:nvSpPr>
        <p:spPr>
          <a:xfrm>
            <a:off x="1947741" y="5009362"/>
            <a:ext cx="1044028" cy="1550044"/>
          </a:xfrm>
          <a:prstGeom prst="roundRect">
            <a:avLst>
              <a:gd name="adj" fmla="val 3193"/>
            </a:avLst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7" name="직사각형 216"/>
          <p:cNvSpPr/>
          <p:nvPr/>
        </p:nvSpPr>
        <p:spPr>
          <a:xfrm>
            <a:off x="1885249" y="5868827"/>
            <a:ext cx="912429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/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노인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/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장애인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/>
            <a:r>
              <a:rPr kumimoji="1" lang="en-US" altLang="ko-KR" sz="1050" dirty="0" smtClean="0">
                <a:solidFill>
                  <a:srgbClr val="FF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FF0000"/>
                </a:solidFill>
                <a:latin typeface="맑은 고딕" panose="020B0503020000020004" pitchFamily="50" charset="-127"/>
                <a:cs typeface="Arial" pitchFamily="34" charset="0"/>
              </a:rPr>
              <a:t>여성다문화</a:t>
            </a:r>
            <a:endParaRPr kumimoji="1" lang="en-US" altLang="ko-KR" sz="1050" dirty="0" smtClean="0">
              <a:solidFill>
                <a:srgbClr val="FF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/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아동청소년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220" name="타원 219"/>
          <p:cNvSpPr/>
          <p:nvPr/>
        </p:nvSpPr>
        <p:spPr>
          <a:xfrm>
            <a:off x="2407825" y="4645242"/>
            <a:ext cx="167640" cy="167640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800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21" name="타원 220"/>
          <p:cNvSpPr/>
          <p:nvPr/>
        </p:nvSpPr>
        <p:spPr>
          <a:xfrm>
            <a:off x="1783246" y="3592563"/>
            <a:ext cx="167640" cy="167640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800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24" name="TextBox 223"/>
          <p:cNvSpPr txBox="1"/>
          <p:nvPr/>
        </p:nvSpPr>
        <p:spPr>
          <a:xfrm>
            <a:off x="1895337" y="4779411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bg1"/>
                </a:solidFill>
              </a:rPr>
              <a:t>기능 통폐합</a:t>
            </a:r>
          </a:p>
        </p:txBody>
      </p:sp>
      <p:sp>
        <p:nvSpPr>
          <p:cNvPr id="225" name="직사각형 224"/>
          <p:cNvSpPr/>
          <p:nvPr/>
        </p:nvSpPr>
        <p:spPr>
          <a:xfrm>
            <a:off x="1868341" y="4986526"/>
            <a:ext cx="1221809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/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여성보육</a:t>
            </a: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+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다문화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  <a:sym typeface="Wingdings" panose="05000000000000000000" pitchFamily="2" charset="2"/>
            </a:endParaRPr>
          </a:p>
          <a:p>
            <a:pPr latinLnBrk="0"/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=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여성다문화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  <a:sym typeface="Wingdings" panose="05000000000000000000" pitchFamily="2" charset="2"/>
            </a:endParaRPr>
          </a:p>
        </p:txBody>
      </p:sp>
      <p:sp>
        <p:nvSpPr>
          <p:cNvPr id="226" name="타원 225"/>
          <p:cNvSpPr/>
          <p:nvPr/>
        </p:nvSpPr>
        <p:spPr>
          <a:xfrm>
            <a:off x="1987432" y="3592563"/>
            <a:ext cx="167640" cy="167640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800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27" name="모서리가 둥근 직사각형 226"/>
          <p:cNvSpPr/>
          <p:nvPr/>
        </p:nvSpPr>
        <p:spPr>
          <a:xfrm>
            <a:off x="3048569" y="4826482"/>
            <a:ext cx="946377" cy="242482"/>
          </a:xfrm>
          <a:prstGeom prst="roundRect">
            <a:avLst>
              <a:gd name="adj" fmla="val 11329"/>
            </a:avLst>
          </a:prstGeom>
          <a:solidFill>
            <a:schemeClr val="bg1">
              <a:lumMod val="50000"/>
            </a:schemeClr>
          </a:solidFill>
          <a:ln w="190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8" name="모서리가 둥근 직사각형 227"/>
          <p:cNvSpPr/>
          <p:nvPr/>
        </p:nvSpPr>
        <p:spPr>
          <a:xfrm>
            <a:off x="3048569" y="5009362"/>
            <a:ext cx="946377" cy="1550044"/>
          </a:xfrm>
          <a:prstGeom prst="roundRect">
            <a:avLst>
              <a:gd name="adj" fmla="val 3193"/>
            </a:avLst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9" name="직사각형 228"/>
          <p:cNvSpPr/>
          <p:nvPr/>
        </p:nvSpPr>
        <p:spPr>
          <a:xfrm>
            <a:off x="2986078" y="6030410"/>
            <a:ext cx="777777" cy="57708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/>
            <a:r>
              <a:rPr kumimoji="1" lang="en-US" altLang="ko-KR" sz="1050" dirty="0" smtClean="0">
                <a:solidFill>
                  <a:srgbClr val="FF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FF0000"/>
                </a:solidFill>
                <a:latin typeface="맑은 고딕" panose="020B0503020000020004" pitchFamily="50" charset="-127"/>
                <a:cs typeface="Arial" pitchFamily="34" charset="0"/>
              </a:rPr>
              <a:t>민원</a:t>
            </a:r>
            <a:endParaRPr kumimoji="1" lang="en-US" altLang="ko-KR" sz="1050" dirty="0" smtClean="0">
              <a:solidFill>
                <a:srgbClr val="FF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/>
            <a:r>
              <a:rPr kumimoji="1" lang="en-US" altLang="ko-KR" sz="1050" dirty="0" smtClean="0">
                <a:solidFill>
                  <a:srgbClr val="FF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FF0000"/>
                </a:solidFill>
                <a:latin typeface="맑은 고딕" panose="020B0503020000020004" pitchFamily="50" charset="-127"/>
                <a:cs typeface="Arial" pitchFamily="34" charset="0"/>
              </a:rPr>
              <a:t>가족민원</a:t>
            </a:r>
            <a:endParaRPr kumimoji="1" lang="en-US" altLang="ko-KR" sz="1050" dirty="0" smtClean="0">
              <a:solidFill>
                <a:srgbClr val="FF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/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차량등록</a:t>
            </a:r>
            <a:endParaRPr kumimoji="1" lang="en-US" altLang="ko-KR" sz="1050" dirty="0" smtClean="0">
              <a:solidFill>
                <a:srgbClr val="FF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230" name="타원 229"/>
          <p:cNvSpPr/>
          <p:nvPr/>
        </p:nvSpPr>
        <p:spPr>
          <a:xfrm>
            <a:off x="3508654" y="4645242"/>
            <a:ext cx="167640" cy="167640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800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31" name="TextBox 230"/>
          <p:cNvSpPr txBox="1"/>
          <p:nvPr/>
        </p:nvSpPr>
        <p:spPr>
          <a:xfrm>
            <a:off x="3031675" y="4779411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smtClean="0">
                <a:solidFill>
                  <a:schemeClr val="bg1"/>
                </a:solidFill>
              </a:rPr>
              <a:t>기능 통폐합</a:t>
            </a:r>
            <a:endParaRPr lang="ko-KR" altLang="en-US" sz="1200" dirty="0" smtClean="0">
              <a:solidFill>
                <a:schemeClr val="bg1"/>
              </a:solidFill>
            </a:endParaRPr>
          </a:p>
        </p:txBody>
      </p:sp>
      <p:sp>
        <p:nvSpPr>
          <p:cNvPr id="232" name="직사각형 231"/>
          <p:cNvSpPr/>
          <p:nvPr/>
        </p:nvSpPr>
        <p:spPr>
          <a:xfrm>
            <a:off x="2961229" y="4986526"/>
            <a:ext cx="1045479" cy="6093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en-US" altLang="ko-KR" sz="1050" dirty="0" smtClean="0">
                <a:latin typeface="+mn-ea"/>
              </a:rPr>
              <a:t>-</a:t>
            </a:r>
            <a:r>
              <a:rPr lang="ko-KR" altLang="en-US" sz="1050" dirty="0" smtClean="0">
                <a:latin typeface="+mn-ea"/>
              </a:rPr>
              <a:t>민원행정</a:t>
            </a:r>
            <a:r>
              <a:rPr lang="en-US" altLang="ko-KR" sz="1050" dirty="0" smtClean="0">
                <a:latin typeface="+mn-ea"/>
              </a:rPr>
              <a:t>+</a:t>
            </a: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1050" dirty="0" smtClean="0">
                <a:latin typeface="+mn-ea"/>
              </a:rPr>
              <a:t>통합민원</a:t>
            </a:r>
            <a:r>
              <a:rPr lang="en-US" altLang="ko-KR" sz="1050" dirty="0" smtClean="0">
                <a:latin typeface="+mn-ea"/>
              </a:rPr>
              <a:t>+</a:t>
            </a:r>
            <a:endParaRPr lang="en-US" altLang="ko-KR" sz="10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1050" dirty="0" smtClean="0">
                <a:latin typeface="+mn-ea"/>
              </a:rPr>
              <a:t>  가족등록 </a:t>
            </a:r>
            <a:r>
              <a:rPr lang="en-US" altLang="ko-KR" sz="1050" dirty="0">
                <a:latin typeface="+mn-ea"/>
              </a:rPr>
              <a:t>= </a:t>
            </a: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1050" dirty="0" smtClean="0">
                <a:latin typeface="+mn-ea"/>
              </a:rPr>
              <a:t>민원</a:t>
            </a:r>
            <a:r>
              <a:rPr lang="en-US" altLang="ko-KR" sz="1050" dirty="0" smtClean="0">
                <a:latin typeface="+mn-ea"/>
              </a:rPr>
              <a:t>/</a:t>
            </a:r>
            <a:r>
              <a:rPr lang="ko-KR" altLang="en-US" sz="1050" dirty="0" smtClean="0">
                <a:latin typeface="+mn-ea"/>
              </a:rPr>
              <a:t>가족민원</a:t>
            </a:r>
            <a:endParaRPr lang="en-US" altLang="ko-KR" sz="1050" dirty="0">
              <a:latin typeface="+mn-ea"/>
            </a:endParaRPr>
          </a:p>
        </p:txBody>
      </p:sp>
      <p:sp>
        <p:nvSpPr>
          <p:cNvPr id="234" name="타원 233"/>
          <p:cNvSpPr/>
          <p:nvPr/>
        </p:nvSpPr>
        <p:spPr>
          <a:xfrm>
            <a:off x="3629801" y="3592563"/>
            <a:ext cx="167640" cy="167640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bg1"/>
                </a:solidFill>
                <a:latin typeface="+mn-ea"/>
              </a:rPr>
              <a:t>6</a:t>
            </a:r>
            <a:endParaRPr lang="ko-KR" altLang="en-US" sz="800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37" name="모서리가 둥근 직사각형 236"/>
          <p:cNvSpPr/>
          <p:nvPr/>
        </p:nvSpPr>
        <p:spPr>
          <a:xfrm>
            <a:off x="5029905" y="4826482"/>
            <a:ext cx="1042415" cy="242482"/>
          </a:xfrm>
          <a:prstGeom prst="roundRect">
            <a:avLst>
              <a:gd name="adj" fmla="val 11329"/>
            </a:avLst>
          </a:prstGeom>
          <a:solidFill>
            <a:schemeClr val="bg1">
              <a:lumMod val="50000"/>
            </a:schemeClr>
          </a:solidFill>
          <a:ln w="190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38" name="모서리가 둥근 직사각형 237"/>
          <p:cNvSpPr/>
          <p:nvPr/>
        </p:nvSpPr>
        <p:spPr>
          <a:xfrm>
            <a:off x="5029905" y="5009362"/>
            <a:ext cx="1042415" cy="1550044"/>
          </a:xfrm>
          <a:prstGeom prst="roundRect">
            <a:avLst>
              <a:gd name="adj" fmla="val 3193"/>
            </a:avLst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4967414" y="5707245"/>
            <a:ext cx="777777" cy="90024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/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안전정책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/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재난관리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/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민방위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/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하천관리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/>
            <a:r>
              <a:rPr kumimoji="1" lang="en-US" altLang="ko-KR" sz="1050" dirty="0" smtClean="0">
                <a:solidFill>
                  <a:srgbClr val="FF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FF0000"/>
                </a:solidFill>
                <a:latin typeface="맑은 고딕" panose="020B0503020000020004" pitchFamily="50" charset="-127"/>
                <a:cs typeface="Arial" pitchFamily="34" charset="0"/>
              </a:rPr>
              <a:t>통합관제</a:t>
            </a:r>
            <a:endParaRPr kumimoji="1" lang="en-US" altLang="ko-KR" sz="1050" dirty="0" smtClean="0">
              <a:solidFill>
                <a:srgbClr val="FF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240" name="타원 239"/>
          <p:cNvSpPr/>
          <p:nvPr/>
        </p:nvSpPr>
        <p:spPr>
          <a:xfrm>
            <a:off x="5489990" y="4645242"/>
            <a:ext cx="167640" cy="167640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bg1"/>
                </a:solidFill>
                <a:latin typeface="+mn-ea"/>
              </a:rPr>
              <a:t>6</a:t>
            </a:r>
            <a:endParaRPr lang="ko-KR" altLang="en-US" sz="800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41" name="직사각형 240"/>
          <p:cNvSpPr/>
          <p:nvPr/>
        </p:nvSpPr>
        <p:spPr>
          <a:xfrm>
            <a:off x="4950506" y="4986526"/>
            <a:ext cx="1202573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/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신설</a:t>
            </a: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: 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통합관제 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  <a:sym typeface="Wingdings" panose="05000000000000000000" pitchFamily="2" charset="2"/>
            </a:endParaRPr>
          </a:p>
          <a:p>
            <a:pPr latinLnBrk="0"/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 = 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통신</a:t>
            </a: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+ CCTV</a:t>
            </a:r>
          </a:p>
          <a:p>
            <a:pPr latinLnBrk="0"/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통합</a:t>
            </a: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: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금강사업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  <a:sym typeface="Wingdings" panose="05000000000000000000" pitchFamily="2" charset="2"/>
            </a:endParaRPr>
          </a:p>
          <a:p>
            <a:pPr latinLnBrk="0"/>
            <a:r>
              <a:rPr kumimoji="1" lang="en-US" altLang="ko-KR" sz="1050" dirty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 </a:t>
            </a: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       +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하천관리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  <a:sym typeface="Wingdings" panose="05000000000000000000" pitchFamily="2" charset="2"/>
            </a:endParaRPr>
          </a:p>
        </p:txBody>
      </p:sp>
      <p:sp>
        <p:nvSpPr>
          <p:cNvPr id="242" name="TextBox 241"/>
          <p:cNvSpPr txBox="1"/>
          <p:nvPr/>
        </p:nvSpPr>
        <p:spPr>
          <a:xfrm>
            <a:off x="4950867" y="4779411"/>
            <a:ext cx="106952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bg1"/>
                </a:solidFill>
              </a:rPr>
              <a:t>신기능 </a:t>
            </a:r>
            <a:r>
              <a:rPr lang="en-US" altLang="ko-KR" sz="1200" dirty="0" smtClean="0">
                <a:solidFill>
                  <a:schemeClr val="bg1"/>
                </a:solidFill>
              </a:rPr>
              <a:t>/</a:t>
            </a:r>
            <a:r>
              <a:rPr lang="ko-KR" altLang="en-US" sz="1200" dirty="0" smtClean="0">
                <a:solidFill>
                  <a:schemeClr val="bg1"/>
                </a:solidFill>
              </a:rPr>
              <a:t>통합</a:t>
            </a:r>
          </a:p>
        </p:txBody>
      </p:sp>
      <p:sp>
        <p:nvSpPr>
          <p:cNvPr id="243" name="타원 242"/>
          <p:cNvSpPr/>
          <p:nvPr/>
        </p:nvSpPr>
        <p:spPr>
          <a:xfrm>
            <a:off x="2413561" y="3592563"/>
            <a:ext cx="167640" cy="167640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800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44" name="모서리가 둥근 직사각형 243"/>
          <p:cNvSpPr/>
          <p:nvPr/>
        </p:nvSpPr>
        <p:spPr>
          <a:xfrm>
            <a:off x="4060627" y="4826482"/>
            <a:ext cx="946373" cy="242482"/>
          </a:xfrm>
          <a:prstGeom prst="roundRect">
            <a:avLst>
              <a:gd name="adj" fmla="val 11329"/>
            </a:avLst>
          </a:prstGeom>
          <a:solidFill>
            <a:schemeClr val="bg1">
              <a:lumMod val="50000"/>
            </a:schemeClr>
          </a:solidFill>
          <a:ln w="190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5" name="모서리가 둥근 직사각형 244"/>
          <p:cNvSpPr/>
          <p:nvPr/>
        </p:nvSpPr>
        <p:spPr>
          <a:xfrm>
            <a:off x="4060627" y="5009362"/>
            <a:ext cx="946373" cy="1550044"/>
          </a:xfrm>
          <a:prstGeom prst="roundRect">
            <a:avLst>
              <a:gd name="adj" fmla="val 3193"/>
            </a:avLst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6" name="직사각형 245"/>
          <p:cNvSpPr/>
          <p:nvPr/>
        </p:nvSpPr>
        <p:spPr>
          <a:xfrm>
            <a:off x="3998135" y="5739561"/>
            <a:ext cx="777777" cy="8679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80000"/>
              </a:lnSpc>
            </a:pP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세정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lnSpc>
                <a:spcPct val="80000"/>
              </a:lnSpc>
            </a:pP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도세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lnSpc>
                <a:spcPct val="80000"/>
              </a:lnSpc>
            </a:pP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시세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lnSpc>
                <a:spcPct val="80000"/>
              </a:lnSpc>
            </a:pP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징수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lnSpc>
                <a:spcPct val="80000"/>
              </a:lnSpc>
            </a:pPr>
            <a:r>
              <a:rPr kumimoji="1" lang="en-US" altLang="ko-KR" sz="1050" dirty="0" smtClean="0">
                <a:solidFill>
                  <a:srgbClr val="FF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FF0000"/>
                </a:solidFill>
                <a:latin typeface="맑은 고딕" panose="020B0503020000020004" pitchFamily="50" charset="-127"/>
                <a:cs typeface="Arial" pitchFamily="34" charset="0"/>
              </a:rPr>
              <a:t>세외수입</a:t>
            </a:r>
            <a:endParaRPr kumimoji="1" lang="en-US" altLang="ko-KR" sz="1050" dirty="0" smtClean="0">
              <a:solidFill>
                <a:srgbClr val="FF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lnSpc>
                <a:spcPct val="80000"/>
              </a:lnSpc>
            </a:pP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과표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247" name="TextBox 246"/>
          <p:cNvSpPr txBox="1"/>
          <p:nvPr/>
        </p:nvSpPr>
        <p:spPr>
          <a:xfrm>
            <a:off x="4159143" y="4779411"/>
            <a:ext cx="8547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bg1"/>
                </a:solidFill>
              </a:rPr>
              <a:t>기능 강화</a:t>
            </a:r>
          </a:p>
        </p:txBody>
      </p:sp>
      <p:sp>
        <p:nvSpPr>
          <p:cNvPr id="248" name="직사각형 247"/>
          <p:cNvSpPr/>
          <p:nvPr/>
        </p:nvSpPr>
        <p:spPr>
          <a:xfrm>
            <a:off x="3990104" y="4986526"/>
            <a:ext cx="1124026" cy="57708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/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세외수입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/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기능 강화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  <a:sym typeface="Wingdings" panose="05000000000000000000" pitchFamily="2" charset="2"/>
            </a:endParaRPr>
          </a:p>
          <a:p>
            <a:pPr latinLnBrk="0"/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세입</a:t>
            </a: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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세외수입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249" name="타원 248"/>
          <p:cNvSpPr/>
          <p:nvPr/>
        </p:nvSpPr>
        <p:spPr>
          <a:xfrm>
            <a:off x="4405301" y="4645242"/>
            <a:ext cx="167640" cy="167640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800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50" name="타원 249"/>
          <p:cNvSpPr/>
          <p:nvPr/>
        </p:nvSpPr>
        <p:spPr>
          <a:xfrm>
            <a:off x="3878375" y="3592563"/>
            <a:ext cx="167640" cy="167640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bg1"/>
                </a:solidFill>
                <a:latin typeface="+mn-ea"/>
              </a:rPr>
              <a:t>7</a:t>
            </a:r>
            <a:endParaRPr lang="ko-KR" altLang="en-US" sz="800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51" name="타원 250"/>
          <p:cNvSpPr/>
          <p:nvPr/>
        </p:nvSpPr>
        <p:spPr>
          <a:xfrm>
            <a:off x="4144706" y="3592563"/>
            <a:ext cx="167640" cy="167640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bg1"/>
                </a:solidFill>
                <a:latin typeface="+mn-ea"/>
              </a:rPr>
              <a:t>8</a:t>
            </a:r>
            <a:endParaRPr lang="ko-KR" altLang="en-US" sz="800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52" name="타원 251"/>
          <p:cNvSpPr/>
          <p:nvPr/>
        </p:nvSpPr>
        <p:spPr>
          <a:xfrm>
            <a:off x="4366648" y="3592563"/>
            <a:ext cx="167640" cy="167640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bg1"/>
                </a:solidFill>
                <a:latin typeface="+mn-ea"/>
              </a:rPr>
              <a:t>9</a:t>
            </a:r>
            <a:endParaRPr lang="ko-KR" altLang="en-US" sz="800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4" name="그룹 3"/>
          <p:cNvGrpSpPr/>
          <p:nvPr/>
        </p:nvGrpSpPr>
        <p:grpSpPr>
          <a:xfrm>
            <a:off x="4558770" y="3559468"/>
            <a:ext cx="296876" cy="215444"/>
            <a:chOff x="4558770" y="3559468"/>
            <a:chExt cx="296876" cy="215444"/>
          </a:xfrm>
        </p:grpSpPr>
        <p:sp>
          <p:nvSpPr>
            <p:cNvPr id="253" name="타원 252"/>
            <p:cNvSpPr/>
            <p:nvPr/>
          </p:nvSpPr>
          <p:spPr>
            <a:xfrm>
              <a:off x="4615222" y="3592563"/>
              <a:ext cx="167640" cy="167640"/>
            </a:xfrm>
            <a:prstGeom prst="ellipse">
              <a:avLst/>
            </a:prstGeom>
            <a:solidFill>
              <a:schemeClr val="accent5">
                <a:lumMod val="5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800" dirty="0" smtClean="0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4558770" y="3559468"/>
              <a:ext cx="296876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dirty="0" smtClean="0">
                  <a:solidFill>
                    <a:schemeClr val="bg1"/>
                  </a:solidFill>
                </a:rPr>
                <a:t>10</a:t>
              </a:r>
              <a:endParaRPr lang="ko-KR" altLang="en-US" sz="800" dirty="0" err="1" smtClean="0">
                <a:solidFill>
                  <a:schemeClr val="bg1"/>
                </a:solidFill>
              </a:endParaRPr>
            </a:p>
          </p:txBody>
        </p:sp>
      </p:grpSp>
      <p:sp>
        <p:nvSpPr>
          <p:cNvPr id="254" name="모서리가 둥근 직사각형 253"/>
          <p:cNvSpPr/>
          <p:nvPr/>
        </p:nvSpPr>
        <p:spPr>
          <a:xfrm>
            <a:off x="6129124" y="4826482"/>
            <a:ext cx="946373" cy="242482"/>
          </a:xfrm>
          <a:prstGeom prst="roundRect">
            <a:avLst>
              <a:gd name="adj" fmla="val 11329"/>
            </a:avLst>
          </a:prstGeom>
          <a:solidFill>
            <a:schemeClr val="bg1">
              <a:lumMod val="50000"/>
            </a:schemeClr>
          </a:solidFill>
          <a:ln w="190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5" name="모서리가 둥근 직사각형 254"/>
          <p:cNvSpPr/>
          <p:nvPr/>
        </p:nvSpPr>
        <p:spPr>
          <a:xfrm>
            <a:off x="6129124" y="5009362"/>
            <a:ext cx="946373" cy="1550044"/>
          </a:xfrm>
          <a:prstGeom prst="roundRect">
            <a:avLst>
              <a:gd name="adj" fmla="val 3193"/>
            </a:avLst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6" name="직사각형 255"/>
          <p:cNvSpPr/>
          <p:nvPr/>
        </p:nvSpPr>
        <p:spPr>
          <a:xfrm>
            <a:off x="6093265" y="5868827"/>
            <a:ext cx="1047082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80000"/>
              </a:lnSpc>
            </a:pPr>
            <a:r>
              <a:rPr kumimoji="1" lang="en-US" altLang="ko-KR" sz="1050" dirty="0" smtClean="0">
                <a:solidFill>
                  <a:srgbClr val="FF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FF0000"/>
                </a:solidFill>
                <a:latin typeface="맑은 고딕" panose="020B0503020000020004" pitchFamily="50" charset="-127"/>
                <a:cs typeface="Arial" pitchFamily="34" charset="0"/>
              </a:rPr>
              <a:t>기업지원</a:t>
            </a:r>
            <a:endParaRPr kumimoji="1" lang="en-US" altLang="ko-KR" sz="1050" dirty="0" smtClean="0">
              <a:solidFill>
                <a:srgbClr val="FF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lnSpc>
                <a:spcPct val="80000"/>
              </a:lnSpc>
            </a:pP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기업유치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lnSpc>
                <a:spcPct val="80000"/>
              </a:lnSpc>
            </a:pP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산업단지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lnSpc>
                <a:spcPct val="80000"/>
              </a:lnSpc>
            </a:pP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에너지일자리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lnSpc>
                <a:spcPct val="80000"/>
              </a:lnSpc>
            </a:pPr>
            <a:r>
              <a:rPr kumimoji="1" lang="en-US" altLang="ko-KR" sz="1050" dirty="0" smtClean="0">
                <a:solidFill>
                  <a:srgbClr val="FF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FF0000"/>
                </a:solidFill>
                <a:latin typeface="맑은 고딕" panose="020B0503020000020004" pitchFamily="50" charset="-127"/>
                <a:cs typeface="Arial" pitchFamily="34" charset="0"/>
              </a:rPr>
              <a:t>전통시장</a:t>
            </a:r>
            <a:endParaRPr kumimoji="1" lang="en-US" altLang="ko-KR" sz="1050" dirty="0" smtClean="0">
              <a:solidFill>
                <a:srgbClr val="FF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257" name="TextBox 256"/>
          <p:cNvSpPr txBox="1"/>
          <p:nvPr/>
        </p:nvSpPr>
        <p:spPr>
          <a:xfrm>
            <a:off x="6227640" y="4779411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bg1"/>
                </a:solidFill>
              </a:rPr>
              <a:t>신기능</a:t>
            </a:r>
          </a:p>
        </p:txBody>
      </p:sp>
      <p:sp>
        <p:nvSpPr>
          <p:cNvPr id="258" name="직사각형 257"/>
          <p:cNvSpPr/>
          <p:nvPr/>
        </p:nvSpPr>
        <p:spPr>
          <a:xfrm>
            <a:off x="6067479" y="4986526"/>
            <a:ext cx="1095172" cy="90024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/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전통시장 기능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/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신설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/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경제정책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/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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기업지원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  <a:sym typeface="Wingdings" panose="05000000000000000000" pitchFamily="2" charset="2"/>
            </a:endParaRPr>
          </a:p>
          <a:p>
            <a:pPr latinLnBrk="0"/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역할명칭변경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259" name="타원 258"/>
          <p:cNvSpPr/>
          <p:nvPr/>
        </p:nvSpPr>
        <p:spPr>
          <a:xfrm>
            <a:off x="6473798" y="4645242"/>
            <a:ext cx="167640" cy="167640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bg1"/>
                </a:solidFill>
                <a:latin typeface="+mn-ea"/>
              </a:rPr>
              <a:t>7</a:t>
            </a:r>
            <a:endParaRPr lang="ko-KR" altLang="en-US" sz="800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60" name="모서리가 둥근 직사각형 259"/>
          <p:cNvSpPr/>
          <p:nvPr/>
        </p:nvSpPr>
        <p:spPr>
          <a:xfrm>
            <a:off x="7105668" y="4826482"/>
            <a:ext cx="813211" cy="242482"/>
          </a:xfrm>
          <a:prstGeom prst="roundRect">
            <a:avLst>
              <a:gd name="adj" fmla="val 11329"/>
            </a:avLst>
          </a:prstGeom>
          <a:solidFill>
            <a:schemeClr val="bg1">
              <a:lumMod val="50000"/>
            </a:schemeClr>
          </a:solidFill>
          <a:ln w="190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1" name="모서리가 둥근 직사각형 260"/>
          <p:cNvSpPr/>
          <p:nvPr/>
        </p:nvSpPr>
        <p:spPr>
          <a:xfrm>
            <a:off x="7105668" y="5009362"/>
            <a:ext cx="813211" cy="1550044"/>
          </a:xfrm>
          <a:prstGeom prst="roundRect">
            <a:avLst>
              <a:gd name="adj" fmla="val 3193"/>
            </a:avLst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2" name="직사각형 261"/>
          <p:cNvSpPr/>
          <p:nvPr/>
        </p:nvSpPr>
        <p:spPr>
          <a:xfrm>
            <a:off x="7043176" y="5739561"/>
            <a:ext cx="777777" cy="8679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80000"/>
              </a:lnSpc>
            </a:pPr>
            <a:r>
              <a:rPr kumimoji="1" lang="en-US" altLang="ko-KR" sz="1050" dirty="0" smtClean="0"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latin typeface="맑은 고딕" panose="020B0503020000020004" pitchFamily="50" charset="-127"/>
                <a:cs typeface="Arial" pitchFamily="34" charset="0"/>
              </a:rPr>
              <a:t>건설행정</a:t>
            </a:r>
            <a:endParaRPr kumimoji="1" lang="en-US" altLang="ko-KR" sz="1050" dirty="0" smtClean="0"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lnSpc>
                <a:spcPct val="80000"/>
              </a:lnSpc>
            </a:pPr>
            <a:r>
              <a:rPr kumimoji="1" lang="en-US" altLang="ko-KR" sz="1050" dirty="0" smtClean="0"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latin typeface="맑은 고딕" panose="020B0503020000020004" pitchFamily="50" charset="-127"/>
                <a:cs typeface="Arial" pitchFamily="34" charset="0"/>
              </a:rPr>
              <a:t>농업시설</a:t>
            </a:r>
            <a:endParaRPr kumimoji="1" lang="en-US" altLang="ko-KR" sz="1050" dirty="0"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lnSpc>
                <a:spcPct val="80000"/>
              </a:lnSpc>
            </a:pPr>
            <a:r>
              <a:rPr kumimoji="1" lang="en-US" altLang="ko-KR" sz="1050" dirty="0" smtClean="0"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latin typeface="맑은 고딕" panose="020B0503020000020004" pitchFamily="50" charset="-127"/>
                <a:cs typeface="Arial" pitchFamily="34" charset="0"/>
              </a:rPr>
              <a:t>도로계획</a:t>
            </a:r>
            <a:endParaRPr kumimoji="1" lang="en-US" altLang="ko-KR" sz="1050" dirty="0" smtClean="0"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lnSpc>
                <a:spcPct val="80000"/>
              </a:lnSpc>
            </a:pPr>
            <a:r>
              <a:rPr kumimoji="1" lang="en-US" altLang="ko-KR" sz="1050" dirty="0" smtClean="0"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latin typeface="맑은 고딕" panose="020B0503020000020004" pitchFamily="50" charset="-127"/>
                <a:cs typeface="Arial" pitchFamily="34" charset="0"/>
              </a:rPr>
              <a:t>도로시설</a:t>
            </a:r>
            <a:endParaRPr kumimoji="1" lang="en-US" altLang="ko-KR" sz="1050" dirty="0" smtClean="0"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lnSpc>
                <a:spcPct val="80000"/>
              </a:lnSpc>
            </a:pPr>
            <a:r>
              <a:rPr kumimoji="1" lang="en-US" altLang="ko-KR" sz="1050" dirty="0" smtClean="0"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latin typeface="맑은 고딕" panose="020B0503020000020004" pitchFamily="50" charset="-127"/>
                <a:cs typeface="Arial" pitchFamily="34" charset="0"/>
              </a:rPr>
              <a:t>지역개발</a:t>
            </a:r>
            <a:endParaRPr kumimoji="1" lang="en-US" altLang="ko-KR" sz="1050" dirty="0" smtClean="0"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lnSpc>
                <a:spcPct val="80000"/>
              </a:lnSpc>
            </a:pPr>
            <a:r>
              <a:rPr kumimoji="1" lang="en-US" altLang="ko-KR" sz="1050" dirty="0" smtClean="0">
                <a:solidFill>
                  <a:srgbClr val="FF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FF0000"/>
                </a:solidFill>
                <a:latin typeface="맑은 고딕" panose="020B0503020000020004" pitchFamily="50" charset="-127"/>
                <a:cs typeface="Arial" pitchFamily="34" charset="0"/>
              </a:rPr>
              <a:t>생활민원</a:t>
            </a:r>
            <a:endParaRPr kumimoji="1" lang="en-US" altLang="ko-KR" sz="1050" dirty="0" smtClean="0">
              <a:solidFill>
                <a:srgbClr val="FF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263" name="TextBox 262"/>
          <p:cNvSpPr txBox="1"/>
          <p:nvPr/>
        </p:nvSpPr>
        <p:spPr>
          <a:xfrm>
            <a:off x="7204184" y="4779411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bg1"/>
                </a:solidFill>
              </a:rPr>
              <a:t>신기능</a:t>
            </a:r>
          </a:p>
        </p:txBody>
      </p:sp>
      <p:sp>
        <p:nvSpPr>
          <p:cNvPr id="264" name="직사각형 263"/>
          <p:cNvSpPr/>
          <p:nvPr/>
        </p:nvSpPr>
        <p:spPr>
          <a:xfrm>
            <a:off x="7017390" y="4986526"/>
            <a:ext cx="777777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/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생활민원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/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기능</a:t>
            </a:r>
            <a:r>
              <a:rPr kumimoji="1" lang="en-US" altLang="ko-KR" sz="1050" dirty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 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신설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265" name="타원 264"/>
          <p:cNvSpPr/>
          <p:nvPr/>
        </p:nvSpPr>
        <p:spPr>
          <a:xfrm>
            <a:off x="7450342" y="4645242"/>
            <a:ext cx="167640" cy="167640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bg1"/>
                </a:solidFill>
                <a:latin typeface="+mn-ea"/>
              </a:rPr>
              <a:t>8</a:t>
            </a:r>
            <a:endParaRPr lang="ko-KR" altLang="en-US" sz="800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66" name="모서리가 둥근 직사각형 265"/>
          <p:cNvSpPr/>
          <p:nvPr/>
        </p:nvSpPr>
        <p:spPr>
          <a:xfrm>
            <a:off x="7957925" y="4826482"/>
            <a:ext cx="848720" cy="242482"/>
          </a:xfrm>
          <a:prstGeom prst="roundRect">
            <a:avLst>
              <a:gd name="adj" fmla="val 11329"/>
            </a:avLst>
          </a:prstGeom>
          <a:solidFill>
            <a:schemeClr val="bg1">
              <a:lumMod val="50000"/>
            </a:schemeClr>
          </a:solidFill>
          <a:ln w="190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7" name="모서리가 둥근 직사각형 266"/>
          <p:cNvSpPr/>
          <p:nvPr/>
        </p:nvSpPr>
        <p:spPr>
          <a:xfrm>
            <a:off x="7957925" y="5009362"/>
            <a:ext cx="848720" cy="1550044"/>
          </a:xfrm>
          <a:prstGeom prst="roundRect">
            <a:avLst>
              <a:gd name="adj" fmla="val 3193"/>
            </a:avLst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8" name="직사각형 267"/>
          <p:cNvSpPr/>
          <p:nvPr/>
        </p:nvSpPr>
        <p:spPr>
          <a:xfrm>
            <a:off x="7895434" y="5998093"/>
            <a:ext cx="777777" cy="6093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80000"/>
              </a:lnSpc>
            </a:pPr>
            <a:r>
              <a:rPr kumimoji="1" lang="en-US" altLang="ko-KR" sz="1050" dirty="0" smtClean="0"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latin typeface="맑은 고딕" panose="020B0503020000020004" pitchFamily="50" charset="-127"/>
                <a:cs typeface="Arial" pitchFamily="34" charset="0"/>
              </a:rPr>
              <a:t>산림자원</a:t>
            </a:r>
            <a:endParaRPr kumimoji="1" lang="en-US" altLang="ko-KR" sz="1050" dirty="0" smtClean="0"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lnSpc>
                <a:spcPct val="80000"/>
              </a:lnSpc>
            </a:pPr>
            <a:r>
              <a:rPr kumimoji="1" lang="en-US" altLang="ko-KR" sz="1050" dirty="0" smtClean="0"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latin typeface="맑은 고딕" panose="020B0503020000020004" pitchFamily="50" charset="-127"/>
                <a:cs typeface="Arial" pitchFamily="34" charset="0"/>
              </a:rPr>
              <a:t>산림보호</a:t>
            </a:r>
            <a:endParaRPr kumimoji="1" lang="en-US" altLang="ko-KR" sz="1050" dirty="0" smtClean="0"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lnSpc>
                <a:spcPct val="80000"/>
              </a:lnSpc>
            </a:pPr>
            <a:r>
              <a:rPr kumimoji="1" lang="en-US" altLang="ko-KR" sz="1050" dirty="0" smtClean="0"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latin typeface="맑은 고딕" panose="020B0503020000020004" pitchFamily="50" charset="-127"/>
                <a:cs typeface="Arial" pitchFamily="34" charset="0"/>
              </a:rPr>
              <a:t>산림소득</a:t>
            </a:r>
            <a:endParaRPr kumimoji="1" lang="en-US" altLang="ko-KR" sz="1050" dirty="0" smtClean="0"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lnSpc>
                <a:spcPct val="80000"/>
              </a:lnSpc>
            </a:pPr>
            <a:r>
              <a:rPr kumimoji="1" lang="en-US" altLang="ko-KR" sz="1050" dirty="0" smtClean="0">
                <a:solidFill>
                  <a:srgbClr val="FF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FF0000"/>
                </a:solidFill>
                <a:latin typeface="맑은 고딕" panose="020B0503020000020004" pitchFamily="50" charset="-127"/>
                <a:cs typeface="Arial" pitchFamily="34" charset="0"/>
              </a:rPr>
              <a:t>휴양시설</a:t>
            </a:r>
            <a:endParaRPr kumimoji="1" lang="en-US" altLang="ko-KR" sz="1050" dirty="0" smtClean="0">
              <a:solidFill>
                <a:srgbClr val="FF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269" name="TextBox 268"/>
          <p:cNvSpPr txBox="1"/>
          <p:nvPr/>
        </p:nvSpPr>
        <p:spPr>
          <a:xfrm>
            <a:off x="8056440" y="4779411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bg1"/>
                </a:solidFill>
              </a:rPr>
              <a:t>신기능</a:t>
            </a:r>
          </a:p>
        </p:txBody>
      </p:sp>
      <p:sp>
        <p:nvSpPr>
          <p:cNvPr id="270" name="직사각형 269"/>
          <p:cNvSpPr/>
          <p:nvPr/>
        </p:nvSpPr>
        <p:spPr>
          <a:xfrm>
            <a:off x="7922914" y="4986526"/>
            <a:ext cx="777777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/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휴양시설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/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기능</a:t>
            </a:r>
            <a:r>
              <a:rPr kumimoji="1" lang="en-US" altLang="ko-KR" sz="1050" dirty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 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신설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271" name="타원 270"/>
          <p:cNvSpPr/>
          <p:nvPr/>
        </p:nvSpPr>
        <p:spPr>
          <a:xfrm>
            <a:off x="8302598" y="4645242"/>
            <a:ext cx="167640" cy="167640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bg1"/>
                </a:solidFill>
                <a:latin typeface="+mn-ea"/>
              </a:rPr>
              <a:t>9</a:t>
            </a:r>
            <a:endParaRPr lang="ko-KR" altLang="en-US" sz="800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72" name="모서리가 둥근 직사각형 271"/>
          <p:cNvSpPr/>
          <p:nvPr/>
        </p:nvSpPr>
        <p:spPr>
          <a:xfrm>
            <a:off x="8845691" y="4826482"/>
            <a:ext cx="1044028" cy="242482"/>
          </a:xfrm>
          <a:prstGeom prst="roundRect">
            <a:avLst>
              <a:gd name="adj" fmla="val 11329"/>
            </a:avLst>
          </a:prstGeom>
          <a:solidFill>
            <a:schemeClr val="bg1">
              <a:lumMod val="50000"/>
            </a:schemeClr>
          </a:solidFill>
          <a:ln w="190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8845691" y="5009362"/>
            <a:ext cx="1044028" cy="1550044"/>
          </a:xfrm>
          <a:prstGeom prst="roundRect">
            <a:avLst>
              <a:gd name="adj" fmla="val 3193"/>
            </a:avLst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74" name="직사각형 273"/>
          <p:cNvSpPr/>
          <p:nvPr/>
        </p:nvSpPr>
        <p:spPr>
          <a:xfrm>
            <a:off x="8783199" y="5868827"/>
            <a:ext cx="912429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/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도시계획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/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도시개발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/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공공디자인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latinLnBrk="0"/>
            <a:r>
              <a:rPr kumimoji="1" lang="en-US" altLang="ko-KR" sz="1050" dirty="0" smtClean="0">
                <a:solidFill>
                  <a:srgbClr val="FF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050" dirty="0" smtClean="0">
                <a:solidFill>
                  <a:srgbClr val="FF0000"/>
                </a:solidFill>
                <a:latin typeface="맑은 고딕" panose="020B0503020000020004" pitchFamily="50" charset="-127"/>
                <a:cs typeface="Arial" pitchFamily="34" charset="0"/>
              </a:rPr>
              <a:t>도시경관</a:t>
            </a:r>
            <a:endParaRPr kumimoji="1" lang="en-US" altLang="ko-KR" sz="1050" dirty="0" smtClean="0">
              <a:solidFill>
                <a:srgbClr val="FF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8793287" y="4779411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bg1"/>
                </a:solidFill>
              </a:rPr>
              <a:t>기능 재정립</a:t>
            </a:r>
          </a:p>
        </p:txBody>
      </p:sp>
      <p:sp>
        <p:nvSpPr>
          <p:cNvPr id="277" name="직사각형 276"/>
          <p:cNvSpPr/>
          <p:nvPr/>
        </p:nvSpPr>
        <p:spPr>
          <a:xfrm>
            <a:off x="8766291" y="4986526"/>
            <a:ext cx="1210588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/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-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통폐합</a:t>
            </a: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: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도시행정</a:t>
            </a:r>
            <a:endParaRPr kumimoji="1" lang="en-US" altLang="ko-KR" sz="1050" dirty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  <a:sym typeface="Wingdings" panose="05000000000000000000" pitchFamily="2" charset="2"/>
            </a:endParaRPr>
          </a:p>
          <a:p>
            <a:pPr latinLnBrk="0"/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-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신설</a:t>
            </a:r>
            <a:r>
              <a:rPr kumimoji="1" lang="en-US" altLang="ko-KR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: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  <a:sym typeface="Wingdings" panose="05000000000000000000" pitchFamily="2" charset="2"/>
              </a:rPr>
              <a:t>도시경관</a:t>
            </a:r>
            <a:endParaRPr kumimoji="1" lang="en-US" altLang="ko-KR" sz="1050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  <a:sym typeface="Wingdings" panose="05000000000000000000" pitchFamily="2" charset="2"/>
            </a:endParaRPr>
          </a:p>
        </p:txBody>
      </p:sp>
      <p:grpSp>
        <p:nvGrpSpPr>
          <p:cNvPr id="279" name="그룹 278"/>
          <p:cNvGrpSpPr/>
          <p:nvPr/>
        </p:nvGrpSpPr>
        <p:grpSpPr>
          <a:xfrm>
            <a:off x="9201788" y="4598155"/>
            <a:ext cx="296876" cy="215444"/>
            <a:chOff x="4558770" y="3559468"/>
            <a:chExt cx="296876" cy="215444"/>
          </a:xfrm>
        </p:grpSpPr>
        <p:sp>
          <p:nvSpPr>
            <p:cNvPr id="280" name="타원 279"/>
            <p:cNvSpPr/>
            <p:nvPr/>
          </p:nvSpPr>
          <p:spPr>
            <a:xfrm>
              <a:off x="4615222" y="3592563"/>
              <a:ext cx="167640" cy="167640"/>
            </a:xfrm>
            <a:prstGeom prst="ellipse">
              <a:avLst/>
            </a:prstGeom>
            <a:solidFill>
              <a:schemeClr val="accent5">
                <a:lumMod val="5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800" dirty="0" smtClean="0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81" name="TextBox 280"/>
            <p:cNvSpPr txBox="1"/>
            <p:nvPr/>
          </p:nvSpPr>
          <p:spPr>
            <a:xfrm>
              <a:off x="4558770" y="3559468"/>
              <a:ext cx="296876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dirty="0" smtClean="0">
                  <a:solidFill>
                    <a:schemeClr val="bg1"/>
                  </a:solidFill>
                </a:rPr>
                <a:t>10</a:t>
              </a:r>
              <a:endParaRPr lang="ko-KR" altLang="en-US" sz="800" dirty="0" err="1" smtClean="0">
                <a:solidFill>
                  <a:schemeClr val="bg1"/>
                </a:solidFill>
              </a:endParaRPr>
            </a:p>
          </p:txBody>
        </p:sp>
      </p:grpSp>
      <p:sp>
        <p:nvSpPr>
          <p:cNvPr id="195" name="TextBox 194"/>
          <p:cNvSpPr txBox="1"/>
          <p:nvPr/>
        </p:nvSpPr>
        <p:spPr>
          <a:xfrm>
            <a:off x="7989045" y="187786"/>
            <a:ext cx="15969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Ⅵ.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조직구조 설정</a:t>
            </a:r>
          </a:p>
        </p:txBody>
      </p:sp>
    </p:spTree>
    <p:extLst>
      <p:ext uri="{BB962C8B-B14F-4D97-AF65-F5344CB8AC3E}">
        <p14:creationId xmlns:p14="http://schemas.microsoft.com/office/powerpoint/2010/main" val="30788993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" name="Rectangle 9"/>
          <p:cNvSpPr>
            <a:spLocks noChangeArrowheads="1"/>
          </p:cNvSpPr>
          <p:nvPr/>
        </p:nvSpPr>
        <p:spPr bwMode="auto">
          <a:xfrm>
            <a:off x="4390426" y="671334"/>
            <a:ext cx="1487114" cy="199154"/>
          </a:xfrm>
          <a:prstGeom prst="round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2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시장</a:t>
            </a:r>
            <a:endParaRPr lang="en-US" altLang="ko-KR" sz="12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22" name="Rectangle 9"/>
          <p:cNvSpPr>
            <a:spLocks noChangeArrowheads="1"/>
          </p:cNvSpPr>
          <p:nvPr/>
        </p:nvSpPr>
        <p:spPr bwMode="auto">
          <a:xfrm>
            <a:off x="4390426" y="927232"/>
            <a:ext cx="1487114" cy="199154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2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부시장</a:t>
            </a:r>
            <a:endParaRPr lang="en-US" altLang="ko-KR" sz="12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27" name="제목 3"/>
          <p:cNvSpPr txBox="1">
            <a:spLocks/>
          </p:cNvSpPr>
          <p:nvPr/>
        </p:nvSpPr>
        <p:spPr>
          <a:xfrm>
            <a:off x="57116" y="143344"/>
            <a:ext cx="4360489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3. </a:t>
            </a:r>
            <a:r>
              <a:rPr lang="ko-KR" altLang="en-US" dirty="0" smtClean="0">
                <a:latin typeface="맑은 고딕" panose="020B0503020000020004" pitchFamily="50" charset="-127"/>
              </a:rPr>
              <a:t>조직재설계</a:t>
            </a:r>
            <a:r>
              <a:rPr lang="en-US" altLang="ko-KR" dirty="0" smtClean="0">
                <a:latin typeface="맑은 고딕" panose="020B0503020000020004" pitchFamily="50" charset="-127"/>
              </a:rPr>
              <a:t>- </a:t>
            </a:r>
            <a:r>
              <a:rPr lang="ko-KR" altLang="en-US" dirty="0" smtClean="0">
                <a:latin typeface="맑은 고딕" panose="020B0503020000020004" pitchFamily="50" charset="-127"/>
              </a:rPr>
              <a:t>조직 </a:t>
            </a:r>
            <a:r>
              <a:rPr lang="ko-KR" altLang="en-US" dirty="0" err="1" smtClean="0">
                <a:latin typeface="맑은 고딕" panose="020B0503020000020004" pitchFamily="50" charset="-127"/>
              </a:rPr>
              <a:t>재설계안</a:t>
            </a:r>
            <a:r>
              <a:rPr lang="ko-KR" altLang="en-US" dirty="0">
                <a:latin typeface="맑은 고딕" panose="020B0503020000020004" pitchFamily="50" charset="-127"/>
              </a:rPr>
              <a:t> </a:t>
            </a:r>
            <a:r>
              <a:rPr lang="ko-KR" altLang="en-US" dirty="0" smtClean="0">
                <a:latin typeface="맑은 고딕" panose="020B0503020000020004" pitchFamily="50" charset="-127"/>
              </a:rPr>
              <a:t>종합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grpSp>
        <p:nvGrpSpPr>
          <p:cNvPr id="424" name="그룹 423"/>
          <p:cNvGrpSpPr/>
          <p:nvPr/>
        </p:nvGrpSpPr>
        <p:grpSpPr>
          <a:xfrm>
            <a:off x="9065452" y="1410060"/>
            <a:ext cx="837244" cy="1797403"/>
            <a:chOff x="8805290" y="1747983"/>
            <a:chExt cx="1101384" cy="1797403"/>
          </a:xfrm>
        </p:grpSpPr>
        <p:sp>
          <p:nvSpPr>
            <p:cNvPr id="425" name="Rectangle 9"/>
            <p:cNvSpPr>
              <a:spLocks noChangeArrowheads="1"/>
            </p:cNvSpPr>
            <p:nvPr/>
          </p:nvSpPr>
          <p:spPr bwMode="auto">
            <a:xfrm>
              <a:off x="8914766" y="2338061"/>
              <a:ext cx="198000" cy="580453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endParaRPr lang="en-US" altLang="ko-KR" sz="1000" dirty="0">
                <a:latin typeface="+mn-ea"/>
              </a:endParaRPr>
            </a:p>
          </p:txBody>
        </p:sp>
        <p:sp>
          <p:nvSpPr>
            <p:cNvPr id="426" name="Rectangle 9"/>
            <p:cNvSpPr>
              <a:spLocks noChangeArrowheads="1"/>
            </p:cNvSpPr>
            <p:nvPr/>
          </p:nvSpPr>
          <p:spPr bwMode="auto">
            <a:xfrm>
              <a:off x="9173296" y="2338061"/>
              <a:ext cx="198000" cy="1207325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endParaRPr lang="en-US" altLang="ko-KR" sz="1000" dirty="0">
                <a:latin typeface="+mn-ea"/>
              </a:endParaRPr>
            </a:p>
          </p:txBody>
        </p:sp>
        <p:sp>
          <p:nvSpPr>
            <p:cNvPr id="428" name="Rectangle 9"/>
            <p:cNvSpPr>
              <a:spLocks noChangeArrowheads="1"/>
            </p:cNvSpPr>
            <p:nvPr/>
          </p:nvSpPr>
          <p:spPr bwMode="auto">
            <a:xfrm>
              <a:off x="9416860" y="2338061"/>
              <a:ext cx="198000" cy="1207325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endParaRPr lang="en-US" altLang="ko-KR" sz="1000" dirty="0">
                <a:latin typeface="+mn-ea"/>
              </a:endParaRPr>
            </a:p>
          </p:txBody>
        </p:sp>
        <p:sp>
          <p:nvSpPr>
            <p:cNvPr id="430" name="Rectangle 9"/>
            <p:cNvSpPr>
              <a:spLocks noChangeArrowheads="1"/>
            </p:cNvSpPr>
            <p:nvPr/>
          </p:nvSpPr>
          <p:spPr bwMode="auto">
            <a:xfrm>
              <a:off x="8914766" y="2952741"/>
              <a:ext cx="198000" cy="580453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endParaRPr lang="en-US" altLang="ko-KR" sz="1000" dirty="0">
                <a:latin typeface="+mn-ea"/>
              </a:endParaRPr>
            </a:p>
          </p:txBody>
        </p:sp>
        <p:sp>
          <p:nvSpPr>
            <p:cNvPr id="431" name="직사각형 430"/>
            <p:cNvSpPr/>
            <p:nvPr/>
          </p:nvSpPr>
          <p:spPr>
            <a:xfrm>
              <a:off x="8805290" y="2422498"/>
              <a:ext cx="428494" cy="43088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100" dirty="0">
                  <a:latin typeface="+mn-ea"/>
                </a:rPr>
                <a:t>의</a:t>
              </a:r>
              <a:endParaRPr lang="en-US" altLang="ko-KR" sz="1100" dirty="0">
                <a:latin typeface="+mn-ea"/>
              </a:endParaRPr>
            </a:p>
            <a:p>
              <a:pPr algn="ctr" latinLnBrk="0">
                <a:buFont typeface="Wingdings" pitchFamily="2" charset="2"/>
                <a:buNone/>
              </a:pPr>
              <a:r>
                <a:rPr lang="ko-KR" altLang="en-US" sz="1100" dirty="0" smtClean="0">
                  <a:latin typeface="+mn-ea"/>
                </a:rPr>
                <a:t>정</a:t>
              </a:r>
              <a:endParaRPr lang="en-US" altLang="ko-KR" sz="1100" dirty="0">
                <a:latin typeface="+mn-ea"/>
              </a:endParaRPr>
            </a:p>
          </p:txBody>
        </p:sp>
        <p:sp>
          <p:nvSpPr>
            <p:cNvPr id="432" name="직사각형 431"/>
            <p:cNvSpPr/>
            <p:nvPr/>
          </p:nvSpPr>
          <p:spPr>
            <a:xfrm>
              <a:off x="8856672" y="3047338"/>
              <a:ext cx="325730" cy="43088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100" dirty="0" smtClean="0">
                  <a:latin typeface="+mn-ea"/>
                </a:rPr>
                <a:t>의</a:t>
              </a:r>
              <a:endParaRPr lang="en-US" altLang="ko-KR" sz="1100" dirty="0" smtClean="0">
                <a:latin typeface="+mn-ea"/>
              </a:endParaRPr>
            </a:p>
            <a:p>
              <a:pPr algn="ctr" latinLnBrk="0">
                <a:buFont typeface="Wingdings" pitchFamily="2" charset="2"/>
                <a:buNone/>
              </a:pPr>
              <a:r>
                <a:rPr lang="ko-KR" altLang="en-US" sz="1100" dirty="0" smtClean="0">
                  <a:latin typeface="+mn-ea"/>
                </a:rPr>
                <a:t>사</a:t>
              </a:r>
              <a:endParaRPr lang="en-US" altLang="ko-KR" sz="1100" dirty="0">
                <a:latin typeface="+mn-ea"/>
              </a:endParaRPr>
            </a:p>
          </p:txBody>
        </p:sp>
        <p:sp>
          <p:nvSpPr>
            <p:cNvPr id="437" name="Rectangle 9"/>
            <p:cNvSpPr>
              <a:spLocks noChangeArrowheads="1"/>
            </p:cNvSpPr>
            <p:nvPr/>
          </p:nvSpPr>
          <p:spPr bwMode="auto">
            <a:xfrm>
              <a:off x="9648000" y="2338061"/>
              <a:ext cx="198000" cy="696413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endParaRPr lang="en-US" altLang="ko-KR" sz="1000" dirty="0">
                <a:latin typeface="+mn-ea"/>
              </a:endParaRPr>
            </a:p>
          </p:txBody>
        </p:sp>
        <p:sp>
          <p:nvSpPr>
            <p:cNvPr id="520" name="직사각형 519"/>
            <p:cNvSpPr/>
            <p:nvPr/>
          </p:nvSpPr>
          <p:spPr>
            <a:xfrm>
              <a:off x="9103424" y="2292958"/>
              <a:ext cx="325730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100" dirty="0">
                  <a:latin typeface="+mn-ea"/>
                </a:rPr>
                <a:t>전</a:t>
              </a:r>
              <a:endParaRPr lang="en-US" altLang="ko-KR" sz="1100" dirty="0">
                <a:latin typeface="+mn-ea"/>
              </a:endParaRPr>
            </a:p>
            <a:p>
              <a:pPr algn="ctr" latinLnBrk="0">
                <a:buFont typeface="Wingdings" pitchFamily="2" charset="2"/>
                <a:buNone/>
              </a:pPr>
              <a:r>
                <a:rPr lang="ko-KR" altLang="en-US" sz="1100" dirty="0">
                  <a:latin typeface="+mn-ea"/>
                </a:rPr>
                <a:t>문</a:t>
              </a:r>
              <a:endParaRPr lang="en-US" altLang="ko-KR" sz="1100" dirty="0">
                <a:latin typeface="+mn-ea"/>
              </a:endParaRPr>
            </a:p>
            <a:p>
              <a:pPr algn="ctr" latinLnBrk="0">
                <a:buFont typeface="Wingdings" pitchFamily="2" charset="2"/>
                <a:buNone/>
              </a:pPr>
              <a:r>
                <a:rPr lang="ko-KR" altLang="en-US" sz="1100" dirty="0">
                  <a:latin typeface="+mn-ea"/>
                </a:rPr>
                <a:t>위</a:t>
              </a:r>
              <a:endParaRPr lang="en-US" altLang="ko-KR" sz="1100" dirty="0">
                <a:latin typeface="+mn-ea"/>
              </a:endParaRPr>
            </a:p>
            <a:p>
              <a:pPr algn="ctr" latinLnBrk="0">
                <a:buFont typeface="Wingdings" pitchFamily="2" charset="2"/>
                <a:buNone/>
              </a:pPr>
              <a:r>
                <a:rPr lang="ko-KR" altLang="en-US" sz="1100" dirty="0">
                  <a:latin typeface="+mn-ea"/>
                </a:rPr>
                <a:t>원</a:t>
              </a:r>
              <a:endParaRPr lang="en-US" altLang="ko-KR" sz="1100" dirty="0">
                <a:latin typeface="+mn-ea"/>
              </a:endParaRPr>
            </a:p>
          </p:txBody>
        </p:sp>
        <p:sp>
          <p:nvSpPr>
            <p:cNvPr id="580" name="직사각형 579"/>
            <p:cNvSpPr/>
            <p:nvPr/>
          </p:nvSpPr>
          <p:spPr>
            <a:xfrm>
              <a:off x="9352344" y="2292958"/>
              <a:ext cx="325730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100" dirty="0">
                  <a:latin typeface="+mn-ea"/>
                </a:rPr>
                <a:t>전</a:t>
              </a:r>
              <a:endParaRPr lang="en-US" altLang="ko-KR" sz="1100" dirty="0">
                <a:latin typeface="+mn-ea"/>
              </a:endParaRPr>
            </a:p>
            <a:p>
              <a:pPr algn="ctr" latinLnBrk="0">
                <a:buFont typeface="Wingdings" pitchFamily="2" charset="2"/>
                <a:buNone/>
              </a:pPr>
              <a:r>
                <a:rPr lang="ko-KR" altLang="en-US" sz="1100" dirty="0">
                  <a:latin typeface="+mn-ea"/>
                </a:rPr>
                <a:t>문</a:t>
              </a:r>
              <a:endParaRPr lang="en-US" altLang="ko-KR" sz="1100" dirty="0">
                <a:latin typeface="+mn-ea"/>
              </a:endParaRPr>
            </a:p>
            <a:p>
              <a:pPr algn="ctr" latinLnBrk="0">
                <a:buFont typeface="Wingdings" pitchFamily="2" charset="2"/>
                <a:buNone/>
              </a:pPr>
              <a:r>
                <a:rPr lang="ko-KR" altLang="en-US" sz="1100" dirty="0">
                  <a:latin typeface="+mn-ea"/>
                </a:rPr>
                <a:t>위</a:t>
              </a:r>
              <a:endParaRPr lang="en-US" altLang="ko-KR" sz="1100" dirty="0">
                <a:latin typeface="+mn-ea"/>
              </a:endParaRPr>
            </a:p>
            <a:p>
              <a:pPr algn="ctr" latinLnBrk="0">
                <a:buFont typeface="Wingdings" pitchFamily="2" charset="2"/>
                <a:buNone/>
              </a:pPr>
              <a:r>
                <a:rPr lang="ko-KR" altLang="en-US" sz="1100" dirty="0">
                  <a:latin typeface="+mn-ea"/>
                </a:rPr>
                <a:t>원</a:t>
              </a:r>
              <a:endParaRPr lang="en-US" altLang="ko-KR" sz="1100" dirty="0">
                <a:latin typeface="+mn-ea"/>
              </a:endParaRPr>
            </a:p>
          </p:txBody>
        </p:sp>
        <p:sp>
          <p:nvSpPr>
            <p:cNvPr id="585" name="직사각형 584"/>
            <p:cNvSpPr/>
            <p:nvPr/>
          </p:nvSpPr>
          <p:spPr>
            <a:xfrm>
              <a:off x="9580944" y="2292958"/>
              <a:ext cx="325730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100" dirty="0">
                  <a:latin typeface="+mn-ea"/>
                </a:rPr>
                <a:t>전</a:t>
              </a:r>
              <a:endParaRPr lang="en-US" altLang="ko-KR" sz="1100" dirty="0">
                <a:latin typeface="+mn-ea"/>
              </a:endParaRPr>
            </a:p>
            <a:p>
              <a:pPr algn="ctr" latinLnBrk="0">
                <a:buFont typeface="Wingdings" pitchFamily="2" charset="2"/>
                <a:buNone/>
              </a:pPr>
              <a:r>
                <a:rPr lang="ko-KR" altLang="en-US" sz="1100" dirty="0">
                  <a:latin typeface="+mn-ea"/>
                </a:rPr>
                <a:t>문</a:t>
              </a:r>
              <a:endParaRPr lang="en-US" altLang="ko-KR" sz="1100" dirty="0">
                <a:latin typeface="+mn-ea"/>
              </a:endParaRPr>
            </a:p>
            <a:p>
              <a:pPr algn="ctr" latinLnBrk="0">
                <a:buFont typeface="Wingdings" pitchFamily="2" charset="2"/>
                <a:buNone/>
              </a:pPr>
              <a:r>
                <a:rPr lang="ko-KR" altLang="en-US" sz="1100" dirty="0">
                  <a:latin typeface="+mn-ea"/>
                </a:rPr>
                <a:t>위</a:t>
              </a:r>
              <a:endParaRPr lang="en-US" altLang="ko-KR" sz="1100" dirty="0">
                <a:latin typeface="+mn-ea"/>
              </a:endParaRPr>
            </a:p>
            <a:p>
              <a:pPr algn="ctr" latinLnBrk="0">
                <a:buFont typeface="Wingdings" pitchFamily="2" charset="2"/>
                <a:buNone/>
              </a:pPr>
              <a:r>
                <a:rPr lang="ko-KR" altLang="en-US" sz="1100" dirty="0">
                  <a:latin typeface="+mn-ea"/>
                </a:rPr>
                <a:t>원</a:t>
              </a:r>
              <a:endParaRPr lang="en-US" altLang="ko-KR" sz="1100" dirty="0">
                <a:latin typeface="+mn-ea"/>
              </a:endParaRPr>
            </a:p>
          </p:txBody>
        </p:sp>
        <p:sp>
          <p:nvSpPr>
            <p:cNvPr id="586" name="Rectangle 9"/>
            <p:cNvSpPr>
              <a:spLocks noChangeArrowheads="1"/>
            </p:cNvSpPr>
            <p:nvPr/>
          </p:nvSpPr>
          <p:spPr bwMode="auto">
            <a:xfrm>
              <a:off x="9127113" y="1747983"/>
              <a:ext cx="504000" cy="46800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 algn="ctr">
              <a:solidFill>
                <a:schemeClr val="tx2"/>
              </a:solidFill>
              <a:miter lim="800000"/>
              <a:headEnd/>
              <a:tailEnd/>
            </a:ln>
            <a:effectLst/>
          </p:spPr>
          <p:txBody>
            <a:bodyPr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900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의회 사무국</a:t>
              </a:r>
              <a:endParaRPr lang="en-US" altLang="ko-KR" sz="900" dirty="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cxnSp>
          <p:nvCxnSpPr>
            <p:cNvPr id="590" name="꺾인 연결선 589"/>
            <p:cNvCxnSpPr>
              <a:stCxn id="586" idx="2"/>
            </p:cNvCxnSpPr>
            <p:nvPr/>
          </p:nvCxnSpPr>
          <p:spPr>
            <a:xfrm rot="5400000">
              <a:off x="9143934" y="2085816"/>
              <a:ext cx="105013" cy="365347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4" name="꺾인 연결선 593"/>
            <p:cNvCxnSpPr>
              <a:endCxn id="586" idx="2"/>
            </p:cNvCxnSpPr>
            <p:nvPr/>
          </p:nvCxnSpPr>
          <p:spPr>
            <a:xfrm rot="5400000" flipH="1" flipV="1">
              <a:off x="9265716" y="2207599"/>
              <a:ext cx="105013" cy="121782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5" name="꺾인 연결선 594"/>
            <p:cNvCxnSpPr>
              <a:endCxn id="586" idx="2"/>
            </p:cNvCxnSpPr>
            <p:nvPr/>
          </p:nvCxnSpPr>
          <p:spPr>
            <a:xfrm rot="16200000" flipV="1">
              <a:off x="9510551" y="2084546"/>
              <a:ext cx="105013" cy="367887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7" name="꺾인 연결선 596"/>
            <p:cNvCxnSpPr>
              <a:endCxn id="586" idx="2"/>
            </p:cNvCxnSpPr>
            <p:nvPr/>
          </p:nvCxnSpPr>
          <p:spPr>
            <a:xfrm rot="16200000" flipV="1">
              <a:off x="9394981" y="2200116"/>
              <a:ext cx="105013" cy="136747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99" name="Rectangle 9"/>
          <p:cNvSpPr>
            <a:spLocks noChangeArrowheads="1"/>
          </p:cNvSpPr>
          <p:nvPr/>
        </p:nvSpPr>
        <p:spPr bwMode="auto">
          <a:xfrm>
            <a:off x="588737" y="2000138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600" name="Rectangle 9"/>
          <p:cNvSpPr>
            <a:spLocks noChangeArrowheads="1"/>
          </p:cNvSpPr>
          <p:nvPr/>
        </p:nvSpPr>
        <p:spPr bwMode="auto">
          <a:xfrm>
            <a:off x="855501" y="2000138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601" name="Rectangle 9"/>
          <p:cNvSpPr>
            <a:spLocks noChangeArrowheads="1"/>
          </p:cNvSpPr>
          <p:nvPr/>
        </p:nvSpPr>
        <p:spPr bwMode="auto">
          <a:xfrm>
            <a:off x="1122266" y="2000138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606" name="Rectangle 9"/>
          <p:cNvSpPr>
            <a:spLocks noChangeArrowheads="1"/>
          </p:cNvSpPr>
          <p:nvPr/>
        </p:nvSpPr>
        <p:spPr bwMode="auto">
          <a:xfrm>
            <a:off x="3550212" y="2000138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609" name="Rectangle 9"/>
          <p:cNvSpPr>
            <a:spLocks noChangeArrowheads="1"/>
          </p:cNvSpPr>
          <p:nvPr/>
        </p:nvSpPr>
        <p:spPr bwMode="auto">
          <a:xfrm>
            <a:off x="3816977" y="2000138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610" name="Rectangle 9"/>
          <p:cNvSpPr>
            <a:spLocks noChangeArrowheads="1"/>
          </p:cNvSpPr>
          <p:nvPr/>
        </p:nvSpPr>
        <p:spPr bwMode="auto">
          <a:xfrm>
            <a:off x="4083741" y="2000138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611" name="Rectangle 9"/>
          <p:cNvSpPr>
            <a:spLocks noChangeArrowheads="1"/>
          </p:cNvSpPr>
          <p:nvPr/>
        </p:nvSpPr>
        <p:spPr bwMode="auto">
          <a:xfrm>
            <a:off x="4350506" y="2000138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612" name="Rectangle 9"/>
          <p:cNvSpPr>
            <a:spLocks noChangeArrowheads="1"/>
          </p:cNvSpPr>
          <p:nvPr/>
        </p:nvSpPr>
        <p:spPr bwMode="auto">
          <a:xfrm>
            <a:off x="4617270" y="2000138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613" name="Rectangle 9"/>
          <p:cNvSpPr>
            <a:spLocks noChangeArrowheads="1"/>
          </p:cNvSpPr>
          <p:nvPr/>
        </p:nvSpPr>
        <p:spPr bwMode="auto">
          <a:xfrm>
            <a:off x="4884034" y="2000138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614" name="Rectangle 9"/>
          <p:cNvSpPr>
            <a:spLocks noChangeArrowheads="1"/>
          </p:cNvSpPr>
          <p:nvPr/>
        </p:nvSpPr>
        <p:spPr bwMode="auto">
          <a:xfrm>
            <a:off x="5150799" y="2000138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615" name="Rectangle 9"/>
          <p:cNvSpPr>
            <a:spLocks noChangeArrowheads="1"/>
          </p:cNvSpPr>
          <p:nvPr/>
        </p:nvSpPr>
        <p:spPr bwMode="auto">
          <a:xfrm>
            <a:off x="5417563" y="2000138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616" name="Rectangle 9"/>
          <p:cNvSpPr>
            <a:spLocks noChangeArrowheads="1"/>
          </p:cNvSpPr>
          <p:nvPr/>
        </p:nvSpPr>
        <p:spPr bwMode="auto">
          <a:xfrm>
            <a:off x="5676708" y="2000138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617" name="Rectangle 9"/>
          <p:cNvSpPr>
            <a:spLocks noChangeArrowheads="1"/>
          </p:cNvSpPr>
          <p:nvPr/>
        </p:nvSpPr>
        <p:spPr bwMode="auto">
          <a:xfrm>
            <a:off x="6190790" y="2000138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618" name="Rectangle 9"/>
          <p:cNvSpPr>
            <a:spLocks noChangeArrowheads="1"/>
          </p:cNvSpPr>
          <p:nvPr/>
        </p:nvSpPr>
        <p:spPr bwMode="auto">
          <a:xfrm>
            <a:off x="6457555" y="2000138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619" name="Rectangle 9"/>
          <p:cNvSpPr>
            <a:spLocks noChangeArrowheads="1"/>
          </p:cNvSpPr>
          <p:nvPr/>
        </p:nvSpPr>
        <p:spPr bwMode="auto">
          <a:xfrm>
            <a:off x="6729710" y="2000138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620" name="Rectangle 9"/>
          <p:cNvSpPr>
            <a:spLocks noChangeArrowheads="1"/>
          </p:cNvSpPr>
          <p:nvPr/>
        </p:nvSpPr>
        <p:spPr bwMode="auto">
          <a:xfrm>
            <a:off x="6980736" y="2000138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621" name="Rectangle 9"/>
          <p:cNvSpPr>
            <a:spLocks noChangeArrowheads="1"/>
          </p:cNvSpPr>
          <p:nvPr/>
        </p:nvSpPr>
        <p:spPr bwMode="auto">
          <a:xfrm>
            <a:off x="7247500" y="2000138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622" name="Rectangle 9"/>
          <p:cNvSpPr>
            <a:spLocks noChangeArrowheads="1"/>
          </p:cNvSpPr>
          <p:nvPr/>
        </p:nvSpPr>
        <p:spPr bwMode="auto">
          <a:xfrm>
            <a:off x="7514265" y="2000138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623" name="Rectangle 9"/>
          <p:cNvSpPr>
            <a:spLocks noChangeArrowheads="1"/>
          </p:cNvSpPr>
          <p:nvPr/>
        </p:nvSpPr>
        <p:spPr bwMode="auto">
          <a:xfrm>
            <a:off x="8360149" y="2000138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624" name="Rectangle 9"/>
          <p:cNvSpPr>
            <a:spLocks noChangeArrowheads="1"/>
          </p:cNvSpPr>
          <p:nvPr/>
        </p:nvSpPr>
        <p:spPr bwMode="auto">
          <a:xfrm>
            <a:off x="8626914" y="2000138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625" name="Rectangle 9"/>
          <p:cNvSpPr>
            <a:spLocks noChangeArrowheads="1"/>
          </p:cNvSpPr>
          <p:nvPr/>
        </p:nvSpPr>
        <p:spPr bwMode="auto">
          <a:xfrm>
            <a:off x="8893678" y="2000138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626" name="Rectangle 9"/>
          <p:cNvSpPr>
            <a:spLocks noChangeArrowheads="1"/>
          </p:cNvSpPr>
          <p:nvPr/>
        </p:nvSpPr>
        <p:spPr bwMode="auto">
          <a:xfrm>
            <a:off x="1389030" y="2004663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627" name="Rectangle 9"/>
          <p:cNvSpPr>
            <a:spLocks noChangeArrowheads="1"/>
          </p:cNvSpPr>
          <p:nvPr/>
        </p:nvSpPr>
        <p:spPr bwMode="auto">
          <a:xfrm>
            <a:off x="1655795" y="2004663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628" name="Rectangle 9"/>
          <p:cNvSpPr>
            <a:spLocks noChangeArrowheads="1"/>
          </p:cNvSpPr>
          <p:nvPr/>
        </p:nvSpPr>
        <p:spPr bwMode="auto">
          <a:xfrm>
            <a:off x="1922559" y="2004663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629" name="Rectangle 9"/>
          <p:cNvSpPr>
            <a:spLocks noChangeArrowheads="1"/>
          </p:cNvSpPr>
          <p:nvPr/>
        </p:nvSpPr>
        <p:spPr bwMode="auto">
          <a:xfrm>
            <a:off x="2189323" y="2004663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630" name="Rectangle 9"/>
          <p:cNvSpPr>
            <a:spLocks noChangeArrowheads="1"/>
          </p:cNvSpPr>
          <p:nvPr/>
        </p:nvSpPr>
        <p:spPr bwMode="auto">
          <a:xfrm>
            <a:off x="2456088" y="2004663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631" name="Rectangle 9"/>
          <p:cNvSpPr>
            <a:spLocks noChangeArrowheads="1"/>
          </p:cNvSpPr>
          <p:nvPr/>
        </p:nvSpPr>
        <p:spPr bwMode="auto">
          <a:xfrm>
            <a:off x="2722852" y="2004663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632" name="Rectangle 9"/>
          <p:cNvSpPr>
            <a:spLocks noChangeArrowheads="1"/>
          </p:cNvSpPr>
          <p:nvPr/>
        </p:nvSpPr>
        <p:spPr bwMode="auto">
          <a:xfrm>
            <a:off x="3256381" y="2004663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633" name="Rectangle 9"/>
          <p:cNvSpPr>
            <a:spLocks noChangeArrowheads="1"/>
          </p:cNvSpPr>
          <p:nvPr/>
        </p:nvSpPr>
        <p:spPr bwMode="auto">
          <a:xfrm>
            <a:off x="2989617" y="2004663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634" name="직사각형 633"/>
          <p:cNvSpPr/>
          <p:nvPr/>
        </p:nvSpPr>
        <p:spPr>
          <a:xfrm>
            <a:off x="1058172" y="2005835"/>
            <a:ext cx="325730" cy="93871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dirty="0">
                <a:latin typeface="+mn-ea"/>
              </a:rPr>
              <a:t>감</a:t>
            </a:r>
            <a:endParaRPr lang="en-US" altLang="ko-KR" sz="1100" dirty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>
                <a:latin typeface="+mn-ea"/>
              </a:rPr>
              <a:t>사</a:t>
            </a:r>
            <a:endParaRPr lang="en-US" altLang="ko-KR" sz="1100" dirty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>
                <a:latin typeface="+mn-ea"/>
              </a:rPr>
              <a:t>담</a:t>
            </a:r>
            <a:endParaRPr lang="en-US" altLang="ko-KR" sz="1100" dirty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>
                <a:latin typeface="+mn-ea"/>
              </a:rPr>
              <a:t>당</a:t>
            </a:r>
            <a:endParaRPr lang="en-US" altLang="ko-KR" sz="1100" dirty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>
                <a:latin typeface="+mn-ea"/>
              </a:rPr>
              <a:t>관</a:t>
            </a:r>
            <a:endParaRPr lang="en-US" altLang="ko-KR" sz="1100" dirty="0">
              <a:latin typeface="+mn-ea"/>
            </a:endParaRPr>
          </a:p>
        </p:txBody>
      </p:sp>
      <p:sp>
        <p:nvSpPr>
          <p:cNvPr id="635" name="직사각형 634"/>
          <p:cNvSpPr/>
          <p:nvPr/>
        </p:nvSpPr>
        <p:spPr>
          <a:xfrm>
            <a:off x="800479" y="1972791"/>
            <a:ext cx="325730" cy="11079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미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b="1" dirty="0" err="1">
                <a:solidFill>
                  <a:srgbClr val="486F96"/>
                </a:solidFill>
                <a:latin typeface="+mn-ea"/>
              </a:rPr>
              <a:t>디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어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담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당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관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</p:txBody>
      </p:sp>
      <p:sp>
        <p:nvSpPr>
          <p:cNvPr id="636" name="직사각형 635"/>
          <p:cNvSpPr/>
          <p:nvPr/>
        </p:nvSpPr>
        <p:spPr>
          <a:xfrm>
            <a:off x="545269" y="1985515"/>
            <a:ext cx="325730" cy="11079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dirty="0">
                <a:latin typeface="+mn-ea"/>
              </a:rPr>
              <a:t>인</a:t>
            </a:r>
            <a:endParaRPr lang="en-US" altLang="ko-KR" sz="1100" dirty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>
                <a:latin typeface="+mn-ea"/>
              </a:rPr>
              <a:t>사</a:t>
            </a:r>
            <a:endParaRPr lang="en-US" altLang="ko-KR" sz="1100" dirty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>
                <a:latin typeface="+mn-ea"/>
              </a:rPr>
              <a:t>담</a:t>
            </a:r>
            <a:endParaRPr lang="en-US" altLang="ko-KR" sz="1100" dirty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>
                <a:latin typeface="+mn-ea"/>
              </a:rPr>
              <a:t>당</a:t>
            </a:r>
            <a:endParaRPr lang="en-US" altLang="ko-KR" sz="1100" dirty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>
                <a:latin typeface="+mn-ea"/>
              </a:rPr>
              <a:t>관</a:t>
            </a:r>
            <a:endParaRPr lang="en-US" altLang="ko-KR" sz="1100" dirty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endParaRPr lang="en-US" altLang="ko-KR" sz="1100" dirty="0">
              <a:latin typeface="+mn-ea"/>
            </a:endParaRPr>
          </a:p>
        </p:txBody>
      </p:sp>
      <p:sp>
        <p:nvSpPr>
          <p:cNvPr id="638" name="직사각형 637"/>
          <p:cNvSpPr/>
          <p:nvPr/>
        </p:nvSpPr>
        <p:spPr>
          <a:xfrm>
            <a:off x="1344357" y="1955035"/>
            <a:ext cx="325730" cy="6001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dirty="0">
                <a:latin typeface="+mn-ea"/>
              </a:rPr>
              <a:t>사</a:t>
            </a:r>
            <a:endParaRPr lang="en-US" altLang="ko-KR" sz="1100" dirty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>
                <a:latin typeface="+mn-ea"/>
              </a:rPr>
              <a:t>회</a:t>
            </a:r>
            <a:endParaRPr lang="en-US" altLang="ko-KR" sz="1100" dirty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>
                <a:latin typeface="+mn-ea"/>
              </a:rPr>
              <a:t>과</a:t>
            </a:r>
            <a:endParaRPr lang="en-US" altLang="ko-KR" sz="1100" dirty="0">
              <a:latin typeface="+mn-ea"/>
            </a:endParaRPr>
          </a:p>
        </p:txBody>
      </p:sp>
      <p:sp>
        <p:nvSpPr>
          <p:cNvPr id="639" name="직사각형 638"/>
          <p:cNvSpPr/>
          <p:nvPr/>
        </p:nvSpPr>
        <p:spPr>
          <a:xfrm>
            <a:off x="1585491" y="1955035"/>
            <a:ext cx="348499" cy="93871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복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지</a:t>
            </a:r>
            <a:endParaRPr lang="en-US" altLang="ko-KR" sz="1100" dirty="0" smtClean="0">
              <a:latin typeface="+mn-ea"/>
            </a:endParaRPr>
          </a:p>
          <a:p>
            <a:pPr algn="ctr" latinLnBrk="0"/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지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  <a:p>
            <a:pPr algn="ctr" latinLnBrk="0"/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원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과</a:t>
            </a:r>
            <a:endParaRPr lang="en-US" altLang="ko-KR" sz="1100" dirty="0">
              <a:latin typeface="+mn-ea"/>
            </a:endParaRPr>
          </a:p>
        </p:txBody>
      </p:sp>
      <p:sp>
        <p:nvSpPr>
          <p:cNvPr id="640" name="직사각형 639"/>
          <p:cNvSpPr/>
          <p:nvPr/>
        </p:nvSpPr>
        <p:spPr>
          <a:xfrm>
            <a:off x="1874737" y="1972791"/>
            <a:ext cx="325730" cy="93871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시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민</a:t>
            </a: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봉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사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과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</p:txBody>
      </p:sp>
      <p:sp>
        <p:nvSpPr>
          <p:cNvPr id="641" name="직사각형 640"/>
          <p:cNvSpPr/>
          <p:nvPr/>
        </p:nvSpPr>
        <p:spPr>
          <a:xfrm>
            <a:off x="2126048" y="1955035"/>
            <a:ext cx="348499" cy="6001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회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계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과</a:t>
            </a:r>
            <a:endParaRPr lang="en-US" altLang="ko-KR" sz="1100" dirty="0">
              <a:latin typeface="+mn-ea"/>
            </a:endParaRPr>
          </a:p>
        </p:txBody>
      </p:sp>
      <p:sp>
        <p:nvSpPr>
          <p:cNvPr id="642" name="직사각형 641"/>
          <p:cNvSpPr/>
          <p:nvPr/>
        </p:nvSpPr>
        <p:spPr>
          <a:xfrm>
            <a:off x="2379242" y="1955035"/>
            <a:ext cx="348499" cy="6001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세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무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과</a:t>
            </a:r>
            <a:endParaRPr lang="en-US" altLang="ko-KR" sz="1100" dirty="0">
              <a:latin typeface="+mn-ea"/>
            </a:endParaRPr>
          </a:p>
        </p:txBody>
      </p:sp>
      <p:sp>
        <p:nvSpPr>
          <p:cNvPr id="643" name="직사각형 642"/>
          <p:cNvSpPr/>
          <p:nvPr/>
        </p:nvSpPr>
        <p:spPr>
          <a:xfrm>
            <a:off x="2684795" y="1955035"/>
            <a:ext cx="325730" cy="93871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문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화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b="1" dirty="0" smtClean="0">
                <a:solidFill>
                  <a:srgbClr val="486F96"/>
                </a:solidFill>
                <a:latin typeface="+mn-ea"/>
              </a:rPr>
              <a:t>관</a:t>
            </a:r>
            <a:endParaRPr lang="en-US" altLang="ko-KR" sz="1100" b="1" dirty="0" smtClean="0">
              <a:solidFill>
                <a:srgbClr val="486F96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b="1" dirty="0" smtClean="0">
                <a:solidFill>
                  <a:srgbClr val="486F96"/>
                </a:solidFill>
                <a:latin typeface="+mn-ea"/>
              </a:rPr>
              <a:t>광</a:t>
            </a:r>
            <a:endParaRPr lang="en-US" altLang="ko-KR" sz="1100" b="1" dirty="0" smtClean="0">
              <a:solidFill>
                <a:srgbClr val="486F96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과</a:t>
            </a:r>
            <a:endParaRPr lang="en-US" altLang="ko-KR" sz="1100" dirty="0">
              <a:latin typeface="+mn-ea"/>
            </a:endParaRPr>
          </a:p>
        </p:txBody>
      </p:sp>
      <p:sp>
        <p:nvSpPr>
          <p:cNvPr id="644" name="직사각형 643"/>
          <p:cNvSpPr/>
          <p:nvPr/>
        </p:nvSpPr>
        <p:spPr>
          <a:xfrm>
            <a:off x="2953728" y="1955035"/>
            <a:ext cx="325730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문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화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재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과</a:t>
            </a:r>
            <a:endParaRPr lang="en-US" altLang="ko-KR" sz="1100" dirty="0">
              <a:latin typeface="+mn-ea"/>
            </a:endParaRPr>
          </a:p>
        </p:txBody>
      </p:sp>
      <p:sp>
        <p:nvSpPr>
          <p:cNvPr id="645" name="직사각형 644"/>
          <p:cNvSpPr/>
          <p:nvPr/>
        </p:nvSpPr>
        <p:spPr>
          <a:xfrm>
            <a:off x="3206923" y="1955035"/>
            <a:ext cx="325730" cy="93871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b="1" dirty="0" smtClean="0">
                <a:solidFill>
                  <a:srgbClr val="486F96"/>
                </a:solidFill>
                <a:latin typeface="+mn-ea"/>
              </a:rPr>
              <a:t>교</a:t>
            </a:r>
            <a:endParaRPr lang="en-US" altLang="ko-KR" sz="1100" b="1" dirty="0" smtClean="0">
              <a:solidFill>
                <a:srgbClr val="486F96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b="1" dirty="0" smtClean="0">
                <a:solidFill>
                  <a:srgbClr val="486F96"/>
                </a:solidFill>
                <a:latin typeface="+mn-ea"/>
              </a:rPr>
              <a:t>육</a:t>
            </a:r>
            <a:endParaRPr lang="en-US" altLang="ko-KR" sz="1100" b="1" dirty="0" smtClean="0">
              <a:solidFill>
                <a:srgbClr val="486F96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b="1" dirty="0" smtClean="0">
                <a:solidFill>
                  <a:srgbClr val="486F96"/>
                </a:solidFill>
                <a:latin typeface="+mn-ea"/>
              </a:rPr>
              <a:t>체</a:t>
            </a:r>
            <a:endParaRPr lang="en-US" altLang="ko-KR" sz="1100" b="1" dirty="0" smtClean="0">
              <a:solidFill>
                <a:srgbClr val="486F96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b="1" dirty="0" smtClean="0">
                <a:solidFill>
                  <a:srgbClr val="486F96"/>
                </a:solidFill>
                <a:latin typeface="+mn-ea"/>
              </a:rPr>
              <a:t>육</a:t>
            </a:r>
            <a:endParaRPr lang="en-US" altLang="ko-KR" sz="1100" b="1" dirty="0" smtClean="0">
              <a:solidFill>
                <a:srgbClr val="486F96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과</a:t>
            </a:r>
            <a:endParaRPr lang="en-US" altLang="ko-KR" sz="1100" b="1" dirty="0" smtClean="0">
              <a:solidFill>
                <a:srgbClr val="486F96"/>
              </a:solidFill>
              <a:latin typeface="+mn-ea"/>
            </a:endParaRPr>
          </a:p>
        </p:txBody>
      </p:sp>
      <p:sp>
        <p:nvSpPr>
          <p:cNvPr id="646" name="직사각형 645"/>
          <p:cNvSpPr/>
          <p:nvPr/>
        </p:nvSpPr>
        <p:spPr>
          <a:xfrm>
            <a:off x="3488361" y="1955035"/>
            <a:ext cx="348499" cy="93871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안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전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관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리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과</a:t>
            </a:r>
            <a:endParaRPr lang="en-US" altLang="ko-KR" sz="1100" dirty="0">
              <a:latin typeface="+mn-ea"/>
            </a:endParaRPr>
          </a:p>
        </p:txBody>
      </p:sp>
      <p:sp>
        <p:nvSpPr>
          <p:cNvPr id="647" name="직사각형 646"/>
          <p:cNvSpPr/>
          <p:nvPr/>
        </p:nvSpPr>
        <p:spPr>
          <a:xfrm>
            <a:off x="3770308" y="1955035"/>
            <a:ext cx="325730" cy="93871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b="1" dirty="0" smtClean="0">
                <a:solidFill>
                  <a:srgbClr val="0070C0"/>
                </a:solidFill>
                <a:latin typeface="+mn-ea"/>
              </a:rPr>
              <a:t>기</a:t>
            </a:r>
            <a:endParaRPr lang="en-US" altLang="ko-KR" sz="1100" b="1" dirty="0" smtClean="0">
              <a:solidFill>
                <a:srgbClr val="0070C0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b="1" dirty="0" smtClean="0">
                <a:solidFill>
                  <a:srgbClr val="0070C0"/>
                </a:solidFill>
                <a:latin typeface="+mn-ea"/>
              </a:rPr>
              <a:t>업</a:t>
            </a:r>
            <a:endParaRPr lang="en-US" altLang="ko-KR" sz="1100" b="1" dirty="0" smtClean="0">
              <a:solidFill>
                <a:srgbClr val="0070C0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경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제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과</a:t>
            </a:r>
            <a:endParaRPr lang="en-US" altLang="ko-KR" sz="1100" dirty="0">
              <a:latin typeface="+mn-ea"/>
            </a:endParaRPr>
          </a:p>
        </p:txBody>
      </p:sp>
      <p:sp>
        <p:nvSpPr>
          <p:cNvPr id="648" name="직사각형 647"/>
          <p:cNvSpPr/>
          <p:nvPr/>
        </p:nvSpPr>
        <p:spPr>
          <a:xfrm>
            <a:off x="4019641" y="1955035"/>
            <a:ext cx="348499" cy="6001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건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설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과</a:t>
            </a:r>
            <a:endParaRPr lang="en-US" altLang="ko-KR" sz="1100" dirty="0">
              <a:latin typeface="+mn-ea"/>
            </a:endParaRPr>
          </a:p>
        </p:txBody>
      </p:sp>
      <p:sp>
        <p:nvSpPr>
          <p:cNvPr id="649" name="직사각형 648"/>
          <p:cNvSpPr/>
          <p:nvPr/>
        </p:nvSpPr>
        <p:spPr>
          <a:xfrm>
            <a:off x="4288396" y="1955035"/>
            <a:ext cx="348499" cy="6001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산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err="1" smtClean="0">
                <a:latin typeface="+mn-ea"/>
              </a:rPr>
              <a:t>림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과</a:t>
            </a:r>
            <a:endParaRPr lang="en-US" altLang="ko-KR" sz="1100" dirty="0">
              <a:latin typeface="+mn-ea"/>
            </a:endParaRPr>
          </a:p>
        </p:txBody>
      </p:sp>
      <p:sp>
        <p:nvSpPr>
          <p:cNvPr id="650" name="직사각형 649"/>
          <p:cNvSpPr/>
          <p:nvPr/>
        </p:nvSpPr>
        <p:spPr>
          <a:xfrm>
            <a:off x="4560664" y="1955035"/>
            <a:ext cx="325730" cy="93871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도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시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b="1" dirty="0" smtClean="0">
                <a:solidFill>
                  <a:srgbClr val="486F96"/>
                </a:solidFill>
                <a:latin typeface="+mn-ea"/>
              </a:rPr>
              <a:t>정</a:t>
            </a:r>
            <a:endParaRPr lang="en-US" altLang="ko-KR" sz="1100" b="1" dirty="0" smtClean="0">
              <a:solidFill>
                <a:srgbClr val="486F96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b="1" dirty="0" smtClean="0">
                <a:solidFill>
                  <a:srgbClr val="486F96"/>
                </a:solidFill>
                <a:latin typeface="+mn-ea"/>
              </a:rPr>
              <a:t>책</a:t>
            </a:r>
            <a:endParaRPr lang="en-US" altLang="ko-KR" sz="1100" b="1" dirty="0" smtClean="0">
              <a:solidFill>
                <a:srgbClr val="486F96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과</a:t>
            </a:r>
            <a:endParaRPr lang="en-US" altLang="ko-KR" sz="1100" dirty="0">
              <a:latin typeface="+mn-ea"/>
            </a:endParaRPr>
          </a:p>
        </p:txBody>
      </p:sp>
      <p:sp>
        <p:nvSpPr>
          <p:cNvPr id="651" name="직사각형 650"/>
          <p:cNvSpPr/>
          <p:nvPr/>
        </p:nvSpPr>
        <p:spPr>
          <a:xfrm>
            <a:off x="4818599" y="1955035"/>
            <a:ext cx="348499" cy="6001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허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가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과</a:t>
            </a:r>
            <a:endParaRPr lang="en-US" altLang="ko-KR" sz="1100" dirty="0">
              <a:latin typeface="+mn-ea"/>
            </a:endParaRPr>
          </a:p>
        </p:txBody>
      </p:sp>
      <p:sp>
        <p:nvSpPr>
          <p:cNvPr id="652" name="직사각형 651"/>
          <p:cNvSpPr/>
          <p:nvPr/>
        </p:nvSpPr>
        <p:spPr>
          <a:xfrm>
            <a:off x="5095222" y="1955035"/>
            <a:ext cx="348499" cy="6001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교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통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과</a:t>
            </a:r>
            <a:endParaRPr lang="en-US" altLang="ko-KR" sz="1100" dirty="0">
              <a:latin typeface="+mn-ea"/>
            </a:endParaRPr>
          </a:p>
        </p:txBody>
      </p:sp>
      <p:sp>
        <p:nvSpPr>
          <p:cNvPr id="653" name="직사각형 652"/>
          <p:cNvSpPr/>
          <p:nvPr/>
        </p:nvSpPr>
        <p:spPr>
          <a:xfrm>
            <a:off x="5359907" y="1955035"/>
            <a:ext cx="325730" cy="93871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환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경</a:t>
            </a:r>
            <a:endParaRPr lang="en-US" altLang="ko-KR" sz="1100" dirty="0" smtClean="0">
              <a:latin typeface="+mn-ea"/>
            </a:endParaRPr>
          </a:p>
          <a:p>
            <a:pPr algn="ctr" latinLnBrk="0"/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자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  <a:p>
            <a:pPr algn="ctr" latinLnBrk="0"/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원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과</a:t>
            </a:r>
            <a:endParaRPr lang="en-US" altLang="ko-KR" sz="1100" dirty="0">
              <a:latin typeface="+mn-ea"/>
            </a:endParaRPr>
          </a:p>
        </p:txBody>
      </p:sp>
      <p:sp>
        <p:nvSpPr>
          <p:cNvPr id="654" name="직사각형 653"/>
          <p:cNvSpPr/>
          <p:nvPr/>
        </p:nvSpPr>
        <p:spPr>
          <a:xfrm>
            <a:off x="5628909" y="1955035"/>
            <a:ext cx="325730" cy="6001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수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도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>
                <a:latin typeface="+mn-ea"/>
              </a:rPr>
              <a:t>과</a:t>
            </a:r>
            <a:endParaRPr lang="en-US" altLang="ko-KR" sz="1100" dirty="0" smtClean="0">
              <a:latin typeface="+mn-ea"/>
            </a:endParaRPr>
          </a:p>
        </p:txBody>
      </p:sp>
      <p:sp>
        <p:nvSpPr>
          <p:cNvPr id="655" name="직사각형 654"/>
          <p:cNvSpPr/>
          <p:nvPr/>
        </p:nvSpPr>
        <p:spPr>
          <a:xfrm>
            <a:off x="6145727" y="1955035"/>
            <a:ext cx="325730" cy="127727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/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시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  <a:p>
            <a:pPr algn="ctr" latinLnBrk="0"/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정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  <a:p>
            <a:pPr algn="ctr" latinLnBrk="0"/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발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  <a:p>
            <a:pPr algn="ctr" latinLnBrk="0"/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전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  <a:p>
            <a:pPr algn="ctr" latinLnBrk="0"/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연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  <a:p>
            <a:pPr algn="ctr" latinLnBrk="0"/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구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  <a:p>
            <a:pPr algn="ctr" latinLnBrk="0"/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과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</p:txBody>
      </p:sp>
      <p:sp>
        <p:nvSpPr>
          <p:cNvPr id="656" name="직사각형 655"/>
          <p:cNvSpPr/>
          <p:nvPr/>
        </p:nvSpPr>
        <p:spPr>
          <a:xfrm>
            <a:off x="6667331" y="1955035"/>
            <a:ext cx="325730" cy="6001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농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b="1" dirty="0" smtClean="0">
                <a:solidFill>
                  <a:srgbClr val="486F96"/>
                </a:solidFill>
                <a:latin typeface="+mn-ea"/>
              </a:rPr>
              <a:t>정</a:t>
            </a:r>
            <a:endParaRPr lang="en-US" altLang="ko-KR" sz="1100" b="1" dirty="0" smtClean="0">
              <a:solidFill>
                <a:srgbClr val="486F96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과</a:t>
            </a:r>
            <a:endParaRPr lang="en-US" altLang="ko-KR" sz="1100" dirty="0">
              <a:latin typeface="+mn-ea"/>
            </a:endParaRPr>
          </a:p>
        </p:txBody>
      </p:sp>
      <p:sp>
        <p:nvSpPr>
          <p:cNvPr id="657" name="직사각형 656"/>
          <p:cNvSpPr/>
          <p:nvPr/>
        </p:nvSpPr>
        <p:spPr>
          <a:xfrm>
            <a:off x="6939113" y="1955035"/>
            <a:ext cx="325730" cy="6001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dirty="0">
                <a:latin typeface="+mn-ea"/>
              </a:rPr>
              <a:t>축</a:t>
            </a:r>
            <a:endParaRPr lang="en-US" altLang="ko-KR" sz="1100" dirty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>
                <a:latin typeface="+mn-ea"/>
              </a:rPr>
              <a:t>산</a:t>
            </a:r>
            <a:endParaRPr lang="en-US" altLang="ko-KR" sz="1100" dirty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>
                <a:latin typeface="+mn-ea"/>
              </a:rPr>
              <a:t>과</a:t>
            </a:r>
            <a:endParaRPr lang="en-US" altLang="ko-KR" sz="1100" dirty="0">
              <a:latin typeface="+mn-ea"/>
            </a:endParaRPr>
          </a:p>
        </p:txBody>
      </p:sp>
      <p:sp>
        <p:nvSpPr>
          <p:cNvPr id="658" name="직사각형 657"/>
          <p:cNvSpPr/>
          <p:nvPr/>
        </p:nvSpPr>
        <p:spPr>
          <a:xfrm>
            <a:off x="7184837" y="1955035"/>
            <a:ext cx="348499" cy="93871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농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촌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진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흥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과</a:t>
            </a:r>
            <a:endParaRPr lang="en-US" altLang="ko-KR" sz="1100" dirty="0">
              <a:latin typeface="+mn-ea"/>
            </a:endParaRPr>
          </a:p>
        </p:txBody>
      </p:sp>
      <p:sp>
        <p:nvSpPr>
          <p:cNvPr id="659" name="직사각형 658"/>
          <p:cNvSpPr/>
          <p:nvPr/>
        </p:nvSpPr>
        <p:spPr>
          <a:xfrm>
            <a:off x="7430729" y="1955035"/>
            <a:ext cx="348499" cy="93871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기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술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보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급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과</a:t>
            </a:r>
            <a:endParaRPr lang="en-US" altLang="ko-KR" sz="1100" dirty="0">
              <a:latin typeface="+mn-ea"/>
            </a:endParaRPr>
          </a:p>
        </p:txBody>
      </p:sp>
      <p:sp>
        <p:nvSpPr>
          <p:cNvPr id="660" name="직사각형 659"/>
          <p:cNvSpPr/>
          <p:nvPr/>
        </p:nvSpPr>
        <p:spPr>
          <a:xfrm>
            <a:off x="8311626" y="1970201"/>
            <a:ext cx="325730" cy="127727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b="1" dirty="0" smtClean="0">
                <a:solidFill>
                  <a:srgbClr val="486F96"/>
                </a:solidFill>
                <a:latin typeface="+mn-ea"/>
              </a:rPr>
              <a:t>문</a:t>
            </a:r>
            <a:endParaRPr lang="en-US" altLang="ko-KR" sz="1100" b="1" dirty="0" smtClean="0">
              <a:solidFill>
                <a:srgbClr val="486F96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b="1" dirty="0" smtClean="0">
                <a:solidFill>
                  <a:srgbClr val="486F96"/>
                </a:solidFill>
                <a:latin typeface="+mn-ea"/>
              </a:rPr>
              <a:t>화</a:t>
            </a:r>
            <a:endParaRPr lang="en-US" altLang="ko-KR" sz="1100" b="1" dirty="0" smtClean="0">
              <a:solidFill>
                <a:srgbClr val="486F96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시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설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사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업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소</a:t>
            </a:r>
            <a:endParaRPr lang="en-US" altLang="ko-KR" sz="1100" dirty="0">
              <a:latin typeface="+mn-ea"/>
            </a:endParaRPr>
          </a:p>
        </p:txBody>
      </p:sp>
      <p:sp>
        <p:nvSpPr>
          <p:cNvPr id="661" name="직사각형 660"/>
          <p:cNvSpPr/>
          <p:nvPr/>
        </p:nvSpPr>
        <p:spPr>
          <a:xfrm>
            <a:off x="8587967" y="1955035"/>
            <a:ext cx="325730" cy="127727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복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지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시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설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사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업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소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</p:txBody>
      </p:sp>
      <p:sp>
        <p:nvSpPr>
          <p:cNvPr id="662" name="직사각형 661"/>
          <p:cNvSpPr/>
          <p:nvPr/>
        </p:nvSpPr>
        <p:spPr>
          <a:xfrm>
            <a:off x="8829312" y="2023615"/>
            <a:ext cx="348499" cy="93871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시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err="1" smtClean="0">
                <a:latin typeface="+mn-ea"/>
              </a:rPr>
              <a:t>립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도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서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관</a:t>
            </a:r>
            <a:endParaRPr lang="en-US" altLang="ko-KR" sz="1100" dirty="0">
              <a:latin typeface="+mn-ea"/>
            </a:endParaRPr>
          </a:p>
        </p:txBody>
      </p:sp>
      <p:sp>
        <p:nvSpPr>
          <p:cNvPr id="663" name="Rectangle 9"/>
          <p:cNvSpPr>
            <a:spLocks noChangeArrowheads="1"/>
          </p:cNvSpPr>
          <p:nvPr/>
        </p:nvSpPr>
        <p:spPr bwMode="auto">
          <a:xfrm>
            <a:off x="2337193" y="1407812"/>
            <a:ext cx="795304" cy="46800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90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시민국</a:t>
            </a:r>
            <a:endParaRPr lang="en-US" altLang="ko-KR" sz="9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664" name="Rectangle 9"/>
          <p:cNvSpPr>
            <a:spLocks noChangeArrowheads="1"/>
          </p:cNvSpPr>
          <p:nvPr/>
        </p:nvSpPr>
        <p:spPr bwMode="auto">
          <a:xfrm>
            <a:off x="4619874" y="1410060"/>
            <a:ext cx="539230" cy="46800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안전</a:t>
            </a:r>
            <a:endParaRPr lang="en-US" altLang="ko-KR" sz="9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산업국</a:t>
            </a:r>
            <a:endParaRPr lang="en-US" altLang="ko-KR" sz="9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665" name="Rectangle 9"/>
          <p:cNvSpPr>
            <a:spLocks noChangeArrowheads="1"/>
          </p:cNvSpPr>
          <p:nvPr/>
        </p:nvSpPr>
        <p:spPr bwMode="auto">
          <a:xfrm>
            <a:off x="6132010" y="1410060"/>
            <a:ext cx="539230" cy="46800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성장전략사업단</a:t>
            </a:r>
            <a:endParaRPr lang="en-US" altLang="ko-KR" sz="9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666" name="Rectangle 9"/>
          <p:cNvSpPr>
            <a:spLocks noChangeArrowheads="1"/>
          </p:cNvSpPr>
          <p:nvPr/>
        </p:nvSpPr>
        <p:spPr bwMode="auto">
          <a:xfrm>
            <a:off x="6862737" y="1410060"/>
            <a:ext cx="539230" cy="46800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농업기술센터</a:t>
            </a:r>
            <a:endParaRPr lang="en-US" altLang="ko-KR" sz="9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cxnSp>
        <p:nvCxnSpPr>
          <p:cNvPr id="667" name="직선 연결선 666"/>
          <p:cNvCxnSpPr/>
          <p:nvPr/>
        </p:nvCxnSpPr>
        <p:spPr>
          <a:xfrm rot="16200000" flipV="1">
            <a:off x="125173" y="1644170"/>
            <a:ext cx="667229" cy="10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8" name="직선 연결선 667"/>
          <p:cNvCxnSpPr/>
          <p:nvPr/>
        </p:nvCxnSpPr>
        <p:spPr>
          <a:xfrm rot="16200000" flipV="1">
            <a:off x="388112" y="1644170"/>
            <a:ext cx="667229" cy="10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9" name="직선 연결선 668"/>
          <p:cNvCxnSpPr/>
          <p:nvPr/>
        </p:nvCxnSpPr>
        <p:spPr>
          <a:xfrm rot="16200000" flipV="1">
            <a:off x="651053" y="1644170"/>
            <a:ext cx="667229" cy="10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0" name="꺾인 연결선 669"/>
          <p:cNvCxnSpPr>
            <a:stCxn id="617" idx="0"/>
            <a:endCxn id="665" idx="2"/>
          </p:cNvCxnSpPr>
          <p:nvPr/>
        </p:nvCxnSpPr>
        <p:spPr>
          <a:xfrm rot="5400000" flipH="1" flipV="1">
            <a:off x="6288128" y="1886642"/>
            <a:ext cx="122078" cy="104915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1" name="꺾인 연결선 670"/>
          <p:cNvCxnSpPr>
            <a:endCxn id="666" idx="2"/>
          </p:cNvCxnSpPr>
          <p:nvPr/>
        </p:nvCxnSpPr>
        <p:spPr>
          <a:xfrm rot="5400000" flipH="1" flipV="1">
            <a:off x="6904387" y="1755108"/>
            <a:ext cx="105013" cy="350917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2" name="꺾인 연결선 671"/>
          <p:cNvCxnSpPr>
            <a:endCxn id="666" idx="2"/>
          </p:cNvCxnSpPr>
          <p:nvPr/>
        </p:nvCxnSpPr>
        <p:spPr>
          <a:xfrm rot="5400000" flipH="1" flipV="1">
            <a:off x="7034085" y="1884806"/>
            <a:ext cx="105013" cy="91522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3" name="꺾인 연결선 672"/>
          <p:cNvCxnSpPr>
            <a:endCxn id="666" idx="2"/>
          </p:cNvCxnSpPr>
          <p:nvPr/>
        </p:nvCxnSpPr>
        <p:spPr>
          <a:xfrm rot="16200000" flipV="1">
            <a:off x="7163783" y="1846630"/>
            <a:ext cx="105013" cy="167873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4" name="꺾인 연결선 673"/>
          <p:cNvCxnSpPr>
            <a:endCxn id="666" idx="2"/>
          </p:cNvCxnSpPr>
          <p:nvPr/>
        </p:nvCxnSpPr>
        <p:spPr>
          <a:xfrm rot="16200000" flipV="1">
            <a:off x="7293480" y="1716933"/>
            <a:ext cx="105013" cy="427268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5" name="직선 연결선 674"/>
          <p:cNvCxnSpPr/>
          <p:nvPr/>
        </p:nvCxnSpPr>
        <p:spPr>
          <a:xfrm flipV="1">
            <a:off x="8483653" y="1311001"/>
            <a:ext cx="1" cy="68470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5" name="Rectangle 9"/>
          <p:cNvSpPr>
            <a:spLocks noChangeArrowheads="1"/>
          </p:cNvSpPr>
          <p:nvPr/>
        </p:nvSpPr>
        <p:spPr bwMode="auto">
          <a:xfrm>
            <a:off x="571998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686" name="직사각형 685"/>
          <p:cNvSpPr/>
          <p:nvPr/>
        </p:nvSpPr>
        <p:spPr>
          <a:xfrm>
            <a:off x="486501" y="3278262"/>
            <a:ext cx="402675" cy="3016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서무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687" name="Rectangle 9"/>
          <p:cNvSpPr>
            <a:spLocks noChangeArrowheads="1"/>
          </p:cNvSpPr>
          <p:nvPr/>
        </p:nvSpPr>
        <p:spPr bwMode="auto">
          <a:xfrm>
            <a:off x="571998" y="379513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688" name="직사각형 687"/>
          <p:cNvSpPr/>
          <p:nvPr/>
        </p:nvSpPr>
        <p:spPr>
          <a:xfrm>
            <a:off x="486503" y="3758322"/>
            <a:ext cx="402674" cy="3016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인사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689" name="Rectangle 9"/>
          <p:cNvSpPr>
            <a:spLocks noChangeArrowheads="1"/>
          </p:cNvSpPr>
          <p:nvPr/>
        </p:nvSpPr>
        <p:spPr bwMode="auto">
          <a:xfrm>
            <a:off x="571998" y="4268834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690" name="직사각형 689"/>
          <p:cNvSpPr/>
          <p:nvPr/>
        </p:nvSpPr>
        <p:spPr>
          <a:xfrm>
            <a:off x="486501" y="4232020"/>
            <a:ext cx="402675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</a:pPr>
            <a:r>
              <a:rPr lang="ko-KR" altLang="en-US" sz="850" dirty="0">
                <a:latin typeface="+mn-ea"/>
              </a:rPr>
              <a:t>후생</a:t>
            </a: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</p:txBody>
      </p:sp>
      <p:cxnSp>
        <p:nvCxnSpPr>
          <p:cNvPr id="691" name="직선 연결선 690"/>
          <p:cNvCxnSpPr/>
          <p:nvPr/>
        </p:nvCxnSpPr>
        <p:spPr>
          <a:xfrm flipH="1">
            <a:off x="214491" y="1311418"/>
            <a:ext cx="878395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2" name="직선 연결선 691"/>
          <p:cNvCxnSpPr/>
          <p:nvPr/>
        </p:nvCxnSpPr>
        <p:spPr>
          <a:xfrm flipV="1">
            <a:off x="2729123" y="1311081"/>
            <a:ext cx="1" cy="9597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3" name="직선 연결선 692"/>
          <p:cNvCxnSpPr/>
          <p:nvPr/>
        </p:nvCxnSpPr>
        <p:spPr>
          <a:xfrm flipV="1">
            <a:off x="4885583" y="1311081"/>
            <a:ext cx="1" cy="9597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4" name="직선 연결선 693"/>
          <p:cNvCxnSpPr/>
          <p:nvPr/>
        </p:nvCxnSpPr>
        <p:spPr>
          <a:xfrm flipV="1">
            <a:off x="6325763" y="1311081"/>
            <a:ext cx="1" cy="9597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5" name="직선 연결선 694"/>
          <p:cNvCxnSpPr/>
          <p:nvPr/>
        </p:nvCxnSpPr>
        <p:spPr>
          <a:xfrm flipV="1">
            <a:off x="7118243" y="1311081"/>
            <a:ext cx="1" cy="9597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6" name="직선 연결선 695"/>
          <p:cNvCxnSpPr/>
          <p:nvPr/>
        </p:nvCxnSpPr>
        <p:spPr>
          <a:xfrm flipV="1">
            <a:off x="8735113" y="1311001"/>
            <a:ext cx="1" cy="68470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7" name="직선 연결선 696"/>
          <p:cNvCxnSpPr/>
          <p:nvPr/>
        </p:nvCxnSpPr>
        <p:spPr>
          <a:xfrm flipV="1">
            <a:off x="8992288" y="1311001"/>
            <a:ext cx="1" cy="68470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8" name="직선 연결선 697"/>
          <p:cNvCxnSpPr/>
          <p:nvPr/>
        </p:nvCxnSpPr>
        <p:spPr>
          <a:xfrm rot="16200000" flipV="1">
            <a:off x="-118667" y="1644170"/>
            <a:ext cx="667229" cy="10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9" name="Rectangle 9"/>
          <p:cNvSpPr>
            <a:spLocks noChangeArrowheads="1"/>
          </p:cNvSpPr>
          <p:nvPr/>
        </p:nvSpPr>
        <p:spPr bwMode="auto">
          <a:xfrm>
            <a:off x="838329" y="380334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C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00" name="직사각형 699"/>
          <p:cNvSpPr/>
          <p:nvPr/>
        </p:nvSpPr>
        <p:spPr>
          <a:xfrm>
            <a:off x="752833" y="3766532"/>
            <a:ext cx="402674" cy="51090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지역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err="1" smtClean="0">
                <a:latin typeface="+mn-ea"/>
              </a:rPr>
              <a:t>마케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err="1" smtClean="0">
                <a:latin typeface="+mn-ea"/>
              </a:rPr>
              <a:t>팅</a:t>
            </a:r>
            <a:endParaRPr lang="en-US" altLang="ko-KR" sz="850" dirty="0">
              <a:latin typeface="+mn-ea"/>
            </a:endParaRPr>
          </a:p>
        </p:txBody>
      </p:sp>
      <p:sp>
        <p:nvSpPr>
          <p:cNvPr id="701" name="Rectangle 9"/>
          <p:cNvSpPr>
            <a:spLocks noChangeArrowheads="1"/>
          </p:cNvSpPr>
          <p:nvPr/>
        </p:nvSpPr>
        <p:spPr bwMode="auto">
          <a:xfrm>
            <a:off x="838329" y="428340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C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02" name="직사각형 701"/>
          <p:cNvSpPr/>
          <p:nvPr/>
        </p:nvSpPr>
        <p:spPr>
          <a:xfrm>
            <a:off x="752834" y="424659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b="1" dirty="0">
              <a:solidFill>
                <a:schemeClr val="accent1"/>
              </a:solidFill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>
                <a:latin typeface="+mn-ea"/>
              </a:rPr>
              <a:t>정보</a:t>
            </a: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>
                <a:latin typeface="+mn-ea"/>
              </a:rPr>
              <a:t>화</a:t>
            </a:r>
            <a:endParaRPr lang="en-US" altLang="ko-KR" sz="850" dirty="0">
              <a:latin typeface="+mn-ea"/>
            </a:endParaRPr>
          </a:p>
        </p:txBody>
      </p:sp>
      <p:sp>
        <p:nvSpPr>
          <p:cNvPr id="703" name="Rectangle 9"/>
          <p:cNvSpPr>
            <a:spLocks noChangeArrowheads="1"/>
          </p:cNvSpPr>
          <p:nvPr/>
        </p:nvSpPr>
        <p:spPr bwMode="auto">
          <a:xfrm>
            <a:off x="1104658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04" name="직사각형 703"/>
          <p:cNvSpPr/>
          <p:nvPr/>
        </p:nvSpPr>
        <p:spPr>
          <a:xfrm>
            <a:off x="1019162" y="3278262"/>
            <a:ext cx="402675" cy="3016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감사</a:t>
            </a:r>
            <a:endParaRPr lang="en-US" altLang="ko-KR" sz="850" dirty="0">
              <a:latin typeface="+mn-ea"/>
            </a:endParaRPr>
          </a:p>
        </p:txBody>
      </p:sp>
      <p:sp>
        <p:nvSpPr>
          <p:cNvPr id="705" name="Rectangle 9"/>
          <p:cNvSpPr>
            <a:spLocks noChangeArrowheads="1"/>
          </p:cNvSpPr>
          <p:nvPr/>
        </p:nvSpPr>
        <p:spPr bwMode="auto">
          <a:xfrm>
            <a:off x="1104658" y="379513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06" name="직사각형 705"/>
          <p:cNvSpPr/>
          <p:nvPr/>
        </p:nvSpPr>
        <p:spPr>
          <a:xfrm>
            <a:off x="1019161" y="3758322"/>
            <a:ext cx="402675" cy="3016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조사</a:t>
            </a:r>
            <a:endParaRPr lang="en-US" altLang="ko-KR" sz="850" dirty="0">
              <a:latin typeface="+mn-ea"/>
            </a:endParaRPr>
          </a:p>
        </p:txBody>
      </p:sp>
      <p:sp>
        <p:nvSpPr>
          <p:cNvPr id="707" name="Rectangle 9"/>
          <p:cNvSpPr>
            <a:spLocks noChangeArrowheads="1"/>
          </p:cNvSpPr>
          <p:nvPr/>
        </p:nvSpPr>
        <p:spPr bwMode="auto">
          <a:xfrm>
            <a:off x="1104658" y="4268834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08" name="직사각형 707"/>
          <p:cNvSpPr/>
          <p:nvPr/>
        </p:nvSpPr>
        <p:spPr>
          <a:xfrm>
            <a:off x="1019161" y="4352979"/>
            <a:ext cx="41549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b="1" dirty="0">
                <a:solidFill>
                  <a:schemeClr val="accent1"/>
                </a:solidFill>
                <a:latin typeface="+mn-ea"/>
              </a:rPr>
              <a:t>기술</a:t>
            </a:r>
            <a:endParaRPr lang="en-US" altLang="ko-KR" sz="850" b="1" dirty="0">
              <a:solidFill>
                <a:schemeClr val="accent1"/>
              </a:solidFill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b="1" dirty="0">
                <a:solidFill>
                  <a:schemeClr val="accent1"/>
                </a:solidFill>
                <a:latin typeface="+mn-ea"/>
              </a:rPr>
              <a:t>감사</a:t>
            </a:r>
          </a:p>
        </p:txBody>
      </p:sp>
      <p:sp>
        <p:nvSpPr>
          <p:cNvPr id="709" name="Rectangle 9"/>
          <p:cNvSpPr>
            <a:spLocks noChangeArrowheads="1"/>
          </p:cNvSpPr>
          <p:nvPr/>
        </p:nvSpPr>
        <p:spPr bwMode="auto">
          <a:xfrm>
            <a:off x="1379867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10" name="직사각형 709"/>
          <p:cNvSpPr/>
          <p:nvPr/>
        </p:nvSpPr>
        <p:spPr>
          <a:xfrm>
            <a:off x="1294370" y="327826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복지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기획</a:t>
            </a:r>
            <a:endParaRPr lang="en-US" altLang="ko-KR" sz="850" dirty="0">
              <a:latin typeface="+mn-ea"/>
            </a:endParaRPr>
          </a:p>
        </p:txBody>
      </p:sp>
      <p:sp>
        <p:nvSpPr>
          <p:cNvPr id="711" name="Rectangle 9"/>
          <p:cNvSpPr>
            <a:spLocks noChangeArrowheads="1"/>
          </p:cNvSpPr>
          <p:nvPr/>
        </p:nvSpPr>
        <p:spPr bwMode="auto">
          <a:xfrm>
            <a:off x="1379867" y="379513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12" name="직사각형 711"/>
          <p:cNvSpPr/>
          <p:nvPr/>
        </p:nvSpPr>
        <p:spPr>
          <a:xfrm>
            <a:off x="1294371" y="375832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복지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연계</a:t>
            </a:r>
            <a:endParaRPr lang="en-US" altLang="ko-KR" sz="850" dirty="0">
              <a:latin typeface="+mn-ea"/>
            </a:endParaRPr>
          </a:p>
        </p:txBody>
      </p:sp>
      <p:sp>
        <p:nvSpPr>
          <p:cNvPr id="713" name="Rectangle 9"/>
          <p:cNvSpPr>
            <a:spLocks noChangeArrowheads="1"/>
          </p:cNvSpPr>
          <p:nvPr/>
        </p:nvSpPr>
        <p:spPr bwMode="auto">
          <a:xfrm>
            <a:off x="1379867" y="4268834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14" name="직사각형 713"/>
          <p:cNvSpPr/>
          <p:nvPr/>
        </p:nvSpPr>
        <p:spPr>
          <a:xfrm>
            <a:off x="1294371" y="4232020"/>
            <a:ext cx="402674" cy="51090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행복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키움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지원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715" name="Rectangle 9"/>
          <p:cNvSpPr>
            <a:spLocks noChangeArrowheads="1"/>
          </p:cNvSpPr>
          <p:nvPr/>
        </p:nvSpPr>
        <p:spPr bwMode="auto">
          <a:xfrm>
            <a:off x="1379867" y="4728622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16" name="직사각형 715"/>
          <p:cNvSpPr/>
          <p:nvPr/>
        </p:nvSpPr>
        <p:spPr>
          <a:xfrm>
            <a:off x="1294371" y="4691808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>
                <a:latin typeface="+mn-ea"/>
              </a:rPr>
              <a:t>생활</a:t>
            </a: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>
                <a:latin typeface="+mn-ea"/>
              </a:rPr>
              <a:t>보장</a:t>
            </a:r>
            <a:endParaRPr lang="en-US" altLang="ko-KR" sz="850" dirty="0">
              <a:latin typeface="+mn-ea"/>
            </a:endParaRPr>
          </a:p>
        </p:txBody>
      </p:sp>
      <p:sp>
        <p:nvSpPr>
          <p:cNvPr id="717" name="Rectangle 9"/>
          <p:cNvSpPr>
            <a:spLocks noChangeArrowheads="1"/>
          </p:cNvSpPr>
          <p:nvPr/>
        </p:nvSpPr>
        <p:spPr bwMode="auto">
          <a:xfrm>
            <a:off x="1379867" y="5190041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18" name="직사각형 717"/>
          <p:cNvSpPr/>
          <p:nvPr/>
        </p:nvSpPr>
        <p:spPr>
          <a:xfrm>
            <a:off x="1294371" y="5153227"/>
            <a:ext cx="402674" cy="51090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통합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조사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관리</a:t>
            </a:r>
            <a:endParaRPr lang="en-US" altLang="ko-KR" sz="850" dirty="0">
              <a:latin typeface="+mn-ea"/>
            </a:endParaRPr>
          </a:p>
        </p:txBody>
      </p:sp>
      <p:sp>
        <p:nvSpPr>
          <p:cNvPr id="719" name="Rectangle 9"/>
          <p:cNvSpPr>
            <a:spLocks noChangeArrowheads="1"/>
          </p:cNvSpPr>
          <p:nvPr/>
        </p:nvSpPr>
        <p:spPr bwMode="auto">
          <a:xfrm>
            <a:off x="1646197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20" name="직사각형 719"/>
          <p:cNvSpPr/>
          <p:nvPr/>
        </p:nvSpPr>
        <p:spPr>
          <a:xfrm>
            <a:off x="1560700" y="3278262"/>
            <a:ext cx="402675" cy="3016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노인</a:t>
            </a:r>
            <a:endParaRPr lang="en-US" altLang="ko-KR" sz="850" dirty="0">
              <a:latin typeface="+mn-ea"/>
            </a:endParaRPr>
          </a:p>
        </p:txBody>
      </p:sp>
      <p:sp>
        <p:nvSpPr>
          <p:cNvPr id="721" name="Rectangle 9"/>
          <p:cNvSpPr>
            <a:spLocks noChangeArrowheads="1"/>
          </p:cNvSpPr>
          <p:nvPr/>
        </p:nvSpPr>
        <p:spPr bwMode="auto">
          <a:xfrm>
            <a:off x="1646197" y="379513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22" name="직사각형 721"/>
          <p:cNvSpPr/>
          <p:nvPr/>
        </p:nvSpPr>
        <p:spPr>
          <a:xfrm>
            <a:off x="1560702" y="375832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장애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인</a:t>
            </a:r>
            <a:endParaRPr lang="en-US" altLang="ko-KR" sz="850" dirty="0">
              <a:latin typeface="+mn-ea"/>
            </a:endParaRPr>
          </a:p>
        </p:txBody>
      </p:sp>
      <p:sp>
        <p:nvSpPr>
          <p:cNvPr id="723" name="Rectangle 9"/>
          <p:cNvSpPr>
            <a:spLocks noChangeArrowheads="1"/>
          </p:cNvSpPr>
          <p:nvPr/>
        </p:nvSpPr>
        <p:spPr bwMode="auto">
          <a:xfrm>
            <a:off x="1646197" y="4268834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C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24" name="Rectangle 9"/>
          <p:cNvSpPr>
            <a:spLocks noChangeArrowheads="1"/>
          </p:cNvSpPr>
          <p:nvPr/>
        </p:nvSpPr>
        <p:spPr bwMode="auto">
          <a:xfrm>
            <a:off x="1646197" y="4728622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25" name="직사각형 724"/>
          <p:cNvSpPr/>
          <p:nvPr/>
        </p:nvSpPr>
        <p:spPr>
          <a:xfrm>
            <a:off x="1560701" y="4659894"/>
            <a:ext cx="402674" cy="51090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아동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청소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년</a:t>
            </a:r>
            <a:endParaRPr lang="en-US" altLang="ko-KR" sz="850" dirty="0">
              <a:latin typeface="+mn-ea"/>
            </a:endParaRPr>
          </a:p>
        </p:txBody>
      </p:sp>
      <p:sp>
        <p:nvSpPr>
          <p:cNvPr id="726" name="Rectangle 9"/>
          <p:cNvSpPr>
            <a:spLocks noChangeArrowheads="1"/>
          </p:cNvSpPr>
          <p:nvPr/>
        </p:nvSpPr>
        <p:spPr bwMode="auto">
          <a:xfrm>
            <a:off x="1921404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C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27" name="직사각형 726"/>
          <p:cNvSpPr/>
          <p:nvPr/>
        </p:nvSpPr>
        <p:spPr>
          <a:xfrm>
            <a:off x="1835908" y="327826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통합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민원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728" name="Rectangle 9"/>
          <p:cNvSpPr>
            <a:spLocks noChangeArrowheads="1"/>
          </p:cNvSpPr>
          <p:nvPr/>
        </p:nvSpPr>
        <p:spPr bwMode="auto">
          <a:xfrm>
            <a:off x="1921404" y="379513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29" name="직사각형 728"/>
          <p:cNvSpPr/>
          <p:nvPr/>
        </p:nvSpPr>
        <p:spPr>
          <a:xfrm>
            <a:off x="1835909" y="375832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가족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여권</a:t>
            </a:r>
            <a:endParaRPr lang="en-US" altLang="ko-KR" sz="850" dirty="0">
              <a:latin typeface="+mn-ea"/>
            </a:endParaRPr>
          </a:p>
        </p:txBody>
      </p:sp>
      <p:sp>
        <p:nvSpPr>
          <p:cNvPr id="730" name="Rectangle 9"/>
          <p:cNvSpPr>
            <a:spLocks noChangeArrowheads="1"/>
          </p:cNvSpPr>
          <p:nvPr/>
        </p:nvSpPr>
        <p:spPr bwMode="auto">
          <a:xfrm>
            <a:off x="1921404" y="4258105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31" name="직사각형 730"/>
          <p:cNvSpPr/>
          <p:nvPr/>
        </p:nvSpPr>
        <p:spPr>
          <a:xfrm>
            <a:off x="1835908" y="4221291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차량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등록</a:t>
            </a:r>
            <a:endParaRPr lang="en-US" altLang="ko-KR" sz="850" dirty="0">
              <a:latin typeface="+mn-ea"/>
            </a:endParaRPr>
          </a:p>
        </p:txBody>
      </p:sp>
      <p:sp>
        <p:nvSpPr>
          <p:cNvPr id="732" name="Rectangle 9"/>
          <p:cNvSpPr>
            <a:spLocks noChangeArrowheads="1"/>
          </p:cNvSpPr>
          <p:nvPr/>
        </p:nvSpPr>
        <p:spPr bwMode="auto">
          <a:xfrm>
            <a:off x="2187734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33" name="직사각형 732"/>
          <p:cNvSpPr/>
          <p:nvPr/>
        </p:nvSpPr>
        <p:spPr>
          <a:xfrm>
            <a:off x="2102237" y="3278262"/>
            <a:ext cx="402675" cy="3016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경리</a:t>
            </a:r>
            <a:endParaRPr lang="en-US" altLang="ko-KR" sz="850" dirty="0">
              <a:latin typeface="+mn-ea"/>
            </a:endParaRPr>
          </a:p>
        </p:txBody>
      </p:sp>
      <p:sp>
        <p:nvSpPr>
          <p:cNvPr id="734" name="Rectangle 9"/>
          <p:cNvSpPr>
            <a:spLocks noChangeArrowheads="1"/>
          </p:cNvSpPr>
          <p:nvPr/>
        </p:nvSpPr>
        <p:spPr bwMode="auto">
          <a:xfrm>
            <a:off x="2187734" y="379513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35" name="직사각형 734"/>
          <p:cNvSpPr/>
          <p:nvPr/>
        </p:nvSpPr>
        <p:spPr>
          <a:xfrm>
            <a:off x="2102239" y="3758322"/>
            <a:ext cx="402675" cy="3016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계약</a:t>
            </a:r>
            <a:endParaRPr lang="en-US" altLang="ko-KR" sz="850" dirty="0">
              <a:latin typeface="+mn-ea"/>
            </a:endParaRPr>
          </a:p>
        </p:txBody>
      </p:sp>
      <p:sp>
        <p:nvSpPr>
          <p:cNvPr id="736" name="Rectangle 9"/>
          <p:cNvSpPr>
            <a:spLocks noChangeArrowheads="1"/>
          </p:cNvSpPr>
          <p:nvPr/>
        </p:nvSpPr>
        <p:spPr bwMode="auto">
          <a:xfrm>
            <a:off x="2187734" y="4268834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37" name="직사각형 736"/>
          <p:cNvSpPr/>
          <p:nvPr/>
        </p:nvSpPr>
        <p:spPr>
          <a:xfrm>
            <a:off x="2102237" y="4232020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재산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관리</a:t>
            </a:r>
            <a:endParaRPr lang="en-US" altLang="ko-KR" sz="850" dirty="0">
              <a:latin typeface="+mn-ea"/>
            </a:endParaRPr>
          </a:p>
        </p:txBody>
      </p:sp>
      <p:sp>
        <p:nvSpPr>
          <p:cNvPr id="738" name="Rectangle 9"/>
          <p:cNvSpPr>
            <a:spLocks noChangeArrowheads="1"/>
          </p:cNvSpPr>
          <p:nvPr/>
        </p:nvSpPr>
        <p:spPr bwMode="auto">
          <a:xfrm>
            <a:off x="2187734" y="4728622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39" name="직사각형 738"/>
          <p:cNvSpPr/>
          <p:nvPr/>
        </p:nvSpPr>
        <p:spPr>
          <a:xfrm>
            <a:off x="2102238" y="4691808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청사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관리</a:t>
            </a:r>
            <a:endParaRPr lang="en-US" altLang="ko-KR" sz="850" dirty="0">
              <a:latin typeface="+mn-ea"/>
            </a:endParaRPr>
          </a:p>
        </p:txBody>
      </p:sp>
      <p:sp>
        <p:nvSpPr>
          <p:cNvPr id="740" name="Rectangle 9"/>
          <p:cNvSpPr>
            <a:spLocks noChangeArrowheads="1"/>
          </p:cNvSpPr>
          <p:nvPr/>
        </p:nvSpPr>
        <p:spPr bwMode="auto">
          <a:xfrm>
            <a:off x="2454063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41" name="직사각형 740"/>
          <p:cNvSpPr/>
          <p:nvPr/>
        </p:nvSpPr>
        <p:spPr>
          <a:xfrm>
            <a:off x="2368566" y="3278262"/>
            <a:ext cx="402675" cy="3016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세정</a:t>
            </a:r>
            <a:endParaRPr lang="en-US" altLang="ko-KR" sz="850" dirty="0">
              <a:latin typeface="+mn-ea"/>
            </a:endParaRPr>
          </a:p>
        </p:txBody>
      </p:sp>
      <p:sp>
        <p:nvSpPr>
          <p:cNvPr id="742" name="Rectangle 9"/>
          <p:cNvSpPr>
            <a:spLocks noChangeArrowheads="1"/>
          </p:cNvSpPr>
          <p:nvPr/>
        </p:nvSpPr>
        <p:spPr bwMode="auto">
          <a:xfrm>
            <a:off x="2454063" y="379513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43" name="직사각형 742"/>
          <p:cNvSpPr/>
          <p:nvPr/>
        </p:nvSpPr>
        <p:spPr>
          <a:xfrm>
            <a:off x="2368568" y="3758322"/>
            <a:ext cx="402675" cy="3016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도세</a:t>
            </a:r>
            <a:endParaRPr lang="en-US" altLang="ko-KR" sz="850" dirty="0">
              <a:latin typeface="+mn-ea"/>
            </a:endParaRPr>
          </a:p>
        </p:txBody>
      </p:sp>
      <p:sp>
        <p:nvSpPr>
          <p:cNvPr id="744" name="Rectangle 9"/>
          <p:cNvSpPr>
            <a:spLocks noChangeArrowheads="1"/>
          </p:cNvSpPr>
          <p:nvPr/>
        </p:nvSpPr>
        <p:spPr bwMode="auto">
          <a:xfrm>
            <a:off x="2454063" y="4268834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45" name="직사각형 744"/>
          <p:cNvSpPr/>
          <p:nvPr/>
        </p:nvSpPr>
        <p:spPr>
          <a:xfrm>
            <a:off x="2368566" y="4232020"/>
            <a:ext cx="402675" cy="3016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시세</a:t>
            </a:r>
            <a:endParaRPr lang="en-US" altLang="ko-KR" sz="850" dirty="0">
              <a:latin typeface="+mn-ea"/>
            </a:endParaRPr>
          </a:p>
        </p:txBody>
      </p:sp>
      <p:sp>
        <p:nvSpPr>
          <p:cNvPr id="746" name="Rectangle 9"/>
          <p:cNvSpPr>
            <a:spLocks noChangeArrowheads="1"/>
          </p:cNvSpPr>
          <p:nvPr/>
        </p:nvSpPr>
        <p:spPr bwMode="auto">
          <a:xfrm>
            <a:off x="2454063" y="4728622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47" name="직사각형 746"/>
          <p:cNvSpPr/>
          <p:nvPr/>
        </p:nvSpPr>
        <p:spPr>
          <a:xfrm>
            <a:off x="2368567" y="4691808"/>
            <a:ext cx="402675" cy="3016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>
                <a:latin typeface="+mn-ea"/>
              </a:rPr>
              <a:t>징수</a:t>
            </a:r>
            <a:endParaRPr lang="en-US" altLang="ko-KR" sz="850" dirty="0">
              <a:latin typeface="+mn-ea"/>
            </a:endParaRPr>
          </a:p>
        </p:txBody>
      </p:sp>
      <p:sp>
        <p:nvSpPr>
          <p:cNvPr id="748" name="Rectangle 9"/>
          <p:cNvSpPr>
            <a:spLocks noChangeArrowheads="1"/>
          </p:cNvSpPr>
          <p:nvPr/>
        </p:nvSpPr>
        <p:spPr bwMode="auto">
          <a:xfrm>
            <a:off x="2445186" y="5190041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49" name="Rectangle 9"/>
          <p:cNvSpPr>
            <a:spLocks noChangeArrowheads="1"/>
          </p:cNvSpPr>
          <p:nvPr/>
        </p:nvSpPr>
        <p:spPr bwMode="auto">
          <a:xfrm>
            <a:off x="2445186" y="5677348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50" name="직사각형 749"/>
          <p:cNvSpPr/>
          <p:nvPr/>
        </p:nvSpPr>
        <p:spPr>
          <a:xfrm>
            <a:off x="2359690" y="5145210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</a:pPr>
            <a:endParaRPr lang="en-US" altLang="ko-KR" sz="850" b="1" dirty="0">
              <a:solidFill>
                <a:schemeClr val="accent1"/>
              </a:solidFill>
              <a:latin typeface="+mn-ea"/>
            </a:endParaRPr>
          </a:p>
          <a:p>
            <a:pPr algn="ctr" latinLnBrk="0">
              <a:lnSpc>
                <a:spcPct val="80000"/>
              </a:lnSpc>
            </a:pPr>
            <a:r>
              <a:rPr lang="ko-KR" altLang="en-US" sz="850" b="1" dirty="0">
                <a:solidFill>
                  <a:schemeClr val="accent1"/>
                </a:solidFill>
                <a:latin typeface="+mn-ea"/>
              </a:rPr>
              <a:t>세외</a:t>
            </a:r>
            <a:endParaRPr lang="en-US" altLang="ko-KR" sz="850" b="1" dirty="0">
              <a:solidFill>
                <a:schemeClr val="accent1"/>
              </a:solidFill>
              <a:latin typeface="+mn-ea"/>
            </a:endParaRPr>
          </a:p>
          <a:p>
            <a:pPr algn="ctr" latinLnBrk="0">
              <a:lnSpc>
                <a:spcPct val="80000"/>
              </a:lnSpc>
            </a:pPr>
            <a:r>
              <a:rPr lang="ko-KR" altLang="en-US" sz="850" b="1" dirty="0">
                <a:solidFill>
                  <a:schemeClr val="accent1"/>
                </a:solidFill>
                <a:latin typeface="+mn-ea"/>
              </a:rPr>
              <a:t>수입</a:t>
            </a:r>
            <a:endParaRPr lang="en-US" altLang="ko-KR" sz="850" b="1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751" name="Rectangle 9"/>
          <p:cNvSpPr>
            <a:spLocks noChangeArrowheads="1"/>
          </p:cNvSpPr>
          <p:nvPr/>
        </p:nvSpPr>
        <p:spPr bwMode="auto">
          <a:xfrm>
            <a:off x="2720393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52" name="직사각형 751"/>
          <p:cNvSpPr/>
          <p:nvPr/>
        </p:nvSpPr>
        <p:spPr>
          <a:xfrm>
            <a:off x="2634896" y="327826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관광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정책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753" name="Rectangle 9"/>
          <p:cNvSpPr>
            <a:spLocks noChangeArrowheads="1"/>
          </p:cNvSpPr>
          <p:nvPr/>
        </p:nvSpPr>
        <p:spPr bwMode="auto">
          <a:xfrm>
            <a:off x="2720393" y="379513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C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54" name="직사각형 753"/>
          <p:cNvSpPr/>
          <p:nvPr/>
        </p:nvSpPr>
        <p:spPr>
          <a:xfrm>
            <a:off x="2634900" y="375832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문화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예술</a:t>
            </a:r>
            <a:endParaRPr lang="en-US" altLang="ko-KR" sz="850" dirty="0">
              <a:latin typeface="+mn-ea"/>
            </a:endParaRPr>
          </a:p>
        </p:txBody>
      </p:sp>
      <p:sp>
        <p:nvSpPr>
          <p:cNvPr id="755" name="Rectangle 9"/>
          <p:cNvSpPr>
            <a:spLocks noChangeArrowheads="1"/>
          </p:cNvSpPr>
          <p:nvPr/>
        </p:nvSpPr>
        <p:spPr bwMode="auto">
          <a:xfrm>
            <a:off x="2720393" y="4268834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56" name="직사각형 755"/>
          <p:cNvSpPr/>
          <p:nvPr/>
        </p:nvSpPr>
        <p:spPr>
          <a:xfrm>
            <a:off x="2634896" y="4232020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관광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개발</a:t>
            </a:r>
            <a:endParaRPr lang="en-US" altLang="ko-KR" sz="850" dirty="0">
              <a:latin typeface="+mn-ea"/>
            </a:endParaRPr>
          </a:p>
        </p:txBody>
      </p:sp>
      <p:sp>
        <p:nvSpPr>
          <p:cNvPr id="757" name="Rectangle 9"/>
          <p:cNvSpPr>
            <a:spLocks noChangeArrowheads="1"/>
          </p:cNvSpPr>
          <p:nvPr/>
        </p:nvSpPr>
        <p:spPr bwMode="auto">
          <a:xfrm>
            <a:off x="2720393" y="4728622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58" name="직사각형 757"/>
          <p:cNvSpPr/>
          <p:nvPr/>
        </p:nvSpPr>
        <p:spPr>
          <a:xfrm>
            <a:off x="2634896" y="4691808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관광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축제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759" name="Rectangle 9"/>
          <p:cNvSpPr>
            <a:spLocks noChangeArrowheads="1"/>
          </p:cNvSpPr>
          <p:nvPr/>
        </p:nvSpPr>
        <p:spPr bwMode="auto">
          <a:xfrm>
            <a:off x="2986722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60" name="직사각형 759"/>
          <p:cNvSpPr/>
          <p:nvPr/>
        </p:nvSpPr>
        <p:spPr>
          <a:xfrm>
            <a:off x="2901223" y="3278262"/>
            <a:ext cx="402674" cy="51090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문화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재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정책</a:t>
            </a:r>
            <a:endParaRPr lang="en-US" altLang="ko-KR" sz="850" dirty="0">
              <a:latin typeface="+mn-ea"/>
            </a:endParaRPr>
          </a:p>
        </p:txBody>
      </p:sp>
      <p:sp>
        <p:nvSpPr>
          <p:cNvPr id="761" name="Rectangle 9"/>
          <p:cNvSpPr>
            <a:spLocks noChangeArrowheads="1"/>
          </p:cNvSpPr>
          <p:nvPr/>
        </p:nvSpPr>
        <p:spPr bwMode="auto">
          <a:xfrm>
            <a:off x="2986722" y="379513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62" name="직사각형 761"/>
          <p:cNvSpPr/>
          <p:nvPr/>
        </p:nvSpPr>
        <p:spPr>
          <a:xfrm>
            <a:off x="2901227" y="3758322"/>
            <a:ext cx="402674" cy="51090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문화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>
                <a:latin typeface="+mn-ea"/>
              </a:rPr>
              <a:t>재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관리</a:t>
            </a:r>
            <a:endParaRPr lang="en-US" altLang="ko-KR" sz="850" dirty="0">
              <a:latin typeface="+mn-ea"/>
            </a:endParaRPr>
          </a:p>
        </p:txBody>
      </p:sp>
      <p:sp>
        <p:nvSpPr>
          <p:cNvPr id="763" name="Rectangle 9"/>
          <p:cNvSpPr>
            <a:spLocks noChangeArrowheads="1"/>
          </p:cNvSpPr>
          <p:nvPr/>
        </p:nvSpPr>
        <p:spPr bwMode="auto">
          <a:xfrm>
            <a:off x="2986722" y="4268834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C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64" name="직사각형 763"/>
          <p:cNvSpPr/>
          <p:nvPr/>
        </p:nvSpPr>
        <p:spPr>
          <a:xfrm>
            <a:off x="2901224" y="4232020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사적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운영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765" name="Rectangle 9"/>
          <p:cNvSpPr>
            <a:spLocks noChangeArrowheads="1"/>
          </p:cNvSpPr>
          <p:nvPr/>
        </p:nvSpPr>
        <p:spPr bwMode="auto">
          <a:xfrm>
            <a:off x="2986722" y="4728622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C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66" name="직사각형 765"/>
          <p:cNvSpPr/>
          <p:nvPr/>
        </p:nvSpPr>
        <p:spPr>
          <a:xfrm>
            <a:off x="2901227" y="4620405"/>
            <a:ext cx="402674" cy="61555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석장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리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박물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관</a:t>
            </a:r>
            <a:endParaRPr lang="en-US" altLang="ko-KR" sz="850" dirty="0">
              <a:latin typeface="+mn-ea"/>
            </a:endParaRPr>
          </a:p>
        </p:txBody>
      </p:sp>
      <p:sp>
        <p:nvSpPr>
          <p:cNvPr id="767" name="Rectangle 9"/>
          <p:cNvSpPr>
            <a:spLocks noChangeArrowheads="1"/>
          </p:cNvSpPr>
          <p:nvPr/>
        </p:nvSpPr>
        <p:spPr bwMode="auto">
          <a:xfrm>
            <a:off x="3251637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C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68" name="직사각형 767"/>
          <p:cNvSpPr/>
          <p:nvPr/>
        </p:nvSpPr>
        <p:spPr>
          <a:xfrm>
            <a:off x="3166138" y="327826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교육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정책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769" name="Rectangle 9"/>
          <p:cNvSpPr>
            <a:spLocks noChangeArrowheads="1"/>
          </p:cNvSpPr>
          <p:nvPr/>
        </p:nvSpPr>
        <p:spPr bwMode="auto">
          <a:xfrm>
            <a:off x="3251637" y="379513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70" name="직사각형 769"/>
          <p:cNvSpPr/>
          <p:nvPr/>
        </p:nvSpPr>
        <p:spPr>
          <a:xfrm>
            <a:off x="3166138" y="375832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</a:pPr>
            <a:r>
              <a:rPr lang="ko-KR" altLang="en-US" sz="850" b="1" dirty="0" smtClean="0">
                <a:solidFill>
                  <a:schemeClr val="accent1"/>
                </a:solidFill>
                <a:latin typeface="+mn-ea"/>
              </a:rPr>
              <a:t>시민</a:t>
            </a:r>
            <a:endParaRPr lang="en-US" altLang="ko-KR" sz="850" b="1" dirty="0" smtClean="0">
              <a:solidFill>
                <a:schemeClr val="accent1"/>
              </a:solidFill>
              <a:latin typeface="+mn-ea"/>
            </a:endParaRPr>
          </a:p>
          <a:p>
            <a:pPr algn="ctr" latinLnBrk="0">
              <a:lnSpc>
                <a:spcPct val="80000"/>
              </a:lnSpc>
            </a:pPr>
            <a:r>
              <a:rPr lang="ko-KR" altLang="en-US" sz="850" b="1" dirty="0" smtClean="0">
                <a:solidFill>
                  <a:schemeClr val="accent1"/>
                </a:solidFill>
                <a:latin typeface="+mn-ea"/>
              </a:rPr>
              <a:t>교육</a:t>
            </a:r>
            <a:endParaRPr lang="en-US" altLang="ko-KR" sz="850" b="1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771" name="Rectangle 9"/>
          <p:cNvSpPr>
            <a:spLocks noChangeArrowheads="1"/>
          </p:cNvSpPr>
          <p:nvPr/>
        </p:nvSpPr>
        <p:spPr bwMode="auto">
          <a:xfrm>
            <a:off x="3251637" y="4268834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C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72" name="직사각형 771"/>
          <p:cNvSpPr/>
          <p:nvPr/>
        </p:nvSpPr>
        <p:spPr>
          <a:xfrm>
            <a:off x="3166138" y="4232020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체육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진흥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773" name="Rectangle 9"/>
          <p:cNvSpPr>
            <a:spLocks noChangeArrowheads="1"/>
          </p:cNvSpPr>
          <p:nvPr/>
        </p:nvSpPr>
        <p:spPr bwMode="auto">
          <a:xfrm>
            <a:off x="838329" y="4754584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C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74" name="직사각형 773"/>
          <p:cNvSpPr/>
          <p:nvPr/>
        </p:nvSpPr>
        <p:spPr>
          <a:xfrm>
            <a:off x="752833" y="4722850"/>
            <a:ext cx="402675" cy="3016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통신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775" name="Rectangle 9"/>
          <p:cNvSpPr>
            <a:spLocks noChangeArrowheads="1"/>
          </p:cNvSpPr>
          <p:nvPr/>
        </p:nvSpPr>
        <p:spPr bwMode="auto">
          <a:xfrm>
            <a:off x="3251637" y="4738093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C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76" name="직사각형 775"/>
          <p:cNvSpPr/>
          <p:nvPr/>
        </p:nvSpPr>
        <p:spPr>
          <a:xfrm>
            <a:off x="3166139" y="4651016"/>
            <a:ext cx="402674" cy="51090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체육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시설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</p:txBody>
      </p:sp>
      <p:sp>
        <p:nvSpPr>
          <p:cNvPr id="777" name="Rectangle 9"/>
          <p:cNvSpPr>
            <a:spLocks noChangeArrowheads="1"/>
          </p:cNvSpPr>
          <p:nvPr/>
        </p:nvSpPr>
        <p:spPr bwMode="auto">
          <a:xfrm>
            <a:off x="3546016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78" name="직사각형 777"/>
          <p:cNvSpPr/>
          <p:nvPr/>
        </p:nvSpPr>
        <p:spPr>
          <a:xfrm>
            <a:off x="3460521" y="327826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안전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정책</a:t>
            </a:r>
            <a:endParaRPr lang="en-US" altLang="ko-KR" sz="850" dirty="0">
              <a:latin typeface="+mn-ea"/>
            </a:endParaRPr>
          </a:p>
        </p:txBody>
      </p:sp>
      <p:sp>
        <p:nvSpPr>
          <p:cNvPr id="779" name="Rectangle 9"/>
          <p:cNvSpPr>
            <a:spLocks noChangeArrowheads="1"/>
          </p:cNvSpPr>
          <p:nvPr/>
        </p:nvSpPr>
        <p:spPr bwMode="auto">
          <a:xfrm>
            <a:off x="3546016" y="379513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80" name="직사각형 779"/>
          <p:cNvSpPr/>
          <p:nvPr/>
        </p:nvSpPr>
        <p:spPr>
          <a:xfrm>
            <a:off x="3460520" y="375832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재난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관리</a:t>
            </a:r>
            <a:endParaRPr lang="en-US" altLang="ko-KR" sz="850" dirty="0">
              <a:latin typeface="+mn-ea"/>
            </a:endParaRPr>
          </a:p>
        </p:txBody>
      </p:sp>
      <p:sp>
        <p:nvSpPr>
          <p:cNvPr id="781" name="Rectangle 9"/>
          <p:cNvSpPr>
            <a:spLocks noChangeArrowheads="1"/>
          </p:cNvSpPr>
          <p:nvPr/>
        </p:nvSpPr>
        <p:spPr bwMode="auto">
          <a:xfrm>
            <a:off x="3546016" y="4268834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82" name="직사각형 781"/>
          <p:cNvSpPr/>
          <p:nvPr/>
        </p:nvSpPr>
        <p:spPr>
          <a:xfrm>
            <a:off x="3460520" y="4232020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민방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>
                <a:latin typeface="+mn-ea"/>
              </a:rPr>
              <a:t>위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783" name="Rectangle 9"/>
          <p:cNvSpPr>
            <a:spLocks noChangeArrowheads="1"/>
          </p:cNvSpPr>
          <p:nvPr/>
        </p:nvSpPr>
        <p:spPr bwMode="auto">
          <a:xfrm>
            <a:off x="3546016" y="4728622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C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84" name="직사각형 783"/>
          <p:cNvSpPr/>
          <p:nvPr/>
        </p:nvSpPr>
        <p:spPr>
          <a:xfrm>
            <a:off x="3460520" y="4691808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하천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관리</a:t>
            </a:r>
            <a:endParaRPr lang="en-US" altLang="ko-KR" sz="850" dirty="0">
              <a:latin typeface="+mn-ea"/>
            </a:endParaRPr>
          </a:p>
        </p:txBody>
      </p:sp>
      <p:sp>
        <p:nvSpPr>
          <p:cNvPr id="785" name="Rectangle 9"/>
          <p:cNvSpPr>
            <a:spLocks noChangeArrowheads="1"/>
          </p:cNvSpPr>
          <p:nvPr/>
        </p:nvSpPr>
        <p:spPr bwMode="auto">
          <a:xfrm>
            <a:off x="3546016" y="5190041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86" name="직사각형 785"/>
          <p:cNvSpPr/>
          <p:nvPr/>
        </p:nvSpPr>
        <p:spPr>
          <a:xfrm>
            <a:off x="3460520" y="5153227"/>
            <a:ext cx="402674" cy="51090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</a:pPr>
            <a:r>
              <a:rPr lang="ko-KR" altLang="en-US" sz="850" b="1" dirty="0">
                <a:solidFill>
                  <a:schemeClr val="accent1"/>
                </a:solidFill>
                <a:latin typeface="+mn-ea"/>
              </a:rPr>
              <a:t>통합</a:t>
            </a:r>
            <a:endParaRPr lang="en-US" altLang="ko-KR" sz="850" b="1" dirty="0">
              <a:solidFill>
                <a:schemeClr val="accent1"/>
              </a:solidFill>
              <a:latin typeface="+mn-ea"/>
            </a:endParaRPr>
          </a:p>
          <a:p>
            <a:pPr algn="ctr" latinLnBrk="0">
              <a:lnSpc>
                <a:spcPct val="80000"/>
              </a:lnSpc>
            </a:pPr>
            <a:r>
              <a:rPr lang="ko-KR" altLang="en-US" sz="850" b="1" dirty="0">
                <a:solidFill>
                  <a:schemeClr val="accent1"/>
                </a:solidFill>
                <a:latin typeface="+mn-ea"/>
              </a:rPr>
              <a:t>관제</a:t>
            </a:r>
            <a:endParaRPr lang="en-US" altLang="ko-KR" sz="850" b="1" dirty="0">
              <a:solidFill>
                <a:schemeClr val="accent1"/>
              </a:solidFill>
              <a:latin typeface="+mn-ea"/>
            </a:endParaRPr>
          </a:p>
          <a:p>
            <a:pPr algn="ctr" latinLnBrk="0">
              <a:lnSpc>
                <a:spcPct val="80000"/>
              </a:lnSpc>
            </a:pPr>
            <a:endParaRPr lang="en-US" altLang="ko-KR" sz="850" b="1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787" name="Rectangle 9"/>
          <p:cNvSpPr>
            <a:spLocks noChangeArrowheads="1"/>
          </p:cNvSpPr>
          <p:nvPr/>
        </p:nvSpPr>
        <p:spPr bwMode="auto">
          <a:xfrm>
            <a:off x="3812345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88" name="Rectangle 9"/>
          <p:cNvSpPr>
            <a:spLocks noChangeArrowheads="1"/>
          </p:cNvSpPr>
          <p:nvPr/>
        </p:nvSpPr>
        <p:spPr bwMode="auto">
          <a:xfrm>
            <a:off x="3812345" y="379513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C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89" name="직사각형 788"/>
          <p:cNvSpPr/>
          <p:nvPr/>
        </p:nvSpPr>
        <p:spPr>
          <a:xfrm>
            <a:off x="3726848" y="3270051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기업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유치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790" name="Rectangle 9"/>
          <p:cNvSpPr>
            <a:spLocks noChangeArrowheads="1"/>
          </p:cNvSpPr>
          <p:nvPr/>
        </p:nvSpPr>
        <p:spPr bwMode="auto">
          <a:xfrm>
            <a:off x="3812345" y="4268834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91" name="직사각형 790"/>
          <p:cNvSpPr/>
          <p:nvPr/>
        </p:nvSpPr>
        <p:spPr>
          <a:xfrm>
            <a:off x="3726849" y="4232020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산업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단지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792" name="Rectangle 9"/>
          <p:cNvSpPr>
            <a:spLocks noChangeArrowheads="1"/>
          </p:cNvSpPr>
          <p:nvPr/>
        </p:nvSpPr>
        <p:spPr bwMode="auto">
          <a:xfrm>
            <a:off x="3812345" y="4728622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93" name="직사각형 792"/>
          <p:cNvSpPr/>
          <p:nvPr/>
        </p:nvSpPr>
        <p:spPr>
          <a:xfrm>
            <a:off x="3672347" y="4691808"/>
            <a:ext cx="511679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에너지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일자리</a:t>
            </a:r>
            <a:endParaRPr lang="en-US" altLang="ko-KR" sz="850" dirty="0">
              <a:latin typeface="+mn-ea"/>
            </a:endParaRPr>
          </a:p>
        </p:txBody>
      </p:sp>
      <p:sp>
        <p:nvSpPr>
          <p:cNvPr id="794" name="Rectangle 9"/>
          <p:cNvSpPr>
            <a:spLocks noChangeArrowheads="1"/>
          </p:cNvSpPr>
          <p:nvPr/>
        </p:nvSpPr>
        <p:spPr bwMode="auto">
          <a:xfrm>
            <a:off x="3812345" y="5190041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95" name="직사각형 794"/>
          <p:cNvSpPr/>
          <p:nvPr/>
        </p:nvSpPr>
        <p:spPr>
          <a:xfrm>
            <a:off x="3726849" y="5145210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</a:pPr>
            <a:r>
              <a:rPr lang="ko-KR" altLang="en-US" sz="850" b="1" dirty="0">
                <a:solidFill>
                  <a:schemeClr val="accent1"/>
                </a:solidFill>
                <a:latin typeface="+mn-ea"/>
              </a:rPr>
              <a:t>전통</a:t>
            </a:r>
            <a:endParaRPr lang="en-US" altLang="ko-KR" sz="850" b="1" dirty="0">
              <a:solidFill>
                <a:schemeClr val="accent1"/>
              </a:solidFill>
              <a:latin typeface="+mn-ea"/>
            </a:endParaRPr>
          </a:p>
          <a:p>
            <a:pPr algn="ctr" latinLnBrk="0">
              <a:lnSpc>
                <a:spcPct val="80000"/>
              </a:lnSpc>
            </a:pPr>
            <a:r>
              <a:rPr lang="ko-KR" altLang="en-US" sz="850" b="1" dirty="0">
                <a:solidFill>
                  <a:schemeClr val="accent1"/>
                </a:solidFill>
                <a:latin typeface="+mn-ea"/>
              </a:rPr>
              <a:t>시장</a:t>
            </a:r>
            <a:endParaRPr lang="en-US" altLang="ko-KR" sz="850" b="1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796" name="Rectangle 9"/>
          <p:cNvSpPr>
            <a:spLocks noChangeArrowheads="1"/>
          </p:cNvSpPr>
          <p:nvPr/>
        </p:nvSpPr>
        <p:spPr bwMode="auto">
          <a:xfrm>
            <a:off x="4077260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97" name="직사각형 796"/>
          <p:cNvSpPr/>
          <p:nvPr/>
        </p:nvSpPr>
        <p:spPr>
          <a:xfrm>
            <a:off x="3991761" y="327826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건설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행정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798" name="Rectangle 9"/>
          <p:cNvSpPr>
            <a:spLocks noChangeArrowheads="1"/>
          </p:cNvSpPr>
          <p:nvPr/>
        </p:nvSpPr>
        <p:spPr bwMode="auto">
          <a:xfrm>
            <a:off x="4077260" y="3791701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C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799" name="Rectangle 9"/>
          <p:cNvSpPr>
            <a:spLocks noChangeArrowheads="1"/>
          </p:cNvSpPr>
          <p:nvPr/>
        </p:nvSpPr>
        <p:spPr bwMode="auto">
          <a:xfrm>
            <a:off x="4077260" y="4269838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00" name="Rectangle 9"/>
          <p:cNvSpPr>
            <a:spLocks noChangeArrowheads="1"/>
          </p:cNvSpPr>
          <p:nvPr/>
        </p:nvSpPr>
        <p:spPr bwMode="auto">
          <a:xfrm>
            <a:off x="4334711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01" name="직사각형 800"/>
          <p:cNvSpPr/>
          <p:nvPr/>
        </p:nvSpPr>
        <p:spPr>
          <a:xfrm>
            <a:off x="4249211" y="327826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산림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육성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802" name="Rectangle 9"/>
          <p:cNvSpPr>
            <a:spLocks noChangeArrowheads="1"/>
          </p:cNvSpPr>
          <p:nvPr/>
        </p:nvSpPr>
        <p:spPr bwMode="auto">
          <a:xfrm>
            <a:off x="4334711" y="379513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03" name="직사각형 802"/>
          <p:cNvSpPr/>
          <p:nvPr/>
        </p:nvSpPr>
        <p:spPr>
          <a:xfrm>
            <a:off x="4249213" y="375832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산림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보호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804" name="Rectangle 9"/>
          <p:cNvSpPr>
            <a:spLocks noChangeArrowheads="1"/>
          </p:cNvSpPr>
          <p:nvPr/>
        </p:nvSpPr>
        <p:spPr bwMode="auto">
          <a:xfrm>
            <a:off x="4334711" y="4268834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05" name="직사각형 804"/>
          <p:cNvSpPr/>
          <p:nvPr/>
        </p:nvSpPr>
        <p:spPr>
          <a:xfrm>
            <a:off x="4249207" y="4232020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>
                <a:latin typeface="+mn-ea"/>
              </a:rPr>
              <a:t>임산</a:t>
            </a: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>
                <a:latin typeface="+mn-ea"/>
              </a:rPr>
              <a:t>개발</a:t>
            </a:r>
            <a:endParaRPr lang="en-US" altLang="ko-KR" sz="850" dirty="0">
              <a:latin typeface="+mn-ea"/>
            </a:endParaRPr>
          </a:p>
        </p:txBody>
      </p:sp>
      <p:sp>
        <p:nvSpPr>
          <p:cNvPr id="808" name="Rectangle 9"/>
          <p:cNvSpPr>
            <a:spLocks noChangeArrowheads="1"/>
          </p:cNvSpPr>
          <p:nvPr/>
        </p:nvSpPr>
        <p:spPr bwMode="auto">
          <a:xfrm>
            <a:off x="4609919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C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09" name="직사각형 808"/>
          <p:cNvSpPr/>
          <p:nvPr/>
        </p:nvSpPr>
        <p:spPr>
          <a:xfrm>
            <a:off x="4524419" y="327826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도시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경관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810" name="Rectangle 9"/>
          <p:cNvSpPr>
            <a:spLocks noChangeArrowheads="1"/>
          </p:cNvSpPr>
          <p:nvPr/>
        </p:nvSpPr>
        <p:spPr bwMode="auto">
          <a:xfrm>
            <a:off x="4609919" y="379513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11" name="직사각형 810"/>
          <p:cNvSpPr/>
          <p:nvPr/>
        </p:nvSpPr>
        <p:spPr>
          <a:xfrm>
            <a:off x="4524422" y="375832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도시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계획</a:t>
            </a:r>
            <a:endParaRPr lang="en-US" altLang="ko-KR" sz="850" dirty="0">
              <a:latin typeface="+mn-ea"/>
            </a:endParaRPr>
          </a:p>
        </p:txBody>
      </p:sp>
      <p:sp>
        <p:nvSpPr>
          <p:cNvPr id="812" name="Rectangle 9"/>
          <p:cNvSpPr>
            <a:spLocks noChangeArrowheads="1"/>
          </p:cNvSpPr>
          <p:nvPr/>
        </p:nvSpPr>
        <p:spPr bwMode="auto">
          <a:xfrm>
            <a:off x="4609919" y="4268834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13" name="직사각형 812"/>
          <p:cNvSpPr/>
          <p:nvPr/>
        </p:nvSpPr>
        <p:spPr>
          <a:xfrm>
            <a:off x="4524419" y="4232020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도시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개발</a:t>
            </a:r>
            <a:endParaRPr lang="en-US" altLang="ko-KR" sz="850" dirty="0">
              <a:latin typeface="+mn-ea"/>
            </a:endParaRPr>
          </a:p>
        </p:txBody>
      </p:sp>
      <p:sp>
        <p:nvSpPr>
          <p:cNvPr id="814" name="Rectangle 9"/>
          <p:cNvSpPr>
            <a:spLocks noChangeArrowheads="1"/>
          </p:cNvSpPr>
          <p:nvPr/>
        </p:nvSpPr>
        <p:spPr bwMode="auto">
          <a:xfrm>
            <a:off x="4609919" y="4738093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C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15" name="직사각형 814"/>
          <p:cNvSpPr/>
          <p:nvPr/>
        </p:nvSpPr>
        <p:spPr>
          <a:xfrm>
            <a:off x="4524421" y="4701279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공원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녹지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816" name="Rectangle 9"/>
          <p:cNvSpPr>
            <a:spLocks noChangeArrowheads="1"/>
          </p:cNvSpPr>
          <p:nvPr/>
        </p:nvSpPr>
        <p:spPr bwMode="auto">
          <a:xfrm>
            <a:off x="4894005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17" name="직사각형 816"/>
          <p:cNvSpPr/>
          <p:nvPr/>
        </p:nvSpPr>
        <p:spPr>
          <a:xfrm>
            <a:off x="4808506" y="327826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건축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행정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818" name="Rectangle 9"/>
          <p:cNvSpPr>
            <a:spLocks noChangeArrowheads="1"/>
          </p:cNvSpPr>
          <p:nvPr/>
        </p:nvSpPr>
        <p:spPr bwMode="auto">
          <a:xfrm>
            <a:off x="4894005" y="379513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19" name="직사각형 818"/>
          <p:cNvSpPr/>
          <p:nvPr/>
        </p:nvSpPr>
        <p:spPr>
          <a:xfrm>
            <a:off x="4808508" y="375832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건축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허가</a:t>
            </a:r>
            <a:endParaRPr lang="en-US" altLang="ko-KR" sz="850" dirty="0">
              <a:latin typeface="+mn-ea"/>
            </a:endParaRPr>
          </a:p>
        </p:txBody>
      </p:sp>
      <p:sp>
        <p:nvSpPr>
          <p:cNvPr id="820" name="Rectangle 9"/>
          <p:cNvSpPr>
            <a:spLocks noChangeArrowheads="1"/>
          </p:cNvSpPr>
          <p:nvPr/>
        </p:nvSpPr>
        <p:spPr bwMode="auto">
          <a:xfrm>
            <a:off x="4894005" y="4268834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21" name="직사각형 820"/>
          <p:cNvSpPr/>
          <p:nvPr/>
        </p:nvSpPr>
        <p:spPr>
          <a:xfrm>
            <a:off x="4808504" y="4232020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토지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산림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822" name="Rectangle 9"/>
          <p:cNvSpPr>
            <a:spLocks noChangeArrowheads="1"/>
          </p:cNvSpPr>
          <p:nvPr/>
        </p:nvSpPr>
        <p:spPr bwMode="auto">
          <a:xfrm>
            <a:off x="4894005" y="4738093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23" name="직사각형 822"/>
          <p:cNvSpPr/>
          <p:nvPr/>
        </p:nvSpPr>
        <p:spPr>
          <a:xfrm>
            <a:off x="4808505" y="4701279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>
                <a:latin typeface="+mn-ea"/>
              </a:rPr>
              <a:t>환경</a:t>
            </a: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건축</a:t>
            </a:r>
            <a:endParaRPr lang="en-US" altLang="ko-KR" sz="850" dirty="0">
              <a:latin typeface="+mn-ea"/>
            </a:endParaRPr>
          </a:p>
        </p:txBody>
      </p:sp>
      <p:sp>
        <p:nvSpPr>
          <p:cNvPr id="824" name="Rectangle 9"/>
          <p:cNvSpPr>
            <a:spLocks noChangeArrowheads="1"/>
          </p:cNvSpPr>
          <p:nvPr/>
        </p:nvSpPr>
        <p:spPr bwMode="auto">
          <a:xfrm>
            <a:off x="5151457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25" name="직사각형 824"/>
          <p:cNvSpPr/>
          <p:nvPr/>
        </p:nvSpPr>
        <p:spPr>
          <a:xfrm>
            <a:off x="5065958" y="327826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교통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행정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826" name="Rectangle 9"/>
          <p:cNvSpPr>
            <a:spLocks noChangeArrowheads="1"/>
          </p:cNvSpPr>
          <p:nvPr/>
        </p:nvSpPr>
        <p:spPr bwMode="auto">
          <a:xfrm>
            <a:off x="5151457" y="379513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27" name="직사각형 826"/>
          <p:cNvSpPr/>
          <p:nvPr/>
        </p:nvSpPr>
        <p:spPr>
          <a:xfrm>
            <a:off x="5065960" y="375832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교통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안전</a:t>
            </a:r>
            <a:endParaRPr lang="en-US" altLang="ko-KR" sz="850" dirty="0">
              <a:latin typeface="+mn-ea"/>
            </a:endParaRPr>
          </a:p>
        </p:txBody>
      </p:sp>
      <p:sp>
        <p:nvSpPr>
          <p:cNvPr id="828" name="Rectangle 9"/>
          <p:cNvSpPr>
            <a:spLocks noChangeArrowheads="1"/>
          </p:cNvSpPr>
          <p:nvPr/>
        </p:nvSpPr>
        <p:spPr bwMode="auto">
          <a:xfrm>
            <a:off x="5151457" y="4268834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29" name="직사각형 828"/>
          <p:cNvSpPr/>
          <p:nvPr/>
        </p:nvSpPr>
        <p:spPr>
          <a:xfrm>
            <a:off x="5065956" y="4232020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차량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관리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830" name="Rectangle 9"/>
          <p:cNvSpPr>
            <a:spLocks noChangeArrowheads="1"/>
          </p:cNvSpPr>
          <p:nvPr/>
        </p:nvSpPr>
        <p:spPr bwMode="auto">
          <a:xfrm>
            <a:off x="5419205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31" name="직사각형 830"/>
          <p:cNvSpPr/>
          <p:nvPr/>
        </p:nvSpPr>
        <p:spPr>
          <a:xfrm>
            <a:off x="5333708" y="327826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환경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>
                <a:latin typeface="+mn-ea"/>
              </a:rPr>
              <a:t>정</a:t>
            </a:r>
            <a:r>
              <a:rPr lang="ko-KR" altLang="en-US" sz="850" dirty="0" smtClean="0">
                <a:latin typeface="+mn-ea"/>
              </a:rPr>
              <a:t>책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832" name="Rectangle 9"/>
          <p:cNvSpPr>
            <a:spLocks noChangeArrowheads="1"/>
          </p:cNvSpPr>
          <p:nvPr/>
        </p:nvSpPr>
        <p:spPr bwMode="auto">
          <a:xfrm>
            <a:off x="5419205" y="379513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33" name="직사각형 832"/>
          <p:cNvSpPr/>
          <p:nvPr/>
        </p:nvSpPr>
        <p:spPr>
          <a:xfrm>
            <a:off x="5333709" y="375832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환경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지도</a:t>
            </a:r>
            <a:endParaRPr lang="en-US" altLang="ko-KR" sz="850" dirty="0">
              <a:latin typeface="+mn-ea"/>
            </a:endParaRPr>
          </a:p>
        </p:txBody>
      </p:sp>
      <p:sp>
        <p:nvSpPr>
          <p:cNvPr id="834" name="Rectangle 9"/>
          <p:cNvSpPr>
            <a:spLocks noChangeArrowheads="1"/>
          </p:cNvSpPr>
          <p:nvPr/>
        </p:nvSpPr>
        <p:spPr bwMode="auto">
          <a:xfrm>
            <a:off x="5419205" y="4268834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35" name="직사각형 834"/>
          <p:cNvSpPr/>
          <p:nvPr/>
        </p:nvSpPr>
        <p:spPr>
          <a:xfrm>
            <a:off x="5333709" y="4232020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수질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관리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836" name="Rectangle 9"/>
          <p:cNvSpPr>
            <a:spLocks noChangeArrowheads="1"/>
          </p:cNvSpPr>
          <p:nvPr/>
        </p:nvSpPr>
        <p:spPr bwMode="auto">
          <a:xfrm>
            <a:off x="5419205" y="4728622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37" name="직사각형 836"/>
          <p:cNvSpPr/>
          <p:nvPr/>
        </p:nvSpPr>
        <p:spPr>
          <a:xfrm>
            <a:off x="5333708" y="4691808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청소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행정</a:t>
            </a:r>
            <a:endParaRPr lang="en-US" altLang="ko-KR" sz="850" dirty="0">
              <a:latin typeface="+mn-ea"/>
            </a:endParaRPr>
          </a:p>
        </p:txBody>
      </p:sp>
      <p:sp>
        <p:nvSpPr>
          <p:cNvPr id="838" name="Rectangle 9"/>
          <p:cNvSpPr>
            <a:spLocks noChangeArrowheads="1"/>
          </p:cNvSpPr>
          <p:nvPr/>
        </p:nvSpPr>
        <p:spPr bwMode="auto">
          <a:xfrm>
            <a:off x="5419205" y="5190041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39" name="직사각형 838"/>
          <p:cNvSpPr/>
          <p:nvPr/>
        </p:nvSpPr>
        <p:spPr>
          <a:xfrm>
            <a:off x="5333712" y="5145210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solidFill>
                <a:srgbClr val="FF0000"/>
              </a:solidFill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solidFill>
                  <a:srgbClr val="FF0000"/>
                </a:solidFill>
                <a:latin typeface="+mn-ea"/>
              </a:rPr>
              <a:t>자원</a:t>
            </a:r>
            <a:endParaRPr lang="en-US" altLang="ko-KR" sz="850" dirty="0" smtClean="0">
              <a:solidFill>
                <a:srgbClr val="FF0000"/>
              </a:solidFill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solidFill>
                  <a:srgbClr val="FF0000"/>
                </a:solidFill>
                <a:latin typeface="+mn-ea"/>
              </a:rPr>
              <a:t>순환</a:t>
            </a:r>
            <a:endParaRPr lang="en-US" altLang="ko-KR" sz="850" dirty="0" smtClean="0">
              <a:solidFill>
                <a:srgbClr val="FF0000"/>
              </a:solidFill>
              <a:latin typeface="+mn-ea"/>
            </a:endParaRPr>
          </a:p>
        </p:txBody>
      </p:sp>
      <p:sp>
        <p:nvSpPr>
          <p:cNvPr id="840" name="Rectangle 9"/>
          <p:cNvSpPr>
            <a:spLocks noChangeArrowheads="1"/>
          </p:cNvSpPr>
          <p:nvPr/>
        </p:nvSpPr>
        <p:spPr bwMode="auto">
          <a:xfrm>
            <a:off x="5419205" y="5677348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41" name="직사각형 840"/>
          <p:cNvSpPr/>
          <p:nvPr/>
        </p:nvSpPr>
        <p:spPr>
          <a:xfrm>
            <a:off x="5333708" y="5640534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solidFill>
                <a:srgbClr val="FF0000"/>
              </a:solidFill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solidFill>
                  <a:srgbClr val="FF0000"/>
                </a:solidFill>
                <a:latin typeface="+mn-ea"/>
              </a:rPr>
              <a:t>환경</a:t>
            </a:r>
            <a:endParaRPr lang="en-US" altLang="ko-KR" sz="850" dirty="0" smtClean="0">
              <a:solidFill>
                <a:srgbClr val="FF0000"/>
              </a:solidFill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solidFill>
                  <a:srgbClr val="FF0000"/>
                </a:solidFill>
                <a:latin typeface="+mn-ea"/>
              </a:rPr>
              <a:t>시설</a:t>
            </a:r>
            <a:endParaRPr lang="en-US" altLang="ko-KR" sz="850" dirty="0" smtClean="0">
              <a:solidFill>
                <a:srgbClr val="FF0000"/>
              </a:solidFill>
              <a:latin typeface="+mn-ea"/>
            </a:endParaRPr>
          </a:p>
        </p:txBody>
      </p:sp>
      <p:sp>
        <p:nvSpPr>
          <p:cNvPr id="842" name="Rectangle 9"/>
          <p:cNvSpPr>
            <a:spLocks noChangeArrowheads="1"/>
          </p:cNvSpPr>
          <p:nvPr/>
        </p:nvSpPr>
        <p:spPr bwMode="auto">
          <a:xfrm>
            <a:off x="5686792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43" name="직사각형 842"/>
          <p:cNvSpPr/>
          <p:nvPr/>
        </p:nvSpPr>
        <p:spPr>
          <a:xfrm>
            <a:off x="5601295" y="327826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수도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행정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844" name="Rectangle 9"/>
          <p:cNvSpPr>
            <a:spLocks noChangeArrowheads="1"/>
          </p:cNvSpPr>
          <p:nvPr/>
        </p:nvSpPr>
        <p:spPr bwMode="auto">
          <a:xfrm>
            <a:off x="5686792" y="379513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45" name="직사각형 844"/>
          <p:cNvSpPr/>
          <p:nvPr/>
        </p:nvSpPr>
        <p:spPr>
          <a:xfrm>
            <a:off x="5601296" y="3758322"/>
            <a:ext cx="402675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상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수도</a:t>
            </a:r>
            <a:endParaRPr lang="en-US" altLang="ko-KR" sz="850" dirty="0">
              <a:latin typeface="+mn-ea"/>
            </a:endParaRPr>
          </a:p>
        </p:txBody>
      </p:sp>
      <p:sp>
        <p:nvSpPr>
          <p:cNvPr id="846" name="Rectangle 9"/>
          <p:cNvSpPr>
            <a:spLocks noChangeArrowheads="1"/>
          </p:cNvSpPr>
          <p:nvPr/>
        </p:nvSpPr>
        <p:spPr bwMode="auto">
          <a:xfrm>
            <a:off x="5686792" y="4268834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47" name="직사각형 846"/>
          <p:cNvSpPr/>
          <p:nvPr/>
        </p:nvSpPr>
        <p:spPr>
          <a:xfrm>
            <a:off x="5601296" y="4232020"/>
            <a:ext cx="402675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하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수도</a:t>
            </a:r>
            <a:endParaRPr lang="en-US" altLang="ko-KR" sz="850" dirty="0">
              <a:latin typeface="+mn-ea"/>
            </a:endParaRPr>
          </a:p>
        </p:txBody>
      </p:sp>
      <p:sp>
        <p:nvSpPr>
          <p:cNvPr id="848" name="Rectangle 9"/>
          <p:cNvSpPr>
            <a:spLocks noChangeArrowheads="1"/>
          </p:cNvSpPr>
          <p:nvPr/>
        </p:nvSpPr>
        <p:spPr bwMode="auto">
          <a:xfrm>
            <a:off x="5686792" y="4728622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49" name="직사각형 848"/>
          <p:cNvSpPr/>
          <p:nvPr/>
        </p:nvSpPr>
        <p:spPr>
          <a:xfrm>
            <a:off x="5601295" y="4691808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지하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>
                <a:latin typeface="+mn-ea"/>
              </a:rPr>
              <a:t>수</a:t>
            </a:r>
            <a:endParaRPr lang="en-US" altLang="ko-KR" sz="850" dirty="0">
              <a:latin typeface="+mn-ea"/>
            </a:endParaRPr>
          </a:p>
        </p:txBody>
      </p:sp>
      <p:sp>
        <p:nvSpPr>
          <p:cNvPr id="850" name="Rectangle 9"/>
          <p:cNvSpPr>
            <a:spLocks noChangeArrowheads="1"/>
          </p:cNvSpPr>
          <p:nvPr/>
        </p:nvSpPr>
        <p:spPr bwMode="auto">
          <a:xfrm>
            <a:off x="5686792" y="5190041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51" name="직사각형 850"/>
          <p:cNvSpPr/>
          <p:nvPr/>
        </p:nvSpPr>
        <p:spPr>
          <a:xfrm>
            <a:off x="5601297" y="5153227"/>
            <a:ext cx="402674" cy="51090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>
                <a:latin typeface="+mn-ea"/>
              </a:rPr>
              <a:t>상수</a:t>
            </a: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>
                <a:latin typeface="+mn-ea"/>
              </a:rPr>
              <a:t>도</a:t>
            </a: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>
                <a:latin typeface="+mn-ea"/>
              </a:rPr>
              <a:t>시설</a:t>
            </a:r>
            <a:endParaRPr lang="en-US" altLang="ko-KR" sz="850" dirty="0">
              <a:latin typeface="+mn-ea"/>
            </a:endParaRPr>
          </a:p>
        </p:txBody>
      </p:sp>
      <p:sp>
        <p:nvSpPr>
          <p:cNvPr id="852" name="Rectangle 9"/>
          <p:cNvSpPr>
            <a:spLocks noChangeArrowheads="1"/>
          </p:cNvSpPr>
          <p:nvPr/>
        </p:nvSpPr>
        <p:spPr bwMode="auto">
          <a:xfrm>
            <a:off x="6191563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53" name="Rectangle 9"/>
          <p:cNvSpPr>
            <a:spLocks noChangeArrowheads="1"/>
          </p:cNvSpPr>
          <p:nvPr/>
        </p:nvSpPr>
        <p:spPr bwMode="auto">
          <a:xfrm>
            <a:off x="6191563" y="379513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C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54" name="Rectangle 9"/>
          <p:cNvSpPr>
            <a:spLocks noChangeArrowheads="1"/>
          </p:cNvSpPr>
          <p:nvPr/>
        </p:nvSpPr>
        <p:spPr bwMode="auto">
          <a:xfrm>
            <a:off x="6191563" y="4268834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C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55" name="Rectangle 9"/>
          <p:cNvSpPr>
            <a:spLocks noChangeArrowheads="1"/>
          </p:cNvSpPr>
          <p:nvPr/>
        </p:nvSpPr>
        <p:spPr bwMode="auto">
          <a:xfrm>
            <a:off x="6445168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56" name="Rectangle 9"/>
          <p:cNvSpPr>
            <a:spLocks noChangeArrowheads="1"/>
          </p:cNvSpPr>
          <p:nvPr/>
        </p:nvSpPr>
        <p:spPr bwMode="auto">
          <a:xfrm>
            <a:off x="6445168" y="379513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57" name="Rectangle 9"/>
          <p:cNvSpPr>
            <a:spLocks noChangeArrowheads="1"/>
          </p:cNvSpPr>
          <p:nvPr/>
        </p:nvSpPr>
        <p:spPr bwMode="auto">
          <a:xfrm>
            <a:off x="6445168" y="4268834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C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58" name="Rectangle 9"/>
          <p:cNvSpPr>
            <a:spLocks noChangeArrowheads="1"/>
          </p:cNvSpPr>
          <p:nvPr/>
        </p:nvSpPr>
        <p:spPr bwMode="auto">
          <a:xfrm>
            <a:off x="6454415" y="4739205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59" name="Rectangle 9"/>
          <p:cNvSpPr>
            <a:spLocks noChangeArrowheads="1"/>
          </p:cNvSpPr>
          <p:nvPr/>
        </p:nvSpPr>
        <p:spPr bwMode="auto">
          <a:xfrm>
            <a:off x="6718246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60" name="직사각형 859"/>
          <p:cNvSpPr/>
          <p:nvPr/>
        </p:nvSpPr>
        <p:spPr>
          <a:xfrm>
            <a:off x="6632748" y="327826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농업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정책</a:t>
            </a:r>
            <a:endParaRPr lang="en-US" altLang="ko-KR" sz="850" dirty="0">
              <a:latin typeface="+mn-ea"/>
            </a:endParaRPr>
          </a:p>
        </p:txBody>
      </p:sp>
      <p:sp>
        <p:nvSpPr>
          <p:cNvPr id="861" name="Rectangle 9"/>
          <p:cNvSpPr>
            <a:spLocks noChangeArrowheads="1"/>
          </p:cNvSpPr>
          <p:nvPr/>
        </p:nvSpPr>
        <p:spPr bwMode="auto">
          <a:xfrm>
            <a:off x="6718246" y="379513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62" name="직사각형 861"/>
          <p:cNvSpPr/>
          <p:nvPr/>
        </p:nvSpPr>
        <p:spPr>
          <a:xfrm>
            <a:off x="6632752" y="375832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농업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지원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863" name="Rectangle 9"/>
          <p:cNvSpPr>
            <a:spLocks noChangeArrowheads="1"/>
          </p:cNvSpPr>
          <p:nvPr/>
        </p:nvSpPr>
        <p:spPr bwMode="auto">
          <a:xfrm>
            <a:off x="6718246" y="4268834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64" name="직사각형 863"/>
          <p:cNvSpPr/>
          <p:nvPr/>
        </p:nvSpPr>
        <p:spPr>
          <a:xfrm>
            <a:off x="6632752" y="4318708"/>
            <a:ext cx="402674" cy="3016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유통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산업</a:t>
            </a:r>
            <a:endParaRPr lang="en-US" altLang="ko-KR" sz="850" dirty="0">
              <a:latin typeface="+mn-ea"/>
            </a:endParaRPr>
          </a:p>
        </p:txBody>
      </p:sp>
      <p:sp>
        <p:nvSpPr>
          <p:cNvPr id="865" name="Rectangle 9"/>
          <p:cNvSpPr>
            <a:spLocks noChangeArrowheads="1"/>
          </p:cNvSpPr>
          <p:nvPr/>
        </p:nvSpPr>
        <p:spPr bwMode="auto">
          <a:xfrm>
            <a:off x="6974786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66" name="직사각형 865"/>
          <p:cNvSpPr/>
          <p:nvPr/>
        </p:nvSpPr>
        <p:spPr>
          <a:xfrm>
            <a:off x="6889289" y="327826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축산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정책</a:t>
            </a:r>
            <a:endParaRPr lang="en-US" altLang="ko-KR" sz="850" dirty="0">
              <a:latin typeface="+mn-ea"/>
            </a:endParaRPr>
          </a:p>
        </p:txBody>
      </p:sp>
      <p:sp>
        <p:nvSpPr>
          <p:cNvPr id="867" name="Rectangle 9"/>
          <p:cNvSpPr>
            <a:spLocks noChangeArrowheads="1"/>
          </p:cNvSpPr>
          <p:nvPr/>
        </p:nvSpPr>
        <p:spPr bwMode="auto">
          <a:xfrm>
            <a:off x="6974786" y="379513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68" name="Rectangle 9"/>
          <p:cNvSpPr>
            <a:spLocks noChangeArrowheads="1"/>
          </p:cNvSpPr>
          <p:nvPr/>
        </p:nvSpPr>
        <p:spPr bwMode="auto">
          <a:xfrm>
            <a:off x="6974786" y="4268834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C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69" name="직사각형 868"/>
          <p:cNvSpPr/>
          <p:nvPr/>
        </p:nvSpPr>
        <p:spPr>
          <a:xfrm>
            <a:off x="6889294" y="3761504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가축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방역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870" name="직사각형 869"/>
          <p:cNvSpPr/>
          <p:nvPr/>
        </p:nvSpPr>
        <p:spPr>
          <a:xfrm>
            <a:off x="6886148" y="4217446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축산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진흥</a:t>
            </a:r>
            <a:endParaRPr lang="en-US" altLang="ko-KR" sz="850" dirty="0">
              <a:latin typeface="+mn-ea"/>
            </a:endParaRPr>
          </a:p>
        </p:txBody>
      </p:sp>
      <p:sp>
        <p:nvSpPr>
          <p:cNvPr id="871" name="Rectangle 9"/>
          <p:cNvSpPr>
            <a:spLocks noChangeArrowheads="1"/>
          </p:cNvSpPr>
          <p:nvPr/>
        </p:nvSpPr>
        <p:spPr bwMode="auto">
          <a:xfrm>
            <a:off x="7236406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72" name="직사각형 871"/>
          <p:cNvSpPr/>
          <p:nvPr/>
        </p:nvSpPr>
        <p:spPr>
          <a:xfrm>
            <a:off x="7150909" y="327826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지도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기획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873" name="Rectangle 9"/>
          <p:cNvSpPr>
            <a:spLocks noChangeArrowheads="1"/>
          </p:cNvSpPr>
          <p:nvPr/>
        </p:nvSpPr>
        <p:spPr bwMode="auto">
          <a:xfrm>
            <a:off x="7236406" y="379513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74" name="직사각형 873"/>
          <p:cNvSpPr/>
          <p:nvPr/>
        </p:nvSpPr>
        <p:spPr>
          <a:xfrm>
            <a:off x="7150909" y="375832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solidFill>
                  <a:srgbClr val="FF0000"/>
                </a:solidFill>
                <a:latin typeface="+mn-ea"/>
              </a:rPr>
              <a:t>인력</a:t>
            </a:r>
            <a:endParaRPr lang="en-US" altLang="ko-KR" sz="850" dirty="0" smtClean="0">
              <a:solidFill>
                <a:srgbClr val="FF0000"/>
              </a:solidFill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solidFill>
                  <a:srgbClr val="FF0000"/>
                </a:solidFill>
                <a:latin typeface="+mn-ea"/>
              </a:rPr>
              <a:t>육성</a:t>
            </a:r>
            <a:endParaRPr lang="en-US" altLang="ko-KR" sz="850" dirty="0" smtClean="0">
              <a:solidFill>
                <a:srgbClr val="FF0000"/>
              </a:solidFill>
              <a:latin typeface="+mn-ea"/>
            </a:endParaRPr>
          </a:p>
        </p:txBody>
      </p:sp>
      <p:sp>
        <p:nvSpPr>
          <p:cNvPr id="875" name="Rectangle 9"/>
          <p:cNvSpPr>
            <a:spLocks noChangeArrowheads="1"/>
          </p:cNvSpPr>
          <p:nvPr/>
        </p:nvSpPr>
        <p:spPr bwMode="auto">
          <a:xfrm>
            <a:off x="7236406" y="4268834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76" name="직사각형 875"/>
          <p:cNvSpPr/>
          <p:nvPr/>
        </p:nvSpPr>
        <p:spPr>
          <a:xfrm>
            <a:off x="7150914" y="4232020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생활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기술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877" name="Rectangle 9"/>
          <p:cNvSpPr>
            <a:spLocks noChangeArrowheads="1"/>
          </p:cNvSpPr>
          <p:nvPr/>
        </p:nvSpPr>
        <p:spPr bwMode="auto">
          <a:xfrm>
            <a:off x="7236406" y="47247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C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78" name="Rectangle 9"/>
          <p:cNvSpPr>
            <a:spLocks noChangeArrowheads="1"/>
          </p:cNvSpPr>
          <p:nvPr/>
        </p:nvSpPr>
        <p:spPr bwMode="auto">
          <a:xfrm>
            <a:off x="7495486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79" name="직사각형 878"/>
          <p:cNvSpPr/>
          <p:nvPr/>
        </p:nvSpPr>
        <p:spPr>
          <a:xfrm>
            <a:off x="7409989" y="3382604"/>
            <a:ext cx="402674" cy="3016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식량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작물</a:t>
            </a:r>
            <a:endParaRPr lang="en-US" altLang="ko-KR" sz="850" dirty="0">
              <a:latin typeface="+mn-ea"/>
            </a:endParaRPr>
          </a:p>
        </p:txBody>
      </p:sp>
      <p:sp>
        <p:nvSpPr>
          <p:cNvPr id="880" name="Rectangle 9"/>
          <p:cNvSpPr>
            <a:spLocks noChangeArrowheads="1"/>
          </p:cNvSpPr>
          <p:nvPr/>
        </p:nvSpPr>
        <p:spPr bwMode="auto">
          <a:xfrm>
            <a:off x="7495486" y="379513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81" name="직사각형 880"/>
          <p:cNvSpPr/>
          <p:nvPr/>
        </p:nvSpPr>
        <p:spPr>
          <a:xfrm>
            <a:off x="7409989" y="375832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환경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농업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882" name="Rectangle 9"/>
          <p:cNvSpPr>
            <a:spLocks noChangeArrowheads="1"/>
          </p:cNvSpPr>
          <p:nvPr/>
        </p:nvSpPr>
        <p:spPr bwMode="auto">
          <a:xfrm>
            <a:off x="7495486" y="4268834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83" name="직사각형 882"/>
          <p:cNvSpPr/>
          <p:nvPr/>
        </p:nvSpPr>
        <p:spPr>
          <a:xfrm>
            <a:off x="7409992" y="4317480"/>
            <a:ext cx="402674" cy="3016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소득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경영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884" name="Rectangle 9"/>
          <p:cNvSpPr>
            <a:spLocks noChangeArrowheads="1"/>
          </p:cNvSpPr>
          <p:nvPr/>
        </p:nvSpPr>
        <p:spPr bwMode="auto">
          <a:xfrm>
            <a:off x="7495486" y="47247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C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85" name="Rectangle 9"/>
          <p:cNvSpPr>
            <a:spLocks noChangeArrowheads="1"/>
          </p:cNvSpPr>
          <p:nvPr/>
        </p:nvSpPr>
        <p:spPr bwMode="auto">
          <a:xfrm>
            <a:off x="8341306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86" name="직사각형 885"/>
          <p:cNvSpPr/>
          <p:nvPr/>
        </p:nvSpPr>
        <p:spPr>
          <a:xfrm>
            <a:off x="8255809" y="3278262"/>
            <a:ext cx="402674" cy="3016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관리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887" name="Rectangle 9"/>
          <p:cNvSpPr>
            <a:spLocks noChangeArrowheads="1"/>
          </p:cNvSpPr>
          <p:nvPr/>
        </p:nvSpPr>
        <p:spPr bwMode="auto">
          <a:xfrm>
            <a:off x="8341306" y="379513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88" name="직사각형 887"/>
          <p:cNvSpPr/>
          <p:nvPr/>
        </p:nvSpPr>
        <p:spPr>
          <a:xfrm>
            <a:off x="8255810" y="3758322"/>
            <a:ext cx="402675" cy="3016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운영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889" name="Rectangle 9"/>
          <p:cNvSpPr>
            <a:spLocks noChangeArrowheads="1"/>
          </p:cNvSpPr>
          <p:nvPr/>
        </p:nvSpPr>
        <p:spPr bwMode="auto">
          <a:xfrm>
            <a:off x="8602630" y="4268834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C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90" name="Rectangle 9"/>
          <p:cNvSpPr>
            <a:spLocks noChangeArrowheads="1"/>
          </p:cNvSpPr>
          <p:nvPr/>
        </p:nvSpPr>
        <p:spPr bwMode="auto">
          <a:xfrm>
            <a:off x="8602630" y="47247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C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91" name="직사각형 890"/>
          <p:cNvSpPr/>
          <p:nvPr/>
        </p:nvSpPr>
        <p:spPr>
          <a:xfrm>
            <a:off x="8517134" y="468796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나래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>
                <a:latin typeface="+mn-ea"/>
              </a:rPr>
              <a:t>원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892" name="Rectangle 9"/>
          <p:cNvSpPr>
            <a:spLocks noChangeArrowheads="1"/>
          </p:cNvSpPr>
          <p:nvPr/>
        </p:nvSpPr>
        <p:spPr bwMode="auto">
          <a:xfrm>
            <a:off x="8602630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93" name="Rectangle 9"/>
          <p:cNvSpPr>
            <a:spLocks noChangeArrowheads="1"/>
          </p:cNvSpPr>
          <p:nvPr/>
        </p:nvSpPr>
        <p:spPr bwMode="auto">
          <a:xfrm>
            <a:off x="8602630" y="379513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94" name="직사각형 893"/>
          <p:cNvSpPr/>
          <p:nvPr/>
        </p:nvSpPr>
        <p:spPr>
          <a:xfrm>
            <a:off x="8517134" y="421108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한옥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마을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895" name="직사각형 894"/>
          <p:cNvSpPr/>
          <p:nvPr/>
        </p:nvSpPr>
        <p:spPr>
          <a:xfrm>
            <a:off x="8517134" y="3278262"/>
            <a:ext cx="402674" cy="3016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운영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896" name="Rectangle 9"/>
          <p:cNvSpPr>
            <a:spLocks noChangeArrowheads="1"/>
          </p:cNvSpPr>
          <p:nvPr/>
        </p:nvSpPr>
        <p:spPr bwMode="auto">
          <a:xfrm>
            <a:off x="8874707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97" name="직사각형 896"/>
          <p:cNvSpPr/>
          <p:nvPr/>
        </p:nvSpPr>
        <p:spPr>
          <a:xfrm>
            <a:off x="8789211" y="3278262"/>
            <a:ext cx="402675" cy="3016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운영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898" name="Rectangle 9"/>
          <p:cNvSpPr>
            <a:spLocks noChangeArrowheads="1"/>
          </p:cNvSpPr>
          <p:nvPr/>
        </p:nvSpPr>
        <p:spPr bwMode="auto">
          <a:xfrm>
            <a:off x="8874707" y="379513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899" name="직사각형 898"/>
          <p:cNvSpPr/>
          <p:nvPr/>
        </p:nvSpPr>
        <p:spPr>
          <a:xfrm>
            <a:off x="8789211" y="375832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웅진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>
                <a:latin typeface="+mn-ea"/>
              </a:rPr>
              <a:t>관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900" name="Rectangle 9"/>
          <p:cNvSpPr>
            <a:spLocks noChangeArrowheads="1"/>
          </p:cNvSpPr>
          <p:nvPr/>
        </p:nvSpPr>
        <p:spPr bwMode="auto">
          <a:xfrm>
            <a:off x="8874707" y="4268834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901" name="직사각형 900"/>
          <p:cNvSpPr/>
          <p:nvPr/>
        </p:nvSpPr>
        <p:spPr>
          <a:xfrm>
            <a:off x="8789211" y="4232020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강북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관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902" name="Rectangle 9"/>
          <p:cNvSpPr>
            <a:spLocks noChangeArrowheads="1"/>
          </p:cNvSpPr>
          <p:nvPr/>
        </p:nvSpPr>
        <p:spPr bwMode="auto">
          <a:xfrm>
            <a:off x="6454415" y="4739205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903" name="Rectangle 9"/>
          <p:cNvSpPr>
            <a:spLocks noChangeArrowheads="1"/>
          </p:cNvSpPr>
          <p:nvPr/>
        </p:nvSpPr>
        <p:spPr bwMode="auto">
          <a:xfrm>
            <a:off x="4082650" y="5190041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904" name="Rectangle 9"/>
          <p:cNvSpPr>
            <a:spLocks noChangeArrowheads="1"/>
          </p:cNvSpPr>
          <p:nvPr/>
        </p:nvSpPr>
        <p:spPr bwMode="auto">
          <a:xfrm>
            <a:off x="334203" y="2000138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905" name="직사각형 904"/>
          <p:cNvSpPr/>
          <p:nvPr/>
        </p:nvSpPr>
        <p:spPr>
          <a:xfrm>
            <a:off x="291547" y="1955035"/>
            <a:ext cx="325730" cy="11079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시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정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담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당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관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endParaRPr lang="en-US" altLang="ko-KR" sz="1100" dirty="0">
              <a:latin typeface="+mn-ea"/>
            </a:endParaRPr>
          </a:p>
        </p:txBody>
      </p:sp>
      <p:sp>
        <p:nvSpPr>
          <p:cNvPr id="906" name="Rectangle 9"/>
          <p:cNvSpPr>
            <a:spLocks noChangeArrowheads="1"/>
          </p:cNvSpPr>
          <p:nvPr/>
        </p:nvSpPr>
        <p:spPr bwMode="auto">
          <a:xfrm>
            <a:off x="317899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907" name="직사각형 906"/>
          <p:cNvSpPr/>
          <p:nvPr/>
        </p:nvSpPr>
        <p:spPr>
          <a:xfrm>
            <a:off x="232403" y="3278262"/>
            <a:ext cx="402675" cy="3016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시정</a:t>
            </a:r>
            <a:endParaRPr lang="en-US" altLang="ko-KR" sz="850" dirty="0">
              <a:latin typeface="+mn-ea"/>
            </a:endParaRPr>
          </a:p>
        </p:txBody>
      </p:sp>
      <p:sp>
        <p:nvSpPr>
          <p:cNvPr id="908" name="Rectangle 9"/>
          <p:cNvSpPr>
            <a:spLocks noChangeArrowheads="1"/>
          </p:cNvSpPr>
          <p:nvPr/>
        </p:nvSpPr>
        <p:spPr bwMode="auto">
          <a:xfrm>
            <a:off x="317899" y="379513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909" name="직사각형 908"/>
          <p:cNvSpPr/>
          <p:nvPr/>
        </p:nvSpPr>
        <p:spPr>
          <a:xfrm>
            <a:off x="232403" y="375832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b="1" dirty="0">
              <a:solidFill>
                <a:schemeClr val="accent1"/>
              </a:solidFill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b="1" dirty="0">
                <a:solidFill>
                  <a:schemeClr val="accent1"/>
                </a:solidFill>
                <a:latin typeface="+mn-ea"/>
              </a:rPr>
              <a:t>시민</a:t>
            </a:r>
            <a:endParaRPr lang="en-US" altLang="ko-KR" sz="850" b="1" dirty="0">
              <a:solidFill>
                <a:schemeClr val="accent1"/>
              </a:solidFill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b="1" dirty="0">
                <a:solidFill>
                  <a:schemeClr val="accent1"/>
                </a:solidFill>
                <a:latin typeface="+mn-ea"/>
              </a:rPr>
              <a:t>소통</a:t>
            </a:r>
            <a:endParaRPr lang="en-US" altLang="ko-KR" sz="850" b="1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910" name="Rectangle 9"/>
          <p:cNvSpPr>
            <a:spLocks noChangeArrowheads="1"/>
          </p:cNvSpPr>
          <p:nvPr/>
        </p:nvSpPr>
        <p:spPr bwMode="auto">
          <a:xfrm>
            <a:off x="317899" y="4720665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C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911" name="직사각형 910"/>
          <p:cNvSpPr/>
          <p:nvPr/>
        </p:nvSpPr>
        <p:spPr>
          <a:xfrm>
            <a:off x="232403" y="4683851"/>
            <a:ext cx="402675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새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마을</a:t>
            </a:r>
            <a:endParaRPr lang="en-US" altLang="ko-KR" sz="850" dirty="0">
              <a:latin typeface="+mn-ea"/>
            </a:endParaRPr>
          </a:p>
        </p:txBody>
      </p:sp>
      <p:sp>
        <p:nvSpPr>
          <p:cNvPr id="912" name="Rectangle 9"/>
          <p:cNvSpPr>
            <a:spLocks noChangeArrowheads="1"/>
          </p:cNvSpPr>
          <p:nvPr/>
        </p:nvSpPr>
        <p:spPr bwMode="auto">
          <a:xfrm>
            <a:off x="317899" y="5190041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913" name="직사각형 912"/>
          <p:cNvSpPr/>
          <p:nvPr/>
        </p:nvSpPr>
        <p:spPr>
          <a:xfrm>
            <a:off x="232403" y="5197532"/>
            <a:ext cx="402675" cy="3016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의전</a:t>
            </a:r>
            <a:endParaRPr lang="en-US" altLang="ko-KR" sz="850" dirty="0">
              <a:latin typeface="+mn-ea"/>
            </a:endParaRPr>
          </a:p>
        </p:txBody>
      </p:sp>
      <p:sp>
        <p:nvSpPr>
          <p:cNvPr id="914" name="Rectangle 9"/>
          <p:cNvSpPr>
            <a:spLocks noChangeArrowheads="1"/>
          </p:cNvSpPr>
          <p:nvPr/>
        </p:nvSpPr>
        <p:spPr bwMode="auto">
          <a:xfrm>
            <a:off x="4077260" y="4738427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915" name="직사각형 914"/>
          <p:cNvSpPr/>
          <p:nvPr/>
        </p:nvSpPr>
        <p:spPr>
          <a:xfrm>
            <a:off x="6117107" y="327826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</a:pPr>
            <a:r>
              <a:rPr lang="ko-KR" altLang="en-US" sz="850" b="1" dirty="0">
                <a:solidFill>
                  <a:schemeClr val="accent1"/>
                </a:solidFill>
                <a:latin typeface="+mn-ea"/>
              </a:rPr>
              <a:t>정책</a:t>
            </a:r>
            <a:endParaRPr lang="en-US" altLang="ko-KR" sz="850" b="1" dirty="0">
              <a:solidFill>
                <a:schemeClr val="accent1"/>
              </a:solidFill>
              <a:latin typeface="+mn-ea"/>
            </a:endParaRPr>
          </a:p>
          <a:p>
            <a:pPr algn="ctr" latinLnBrk="0">
              <a:lnSpc>
                <a:spcPct val="80000"/>
              </a:lnSpc>
            </a:pPr>
            <a:r>
              <a:rPr lang="ko-KR" altLang="en-US" sz="850" b="1" dirty="0">
                <a:solidFill>
                  <a:schemeClr val="accent1"/>
                </a:solidFill>
                <a:latin typeface="+mn-ea"/>
              </a:rPr>
              <a:t>개발</a:t>
            </a:r>
            <a:endParaRPr lang="en-US" altLang="ko-KR" sz="850" b="1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916" name="직사각형 915"/>
          <p:cNvSpPr/>
          <p:nvPr/>
        </p:nvSpPr>
        <p:spPr>
          <a:xfrm>
            <a:off x="6117106" y="375832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</a:pPr>
            <a:r>
              <a:rPr lang="ko-KR" altLang="en-US" sz="850" dirty="0" smtClean="0">
                <a:latin typeface="+mn-ea"/>
              </a:rPr>
              <a:t>지역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</a:pPr>
            <a:r>
              <a:rPr lang="ko-KR" altLang="en-US" sz="850" dirty="0" smtClean="0">
                <a:latin typeface="+mn-ea"/>
              </a:rPr>
              <a:t>협력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917" name="직사각형 916"/>
          <p:cNvSpPr/>
          <p:nvPr/>
        </p:nvSpPr>
        <p:spPr>
          <a:xfrm>
            <a:off x="6117107" y="4232020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</a:pPr>
            <a:r>
              <a:rPr lang="ko-KR" altLang="en-US" sz="850" dirty="0" err="1" smtClean="0">
                <a:latin typeface="+mn-ea"/>
              </a:rPr>
              <a:t>도농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</a:pPr>
            <a:r>
              <a:rPr lang="ko-KR" altLang="en-US" sz="850" dirty="0" smtClean="0">
                <a:latin typeface="+mn-ea"/>
              </a:rPr>
              <a:t>교류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918" name="직사각형 917"/>
          <p:cNvSpPr/>
          <p:nvPr/>
        </p:nvSpPr>
        <p:spPr>
          <a:xfrm>
            <a:off x="6360560" y="3278262"/>
            <a:ext cx="402674" cy="51090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복합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연수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단지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919" name="직사각형 918"/>
          <p:cNvSpPr/>
          <p:nvPr/>
        </p:nvSpPr>
        <p:spPr>
          <a:xfrm>
            <a:off x="6360560" y="375832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b="1" dirty="0">
                <a:solidFill>
                  <a:schemeClr val="accent1"/>
                </a:solidFill>
                <a:latin typeface="+mn-ea"/>
              </a:rPr>
              <a:t>도시</a:t>
            </a:r>
            <a:endParaRPr lang="en-US" altLang="ko-KR" sz="850" b="1" dirty="0">
              <a:solidFill>
                <a:schemeClr val="accent1"/>
              </a:solidFill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b="1" dirty="0">
                <a:solidFill>
                  <a:schemeClr val="accent1"/>
                </a:solidFill>
                <a:latin typeface="+mn-ea"/>
              </a:rPr>
              <a:t>재생</a:t>
            </a:r>
            <a:endParaRPr lang="en-US" altLang="ko-KR" sz="850" b="1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920" name="직사각형 919"/>
          <p:cNvSpPr/>
          <p:nvPr/>
        </p:nvSpPr>
        <p:spPr>
          <a:xfrm>
            <a:off x="6360560" y="4232020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고도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육성</a:t>
            </a:r>
            <a:endParaRPr lang="en-US" altLang="ko-KR" sz="850" dirty="0">
              <a:latin typeface="+mn-ea"/>
            </a:endParaRPr>
          </a:p>
        </p:txBody>
      </p:sp>
      <p:sp>
        <p:nvSpPr>
          <p:cNvPr id="921" name="직사각형 920"/>
          <p:cNvSpPr/>
          <p:nvPr/>
        </p:nvSpPr>
        <p:spPr>
          <a:xfrm>
            <a:off x="6369807" y="4671911"/>
            <a:ext cx="402674" cy="51090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</a:pPr>
            <a:endParaRPr lang="en-US" altLang="ko-KR" sz="850" b="1" dirty="0">
              <a:solidFill>
                <a:schemeClr val="accent1"/>
              </a:solidFill>
              <a:latin typeface="+mn-ea"/>
            </a:endParaRPr>
          </a:p>
          <a:p>
            <a:pPr algn="ctr" latinLnBrk="0">
              <a:lnSpc>
                <a:spcPct val="80000"/>
              </a:lnSpc>
            </a:pPr>
            <a:r>
              <a:rPr lang="ko-KR" altLang="en-US" sz="850" b="1" dirty="0">
                <a:solidFill>
                  <a:schemeClr val="accent1"/>
                </a:solidFill>
                <a:latin typeface="+mn-ea"/>
              </a:rPr>
              <a:t>도자</a:t>
            </a:r>
            <a:endParaRPr lang="en-US" altLang="ko-KR" sz="850" b="1" dirty="0">
              <a:solidFill>
                <a:schemeClr val="accent1"/>
              </a:solidFill>
              <a:latin typeface="+mn-ea"/>
            </a:endParaRPr>
          </a:p>
          <a:p>
            <a:pPr algn="ctr" latinLnBrk="0">
              <a:lnSpc>
                <a:spcPct val="80000"/>
              </a:lnSpc>
            </a:pPr>
            <a:r>
              <a:rPr lang="ko-KR" altLang="en-US" sz="850" b="1" dirty="0" smtClean="0">
                <a:solidFill>
                  <a:schemeClr val="accent1"/>
                </a:solidFill>
                <a:latin typeface="+mn-ea"/>
              </a:rPr>
              <a:t>문화</a:t>
            </a:r>
            <a:endParaRPr lang="en-US" altLang="ko-KR" sz="850" b="1" dirty="0" smtClean="0">
              <a:solidFill>
                <a:schemeClr val="accent1"/>
              </a:solidFill>
              <a:latin typeface="+mn-ea"/>
            </a:endParaRPr>
          </a:p>
          <a:p>
            <a:pPr algn="ctr" latinLnBrk="0">
              <a:lnSpc>
                <a:spcPct val="80000"/>
              </a:lnSpc>
            </a:pPr>
            <a:r>
              <a:rPr lang="ko-KR" altLang="en-US" sz="850" b="1" dirty="0" smtClean="0">
                <a:solidFill>
                  <a:schemeClr val="accent1"/>
                </a:solidFill>
                <a:latin typeface="+mn-ea"/>
              </a:rPr>
              <a:t>시설</a:t>
            </a:r>
            <a:endParaRPr lang="en-US" altLang="ko-KR" sz="850" b="1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922" name="직사각형 921"/>
          <p:cNvSpPr/>
          <p:nvPr/>
        </p:nvSpPr>
        <p:spPr>
          <a:xfrm>
            <a:off x="7148026" y="4673385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>
                <a:latin typeface="+mn-ea"/>
              </a:rPr>
              <a:t>귀농</a:t>
            </a: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err="1">
                <a:latin typeface="+mn-ea"/>
              </a:rPr>
              <a:t>귀촌</a:t>
            </a:r>
            <a:endParaRPr lang="en-US" altLang="ko-KR" sz="850" dirty="0">
              <a:latin typeface="+mn-ea"/>
            </a:endParaRPr>
          </a:p>
        </p:txBody>
      </p:sp>
      <p:cxnSp>
        <p:nvCxnSpPr>
          <p:cNvPr id="923" name="꺾인 연결선 922"/>
          <p:cNvCxnSpPr>
            <a:stCxn id="618" idx="0"/>
            <a:endCxn id="665" idx="2"/>
          </p:cNvCxnSpPr>
          <p:nvPr/>
        </p:nvCxnSpPr>
        <p:spPr>
          <a:xfrm rot="16200000" flipV="1">
            <a:off x="6421511" y="1858174"/>
            <a:ext cx="122078" cy="161850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4" name="직사각형 923"/>
          <p:cNvSpPr/>
          <p:nvPr/>
        </p:nvSpPr>
        <p:spPr>
          <a:xfrm>
            <a:off x="6415209" y="1955035"/>
            <a:ext cx="325730" cy="93871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전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b="1" dirty="0" err="1">
                <a:solidFill>
                  <a:srgbClr val="486F96"/>
                </a:solidFill>
                <a:latin typeface="+mn-ea"/>
              </a:rPr>
              <a:t>략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사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업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b="1" dirty="0">
                <a:solidFill>
                  <a:srgbClr val="486F96"/>
                </a:solidFill>
                <a:latin typeface="+mn-ea"/>
              </a:rPr>
              <a:t>과</a:t>
            </a:r>
            <a:endParaRPr lang="en-US" altLang="ko-KR" sz="1100" b="1" dirty="0">
              <a:solidFill>
                <a:srgbClr val="486F96"/>
              </a:solidFill>
              <a:latin typeface="+mn-ea"/>
            </a:endParaRPr>
          </a:p>
        </p:txBody>
      </p:sp>
      <p:cxnSp>
        <p:nvCxnSpPr>
          <p:cNvPr id="925" name="직선 연결선 924"/>
          <p:cNvCxnSpPr/>
          <p:nvPr/>
        </p:nvCxnSpPr>
        <p:spPr>
          <a:xfrm rot="16200000" flipV="1">
            <a:off x="902513" y="1644170"/>
            <a:ext cx="667229" cy="104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6" name="Rectangle 9"/>
          <p:cNvSpPr>
            <a:spLocks noChangeArrowheads="1"/>
          </p:cNvSpPr>
          <p:nvPr/>
        </p:nvSpPr>
        <p:spPr bwMode="auto">
          <a:xfrm>
            <a:off x="5151457" y="4739350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927" name="직사각형 926"/>
          <p:cNvSpPr/>
          <p:nvPr/>
        </p:nvSpPr>
        <p:spPr>
          <a:xfrm>
            <a:off x="5065957" y="4702536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가로</a:t>
            </a: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>
                <a:latin typeface="+mn-ea"/>
              </a:rPr>
              <a:t>조명</a:t>
            </a:r>
            <a:endParaRPr lang="en-US" altLang="ko-KR" sz="850" dirty="0">
              <a:latin typeface="+mn-ea"/>
            </a:endParaRPr>
          </a:p>
        </p:txBody>
      </p:sp>
      <p:sp>
        <p:nvSpPr>
          <p:cNvPr id="928" name="직사각형 927"/>
          <p:cNvSpPr/>
          <p:nvPr/>
        </p:nvSpPr>
        <p:spPr>
          <a:xfrm>
            <a:off x="2359689" y="5640388"/>
            <a:ext cx="402675" cy="3016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과표</a:t>
            </a:r>
            <a:endParaRPr lang="en-US" altLang="ko-KR" sz="850" dirty="0">
              <a:latin typeface="+mn-ea"/>
            </a:endParaRPr>
          </a:p>
        </p:txBody>
      </p:sp>
      <p:sp>
        <p:nvSpPr>
          <p:cNvPr id="929" name="직사각형 928"/>
          <p:cNvSpPr/>
          <p:nvPr/>
        </p:nvSpPr>
        <p:spPr>
          <a:xfrm>
            <a:off x="3726850" y="3771638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기업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지원</a:t>
            </a:r>
            <a:endParaRPr lang="en-US" altLang="ko-KR" sz="850" dirty="0">
              <a:latin typeface="+mn-ea"/>
            </a:endParaRPr>
          </a:p>
        </p:txBody>
      </p:sp>
      <p:sp>
        <p:nvSpPr>
          <p:cNvPr id="930" name="직사각형 929"/>
          <p:cNvSpPr/>
          <p:nvPr/>
        </p:nvSpPr>
        <p:spPr>
          <a:xfrm>
            <a:off x="3991761" y="4242153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도로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계획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931" name="직사각형 930"/>
          <p:cNvSpPr/>
          <p:nvPr/>
        </p:nvSpPr>
        <p:spPr>
          <a:xfrm>
            <a:off x="3991761" y="469466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도로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시설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932" name="직사각형 931"/>
          <p:cNvSpPr/>
          <p:nvPr/>
        </p:nvSpPr>
        <p:spPr>
          <a:xfrm>
            <a:off x="3991762" y="5145210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지역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개발</a:t>
            </a:r>
            <a:endParaRPr lang="en-US" altLang="ko-KR" sz="850" dirty="0">
              <a:latin typeface="+mn-ea"/>
            </a:endParaRPr>
          </a:p>
        </p:txBody>
      </p:sp>
      <p:sp>
        <p:nvSpPr>
          <p:cNvPr id="933" name="직사각형 932"/>
          <p:cNvSpPr/>
          <p:nvPr/>
        </p:nvSpPr>
        <p:spPr>
          <a:xfrm>
            <a:off x="3991760" y="3753883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농촌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개발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934" name="Rectangle 9"/>
          <p:cNvSpPr>
            <a:spLocks noChangeArrowheads="1"/>
          </p:cNvSpPr>
          <p:nvPr/>
        </p:nvSpPr>
        <p:spPr bwMode="auto">
          <a:xfrm>
            <a:off x="4082650" y="5666547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935" name="직사각형 934"/>
          <p:cNvSpPr/>
          <p:nvPr/>
        </p:nvSpPr>
        <p:spPr>
          <a:xfrm>
            <a:off x="3995278" y="5616609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b="1" dirty="0" smtClean="0">
              <a:solidFill>
                <a:schemeClr val="accent1"/>
              </a:solidFill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b="1" dirty="0" smtClean="0">
                <a:solidFill>
                  <a:schemeClr val="accent1"/>
                </a:solidFill>
                <a:latin typeface="+mn-ea"/>
              </a:rPr>
              <a:t>생활</a:t>
            </a:r>
            <a:endParaRPr lang="en-US" altLang="ko-KR" sz="850" b="1" dirty="0" smtClean="0">
              <a:solidFill>
                <a:schemeClr val="accent1"/>
              </a:solidFill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b="1" dirty="0" smtClean="0">
                <a:solidFill>
                  <a:schemeClr val="accent1"/>
                </a:solidFill>
                <a:latin typeface="+mn-ea"/>
              </a:rPr>
              <a:t>민원</a:t>
            </a:r>
            <a:endParaRPr lang="en-US" altLang="ko-KR" sz="850" b="1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936" name="Rectangle 9"/>
          <p:cNvSpPr>
            <a:spLocks noChangeArrowheads="1"/>
          </p:cNvSpPr>
          <p:nvPr/>
        </p:nvSpPr>
        <p:spPr bwMode="auto">
          <a:xfrm>
            <a:off x="6191563" y="4748228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C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937" name="직사각형 936"/>
          <p:cNvSpPr/>
          <p:nvPr/>
        </p:nvSpPr>
        <p:spPr>
          <a:xfrm>
            <a:off x="6117108" y="4711414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</a:pPr>
            <a:r>
              <a:rPr lang="ko-KR" altLang="en-US" sz="850" dirty="0" smtClean="0">
                <a:latin typeface="+mn-ea"/>
              </a:rPr>
              <a:t>농촌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</a:pPr>
            <a:r>
              <a:rPr lang="ko-KR" altLang="en-US" sz="850" dirty="0" smtClean="0">
                <a:latin typeface="+mn-ea"/>
              </a:rPr>
              <a:t>혁신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938" name="Rectangle 9"/>
          <p:cNvSpPr>
            <a:spLocks noChangeArrowheads="1"/>
          </p:cNvSpPr>
          <p:nvPr/>
        </p:nvSpPr>
        <p:spPr bwMode="auto">
          <a:xfrm>
            <a:off x="8341306" y="4265653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939" name="직사각형 938"/>
          <p:cNvSpPr/>
          <p:nvPr/>
        </p:nvSpPr>
        <p:spPr>
          <a:xfrm>
            <a:off x="8255810" y="4228839"/>
            <a:ext cx="402675" cy="3016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공연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941" name="직사각형 940"/>
          <p:cNvSpPr/>
          <p:nvPr/>
        </p:nvSpPr>
        <p:spPr>
          <a:xfrm>
            <a:off x="1560701" y="4232020"/>
            <a:ext cx="402674" cy="51090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여성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다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문화</a:t>
            </a:r>
            <a:endParaRPr lang="en-US" altLang="ko-KR" sz="850" dirty="0" smtClean="0">
              <a:latin typeface="+mn-ea"/>
            </a:endParaRPr>
          </a:p>
        </p:txBody>
      </p:sp>
      <p:cxnSp>
        <p:nvCxnSpPr>
          <p:cNvPr id="942" name="직선 연결선 941"/>
          <p:cNvCxnSpPr/>
          <p:nvPr/>
        </p:nvCxnSpPr>
        <p:spPr>
          <a:xfrm flipH="1">
            <a:off x="1488173" y="1955035"/>
            <a:ext cx="188006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3" name="직선 연결선 942"/>
          <p:cNvCxnSpPr/>
          <p:nvPr/>
        </p:nvCxnSpPr>
        <p:spPr>
          <a:xfrm>
            <a:off x="3367493" y="1951381"/>
            <a:ext cx="0" cy="576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4" name="직선 연결선 943"/>
          <p:cNvCxnSpPr/>
          <p:nvPr/>
        </p:nvCxnSpPr>
        <p:spPr>
          <a:xfrm>
            <a:off x="3108413" y="1951381"/>
            <a:ext cx="0" cy="576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5" name="직선 연결선 944"/>
          <p:cNvCxnSpPr/>
          <p:nvPr/>
        </p:nvCxnSpPr>
        <p:spPr>
          <a:xfrm>
            <a:off x="2837903" y="1951381"/>
            <a:ext cx="0" cy="576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6" name="직선 연결선 945"/>
          <p:cNvCxnSpPr/>
          <p:nvPr/>
        </p:nvCxnSpPr>
        <p:spPr>
          <a:xfrm>
            <a:off x="2569298" y="1951381"/>
            <a:ext cx="0" cy="576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7" name="직선 연결선 946"/>
          <p:cNvCxnSpPr/>
          <p:nvPr/>
        </p:nvCxnSpPr>
        <p:spPr>
          <a:xfrm>
            <a:off x="2298788" y="1951381"/>
            <a:ext cx="0" cy="576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8" name="직선 연결선 947"/>
          <p:cNvCxnSpPr/>
          <p:nvPr/>
        </p:nvCxnSpPr>
        <p:spPr>
          <a:xfrm>
            <a:off x="2032088" y="1951381"/>
            <a:ext cx="0" cy="576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9" name="직선 연결선 948"/>
          <p:cNvCxnSpPr/>
          <p:nvPr/>
        </p:nvCxnSpPr>
        <p:spPr>
          <a:xfrm>
            <a:off x="1761578" y="1951381"/>
            <a:ext cx="0" cy="576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0" name="직선 연결선 949"/>
          <p:cNvCxnSpPr/>
          <p:nvPr/>
        </p:nvCxnSpPr>
        <p:spPr>
          <a:xfrm>
            <a:off x="2728379" y="1875812"/>
            <a:ext cx="0" cy="850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1" name="직선 연결선 950"/>
          <p:cNvCxnSpPr/>
          <p:nvPr/>
        </p:nvCxnSpPr>
        <p:spPr>
          <a:xfrm>
            <a:off x="1485353" y="1951381"/>
            <a:ext cx="0" cy="576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2" name="Rectangle 9"/>
          <p:cNvSpPr>
            <a:spLocks noChangeArrowheads="1"/>
          </p:cNvSpPr>
          <p:nvPr/>
        </p:nvSpPr>
        <p:spPr bwMode="auto">
          <a:xfrm>
            <a:off x="317899" y="4267952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953" name="직사각형 952"/>
          <p:cNvSpPr/>
          <p:nvPr/>
        </p:nvSpPr>
        <p:spPr>
          <a:xfrm>
            <a:off x="232403" y="4407301"/>
            <a:ext cx="402674" cy="1969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b="1" dirty="0">
                <a:solidFill>
                  <a:schemeClr val="accent1"/>
                </a:solidFill>
                <a:latin typeface="+mn-ea"/>
              </a:rPr>
              <a:t>공보</a:t>
            </a:r>
            <a:endParaRPr lang="en-US" altLang="ko-KR" sz="850" b="1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954" name="Rectangle 9"/>
          <p:cNvSpPr>
            <a:spLocks noChangeArrowheads="1"/>
          </p:cNvSpPr>
          <p:nvPr/>
        </p:nvSpPr>
        <p:spPr bwMode="auto">
          <a:xfrm>
            <a:off x="1646197" y="5190041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C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955" name="직사각형 954"/>
          <p:cNvSpPr/>
          <p:nvPr/>
        </p:nvSpPr>
        <p:spPr>
          <a:xfrm>
            <a:off x="1560701" y="5197532"/>
            <a:ext cx="402674" cy="3016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보육</a:t>
            </a:r>
            <a:endParaRPr lang="en-US" altLang="ko-KR" sz="850" dirty="0">
              <a:latin typeface="+mn-ea"/>
            </a:endParaRPr>
          </a:p>
        </p:txBody>
      </p:sp>
      <p:sp>
        <p:nvSpPr>
          <p:cNvPr id="956" name="Rectangle 9"/>
          <p:cNvSpPr>
            <a:spLocks noChangeArrowheads="1"/>
          </p:cNvSpPr>
          <p:nvPr/>
        </p:nvSpPr>
        <p:spPr bwMode="auto">
          <a:xfrm>
            <a:off x="2720393" y="5190041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957" name="직사각형 956"/>
          <p:cNvSpPr/>
          <p:nvPr/>
        </p:nvSpPr>
        <p:spPr>
          <a:xfrm>
            <a:off x="2634897" y="5145210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b="1" dirty="0" smtClean="0">
                <a:solidFill>
                  <a:schemeClr val="accent1"/>
                </a:solidFill>
                <a:latin typeface="+mn-ea"/>
              </a:rPr>
              <a:t>테마</a:t>
            </a:r>
            <a:endParaRPr lang="en-US" altLang="ko-KR" sz="850" b="1" dirty="0">
              <a:solidFill>
                <a:schemeClr val="accent1"/>
              </a:solidFill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b="1" dirty="0">
                <a:solidFill>
                  <a:schemeClr val="accent1"/>
                </a:solidFill>
                <a:latin typeface="+mn-ea"/>
              </a:rPr>
              <a:t>관광</a:t>
            </a:r>
            <a:endParaRPr lang="en-US" altLang="ko-KR" sz="850" b="1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958" name="Rectangle 9"/>
          <p:cNvSpPr>
            <a:spLocks noChangeArrowheads="1"/>
          </p:cNvSpPr>
          <p:nvPr/>
        </p:nvSpPr>
        <p:spPr bwMode="auto">
          <a:xfrm>
            <a:off x="6191402" y="5205281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959" name="직사각형 958"/>
          <p:cNvSpPr/>
          <p:nvPr/>
        </p:nvSpPr>
        <p:spPr>
          <a:xfrm>
            <a:off x="6113524" y="5145210"/>
            <a:ext cx="402675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</a:pPr>
            <a:r>
              <a:rPr lang="ko-KR" altLang="en-US" sz="850" b="1" dirty="0" smtClean="0">
                <a:solidFill>
                  <a:schemeClr val="accent1"/>
                </a:solidFill>
                <a:latin typeface="+mn-ea"/>
              </a:rPr>
              <a:t>밤</a:t>
            </a:r>
            <a:endParaRPr lang="en-US" altLang="ko-KR" sz="850" b="1" dirty="0" smtClean="0">
              <a:solidFill>
                <a:schemeClr val="accent1"/>
              </a:solidFill>
              <a:latin typeface="+mn-ea"/>
            </a:endParaRPr>
          </a:p>
          <a:p>
            <a:pPr algn="ctr" latinLnBrk="0">
              <a:lnSpc>
                <a:spcPct val="80000"/>
              </a:lnSpc>
            </a:pPr>
            <a:r>
              <a:rPr lang="ko-KR" altLang="en-US" sz="850" b="1" dirty="0" smtClean="0">
                <a:solidFill>
                  <a:schemeClr val="accent1"/>
                </a:solidFill>
                <a:latin typeface="+mn-ea"/>
              </a:rPr>
              <a:t>연구</a:t>
            </a:r>
            <a:endParaRPr lang="en-US" altLang="ko-KR" sz="850" b="1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960" name="Rectangle 9"/>
          <p:cNvSpPr>
            <a:spLocks noChangeArrowheads="1"/>
          </p:cNvSpPr>
          <p:nvPr/>
        </p:nvSpPr>
        <p:spPr bwMode="auto">
          <a:xfrm>
            <a:off x="1921404" y="4730545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961" name="직사각형 960"/>
          <p:cNvSpPr/>
          <p:nvPr/>
        </p:nvSpPr>
        <p:spPr>
          <a:xfrm>
            <a:off x="1835908" y="4691808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</a:pPr>
            <a:r>
              <a:rPr lang="ko-KR" altLang="en-US" sz="850" b="1" dirty="0" err="1" smtClean="0">
                <a:solidFill>
                  <a:schemeClr val="accent1"/>
                </a:solidFill>
                <a:latin typeface="+mn-ea"/>
              </a:rPr>
              <a:t>컨택</a:t>
            </a:r>
            <a:endParaRPr lang="en-US" altLang="ko-KR" sz="850" b="1" dirty="0" smtClean="0">
              <a:solidFill>
                <a:schemeClr val="accent1"/>
              </a:solidFill>
              <a:latin typeface="+mn-ea"/>
            </a:endParaRPr>
          </a:p>
          <a:p>
            <a:pPr algn="ctr" latinLnBrk="0">
              <a:lnSpc>
                <a:spcPct val="80000"/>
              </a:lnSpc>
            </a:pPr>
            <a:r>
              <a:rPr lang="ko-KR" altLang="en-US" sz="850" b="1" dirty="0" smtClean="0">
                <a:solidFill>
                  <a:schemeClr val="accent1"/>
                </a:solidFill>
                <a:latin typeface="+mn-ea"/>
              </a:rPr>
              <a:t>센터</a:t>
            </a:r>
            <a:endParaRPr lang="en-US" altLang="ko-KR" sz="850" b="1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962" name="직사각형 961"/>
          <p:cNvSpPr/>
          <p:nvPr/>
        </p:nvSpPr>
        <p:spPr>
          <a:xfrm>
            <a:off x="8513928" y="3770382"/>
            <a:ext cx="409086" cy="51090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종합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사회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복지</a:t>
            </a: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관 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963" name="Rectangle 9"/>
          <p:cNvSpPr>
            <a:spLocks noChangeArrowheads="1"/>
          </p:cNvSpPr>
          <p:nvPr/>
        </p:nvSpPr>
        <p:spPr bwMode="auto">
          <a:xfrm>
            <a:off x="838329" y="3316401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C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964" name="직사각형 963"/>
          <p:cNvSpPr/>
          <p:nvPr/>
        </p:nvSpPr>
        <p:spPr>
          <a:xfrm>
            <a:off x="761711" y="3284667"/>
            <a:ext cx="402674" cy="51090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미디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어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정책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965" name="직사각형 964"/>
          <p:cNvSpPr/>
          <p:nvPr/>
        </p:nvSpPr>
        <p:spPr>
          <a:xfrm>
            <a:off x="7409993" y="4687962"/>
            <a:ext cx="402674" cy="51090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농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기계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운영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966" name="Rectangle 9"/>
          <p:cNvSpPr>
            <a:spLocks noChangeArrowheads="1"/>
          </p:cNvSpPr>
          <p:nvPr/>
        </p:nvSpPr>
        <p:spPr bwMode="auto">
          <a:xfrm>
            <a:off x="6718246" y="4720347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967" name="직사각형 966"/>
          <p:cNvSpPr/>
          <p:nvPr/>
        </p:nvSpPr>
        <p:spPr>
          <a:xfrm>
            <a:off x="6632752" y="4770221"/>
            <a:ext cx="402674" cy="3016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원예</a:t>
            </a: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>
                <a:latin typeface="+mn-ea"/>
              </a:rPr>
              <a:t>특작</a:t>
            </a:r>
            <a:endParaRPr lang="en-US" altLang="ko-KR" sz="850" dirty="0">
              <a:latin typeface="+mn-ea"/>
            </a:endParaRPr>
          </a:p>
        </p:txBody>
      </p:sp>
      <p:sp>
        <p:nvSpPr>
          <p:cNvPr id="968" name="Rectangle 9"/>
          <p:cNvSpPr>
            <a:spLocks noChangeArrowheads="1"/>
          </p:cNvSpPr>
          <p:nvPr/>
        </p:nvSpPr>
        <p:spPr bwMode="auto">
          <a:xfrm>
            <a:off x="6718246" y="5190041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969" name="직사각형 968"/>
          <p:cNvSpPr/>
          <p:nvPr/>
        </p:nvSpPr>
        <p:spPr>
          <a:xfrm>
            <a:off x="6632752" y="5257871"/>
            <a:ext cx="402674" cy="3016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b="1" dirty="0">
                <a:solidFill>
                  <a:schemeClr val="accent1"/>
                </a:solidFill>
                <a:latin typeface="+mn-ea"/>
              </a:rPr>
              <a:t>지역</a:t>
            </a:r>
            <a:endParaRPr lang="en-US" altLang="ko-KR" sz="850" b="1" dirty="0">
              <a:solidFill>
                <a:schemeClr val="accent1"/>
              </a:solidFill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b="1" dirty="0">
                <a:solidFill>
                  <a:schemeClr val="accent1"/>
                </a:solidFill>
                <a:latin typeface="+mn-ea"/>
              </a:rPr>
              <a:t>유통</a:t>
            </a:r>
            <a:endParaRPr lang="en-US" altLang="ko-KR" sz="850" b="1" dirty="0">
              <a:solidFill>
                <a:schemeClr val="accent1"/>
              </a:solidFill>
              <a:latin typeface="+mn-ea"/>
            </a:endParaRPr>
          </a:p>
        </p:txBody>
      </p:sp>
      <p:cxnSp>
        <p:nvCxnSpPr>
          <p:cNvPr id="970" name="직선 연결선 969"/>
          <p:cNvCxnSpPr/>
          <p:nvPr/>
        </p:nvCxnSpPr>
        <p:spPr>
          <a:xfrm flipH="1">
            <a:off x="3633033" y="1955035"/>
            <a:ext cx="24555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1" name="직선 연결선 970"/>
          <p:cNvCxnSpPr/>
          <p:nvPr/>
        </p:nvCxnSpPr>
        <p:spPr>
          <a:xfrm>
            <a:off x="6080213" y="1951381"/>
            <a:ext cx="0" cy="576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2" name="직선 연결선 971"/>
          <p:cNvCxnSpPr/>
          <p:nvPr/>
        </p:nvCxnSpPr>
        <p:spPr>
          <a:xfrm>
            <a:off x="5783033" y="1951381"/>
            <a:ext cx="0" cy="576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3" name="직선 연결선 972"/>
          <p:cNvCxnSpPr/>
          <p:nvPr/>
        </p:nvCxnSpPr>
        <p:spPr>
          <a:xfrm>
            <a:off x="5512523" y="1951381"/>
            <a:ext cx="0" cy="576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4" name="직선 연결선 973"/>
          <p:cNvCxnSpPr/>
          <p:nvPr/>
        </p:nvCxnSpPr>
        <p:spPr>
          <a:xfrm>
            <a:off x="5243918" y="1951381"/>
            <a:ext cx="0" cy="576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5" name="직선 연결선 974"/>
          <p:cNvCxnSpPr/>
          <p:nvPr/>
        </p:nvCxnSpPr>
        <p:spPr>
          <a:xfrm>
            <a:off x="4973408" y="1951381"/>
            <a:ext cx="0" cy="576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6" name="직선 연결선 975"/>
          <p:cNvCxnSpPr/>
          <p:nvPr/>
        </p:nvCxnSpPr>
        <p:spPr>
          <a:xfrm>
            <a:off x="4706708" y="1951381"/>
            <a:ext cx="0" cy="576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7" name="직선 연결선 976"/>
          <p:cNvCxnSpPr/>
          <p:nvPr/>
        </p:nvCxnSpPr>
        <p:spPr>
          <a:xfrm>
            <a:off x="4436198" y="1951381"/>
            <a:ext cx="0" cy="576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8" name="직선 연결선 977"/>
          <p:cNvCxnSpPr/>
          <p:nvPr/>
        </p:nvCxnSpPr>
        <p:spPr>
          <a:xfrm>
            <a:off x="4898711" y="1875812"/>
            <a:ext cx="0" cy="850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9" name="직선 연결선 978"/>
          <p:cNvCxnSpPr/>
          <p:nvPr/>
        </p:nvCxnSpPr>
        <p:spPr>
          <a:xfrm>
            <a:off x="4159973" y="1951381"/>
            <a:ext cx="0" cy="576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0" name="직선 연결선 979"/>
          <p:cNvCxnSpPr/>
          <p:nvPr/>
        </p:nvCxnSpPr>
        <p:spPr>
          <a:xfrm flipH="1">
            <a:off x="3818149" y="2103781"/>
            <a:ext cx="12204" cy="4381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1" name="직선 연결선 980"/>
          <p:cNvCxnSpPr/>
          <p:nvPr/>
        </p:nvCxnSpPr>
        <p:spPr>
          <a:xfrm>
            <a:off x="3906608" y="1951381"/>
            <a:ext cx="0" cy="576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2" name="Rectangle 9"/>
          <p:cNvSpPr>
            <a:spLocks noChangeArrowheads="1"/>
          </p:cNvSpPr>
          <p:nvPr/>
        </p:nvSpPr>
        <p:spPr bwMode="auto">
          <a:xfrm>
            <a:off x="7806043" y="2000138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983" name="Rectangle 9"/>
          <p:cNvSpPr>
            <a:spLocks noChangeArrowheads="1"/>
          </p:cNvSpPr>
          <p:nvPr/>
        </p:nvSpPr>
        <p:spPr bwMode="auto">
          <a:xfrm>
            <a:off x="8072807" y="2000138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984" name="직사각형 983"/>
          <p:cNvSpPr/>
          <p:nvPr/>
        </p:nvSpPr>
        <p:spPr>
          <a:xfrm>
            <a:off x="7770029" y="1955035"/>
            <a:ext cx="325730" cy="6001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dirty="0">
                <a:latin typeface="+mn-ea"/>
              </a:rPr>
              <a:t>보</a:t>
            </a:r>
            <a:endParaRPr lang="en-US" altLang="ko-KR" sz="1100" dirty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>
                <a:latin typeface="+mn-ea"/>
              </a:rPr>
              <a:t>건</a:t>
            </a:r>
            <a:endParaRPr lang="en-US" altLang="ko-KR" sz="1100" dirty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>
                <a:latin typeface="+mn-ea"/>
              </a:rPr>
              <a:t>과</a:t>
            </a:r>
            <a:endParaRPr lang="en-US" altLang="ko-KR" sz="1100" dirty="0">
              <a:latin typeface="+mn-ea"/>
            </a:endParaRPr>
          </a:p>
        </p:txBody>
      </p:sp>
      <p:sp>
        <p:nvSpPr>
          <p:cNvPr id="985" name="직사각형 984"/>
          <p:cNvSpPr/>
          <p:nvPr/>
        </p:nvSpPr>
        <p:spPr>
          <a:xfrm>
            <a:off x="8021163" y="1955035"/>
            <a:ext cx="325730" cy="6001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dirty="0">
                <a:latin typeface="+mn-ea"/>
              </a:rPr>
              <a:t>건</a:t>
            </a:r>
            <a:endParaRPr lang="en-US" altLang="ko-KR" sz="1100" dirty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>
                <a:latin typeface="+mn-ea"/>
              </a:rPr>
              <a:t>강</a:t>
            </a:r>
            <a:endParaRPr lang="en-US" altLang="ko-KR" sz="1100" dirty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>
                <a:latin typeface="+mn-ea"/>
              </a:rPr>
              <a:t>과</a:t>
            </a:r>
            <a:endParaRPr lang="en-US" altLang="ko-KR" sz="1100" dirty="0">
              <a:latin typeface="+mn-ea"/>
            </a:endParaRPr>
          </a:p>
        </p:txBody>
      </p:sp>
      <p:sp>
        <p:nvSpPr>
          <p:cNvPr id="986" name="Rectangle 9"/>
          <p:cNvSpPr>
            <a:spLocks noChangeArrowheads="1"/>
          </p:cNvSpPr>
          <p:nvPr/>
        </p:nvSpPr>
        <p:spPr bwMode="auto">
          <a:xfrm>
            <a:off x="7761803" y="1410060"/>
            <a:ext cx="539230" cy="46800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보건소             </a:t>
            </a:r>
            <a:endParaRPr lang="en-US" altLang="ko-KR" sz="9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cxnSp>
        <p:nvCxnSpPr>
          <p:cNvPr id="987" name="꺾인 연결선 986"/>
          <p:cNvCxnSpPr>
            <a:endCxn id="986" idx="2"/>
          </p:cNvCxnSpPr>
          <p:nvPr/>
        </p:nvCxnSpPr>
        <p:spPr>
          <a:xfrm rot="5400000" flipH="1" flipV="1">
            <a:off x="7914899" y="1866554"/>
            <a:ext cx="105013" cy="128026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8" name="꺾인 연결선 987"/>
          <p:cNvCxnSpPr>
            <a:endCxn id="986" idx="2"/>
          </p:cNvCxnSpPr>
          <p:nvPr/>
        </p:nvCxnSpPr>
        <p:spPr>
          <a:xfrm rot="16200000" flipV="1">
            <a:off x="8037803" y="1871676"/>
            <a:ext cx="105013" cy="117781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9" name="직선 연결선 988"/>
          <p:cNvCxnSpPr/>
          <p:nvPr/>
        </p:nvCxnSpPr>
        <p:spPr>
          <a:xfrm flipV="1">
            <a:off x="7966603" y="1311081"/>
            <a:ext cx="1" cy="9597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0" name="Rectangle 9"/>
          <p:cNvSpPr>
            <a:spLocks noChangeArrowheads="1"/>
          </p:cNvSpPr>
          <p:nvPr/>
        </p:nvSpPr>
        <p:spPr bwMode="auto">
          <a:xfrm>
            <a:off x="7794319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991" name="직사각형 990"/>
          <p:cNvSpPr/>
          <p:nvPr/>
        </p:nvSpPr>
        <p:spPr>
          <a:xfrm>
            <a:off x="7708821" y="327826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보건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행정</a:t>
            </a:r>
            <a:endParaRPr lang="en-US" altLang="ko-KR" sz="850" dirty="0">
              <a:latin typeface="+mn-ea"/>
            </a:endParaRPr>
          </a:p>
        </p:txBody>
      </p:sp>
      <p:sp>
        <p:nvSpPr>
          <p:cNvPr id="992" name="Rectangle 9"/>
          <p:cNvSpPr>
            <a:spLocks noChangeArrowheads="1"/>
          </p:cNvSpPr>
          <p:nvPr/>
        </p:nvSpPr>
        <p:spPr bwMode="auto">
          <a:xfrm>
            <a:off x="7794319" y="379513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993" name="직사각형 992"/>
          <p:cNvSpPr/>
          <p:nvPr/>
        </p:nvSpPr>
        <p:spPr>
          <a:xfrm>
            <a:off x="7708823" y="3758322"/>
            <a:ext cx="402675" cy="3016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방역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994" name="Rectangle 9"/>
          <p:cNvSpPr>
            <a:spLocks noChangeArrowheads="1"/>
          </p:cNvSpPr>
          <p:nvPr/>
        </p:nvSpPr>
        <p:spPr bwMode="auto">
          <a:xfrm>
            <a:off x="7794319" y="4268834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995" name="직사각형 994"/>
          <p:cNvSpPr/>
          <p:nvPr/>
        </p:nvSpPr>
        <p:spPr>
          <a:xfrm>
            <a:off x="7708824" y="4232020"/>
            <a:ext cx="402675" cy="3016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의약</a:t>
            </a:r>
            <a:endParaRPr lang="en-US" altLang="ko-KR" sz="850" dirty="0">
              <a:latin typeface="+mn-ea"/>
            </a:endParaRPr>
          </a:p>
        </p:txBody>
      </p:sp>
      <p:sp>
        <p:nvSpPr>
          <p:cNvPr id="996" name="Rectangle 9"/>
          <p:cNvSpPr>
            <a:spLocks noChangeArrowheads="1"/>
          </p:cNvSpPr>
          <p:nvPr/>
        </p:nvSpPr>
        <p:spPr bwMode="auto">
          <a:xfrm>
            <a:off x="7794319" y="4728622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997" name="직사각형 996"/>
          <p:cNvSpPr/>
          <p:nvPr/>
        </p:nvSpPr>
        <p:spPr>
          <a:xfrm>
            <a:off x="7708819" y="4691808"/>
            <a:ext cx="402675" cy="3016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위생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998" name="Rectangle 9"/>
          <p:cNvSpPr>
            <a:spLocks noChangeArrowheads="1"/>
          </p:cNvSpPr>
          <p:nvPr/>
        </p:nvSpPr>
        <p:spPr bwMode="auto">
          <a:xfrm>
            <a:off x="8054286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999" name="직사각형 998"/>
          <p:cNvSpPr/>
          <p:nvPr/>
        </p:nvSpPr>
        <p:spPr>
          <a:xfrm>
            <a:off x="7968788" y="327826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건강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증진</a:t>
            </a:r>
            <a:endParaRPr lang="en-US" altLang="ko-KR" sz="850" dirty="0">
              <a:latin typeface="+mn-ea"/>
            </a:endParaRPr>
          </a:p>
        </p:txBody>
      </p:sp>
      <p:sp>
        <p:nvSpPr>
          <p:cNvPr id="1000" name="Rectangle 9"/>
          <p:cNvSpPr>
            <a:spLocks noChangeArrowheads="1"/>
          </p:cNvSpPr>
          <p:nvPr/>
        </p:nvSpPr>
        <p:spPr bwMode="auto">
          <a:xfrm>
            <a:off x="8054286" y="379513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1001" name="직사각형 1000"/>
          <p:cNvSpPr/>
          <p:nvPr/>
        </p:nvSpPr>
        <p:spPr>
          <a:xfrm>
            <a:off x="7968791" y="375832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가족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보건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1002" name="Rectangle 9"/>
          <p:cNvSpPr>
            <a:spLocks noChangeArrowheads="1"/>
          </p:cNvSpPr>
          <p:nvPr/>
        </p:nvSpPr>
        <p:spPr bwMode="auto">
          <a:xfrm>
            <a:off x="8054286" y="4268834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1003" name="직사각형 1002"/>
          <p:cNvSpPr/>
          <p:nvPr/>
        </p:nvSpPr>
        <p:spPr>
          <a:xfrm>
            <a:off x="7968792" y="4232020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방문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보건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1004" name="Rectangle 9"/>
          <p:cNvSpPr>
            <a:spLocks noChangeArrowheads="1"/>
          </p:cNvSpPr>
          <p:nvPr/>
        </p:nvSpPr>
        <p:spPr bwMode="auto">
          <a:xfrm>
            <a:off x="8054286" y="4728622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1005" name="직사각형 1004"/>
          <p:cNvSpPr/>
          <p:nvPr/>
        </p:nvSpPr>
        <p:spPr>
          <a:xfrm>
            <a:off x="7968785" y="4691808"/>
            <a:ext cx="402675" cy="3016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출산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1006" name="Rectangle 9"/>
          <p:cNvSpPr>
            <a:spLocks noChangeArrowheads="1"/>
          </p:cNvSpPr>
          <p:nvPr/>
        </p:nvSpPr>
        <p:spPr bwMode="auto">
          <a:xfrm>
            <a:off x="5941718" y="2004663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1007" name="직사각형 1006"/>
          <p:cNvSpPr/>
          <p:nvPr/>
        </p:nvSpPr>
        <p:spPr>
          <a:xfrm>
            <a:off x="5900411" y="1955035"/>
            <a:ext cx="348499" cy="6001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토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지</a:t>
            </a:r>
            <a:endParaRPr lang="en-US" altLang="ko-KR" sz="1100" dirty="0" smtClean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latin typeface="+mn-ea"/>
              </a:rPr>
              <a:t>과</a:t>
            </a:r>
            <a:endParaRPr lang="en-US" altLang="ko-KR" sz="1100" dirty="0">
              <a:latin typeface="+mn-ea"/>
            </a:endParaRPr>
          </a:p>
        </p:txBody>
      </p:sp>
      <p:sp>
        <p:nvSpPr>
          <p:cNvPr id="1008" name="Rectangle 9"/>
          <p:cNvSpPr>
            <a:spLocks noChangeArrowheads="1"/>
          </p:cNvSpPr>
          <p:nvPr/>
        </p:nvSpPr>
        <p:spPr bwMode="auto">
          <a:xfrm>
            <a:off x="5936539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1009" name="직사각형 1008"/>
          <p:cNvSpPr/>
          <p:nvPr/>
        </p:nvSpPr>
        <p:spPr>
          <a:xfrm>
            <a:off x="5839610" y="327826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토지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행정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1010" name="Rectangle 9"/>
          <p:cNvSpPr>
            <a:spLocks noChangeArrowheads="1"/>
          </p:cNvSpPr>
          <p:nvPr/>
        </p:nvSpPr>
        <p:spPr bwMode="auto">
          <a:xfrm>
            <a:off x="5936539" y="379513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1011" name="직사각형 1010"/>
          <p:cNvSpPr/>
          <p:nvPr/>
        </p:nvSpPr>
        <p:spPr>
          <a:xfrm>
            <a:off x="5839612" y="3758322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지적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관리</a:t>
            </a:r>
            <a:endParaRPr lang="en-US" altLang="ko-KR" sz="850" dirty="0">
              <a:latin typeface="+mn-ea"/>
            </a:endParaRPr>
          </a:p>
        </p:txBody>
      </p:sp>
      <p:sp>
        <p:nvSpPr>
          <p:cNvPr id="1012" name="Rectangle 9"/>
          <p:cNvSpPr>
            <a:spLocks noChangeArrowheads="1"/>
          </p:cNvSpPr>
          <p:nvPr/>
        </p:nvSpPr>
        <p:spPr bwMode="auto">
          <a:xfrm>
            <a:off x="5936539" y="4268834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1013" name="Rectangle 9"/>
          <p:cNvSpPr>
            <a:spLocks noChangeArrowheads="1"/>
          </p:cNvSpPr>
          <p:nvPr/>
        </p:nvSpPr>
        <p:spPr bwMode="auto">
          <a:xfrm>
            <a:off x="5936539" y="4730473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1014" name="직사각형 1013"/>
          <p:cNvSpPr/>
          <p:nvPr/>
        </p:nvSpPr>
        <p:spPr>
          <a:xfrm>
            <a:off x="5839610" y="4233145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공간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정보</a:t>
            </a:r>
            <a:endParaRPr lang="en-US" altLang="ko-KR" sz="850" dirty="0" smtClean="0">
              <a:latin typeface="+mn-ea"/>
            </a:endParaRPr>
          </a:p>
        </p:txBody>
      </p:sp>
      <p:sp>
        <p:nvSpPr>
          <p:cNvPr id="1015" name="직사각형 1014"/>
          <p:cNvSpPr/>
          <p:nvPr/>
        </p:nvSpPr>
        <p:spPr>
          <a:xfrm>
            <a:off x="5839610" y="4695849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새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주소</a:t>
            </a:r>
            <a:endParaRPr lang="en-US" altLang="ko-KR" sz="850" dirty="0" smtClean="0">
              <a:latin typeface="+mn-ea"/>
            </a:endParaRPr>
          </a:p>
        </p:txBody>
      </p:sp>
      <p:cxnSp>
        <p:nvCxnSpPr>
          <p:cNvPr id="1016" name="직선 연결선 1015"/>
          <p:cNvCxnSpPr/>
          <p:nvPr/>
        </p:nvCxnSpPr>
        <p:spPr>
          <a:xfrm>
            <a:off x="3633032" y="1954310"/>
            <a:ext cx="0" cy="5765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4" name="TextBox 433"/>
          <p:cNvSpPr txBox="1"/>
          <p:nvPr/>
        </p:nvSpPr>
        <p:spPr>
          <a:xfrm>
            <a:off x="7989045" y="187786"/>
            <a:ext cx="15969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Ⅵ.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조직구조 설정</a:t>
            </a:r>
          </a:p>
        </p:txBody>
      </p:sp>
      <p:sp>
        <p:nvSpPr>
          <p:cNvPr id="435" name="Rectangle 9"/>
          <p:cNvSpPr>
            <a:spLocks noChangeArrowheads="1"/>
          </p:cNvSpPr>
          <p:nvPr/>
        </p:nvSpPr>
        <p:spPr bwMode="auto">
          <a:xfrm>
            <a:off x="60540" y="2000138"/>
            <a:ext cx="211840" cy="120732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436" name="직사각형 435"/>
          <p:cNvSpPr/>
          <p:nvPr/>
        </p:nvSpPr>
        <p:spPr>
          <a:xfrm>
            <a:off x="12555" y="1955035"/>
            <a:ext cx="336387" cy="11079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dirty="0">
                <a:latin typeface="+mn-ea"/>
              </a:rPr>
              <a:t>기</a:t>
            </a:r>
            <a:endParaRPr lang="en-US" altLang="ko-KR" sz="1100" dirty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>
                <a:latin typeface="+mn-ea"/>
              </a:rPr>
              <a:t>획</a:t>
            </a:r>
            <a:endParaRPr lang="en-US" altLang="ko-KR" sz="1100" dirty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>
                <a:latin typeface="+mn-ea"/>
              </a:rPr>
              <a:t>담</a:t>
            </a:r>
            <a:endParaRPr lang="en-US" altLang="ko-KR" sz="1100" dirty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>
                <a:latin typeface="+mn-ea"/>
              </a:rPr>
              <a:t>당</a:t>
            </a:r>
            <a:endParaRPr lang="en-US" altLang="ko-KR" sz="1100" dirty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>
                <a:latin typeface="+mn-ea"/>
              </a:rPr>
              <a:t>관</a:t>
            </a:r>
            <a:endParaRPr lang="en-US" altLang="ko-KR" sz="1100" dirty="0">
              <a:latin typeface="+mn-ea"/>
            </a:endParaRPr>
          </a:p>
          <a:p>
            <a:pPr algn="ctr" latinLnBrk="0">
              <a:buFont typeface="Wingdings" pitchFamily="2" charset="2"/>
              <a:buNone/>
            </a:pPr>
            <a:endParaRPr lang="en-US" altLang="ko-KR" sz="1100" dirty="0">
              <a:latin typeface="+mn-ea"/>
            </a:endParaRPr>
          </a:p>
        </p:txBody>
      </p:sp>
      <p:sp>
        <p:nvSpPr>
          <p:cNvPr id="438" name="Rectangle 9"/>
          <p:cNvSpPr>
            <a:spLocks noChangeArrowheads="1"/>
          </p:cNvSpPr>
          <p:nvPr/>
        </p:nvSpPr>
        <p:spPr bwMode="auto">
          <a:xfrm>
            <a:off x="44236" y="331507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439" name="직사각형 438"/>
          <p:cNvSpPr/>
          <p:nvPr/>
        </p:nvSpPr>
        <p:spPr>
          <a:xfrm>
            <a:off x="-41260" y="3278262"/>
            <a:ext cx="402674" cy="51090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기획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조정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</p:txBody>
      </p:sp>
      <p:sp>
        <p:nvSpPr>
          <p:cNvPr id="440" name="Rectangle 9"/>
          <p:cNvSpPr>
            <a:spLocks noChangeArrowheads="1"/>
          </p:cNvSpPr>
          <p:nvPr/>
        </p:nvSpPr>
        <p:spPr bwMode="auto">
          <a:xfrm>
            <a:off x="44236" y="3795136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441" name="직사각형 440"/>
          <p:cNvSpPr/>
          <p:nvPr/>
        </p:nvSpPr>
        <p:spPr>
          <a:xfrm>
            <a:off x="-41260" y="3758322"/>
            <a:ext cx="402675" cy="3016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예산</a:t>
            </a:r>
            <a:endParaRPr lang="en-US" altLang="ko-KR" sz="850" dirty="0">
              <a:latin typeface="+mn-ea"/>
            </a:endParaRPr>
          </a:p>
        </p:txBody>
      </p:sp>
      <p:sp>
        <p:nvSpPr>
          <p:cNvPr id="442" name="Rectangle 9"/>
          <p:cNvSpPr>
            <a:spLocks noChangeArrowheads="1"/>
          </p:cNvSpPr>
          <p:nvPr/>
        </p:nvSpPr>
        <p:spPr bwMode="auto">
          <a:xfrm>
            <a:off x="44236" y="4268834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C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443" name="Rectangle 9"/>
          <p:cNvSpPr>
            <a:spLocks noChangeArrowheads="1"/>
          </p:cNvSpPr>
          <p:nvPr/>
        </p:nvSpPr>
        <p:spPr bwMode="auto">
          <a:xfrm>
            <a:off x="44236" y="4728622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444" name="직사각형 443"/>
          <p:cNvSpPr/>
          <p:nvPr/>
        </p:nvSpPr>
        <p:spPr>
          <a:xfrm>
            <a:off x="-41260" y="4691808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>
                <a:latin typeface="+mn-ea"/>
              </a:rPr>
              <a:t>규제</a:t>
            </a: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>
                <a:latin typeface="+mn-ea"/>
              </a:rPr>
              <a:t>개혁</a:t>
            </a:r>
            <a:endParaRPr lang="en-US" altLang="ko-KR" sz="850" dirty="0">
              <a:latin typeface="+mn-ea"/>
            </a:endParaRPr>
          </a:p>
        </p:txBody>
      </p:sp>
      <p:sp>
        <p:nvSpPr>
          <p:cNvPr id="445" name="Rectangle 9"/>
          <p:cNvSpPr>
            <a:spLocks noChangeArrowheads="1"/>
          </p:cNvSpPr>
          <p:nvPr/>
        </p:nvSpPr>
        <p:spPr bwMode="auto">
          <a:xfrm>
            <a:off x="46494" y="5190041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446" name="직사각형 445"/>
          <p:cNvSpPr/>
          <p:nvPr/>
        </p:nvSpPr>
        <p:spPr>
          <a:xfrm>
            <a:off x="-39002" y="5153227"/>
            <a:ext cx="402674" cy="51090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서울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사무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소</a:t>
            </a:r>
            <a:endParaRPr lang="en-US" altLang="ko-KR" sz="850" dirty="0">
              <a:latin typeface="+mn-ea"/>
            </a:endParaRPr>
          </a:p>
        </p:txBody>
      </p:sp>
      <p:sp>
        <p:nvSpPr>
          <p:cNvPr id="447" name="직사각형 446"/>
          <p:cNvSpPr/>
          <p:nvPr/>
        </p:nvSpPr>
        <p:spPr>
          <a:xfrm>
            <a:off x="-41260" y="4232020"/>
            <a:ext cx="402674" cy="4062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>
                <a:latin typeface="+mn-ea"/>
              </a:rPr>
              <a:t>의회</a:t>
            </a: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>
                <a:latin typeface="+mn-ea"/>
              </a:rPr>
              <a:t>법무</a:t>
            </a:r>
            <a:endParaRPr lang="en-US" altLang="ko-KR" sz="850" dirty="0">
              <a:latin typeface="+mn-ea"/>
            </a:endParaRPr>
          </a:p>
        </p:txBody>
      </p:sp>
      <p:sp>
        <p:nvSpPr>
          <p:cNvPr id="448" name="Rectangle 9"/>
          <p:cNvSpPr>
            <a:spLocks noChangeArrowheads="1"/>
          </p:cNvSpPr>
          <p:nvPr/>
        </p:nvSpPr>
        <p:spPr bwMode="auto">
          <a:xfrm>
            <a:off x="1104658" y="4755105"/>
            <a:ext cx="231682" cy="437280"/>
          </a:xfrm>
          <a:prstGeom prst="roundRect">
            <a:avLst/>
          </a:prstGeom>
          <a:solidFill>
            <a:schemeClr val="bg1"/>
          </a:solidFill>
          <a:ln w="9525" algn="ctr">
            <a:solidFill>
              <a:srgbClr val="C00000"/>
            </a:solidFill>
            <a:miter lim="800000"/>
            <a:headEnd/>
            <a:tailEnd/>
          </a:ln>
          <a:effectLst/>
        </p:spPr>
        <p:txBody>
          <a:bodyPr vert="wordArtVertRtl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endParaRPr lang="en-US" altLang="ko-KR" sz="1000" dirty="0">
              <a:latin typeface="+mn-ea"/>
            </a:endParaRPr>
          </a:p>
        </p:txBody>
      </p:sp>
      <p:sp>
        <p:nvSpPr>
          <p:cNvPr id="449" name="직사각형 448"/>
          <p:cNvSpPr/>
          <p:nvPr/>
        </p:nvSpPr>
        <p:spPr>
          <a:xfrm>
            <a:off x="1019161" y="4718291"/>
            <a:ext cx="402674" cy="51090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endParaRPr lang="en-US" altLang="ko-KR" sz="850" dirty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특사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경</a:t>
            </a:r>
            <a:endParaRPr lang="en-US" altLang="ko-KR" sz="850" dirty="0" smtClean="0">
              <a:latin typeface="+mn-ea"/>
            </a:endParaRPr>
          </a:p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850" dirty="0" smtClean="0">
                <a:latin typeface="+mn-ea"/>
              </a:rPr>
              <a:t>지원</a:t>
            </a:r>
            <a:endParaRPr lang="en-US" altLang="ko-KR" sz="850" dirty="0" smtClean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7306870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4174508"/>
              </p:ext>
            </p:extLst>
          </p:nvPr>
        </p:nvGraphicFramePr>
        <p:xfrm>
          <a:off x="330165" y="1116103"/>
          <a:ext cx="9216000" cy="4789652"/>
        </p:xfrm>
        <a:graphic>
          <a:graphicData uri="http://schemas.openxmlformats.org/drawingml/2006/table">
            <a:tbl>
              <a:tblPr/>
              <a:tblGrid>
                <a:gridCol w="552135"/>
                <a:gridCol w="8663865"/>
              </a:tblGrid>
              <a:tr h="162399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err="1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조직명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주요업무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796608">
                <a:tc rowSpan="5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시정</a:t>
                      </a:r>
                      <a:endParaRPr lang="en-US" altLang="ko-KR" sz="1000" b="0" i="0" u="none" strike="noStrike" dirty="0" smtClean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담당관실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[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시정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]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시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행정의 종합 조정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시정의 주요시책 추진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행정지원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홍보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교육지원 및 의전에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여론대화 행정 및 지방행정의 여론 수렴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각종 대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내외 의전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의식행사에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선거 및 국민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주민투표에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주민등록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인감관계 업무 및 국외이민 출국자 관리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사업소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읍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면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동 행정 육성지도 및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종합 평가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행정구역의 명칭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위치 및 구역의 조정에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산하 행정기관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하부 행정기구 등의 조직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주민자치센터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설치 및 운영 지원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직장 자체방호 계획 수립 시행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행정협의회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민주평화통일자문회의 운영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공무 국외연수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(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여행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)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에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국내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외 자매도시 및 우호협력도시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각종 위원회 운영 총괄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각종 사회단체 지원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지도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그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밖에 시정 운영과 관련된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그 밖에 타 담당관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단에 해당되지 아니하는 사무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8979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[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시민소통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]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맑은 고딕"/>
                        </a:rPr>
                        <a:t>시민 사회 동정 파악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맑은 고딕"/>
                        </a:rPr>
                        <a:t>지역별 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맑은 고딕"/>
                        </a:rPr>
                        <a:t>/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맑은 고딕"/>
                        </a:rPr>
                        <a:t>사회 단체별 주요 현안 파악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맑은 고딕"/>
                        </a:rPr>
                        <a:t>시민 의견 수렴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맑은 고딕"/>
                        </a:rPr>
                        <a:t>주요시 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FF0000"/>
                          </a:solidFill>
                          <a:latin typeface="맑은 고딕"/>
                        </a:rPr>
                        <a:t>정책별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맑은 고딕"/>
                        </a:rPr>
                        <a:t> 여론의 파악 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맑은 고딕"/>
                        </a:rPr>
                        <a:t>,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맑은 고딕"/>
                        </a:rPr>
                        <a:t>정책 진행상황 및 시정운영 상황 공유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맑은 고딕"/>
                        </a:rPr>
                        <a:t>시정철학 전파</a:t>
                      </a:r>
                      <a:endParaRPr lang="en-US" altLang="ko-KR" sz="1000" b="0" i="0" u="none" strike="noStrike" spc="-100" baseline="0" dirty="0" smtClean="0">
                        <a:solidFill>
                          <a:srgbClr val="FF0000"/>
                        </a:solidFill>
                        <a:latin typeface="맑은 고딕"/>
                      </a:endParaRPr>
                    </a:p>
                    <a:p>
                      <a:pPr algn="l" fontAlgn="ctr" latinLnBrk="0"/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lt"/>
                        </a:rPr>
                        <a:t>시민 제제도 운영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lt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lt"/>
                        </a:rPr>
                        <a:t>시민사회 와  쌍방향 소통에 관한 사항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lt"/>
                        </a:rPr>
                        <a:t>,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lt"/>
                        </a:rPr>
                        <a:t> 공직자 부조리 정보  파악</a:t>
                      </a:r>
                      <a:endParaRPr lang="en-US" altLang="ko-KR" sz="1000" b="0" i="0" u="none" strike="noStrike" spc="-100" baseline="0" dirty="0" smtClean="0">
                        <a:solidFill>
                          <a:srgbClr val="FF0000"/>
                        </a:solidFill>
                        <a:latin typeface="맑은 고딕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0951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홍보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]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기록사진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촬영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기록보존 및 시정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홍보판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 관리에 관한 사항 총괄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시보 및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시정지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 등 홍보간행물 발간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시정 홍보자료 제작 및 시 견학자에 대한 안내 홍보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맑은 고딕"/>
                        </a:rPr>
                        <a:t>SNS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FF0000"/>
                          </a:solidFill>
                          <a:latin typeface="맑은 고딕"/>
                        </a:rPr>
                        <a:t>를 활용한 홍보 및 서비스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맑은 고딕"/>
                        </a:rPr>
                        <a:t>제공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맑은 고딕"/>
                        </a:rPr>
                        <a:t>(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맑은 고딕"/>
                        </a:rPr>
                        <a:t>미디어담당관 이관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맑은 고딕"/>
                        </a:rPr>
                        <a:t>,)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보도자료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제공 및 언론매체에 보도된 시정기록 수집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관리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잘못된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언론보도에 대한 대응 및 해명 등에 관한 사항 총괄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0951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[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새마을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]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살기 좋은 희망마을 만들기 사업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기본사업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살기 좋은 지역 만들기 사업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농촌체험학습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고객 유치활동 운영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교육청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농촌체험 자원봉사자 관리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교육체육과 이관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마을축제 지원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새마을운동 일반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새마을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바르게 살기 단체 육성지원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새마을 금고 육성지원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충효예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교실 운영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교육체육과 이관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충남 정신운동 사업 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자원봉사자관리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1000" b="0" i="0" u="none" strike="noStrike" spc="-100" baseline="0" dirty="0" smtClean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[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의전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] </a:t>
                      </a:r>
                      <a:r>
                        <a:rPr lang="ko-KR" altLang="en-US" sz="1000" dirty="0" smtClean="0"/>
                        <a:t>시장 업무추진비 집행 </a:t>
                      </a:r>
                      <a:r>
                        <a:rPr lang="en-US" altLang="ko-KR" sz="1000" dirty="0" smtClean="0"/>
                        <a:t>,</a:t>
                      </a:r>
                      <a:r>
                        <a:rPr lang="ko-KR" altLang="en-US" sz="1000" dirty="0" smtClean="0">
                          <a:solidFill>
                            <a:srgbClr val="FF0000"/>
                          </a:solidFill>
                        </a:rPr>
                        <a:t>주요인사 의전</a:t>
                      </a:r>
                      <a:r>
                        <a:rPr lang="en-US" altLang="ko-KR" sz="1000" dirty="0" smtClean="0">
                          <a:solidFill>
                            <a:srgbClr val="FF0000"/>
                          </a:solidFill>
                        </a:rPr>
                        <a:t>,</a:t>
                      </a:r>
                      <a:r>
                        <a:rPr lang="ko-KR" altLang="en-US" sz="1000" dirty="0" smtClean="0">
                          <a:solidFill>
                            <a:srgbClr val="FF0000"/>
                          </a:solidFill>
                        </a:rPr>
                        <a:t>대외 의전 협조</a:t>
                      </a:r>
                      <a:r>
                        <a:rPr lang="en-US" altLang="ko-KR" sz="1000" dirty="0" smtClean="0">
                          <a:solidFill>
                            <a:srgbClr val="FF0000"/>
                          </a:solidFill>
                        </a:rPr>
                        <a:t>(</a:t>
                      </a:r>
                      <a:r>
                        <a:rPr lang="ko-KR" altLang="en-US" sz="1000" dirty="0" smtClean="0">
                          <a:solidFill>
                            <a:srgbClr val="FF0000"/>
                          </a:solidFill>
                        </a:rPr>
                        <a:t>추가</a:t>
                      </a:r>
                      <a:r>
                        <a:rPr lang="en-US" altLang="ko-KR" sz="1000" dirty="0" smtClean="0">
                          <a:solidFill>
                            <a:srgbClr val="FF0000"/>
                          </a:solidFill>
                        </a:rPr>
                        <a:t>)</a:t>
                      </a:r>
                      <a:endParaRPr lang="ko-KR" altLang="en-US" sz="1000" b="0" i="0" u="none" strike="noStrike" spc="-100" baseline="0" dirty="0">
                        <a:solidFill>
                          <a:srgbClr val="FF0000"/>
                        </a:solidFill>
                        <a:latin typeface="맑은 고딕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0951">
                <a:tc rowSpan="5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기획</a:t>
                      </a:r>
                      <a:endParaRPr lang="en-US" altLang="ko-KR" sz="1000" b="0" i="0" u="none" strike="noStrike" dirty="0" smtClean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담당관실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[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기획조정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]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시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미래비전 설정 및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FF0000"/>
                          </a:solidFill>
                          <a:latin typeface="맑은 고딕"/>
                        </a:rPr>
                        <a:t>정책 개발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맑은 고딕"/>
                        </a:rPr>
                        <a:t>,(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FF0000"/>
                          </a:solidFill>
                          <a:latin typeface="맑은 고딕"/>
                        </a:rPr>
                        <a:t>시정연구과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맑은 고딕"/>
                        </a:rPr>
                        <a:t> 이관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맑은 고딕"/>
                        </a:rPr>
                        <a:t>)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시정 종합 기획 수립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시장 공약사항 추진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대통령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국무총리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장관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도지사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시장 지시사항 처리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공공기관 유치에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시정조정위원회 운영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공무원 및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FF0000"/>
                          </a:solidFill>
                          <a:latin typeface="맑은 고딕"/>
                        </a:rPr>
                        <a:t>시민제안제도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맑은 고딕"/>
                        </a:rPr>
                        <a:t>운영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맑은 고딕"/>
                        </a:rPr>
                        <a:t>(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맑은 고딕"/>
                        </a:rPr>
                        <a:t>시민소통이관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맑은 고딕"/>
                        </a:rPr>
                        <a:t>)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dirty="0" smtClean="0">
                          <a:solidFill>
                            <a:srgbClr val="FF0000"/>
                          </a:solidFill>
                        </a:rPr>
                        <a:t>통합 성과관리제 운영 </a:t>
                      </a:r>
                      <a:r>
                        <a:rPr lang="ko-KR" altLang="en-US" sz="1000" baseline="0" dirty="0" smtClean="0">
                          <a:solidFill>
                            <a:srgbClr val="FF0000"/>
                          </a:solidFill>
                        </a:rPr>
                        <a:t> </a:t>
                      </a:r>
                      <a:r>
                        <a:rPr lang="ko-KR" altLang="en-US" sz="1000" dirty="0" smtClean="0">
                          <a:solidFill>
                            <a:srgbClr val="FF0000"/>
                          </a:solidFill>
                        </a:rPr>
                        <a:t>통합 성과관리시스템 구축 및 관리 </a:t>
                      </a:r>
                      <a:r>
                        <a:rPr lang="en-US" altLang="ko-KR" sz="1000" dirty="0" smtClean="0">
                          <a:solidFill>
                            <a:srgbClr val="FF0000"/>
                          </a:solidFill>
                        </a:rPr>
                        <a:t>(</a:t>
                      </a:r>
                      <a:r>
                        <a:rPr lang="ko-KR" altLang="en-US" sz="1000" dirty="0" smtClean="0">
                          <a:solidFill>
                            <a:srgbClr val="FF0000"/>
                          </a:solidFill>
                        </a:rPr>
                        <a:t>추가</a:t>
                      </a:r>
                      <a:r>
                        <a:rPr lang="en-US" altLang="ko-KR" sz="1000" dirty="0" smtClean="0">
                          <a:solidFill>
                            <a:srgbClr val="FF0000"/>
                          </a:solidFill>
                        </a:rPr>
                        <a:t>)</a:t>
                      </a:r>
                      <a:endParaRPr lang="ko-KR" altLang="en-US" sz="1000" dirty="0" smtClean="0">
                        <a:solidFill>
                          <a:srgbClr val="FF0000"/>
                        </a:solidFill>
                      </a:endParaRPr>
                    </a:p>
                    <a:p>
                      <a:pPr algn="l" fontAlgn="ctr" latinLnBrk="0"/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부시장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업무추진비 집행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그 밖에 기획업무에 관한 사항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[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예산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]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재정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운영계획 수립 및 시행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예산편성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배정 및 집행사항 지도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감독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도비 보조금 관리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[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의회법무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]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자치법규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제정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개정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폐지 등 법제에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소송 수행에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각종 통계 및 자료관 운영에 관한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사항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,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lt"/>
                        </a:rPr>
                        <a:t>의회관련 업무 지원 및 협조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lt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lt"/>
                        </a:rPr>
                        <a:t>시정의 심사분석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lt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lt"/>
                        </a:rPr>
                        <a:t>자체평가에 관한 사항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lt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lt"/>
                        </a:rPr>
                        <a:t>국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lt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lt"/>
                        </a:rPr>
                        <a:t>도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lt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lt"/>
                        </a:rPr>
                        <a:t>시정 평가 및 성과관리에 관한 사항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lt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lt"/>
                        </a:rPr>
                        <a:t>국가 및 지방 균형발전 사업 총괄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lt"/>
                        </a:rPr>
                        <a:t>(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lt"/>
                        </a:rPr>
                        <a:t>의회업무 통합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lt"/>
                        </a:rPr>
                        <a:t>)</a:t>
                      </a:r>
                      <a:endParaRPr lang="ko-KR" altLang="en-US" sz="1000" b="0" i="0" u="none" strike="noStrike" spc="-100" baseline="0" dirty="0" smtClean="0">
                        <a:solidFill>
                          <a:srgbClr val="FF0000"/>
                        </a:solidFill>
                        <a:latin typeface="+mn-lt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[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규제 개혁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]</a:t>
                      </a:r>
                      <a:endParaRPr lang="ko-KR" altLang="en-US" sz="1000" b="0" i="0" u="none" strike="noStrike" spc="-100" baseline="0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[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서울사무소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]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서울사무소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운영에 관한 사항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79504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인사</a:t>
                      </a:r>
                      <a:endParaRPr lang="en-US" altLang="ko-KR" sz="1000" b="0" i="0" u="none" strike="noStrike" dirty="0" smtClean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담당관실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[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서무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]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행정능률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향상 및 행정혁신에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문서의 생산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유통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보존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보안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공인관리에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공공기관 정보공개에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행정 규제 및 행정서비스 헌장 운영 총괄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당직근무 명령 및 복무지도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감독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직장민방위대 및 직장예비군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「사무관리규정」에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시장 및 부시장의 사무 인계인수에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사무위임 전결 처리 규칙에 관한 사항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0951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[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인사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]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인사행정의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종합 기획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조정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행정기구 및 정원에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공무원 임면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징계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표창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보수 등 인사관리에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공주시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무기계약근로자의 정수 책정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채용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인사에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공무원 교육에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그 밖에 공무원과 무기계약근로자 등의 인사 등 총괄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7950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[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후생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]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공무원의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후생복지 증진에 관한 사항 총괄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무기계약 근로자 및 기간제 근로자의 산업재해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직무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직장교육에 관한 사항 총괄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공주시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무기계약근로자의 근무성적 평정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후생복지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노무관리에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기간제근로자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관리 총괄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공무원 및 무기계약근로자의 연금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보험 등에 관한 사항 총괄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민간인 근로자 취업규정에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무기계약근로자 관리 규정에 관한 사항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단체교섭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및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단체협약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등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노동관계법에 관한 사항 총괄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그 밖에 무기계약근로자 및 기간제근로자 등의 복무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후생복지 등 총괄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제목 3"/>
          <p:cNvSpPr txBox="1">
            <a:spLocks/>
          </p:cNvSpPr>
          <p:nvPr/>
        </p:nvSpPr>
        <p:spPr>
          <a:xfrm>
            <a:off x="57116" y="143344"/>
            <a:ext cx="2882520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4. </a:t>
            </a:r>
            <a:r>
              <a:rPr lang="ko-KR" altLang="en-US" dirty="0" smtClean="0">
                <a:latin typeface="맑은 고딕" panose="020B0503020000020004" pitchFamily="50" charset="-127"/>
              </a:rPr>
              <a:t>신 </a:t>
            </a:r>
            <a:r>
              <a:rPr lang="ko-KR" altLang="en-US" dirty="0" err="1" smtClean="0">
                <a:latin typeface="맑은 고딕" panose="020B0503020000020004" pitchFamily="50" charset="-127"/>
              </a:rPr>
              <a:t>조직별</a:t>
            </a:r>
            <a:r>
              <a:rPr lang="ko-KR" altLang="en-US" dirty="0" smtClean="0">
                <a:latin typeface="맑은 고딕" panose="020B0503020000020004" pitchFamily="50" charset="-127"/>
              </a:rPr>
              <a:t> 업무 분장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6" name="내용 개체 틀 2"/>
          <p:cNvSpPr txBox="1">
            <a:spLocks/>
          </p:cNvSpPr>
          <p:nvPr/>
        </p:nvSpPr>
        <p:spPr>
          <a:xfrm>
            <a:off x="273000" y="688956"/>
            <a:ext cx="9360000" cy="35862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신 조직 구조 설정에 따라 아래와 같이 </a:t>
            </a:r>
            <a:r>
              <a:rPr kumimoji="1" lang="ko-KR" altLang="en-US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조직별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업무구조를 제안함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989045" y="187786"/>
            <a:ext cx="15969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Ⅵ.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조직구조 설정</a:t>
            </a:r>
          </a:p>
        </p:txBody>
      </p:sp>
    </p:spTree>
    <p:extLst>
      <p:ext uri="{BB962C8B-B14F-4D97-AF65-F5344CB8AC3E}">
        <p14:creationId xmlns:p14="http://schemas.microsoft.com/office/powerpoint/2010/main" val="25808929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0301129"/>
              </p:ext>
            </p:extLst>
          </p:nvPr>
        </p:nvGraphicFramePr>
        <p:xfrm>
          <a:off x="330165" y="1116103"/>
          <a:ext cx="9216000" cy="3043268"/>
        </p:xfrm>
        <a:graphic>
          <a:graphicData uri="http://schemas.openxmlformats.org/drawingml/2006/table">
            <a:tbl>
              <a:tblPr/>
              <a:tblGrid>
                <a:gridCol w="552135"/>
                <a:gridCol w="8663865"/>
              </a:tblGrid>
              <a:tr h="162399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err="1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조직명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주요업무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479504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미디어 담당관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[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미디어 정책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]</a:t>
                      </a:r>
                      <a:r>
                        <a:rPr lang="ko-KR" altLang="en-US" sz="1000" dirty="0" smtClean="0"/>
                        <a:t> 미디어 정책 기획 총괄 </a:t>
                      </a:r>
                      <a:r>
                        <a:rPr lang="ko-KR" altLang="en-US" sz="1000" baseline="0" dirty="0" smtClean="0"/>
                        <a:t> </a:t>
                      </a:r>
                      <a:r>
                        <a:rPr lang="ko-KR" altLang="en-US" sz="1000" dirty="0" smtClean="0"/>
                        <a:t>홍보계획수립</a:t>
                      </a:r>
                      <a:r>
                        <a:rPr lang="en-US" altLang="ko-KR" sz="1000" dirty="0" smtClean="0"/>
                        <a:t>, 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lt"/>
                        </a:rPr>
                        <a:t>SNS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lt"/>
                        </a:rPr>
                        <a:t>를 활용한 홍보 및 서비스 제공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lt"/>
                        </a:rPr>
                        <a:t>(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lt"/>
                        </a:rPr>
                        <a:t>미디어담당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lt"/>
                        </a:rPr>
                        <a:t>),</a:t>
                      </a:r>
                      <a:r>
                        <a:rPr lang="ko-KR" altLang="en-US" sz="1000" dirty="0" smtClean="0"/>
                        <a:t> 시정홍보용 </a:t>
                      </a:r>
                      <a:r>
                        <a:rPr lang="ko-KR" altLang="en-US" sz="1000" dirty="0" err="1" smtClean="0"/>
                        <a:t>블로그</a:t>
                      </a:r>
                      <a:r>
                        <a:rPr lang="en-US" altLang="ko-KR" sz="1000" dirty="0" smtClean="0"/>
                        <a:t>, </a:t>
                      </a:r>
                      <a:r>
                        <a:rPr lang="ko-KR" altLang="en-US" sz="1000" dirty="0" err="1" smtClean="0"/>
                        <a:t>트위터</a:t>
                      </a:r>
                      <a:r>
                        <a:rPr lang="ko-KR" altLang="en-US" sz="1000" dirty="0" smtClean="0"/>
                        <a:t> 등 </a:t>
                      </a:r>
                      <a:r>
                        <a:rPr lang="en-US" altLang="ko-KR" sz="1000" dirty="0" smtClean="0"/>
                        <a:t>SNS </a:t>
                      </a:r>
                      <a:r>
                        <a:rPr lang="ko-KR" altLang="en-US" sz="1000" dirty="0" smtClean="0"/>
                        <a:t>운영 관리 </a:t>
                      </a:r>
                    </a:p>
                    <a:p>
                      <a:r>
                        <a:rPr lang="ko-KR" altLang="en-US" sz="1000" dirty="0" smtClean="0"/>
                        <a:t>기타 인터넷 등 온라인 홍보매체 개설 및 관리 </a:t>
                      </a:r>
                      <a:r>
                        <a:rPr lang="ko-KR" altLang="en-US" sz="1000" baseline="0" dirty="0" smtClean="0"/>
                        <a:t> </a:t>
                      </a:r>
                      <a:r>
                        <a:rPr lang="ko-KR" altLang="en-US" sz="1000" dirty="0" smtClean="0"/>
                        <a:t>인터넷 방송 운영 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0951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[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지역 마케팅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]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지역마케팅 홍보 총괄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온라인 시스템을 통한  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 혁신 사업 개발 및 추진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사이버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고맛나루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장터 관리 운영에 관한 사항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사이버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고맛나루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장터 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입점자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및 제품관리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유통관리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고객관리에 관한 사항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사이버 공주 시민관리에 관한 사항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사이버 공주 시민 확충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가맹업소관리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여행코스 관리 등에 관한 사항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여름캠프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7950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[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정보화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]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정보화 및 전산운영 계획 수립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조정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지역 정보화 사업 추진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전산화 대상 업무 연구 개발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전산실 운영 및 우수 프로그램 보급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각종 소프트웨어 프로그램 보급 및 각종 서버 구축 관리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인터넷 홈페이지 관리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운영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전자결재시스템 관리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운영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, PC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및 주변기기 보급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관리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지역주민 및 공무원 정보화 교육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그 밖에 정보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전산에 관한 사항 등</a:t>
                      </a:r>
                      <a:endParaRPr lang="ko-KR" altLang="en-US" sz="1000" b="0" i="0" u="none" strike="noStrike" spc="-100" baseline="0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79504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[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통신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]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통신정책 기획 및 추진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통신 보안 정책 수립 및 운영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본청 및 산하기관의 행정전화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팩시밀리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방송시스템 관리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운영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정보통신망 구축 및 관리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민방위 경보시설 관리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운영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정보통신시설 사용 전 검사</a:t>
                      </a:r>
                      <a:endParaRPr lang="ko-KR" altLang="en-US" sz="1000" b="0" i="0" u="none" strike="noStrike" spc="-100" baseline="0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79504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감사</a:t>
                      </a:r>
                      <a:endParaRPr lang="en-US" altLang="ko-KR" sz="1000" b="0" i="0" u="none" strike="noStrike" dirty="0" smtClean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담당관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[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감사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]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행정에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관한 기획 및 조정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공직자 재산등록 및 윤리위원회 운영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자체감사 및 징계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소청 건 처리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소속 행정기관 및 하부행정기관의 사무 인수인계 확인 등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주민감사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청구제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 운영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공직자 등의 청렴에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일상감사 운영 및 감사사항 기록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예산절감을 위한 재정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설계 심사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「부패방지 및 국민권익위원회의 설치와 운영에 관한 법률」에 관한 사항 총괄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상급기관 감사 수감 및 처분요구 사항 처리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0951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[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조사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]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기동감찰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및 공직기강 확립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특명사항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지시사항 등 조사처리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공무원 및 무기계약 근로자 등의 비위조사 처리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진정민원 처리 및 민원부조리 신고센터 운영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고정사항 등 직소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탄원 민원 조정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다수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집단민원 및 특수민원 조정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시홈페이지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(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시장에게 바란다 코너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)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관리 등 민원사항 처리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각종 개발사업과 관련된 집단민원 해소대책 총괄 추진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0951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[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맑은 고딕"/>
                        </a:rPr>
                        <a:t>특사경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 지원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 특별사법경찰 업무에 관한 사항 총괄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농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축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수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임산물 원산지 표시 단속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내용 개체 틀 2"/>
          <p:cNvSpPr txBox="1">
            <a:spLocks/>
          </p:cNvSpPr>
          <p:nvPr/>
        </p:nvSpPr>
        <p:spPr>
          <a:xfrm>
            <a:off x="273000" y="688956"/>
            <a:ext cx="9360000" cy="35862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신 조직 구조 설정에 따라 아래와 같이 </a:t>
            </a:r>
            <a:r>
              <a:rPr kumimoji="1" lang="ko-KR" altLang="en-US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조직별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업무구조를 제안함</a:t>
            </a:r>
          </a:p>
        </p:txBody>
      </p:sp>
      <p:sp>
        <p:nvSpPr>
          <p:cNvPr id="8" name="제목 3"/>
          <p:cNvSpPr txBox="1">
            <a:spLocks/>
          </p:cNvSpPr>
          <p:nvPr/>
        </p:nvSpPr>
        <p:spPr>
          <a:xfrm>
            <a:off x="57116" y="143344"/>
            <a:ext cx="2882520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4. </a:t>
            </a:r>
            <a:r>
              <a:rPr lang="ko-KR" altLang="en-US" dirty="0" smtClean="0">
                <a:latin typeface="맑은 고딕" panose="020B0503020000020004" pitchFamily="50" charset="-127"/>
              </a:rPr>
              <a:t>신 </a:t>
            </a:r>
            <a:r>
              <a:rPr lang="ko-KR" altLang="en-US" dirty="0" err="1" smtClean="0">
                <a:latin typeface="맑은 고딕" panose="020B0503020000020004" pitchFamily="50" charset="-127"/>
              </a:rPr>
              <a:t>조직별</a:t>
            </a:r>
            <a:r>
              <a:rPr lang="ko-KR" altLang="en-US" dirty="0" smtClean="0">
                <a:latin typeface="맑은 고딕" panose="020B0503020000020004" pitchFamily="50" charset="-127"/>
              </a:rPr>
              <a:t> 업무 분장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989045" y="187786"/>
            <a:ext cx="15969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Ⅵ.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조직구조 설정</a:t>
            </a:r>
          </a:p>
        </p:txBody>
      </p:sp>
    </p:spTree>
    <p:extLst>
      <p:ext uri="{BB962C8B-B14F-4D97-AF65-F5344CB8AC3E}">
        <p14:creationId xmlns:p14="http://schemas.microsoft.com/office/powerpoint/2010/main" val="36101852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1494408"/>
              </p:ext>
            </p:extLst>
          </p:nvPr>
        </p:nvGraphicFramePr>
        <p:xfrm>
          <a:off x="3548942" y="1966151"/>
          <a:ext cx="6012000" cy="440665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72000"/>
                <a:gridCol w="1800000"/>
                <a:gridCol w="3240000"/>
              </a:tblGrid>
              <a:tr h="262503">
                <a:tc>
                  <a:txBody>
                    <a:bodyPr/>
                    <a:lstStyle/>
                    <a:p>
                      <a:pPr algn="ctr" latinLnBrk="0"/>
                      <a:r>
                        <a:rPr lang="ko-KR" altLang="en-US" sz="1400" b="0" dirty="0" smtClean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 분</a:t>
                      </a:r>
                      <a:endParaRPr lang="ko-KR" altLang="en-US" sz="1400" b="0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4406" marR="84406" marT="36000" marB="36000"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0"/>
                      <a:r>
                        <a:rPr lang="ko-KR" altLang="en-US" sz="1400" b="0" dirty="0" smtClean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주요 정책</a:t>
                      </a:r>
                      <a:endParaRPr lang="ko-KR" altLang="en-US" sz="1400" b="0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4406" marR="84406" marT="36000" marB="36000"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0"/>
                      <a:r>
                        <a:rPr lang="ko-KR" altLang="en-US" sz="1400" b="0" dirty="0" smtClean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 내용</a:t>
                      </a:r>
                      <a:endParaRPr lang="ko-KR" altLang="en-US" sz="1400" b="0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84406" marR="84406" marT="36000" marB="36000"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588757">
                <a:tc rowSpan="4">
                  <a:txBody>
                    <a:bodyPr/>
                    <a:lstStyle/>
                    <a:p>
                      <a:pPr algn="ctr" latinLnBrk="0">
                        <a:lnSpc>
                          <a:spcPct val="120000"/>
                        </a:lnSpc>
                      </a:pPr>
                      <a:r>
                        <a:rPr lang="ko-KR" altLang="en-US" sz="1000" b="1" dirty="0" smtClean="0">
                          <a:solidFill>
                            <a:srgbClr val="000000"/>
                          </a:solidFill>
                          <a:latin typeface="+mn-ea"/>
                          <a:cs typeface="Arial" pitchFamily="34" charset="0"/>
                        </a:rPr>
                        <a:t>새로운</a:t>
                      </a:r>
                      <a:endParaRPr lang="en-US" altLang="ko-KR" sz="1000" b="1" dirty="0" smtClean="0">
                        <a:solidFill>
                          <a:srgbClr val="000000"/>
                        </a:solidFill>
                        <a:latin typeface="+mn-ea"/>
                        <a:cs typeface="Arial" pitchFamily="34" charset="0"/>
                      </a:endParaRPr>
                    </a:p>
                    <a:p>
                      <a:pPr algn="ctr" latinLnBrk="0">
                        <a:lnSpc>
                          <a:spcPct val="120000"/>
                        </a:lnSpc>
                      </a:pPr>
                      <a:r>
                        <a:rPr lang="ko-KR" altLang="en-US" sz="1000" b="1" dirty="0" smtClean="0">
                          <a:solidFill>
                            <a:srgbClr val="000000"/>
                          </a:solidFill>
                          <a:latin typeface="+mn-ea"/>
                          <a:cs typeface="Arial" pitchFamily="34" charset="0"/>
                        </a:rPr>
                        <a:t>일자리 영역</a:t>
                      </a:r>
                      <a:endParaRPr lang="ko-KR" altLang="en-US" sz="1000" b="1" dirty="0">
                        <a:solidFill>
                          <a:srgbClr val="000000"/>
                        </a:solidFill>
                        <a:latin typeface="+mn-ea"/>
                        <a:cs typeface="Arial" pitchFamily="34" charset="0"/>
                      </a:endParaRPr>
                    </a:p>
                  </a:txBody>
                  <a:tcPr marL="84406" marR="84406" marT="36000" marB="36000" anchor="ctr"/>
                </a:tc>
                <a:tc>
                  <a:txBody>
                    <a:bodyPr/>
                    <a:lstStyle/>
                    <a:p>
                      <a:pPr algn="ctr" latinLnBrk="0">
                        <a:lnSpc>
                          <a:spcPct val="120000"/>
                        </a:lnSpc>
                      </a:pPr>
                      <a:r>
                        <a:rPr lang="ko-KR" altLang="en-US" sz="1000" b="1" dirty="0" smtClean="0">
                          <a:solidFill>
                            <a:srgbClr val="000000"/>
                          </a:solidFill>
                          <a:latin typeface="+mn-ea"/>
                          <a:cs typeface="Arial" pitchFamily="34" charset="0"/>
                        </a:rPr>
                        <a:t>새로운 시장</a:t>
                      </a:r>
                      <a:r>
                        <a:rPr lang="ko-KR" altLang="en-US" sz="1000" b="1" baseline="0" dirty="0" smtClean="0">
                          <a:solidFill>
                            <a:srgbClr val="000000"/>
                          </a:solidFill>
                          <a:latin typeface="+mn-ea"/>
                          <a:cs typeface="Arial" pitchFamily="34" charset="0"/>
                        </a:rPr>
                        <a:t> </a:t>
                      </a:r>
                      <a:endParaRPr lang="en-US" altLang="ko-KR" sz="1000" b="1" baseline="0" dirty="0" smtClean="0">
                        <a:solidFill>
                          <a:srgbClr val="000000"/>
                        </a:solidFill>
                        <a:latin typeface="+mn-ea"/>
                        <a:cs typeface="Arial" pitchFamily="34" charset="0"/>
                      </a:endParaRPr>
                    </a:p>
                    <a:p>
                      <a:pPr algn="ctr" latinLnBrk="0">
                        <a:lnSpc>
                          <a:spcPct val="120000"/>
                        </a:lnSpc>
                      </a:pPr>
                      <a:r>
                        <a:rPr lang="ko-KR" altLang="en-US" sz="1000" b="1" dirty="0" smtClean="0">
                          <a:solidFill>
                            <a:srgbClr val="000000"/>
                          </a:solidFill>
                          <a:latin typeface="+mn-ea"/>
                          <a:cs typeface="Arial" pitchFamily="34" charset="0"/>
                        </a:rPr>
                        <a:t>새로운 일자리 창출</a:t>
                      </a:r>
                    </a:p>
                  </a:txBody>
                  <a:tcPr marL="84406" marR="84406" marT="36000" marB="36000" anchor="ctr"/>
                </a:tc>
                <a:tc>
                  <a:txBody>
                    <a:bodyPr/>
                    <a:lstStyle/>
                    <a:p>
                      <a:pPr marL="97200" marR="0" indent="-972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</a:rPr>
                        <a:t>과학기술과 </a:t>
                      </a:r>
                      <a:r>
                        <a:rPr lang="en-US" altLang="ko-KR" sz="10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</a:rPr>
                        <a:t>IT</a:t>
                      </a:r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</a:rPr>
                        <a:t>기술을 산업전반에 적용하여 공공과 민간부문 스마트워크 활성화</a:t>
                      </a:r>
                    </a:p>
                  </a:txBody>
                  <a:tcPr marL="84406" marR="84406" marT="0" marB="0" anchor="ctr"/>
                </a:tc>
              </a:tr>
              <a:tr h="588757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0">
                        <a:lnSpc>
                          <a:spcPct val="120000"/>
                        </a:lnSpc>
                      </a:pPr>
                      <a:r>
                        <a:rPr lang="ko-KR" altLang="en-US" sz="1000" b="1" dirty="0" smtClean="0">
                          <a:solidFill>
                            <a:srgbClr val="000000"/>
                          </a:solidFill>
                          <a:latin typeface="+mn-ea"/>
                          <a:cs typeface="Arial" pitchFamily="34" charset="0"/>
                        </a:rPr>
                        <a:t>스펙을 초월한 채용시스템</a:t>
                      </a:r>
                    </a:p>
                  </a:txBody>
                  <a:tcPr marL="84406" marR="84406" marT="36000" marB="36000" anchor="ctr"/>
                </a:tc>
                <a:tc>
                  <a:txBody>
                    <a:bodyPr/>
                    <a:lstStyle/>
                    <a:p>
                      <a:pPr marL="97200" marR="0" indent="-972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</a:rPr>
                        <a:t>열정과 창의성으로 </a:t>
                      </a:r>
                      <a:r>
                        <a:rPr lang="ko-KR" altLang="en-US" sz="10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</a:rPr>
                        <a:t>평가받는</a:t>
                      </a:r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</a:rPr>
                        <a:t> 사회구현</a:t>
                      </a:r>
                      <a:endParaRPr lang="en-US" altLang="ko-KR" sz="10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</a:endParaRPr>
                    </a:p>
                    <a:p>
                      <a:pPr marL="97200" marR="0" indent="-972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</a:rPr>
                        <a:t>정부와 민간 합동 스펙초월 청년취업센터 설립</a:t>
                      </a:r>
                    </a:p>
                  </a:txBody>
                  <a:tcPr marL="84406" marR="84406" marT="0" marB="0" anchor="ctr"/>
                </a:tc>
              </a:tr>
              <a:tr h="588757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1" dirty="0" smtClean="0">
                          <a:solidFill>
                            <a:srgbClr val="000000"/>
                          </a:solidFill>
                          <a:latin typeface="+mn-ea"/>
                          <a:cs typeface="Arial" pitchFamily="34" charset="0"/>
                        </a:rPr>
                        <a:t>청년이 세계를 움직이는</a:t>
                      </a:r>
                      <a:endParaRPr lang="en-US" altLang="ko-KR" sz="1000" b="1" dirty="0" smtClean="0">
                        <a:solidFill>
                          <a:srgbClr val="000000"/>
                        </a:solidFill>
                        <a:latin typeface="+mn-ea"/>
                        <a:cs typeface="Arial" pitchFamily="34" charset="0"/>
                      </a:endParaRP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1" dirty="0" smtClean="0">
                          <a:solidFill>
                            <a:srgbClr val="000000"/>
                          </a:solidFill>
                          <a:latin typeface="+mn-ea"/>
                          <a:cs typeface="Arial" pitchFamily="34" charset="0"/>
                        </a:rPr>
                        <a:t>K-MOVE</a:t>
                      </a:r>
                      <a:endParaRPr lang="ko-KR" altLang="en-US" sz="1000" b="1" dirty="0" smtClean="0">
                        <a:solidFill>
                          <a:srgbClr val="000000"/>
                        </a:solidFill>
                        <a:latin typeface="+mn-ea"/>
                        <a:cs typeface="Arial" pitchFamily="34" charset="0"/>
                      </a:endParaRPr>
                    </a:p>
                  </a:txBody>
                  <a:tcPr marL="84406" marR="84406" marT="36000" marB="36000" anchor="ctr"/>
                </a:tc>
                <a:tc>
                  <a:txBody>
                    <a:bodyPr/>
                    <a:lstStyle/>
                    <a:p>
                      <a:pPr marL="97200" marR="0" indent="-972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</a:rPr>
                        <a:t>해외벤처캐피탈유치 등 글로벌 벤처산업 유치를 통해 청년들의 해외취업기회확대 및 해외취업장려금제도 도입</a:t>
                      </a:r>
                    </a:p>
                  </a:txBody>
                  <a:tcPr marL="84406" marR="84406" marT="0" marB="0" anchor="ctr"/>
                </a:tc>
              </a:tr>
              <a:tr h="588757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0">
                        <a:lnSpc>
                          <a:spcPct val="120000"/>
                        </a:lnSpc>
                      </a:pPr>
                      <a:r>
                        <a:rPr lang="ko-KR" altLang="en-US" sz="1000" b="1" dirty="0" smtClean="0">
                          <a:solidFill>
                            <a:srgbClr val="000000"/>
                          </a:solidFill>
                          <a:latin typeface="+mn-ea"/>
                          <a:cs typeface="Arial" pitchFamily="34" charset="0"/>
                        </a:rPr>
                        <a:t>새로운 기업 탄생의 </a:t>
                      </a:r>
                      <a:endParaRPr lang="en-US" altLang="ko-KR" sz="1000" b="1" dirty="0" smtClean="0">
                        <a:solidFill>
                          <a:srgbClr val="000000"/>
                        </a:solidFill>
                        <a:latin typeface="+mn-ea"/>
                        <a:cs typeface="Arial" pitchFamily="34" charset="0"/>
                      </a:endParaRPr>
                    </a:p>
                    <a:p>
                      <a:pPr algn="ctr" latinLnBrk="0">
                        <a:lnSpc>
                          <a:spcPct val="120000"/>
                        </a:lnSpc>
                      </a:pPr>
                      <a:r>
                        <a:rPr lang="ko-KR" altLang="en-US" sz="1000" b="1" dirty="0" smtClean="0">
                          <a:solidFill>
                            <a:srgbClr val="000000"/>
                          </a:solidFill>
                          <a:latin typeface="+mn-ea"/>
                          <a:cs typeface="Arial" pitchFamily="34" charset="0"/>
                        </a:rPr>
                        <a:t>창업국가 코리아</a:t>
                      </a:r>
                      <a:endParaRPr lang="ko-KR" altLang="en-US" sz="1000" dirty="0">
                        <a:latin typeface="맑은 고딕" panose="020B0503020000020004" pitchFamily="50" charset="-127"/>
                      </a:endParaRPr>
                    </a:p>
                  </a:txBody>
                  <a:tcPr marL="84406" marR="84406" marT="36000" marB="36000" anchor="ctr"/>
                </a:tc>
                <a:tc>
                  <a:txBody>
                    <a:bodyPr/>
                    <a:lstStyle/>
                    <a:p>
                      <a:pPr marL="97200" indent="-97200" algn="l" latinLnBrk="0">
                        <a:lnSpc>
                          <a:spcPct val="100000"/>
                        </a:lnSpc>
                        <a:spcAft>
                          <a:spcPts val="300"/>
                        </a:spcAft>
                        <a:buFont typeface="Arial" pitchFamily="34" charset="0"/>
                        <a:buChar char="•"/>
                      </a:pPr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</a:rPr>
                        <a:t>대학의 창업기지화</a:t>
                      </a:r>
                      <a:endParaRPr lang="en-US" altLang="ko-KR" sz="10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</a:endParaRPr>
                    </a:p>
                    <a:p>
                      <a:pPr marL="97200" indent="-97200" algn="l" latinLnBrk="0">
                        <a:lnSpc>
                          <a:spcPct val="100000"/>
                        </a:lnSpc>
                        <a:spcAft>
                          <a:spcPts val="300"/>
                        </a:spcAft>
                        <a:buFont typeface="Arial" pitchFamily="34" charset="0"/>
                        <a:buChar char="•"/>
                      </a:pPr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</a:rPr>
                        <a:t>자연과학과 인문사회과학의 체계적인 융합인재양성 등 창업의 정부지원</a:t>
                      </a:r>
                    </a:p>
                  </a:txBody>
                  <a:tcPr marL="84406" marR="84406" marT="0" marB="0" anchor="ctr"/>
                </a:tc>
              </a:tr>
              <a:tr h="588757"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1" dirty="0" smtClean="0">
                          <a:solidFill>
                            <a:srgbClr val="000000"/>
                          </a:solidFill>
                          <a:latin typeface="+mn-ea"/>
                          <a:cs typeface="Arial" pitchFamily="34" charset="0"/>
                        </a:rPr>
                        <a:t>새로운</a:t>
                      </a:r>
                      <a:endParaRPr lang="en-US" altLang="ko-KR" sz="1000" b="1" dirty="0" smtClean="0">
                        <a:solidFill>
                          <a:srgbClr val="000000"/>
                        </a:solidFill>
                        <a:latin typeface="+mn-ea"/>
                        <a:cs typeface="Arial" pitchFamily="34" charset="0"/>
                      </a:endParaRP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1" dirty="0" smtClean="0">
                          <a:solidFill>
                            <a:srgbClr val="000000"/>
                          </a:solidFill>
                          <a:latin typeface="+mn-ea"/>
                          <a:cs typeface="Arial" pitchFamily="34" charset="0"/>
                        </a:rPr>
                        <a:t>시장 영역</a:t>
                      </a:r>
                    </a:p>
                  </a:txBody>
                  <a:tcPr marL="84406" marR="84406" marT="36000" marB="36000" anchor="ctr"/>
                </a:tc>
                <a:tc>
                  <a:txBody>
                    <a:bodyPr/>
                    <a:lstStyle/>
                    <a:p>
                      <a:pPr algn="ctr" latinLnBrk="0">
                        <a:lnSpc>
                          <a:spcPct val="120000"/>
                        </a:lnSpc>
                      </a:pPr>
                      <a:r>
                        <a:rPr lang="ko-KR" altLang="en-US" sz="1000" b="1" dirty="0" smtClean="0">
                          <a:solidFill>
                            <a:srgbClr val="000000"/>
                          </a:solidFill>
                          <a:latin typeface="+mn-ea"/>
                          <a:cs typeface="Arial" pitchFamily="34" charset="0"/>
                        </a:rPr>
                        <a:t>미래창조과학부 신설</a:t>
                      </a:r>
                    </a:p>
                  </a:txBody>
                  <a:tcPr marL="84406" marR="84406" marT="36000" marB="36000" anchor="ctr"/>
                </a:tc>
                <a:tc>
                  <a:txBody>
                    <a:bodyPr/>
                    <a:lstStyle/>
                    <a:p>
                      <a:pPr marL="97200" indent="-97200" algn="l" latinLnBrk="0">
                        <a:lnSpc>
                          <a:spcPct val="100000"/>
                        </a:lnSpc>
                        <a:spcAft>
                          <a:spcPts val="300"/>
                        </a:spcAft>
                        <a:buFont typeface="Arial" pitchFamily="34" charset="0"/>
                        <a:buChar char="•"/>
                      </a:pPr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</a:rPr>
                        <a:t>상상력과 창의력을 배양하는 창의적 융합 인재육성을 통한 미래선도 연구지원</a:t>
                      </a:r>
                      <a:endParaRPr lang="en-US" altLang="ko-KR" sz="10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</a:endParaRPr>
                    </a:p>
                    <a:p>
                      <a:pPr marL="97200" indent="-97200" algn="l" latinLnBrk="0">
                        <a:lnSpc>
                          <a:spcPct val="100000"/>
                        </a:lnSpc>
                        <a:spcAft>
                          <a:spcPts val="300"/>
                        </a:spcAft>
                        <a:buFont typeface="Arial" pitchFamily="34" charset="0"/>
                        <a:buChar char="•"/>
                      </a:pPr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</a:rPr>
                        <a:t>지식생태계 구축 및 보호를 위한 법제도 지원</a:t>
                      </a:r>
                    </a:p>
                  </a:txBody>
                  <a:tcPr marL="84406" marR="84406" marT="0" marB="0" anchor="ctr"/>
                </a:tc>
              </a:tr>
              <a:tr h="588757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0">
                        <a:lnSpc>
                          <a:spcPct val="120000"/>
                        </a:lnSpc>
                      </a:pPr>
                      <a:r>
                        <a:rPr lang="ko-KR" altLang="en-US" sz="1000" b="1" dirty="0" smtClean="0">
                          <a:solidFill>
                            <a:srgbClr val="000000"/>
                          </a:solidFill>
                          <a:latin typeface="+mn-ea"/>
                          <a:cs typeface="Arial" pitchFamily="34" charset="0"/>
                        </a:rPr>
                        <a:t>개방과 공유를 통한 </a:t>
                      </a:r>
                      <a:endParaRPr lang="en-US" altLang="ko-KR" sz="1000" b="1" dirty="0" smtClean="0">
                        <a:solidFill>
                          <a:srgbClr val="000000"/>
                        </a:solidFill>
                        <a:latin typeface="+mn-ea"/>
                        <a:cs typeface="Arial" pitchFamily="34" charset="0"/>
                      </a:endParaRPr>
                    </a:p>
                    <a:p>
                      <a:pPr algn="ctr" latinLnBrk="0">
                        <a:lnSpc>
                          <a:spcPct val="120000"/>
                        </a:lnSpc>
                      </a:pPr>
                      <a:r>
                        <a:rPr lang="ko-KR" altLang="en-US" sz="1000" b="1" dirty="0" smtClean="0">
                          <a:solidFill>
                            <a:srgbClr val="000000"/>
                          </a:solidFill>
                          <a:latin typeface="+mn-ea"/>
                          <a:cs typeface="Arial" pitchFamily="34" charset="0"/>
                        </a:rPr>
                        <a:t>창조정부 구현</a:t>
                      </a:r>
                    </a:p>
                  </a:txBody>
                  <a:tcPr marL="84406" marR="84406" marT="36000" marB="36000" anchor="ctr"/>
                </a:tc>
                <a:tc>
                  <a:txBody>
                    <a:bodyPr/>
                    <a:lstStyle/>
                    <a:p>
                      <a:pPr marL="97200" marR="0" indent="-972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</a:rPr>
                        <a:t>공공정보의 개방과 민간의 활용으로 새로운 가치창출기반 마련</a:t>
                      </a:r>
                      <a:r>
                        <a:rPr lang="en-US" altLang="ko-KR" sz="10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</a:rPr>
                        <a:t>지식정보의 체계적분류 및 과학적 분석을 통한 미래예측 </a:t>
                      </a:r>
                    </a:p>
                  </a:txBody>
                  <a:tcPr marL="84406" marR="84406" marT="0" marB="0" anchor="ctr"/>
                </a:tc>
              </a:tr>
              <a:tr h="588757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0">
                        <a:lnSpc>
                          <a:spcPct val="120000"/>
                        </a:lnSpc>
                      </a:pPr>
                      <a:r>
                        <a:rPr lang="ko-KR" altLang="en-US" sz="1000" b="1" dirty="0" smtClean="0">
                          <a:solidFill>
                            <a:srgbClr val="000000"/>
                          </a:solidFill>
                          <a:latin typeface="+mn-ea"/>
                          <a:cs typeface="Arial" pitchFamily="34" charset="0"/>
                        </a:rPr>
                        <a:t>소프트웨어의</a:t>
                      </a:r>
                      <a:r>
                        <a:rPr lang="ko-KR" altLang="en-US" sz="1000" b="1" baseline="0" dirty="0" smtClean="0">
                          <a:solidFill>
                            <a:srgbClr val="000000"/>
                          </a:solidFill>
                          <a:latin typeface="+mn-ea"/>
                          <a:cs typeface="Arial" pitchFamily="34" charset="0"/>
                        </a:rPr>
                        <a:t> </a:t>
                      </a:r>
                      <a:r>
                        <a:rPr lang="ko-KR" altLang="en-US" sz="1000" b="1" dirty="0" smtClean="0">
                          <a:solidFill>
                            <a:srgbClr val="000000"/>
                          </a:solidFill>
                          <a:latin typeface="+mn-ea"/>
                          <a:cs typeface="Arial" pitchFamily="34" charset="0"/>
                        </a:rPr>
                        <a:t>미래성장산업화</a:t>
                      </a:r>
                    </a:p>
                  </a:txBody>
                  <a:tcPr marL="84406" marR="84406" marT="36000" marB="36000" anchor="ctr"/>
                </a:tc>
                <a:tc>
                  <a:txBody>
                    <a:bodyPr/>
                    <a:lstStyle/>
                    <a:p>
                      <a:pPr marL="97200" marR="0" indent="-972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</a:rPr>
                        <a:t>소프트웨어 제값주기 실현 및 오픈소스기업의 사회적 기업육성</a:t>
                      </a:r>
                      <a:r>
                        <a:rPr lang="en-US" altLang="ko-KR" sz="10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</a:rPr>
                        <a:t>창의적 인적자원이 전 부문의 성공을 이끄는 브레인 웨어 시대개척</a:t>
                      </a:r>
                    </a:p>
                  </a:txBody>
                  <a:tcPr marL="84406" marR="84406" marT="0" marB="0" anchor="ctr"/>
                </a:tc>
              </a:tr>
            </a:tbl>
          </a:graphicData>
        </a:graphic>
      </p:graphicFrame>
      <p:sp>
        <p:nvSpPr>
          <p:cNvPr id="12" name="Text Box 6"/>
          <p:cNvSpPr txBox="1">
            <a:spLocks noChangeArrowheads="1"/>
          </p:cNvSpPr>
          <p:nvPr/>
        </p:nvSpPr>
        <p:spPr bwMode="auto">
          <a:xfrm>
            <a:off x="5210664" y="1571612"/>
            <a:ext cx="268855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latinLnBrk="0"/>
            <a:r>
              <a:rPr lang="ko-KR" altLang="en-US" sz="1400" i="1" u="sng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창조경제 구현을 위한 </a:t>
            </a:r>
            <a:r>
              <a:rPr lang="en-US" altLang="ko-KR" sz="1400" i="1" u="sng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7</a:t>
            </a:r>
            <a:r>
              <a:rPr lang="ko-KR" altLang="en-US" sz="1400" i="1" u="sng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대 전략</a:t>
            </a:r>
          </a:p>
        </p:txBody>
      </p:sp>
      <p:grpSp>
        <p:nvGrpSpPr>
          <p:cNvPr id="2" name="그룹 15"/>
          <p:cNvGrpSpPr/>
          <p:nvPr/>
        </p:nvGrpSpPr>
        <p:grpSpPr>
          <a:xfrm>
            <a:off x="331788" y="1957299"/>
            <a:ext cx="3204356" cy="4387885"/>
            <a:chOff x="416496" y="2240868"/>
            <a:chExt cx="3204356" cy="4212320"/>
          </a:xfrm>
        </p:grpSpPr>
        <p:cxnSp>
          <p:nvCxnSpPr>
            <p:cNvPr id="7" name="직선 연결선 6"/>
            <p:cNvCxnSpPr/>
            <p:nvPr/>
          </p:nvCxnSpPr>
          <p:spPr>
            <a:xfrm flipH="1">
              <a:off x="416496" y="2240868"/>
              <a:ext cx="3204356" cy="473074"/>
            </a:xfrm>
            <a:prstGeom prst="line">
              <a:avLst/>
            </a:prstGeom>
            <a:ln w="9525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 flipH="1" flipV="1">
              <a:off x="416496" y="5985284"/>
              <a:ext cx="3190509" cy="467904"/>
            </a:xfrm>
            <a:prstGeom prst="line">
              <a:avLst/>
            </a:prstGeom>
            <a:ln w="9525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6" name="그림 5"/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6496" y="2708651"/>
              <a:ext cx="3057571" cy="3285607"/>
            </a:xfrm>
            <a:prstGeom prst="rect">
              <a:avLst/>
            </a:prstGeom>
          </p:spPr>
        </p:pic>
      </p:grpSp>
      <p:sp>
        <p:nvSpPr>
          <p:cNvPr id="16" name="내용 개체 틀 2"/>
          <p:cNvSpPr txBox="1">
            <a:spLocks/>
          </p:cNvSpPr>
          <p:nvPr/>
        </p:nvSpPr>
        <p:spPr>
          <a:xfrm>
            <a:off x="272999" y="686515"/>
            <a:ext cx="9360000" cy="6832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kumimoji="1"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lang="ko-KR" altLang="en-US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창조경제 구현을 위한 </a:t>
            </a:r>
            <a:r>
              <a:rPr lang="en-US" altLang="ko-KR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7</a:t>
            </a:r>
            <a:r>
              <a:rPr lang="ko-KR" altLang="en-US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대 전략을 수립하고 이를 통해 새로운 일자리 창출과 시장영역을 </a:t>
            </a:r>
            <a:r>
              <a:rPr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개척할</a:t>
            </a:r>
            <a:endParaRPr lang="en-US" altLang="ko-KR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수 </a:t>
            </a:r>
            <a:r>
              <a:rPr lang="ko-KR" altLang="en-US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있도록 함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8484320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1" name="제목 3"/>
          <p:cNvSpPr txBox="1">
            <a:spLocks/>
          </p:cNvSpPr>
          <p:nvPr/>
        </p:nvSpPr>
        <p:spPr>
          <a:xfrm>
            <a:off x="57116" y="143344"/>
            <a:ext cx="2100255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2. </a:t>
            </a:r>
            <a:r>
              <a:rPr lang="ko-KR" altLang="en-US" dirty="0" smtClean="0">
                <a:latin typeface="맑은 고딕" panose="020B0503020000020004" pitchFamily="50" charset="-127"/>
              </a:rPr>
              <a:t>정책환경분석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712625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9203693"/>
              </p:ext>
            </p:extLst>
          </p:nvPr>
        </p:nvGraphicFramePr>
        <p:xfrm>
          <a:off x="330165" y="1116103"/>
          <a:ext cx="9216000" cy="5169039"/>
        </p:xfrm>
        <a:graphic>
          <a:graphicData uri="http://schemas.openxmlformats.org/drawingml/2006/table">
            <a:tbl>
              <a:tblPr/>
              <a:tblGrid>
                <a:gridCol w="552135"/>
                <a:gridCol w="8663865"/>
              </a:tblGrid>
              <a:tr h="162399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err="1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조직명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주요업무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62399">
                <a:tc rowSpan="5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사회과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5181" marR="5181" marT="51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복지기획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사회복지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업무의 종합계획 수립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보훈단체 운영 지원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재해 이재민 구호 및 생계지원 사업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주민서비스 민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 협의체 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지역사회 복지협의체 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복지행정에 관한 사항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복지연계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지역복지자원의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개발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동원 연계 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자원봉사 시설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프로그램 개발 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민간 종합사회복지관 및 운영 지도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어려운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이웃돕기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및 자원봉사 활성화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위기 가정 등에 대한 긴급 복지 지원사업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지역사회 서비스혁신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투자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사업에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자원봉사센터 민간위탁에 관한 사항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행복키움지원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통합사례관리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방문형서비스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사업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읍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동 복지사업 지원관리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지역사회복지협의체 운영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생활보장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자활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지원계획 수립 및 시행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보건복지부 소관 일자리 창출에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기초생활수급자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관리 및 각종 급여지급에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부랑인 및 노숙인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의사상자에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의료급여에 관한 사항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통합조사관리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복지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대상자 등에 대한 조사 및 보장 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중지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rowSpan="5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복지지원과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5181" marR="5181" marT="51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노인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고령화대책추진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노인복지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장사등에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복지서비스 행정에 관한 사항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장애인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장애인에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 사항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t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여성다문화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여성정책행정에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성매매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및 가정폭력 방지 및 피해자 보호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새터민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외국인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다문화가정 지원에 관한 사항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아동 청소년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아동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및 청소년에 관한 사항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보육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보육 행정에 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출산 장려 </a:t>
                      </a:r>
                      <a:r>
                        <a:rPr lang="ko-KR" altLang="en-US" sz="1000" b="0" i="0" u="none" strike="noStrike" baseline="0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정책 및 지원</a:t>
                      </a:r>
                      <a:r>
                        <a:rPr lang="en-US" altLang="ko-KR" sz="1000" b="0" i="0" u="none" strike="noStrike" baseline="0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한부모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가정 복지증진</a:t>
                      </a:r>
                      <a:endParaRPr lang="ko-KR" altLang="en-US" sz="1000" b="0" i="0" u="none" strike="noStrik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시민봉사과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5181" marR="5181" marT="51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t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민원행정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민원행정의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종합계획 수립 및 조정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「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민원사무처리에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 법률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」에 관한 사항 총괄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복합민원 및 유기한 민원 등 민원처리 주무부서 지정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민원사무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총괄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민원행정제도 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개선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민원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회 방문처리제</a:t>
                      </a:r>
                      <a:r>
                        <a:rPr lang="en-US" altLang="ko-KR" sz="1000" b="0" i="0" u="none" strike="noStrike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운영</a:t>
                      </a:r>
                      <a:r>
                        <a:rPr lang="en-US" altLang="ko-KR" sz="1000" b="0" i="0" u="none" strike="noStrik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창구민원 총괄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조정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언제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어디서나 민원처리</a:t>
                      </a:r>
                    </a:p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밖에 민원행정에 관한 사항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t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가족등록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가족관계등록에 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외국인 등록 및 외국국적동포 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인감에관한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수형인 명부 관리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여권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등 여권사무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차량등록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자동차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건설기계 검사기간 경과 안내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자동차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건설기계 등록번호표 발급 및 재봉인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자동차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건설기계 등록관련 과태료 부과 및 징수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이륜자동차 등록에 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자동차 및 건설기계 등록에 관한 사항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컨택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센터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시 대표 전화 관리 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안심콜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및 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효도콜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운영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관광 정보 안내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고맛나루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장터 전화 주문 대응</a:t>
                      </a:r>
                      <a:endParaRPr lang="ko-KR" altLang="en-US" sz="1000" b="0" i="0" u="none" strike="noStrik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회계과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5181" marR="5181" marT="51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경리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시비 및 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도비 재배정분 지출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공무원 보수 계산 및 지급에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일상경비 교부 및 일상경비 출납검사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세입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세출의 결산 총괄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세입세출외현금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및 유가증권의 출납 보관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자산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부채 실사 및 복식부기 회계제도 운영에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회계에 관한 사항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계약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계약심사에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용역계약 및 물품의 구매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조달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수불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수선에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용역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물품구매의 발주 전 적정성 분석 및 심사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점검에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관용차량 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재물조사 및 물품관리에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물품정수 책정 및 배정 업무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재산관리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공유재산 관리에 관한 사항 총괄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재산관리에 관한 사항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청사관리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청사 및 관사 유지 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 산하기관 청사 신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증축 공사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7" name="내용 개체 틀 2"/>
          <p:cNvSpPr txBox="1">
            <a:spLocks/>
          </p:cNvSpPr>
          <p:nvPr/>
        </p:nvSpPr>
        <p:spPr>
          <a:xfrm>
            <a:off x="273000" y="688956"/>
            <a:ext cx="9360000" cy="38779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본청 부서별 주요 업무는 아래와 같음</a:t>
            </a:r>
          </a:p>
        </p:txBody>
      </p:sp>
      <p:sp>
        <p:nvSpPr>
          <p:cNvPr id="10" name="제목 3"/>
          <p:cNvSpPr txBox="1">
            <a:spLocks/>
          </p:cNvSpPr>
          <p:nvPr/>
        </p:nvSpPr>
        <p:spPr>
          <a:xfrm>
            <a:off x="57116" y="143344"/>
            <a:ext cx="2882520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4. </a:t>
            </a:r>
            <a:r>
              <a:rPr lang="ko-KR" altLang="en-US" dirty="0" smtClean="0">
                <a:latin typeface="맑은 고딕" panose="020B0503020000020004" pitchFamily="50" charset="-127"/>
              </a:rPr>
              <a:t>신 </a:t>
            </a:r>
            <a:r>
              <a:rPr lang="ko-KR" altLang="en-US" dirty="0" err="1" smtClean="0">
                <a:latin typeface="맑은 고딕" panose="020B0503020000020004" pitchFamily="50" charset="-127"/>
              </a:rPr>
              <a:t>조직별</a:t>
            </a:r>
            <a:r>
              <a:rPr lang="ko-KR" altLang="en-US" dirty="0" smtClean="0">
                <a:latin typeface="맑은 고딕" panose="020B0503020000020004" pitchFamily="50" charset="-127"/>
              </a:rPr>
              <a:t> 업무 분장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989045" y="187786"/>
            <a:ext cx="15969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Ⅵ.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조직구조 설정</a:t>
            </a:r>
          </a:p>
        </p:txBody>
      </p:sp>
    </p:spTree>
    <p:extLst>
      <p:ext uri="{BB962C8B-B14F-4D97-AF65-F5344CB8AC3E}">
        <p14:creationId xmlns:p14="http://schemas.microsoft.com/office/powerpoint/2010/main" val="32778709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3323647"/>
              </p:ext>
            </p:extLst>
          </p:nvPr>
        </p:nvGraphicFramePr>
        <p:xfrm>
          <a:off x="330165" y="1116103"/>
          <a:ext cx="9216000" cy="5407599"/>
        </p:xfrm>
        <a:graphic>
          <a:graphicData uri="http://schemas.openxmlformats.org/drawingml/2006/table">
            <a:tbl>
              <a:tblPr/>
              <a:tblGrid>
                <a:gridCol w="552135"/>
                <a:gridCol w="8663865"/>
              </a:tblGrid>
              <a:tr h="162399"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 err="1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조직명</a:t>
                      </a:r>
                      <a:endParaRPr lang="ko-KR" altLang="en-US" sz="1000" b="0" i="0" u="none" strike="noStrike" kern="1200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주요업무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62399">
                <a:tc rowSpan="7"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 err="1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세무과</a:t>
                      </a:r>
                      <a:endParaRPr lang="ko-KR" altLang="en-US" sz="1000" b="0" i="0" u="none" strike="noStrike" kern="1200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세정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과소관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행정의 종합계획 수립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총괄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지방세 종합계획 수립 및 관계제도 연구 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조례개정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제도개선에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수입증지 인수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수불 및 판매원 지정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지방세 종합전산화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과내 예산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경리 및 물품 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지방세정 홍보 및 교육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지방세 관련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제증명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발급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지방세 세무조사 종합계획 수립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지방세 세무조사 전반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음성 세원 발굴 및 탈루세원 감찰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지방세 범칙사건 조사 처리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지방세구제업무수행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소송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조세지출예산제도 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지방세심의위원회 운영 및 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타 담당에 속하지 아니하는 사항</a:t>
                      </a:r>
                    </a:p>
                  </a:txBody>
                  <a:tcPr marL="9525" marR="9525" marT="0" marB="18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도세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취득세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등록면허세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지역자원시설세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신고처리 및 부과 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취득물건 변동사항 관리 및 미신고분 도세 부과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취득세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등록면허세 감면확인서 발급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취득세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등록면허세 감면자료 사후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관리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담당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소관 세목의 납입 및 감액 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담당 소관 지방세구제업무수행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이의신청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심사청구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과세전적부심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9525" marR="9525" marT="0" marB="18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시세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주민세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부과조정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지방소득세 부과조정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담배소비세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자동차세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주행분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부과조정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담당 소관 세목의 납입 및 감액 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자동차세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차량분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부과 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담당 소관 지방세구제업무수행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이의신청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심사청구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과세전적부심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징수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지방세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징수계획 수립 및 시행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가산금 조정 및 독촉장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발급 등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징수 독려 및 납부 홍보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지방세 체납자 분석 및 체납처분 실시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징수 촉탁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공과금 배당신청 및 청산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징수유예 및 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차납세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의무자 지정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담당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소관 지방세구제업무수행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이의신청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심사청구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과세전적부심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세입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개별주택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시가조사 세부추진계획 수립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건물현황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주변특성 조사 및 시가 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개별주택가격 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공시 및 개별통지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이의신청 접수 및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재산정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지방세 과표결정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기타물건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시가표준액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조사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결정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재산세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지역자원시설세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부과 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토지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건물 일제조사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세외 수입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지방교부세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보조금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교부금 등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의존재원 수입결의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자금배정 및 자금수급 계획 수립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세입결산 총괄 및 지방세 수납정리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시금고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지정 및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수납대행점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관리 감독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세외수입 총괄 및 세외수입원 조사계획 수립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기부금품 모집 통제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국세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징수부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정리 및 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도세 불입 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국세 및 일반회계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과오납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처리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지방세 및 국세 수입 과징 상황보고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세입정정 및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이월액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조서 작성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납세편의시책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담당 소관 지방세구제업무수행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이의신청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심사청구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),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과태료 징수업무</a:t>
                      </a:r>
                      <a:endParaRPr lang="en-US" altLang="ko-KR" sz="1000" b="0" i="0" u="none" strike="noStrik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endParaRPr lang="ko-KR" altLang="en-US" sz="1000" b="0" i="0" u="none" strike="noStrike" kern="1200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과표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개별주택 시가조사 세부추진계획 수립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건물현황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주변특성 조사 및 시가 산정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개별주택가격 결정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공시 및 개별통지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이의신청 접수 및 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재산정</a:t>
                      </a:r>
                      <a:endParaRPr lang="ko-KR" altLang="en-US" sz="1000" b="0" i="0" u="none" strike="noStrike" dirty="0" smtClean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지방세 과표결정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기타물건 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시가표준액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조사 결정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재산세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지역자원시설세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부과 조정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토지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건물 일제조사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rowSpan="5"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문화</a:t>
                      </a:r>
                      <a:endParaRPr lang="en-US" altLang="ko-KR" sz="1000" b="0" i="0" u="none" strike="noStrike" kern="1200" dirty="0" smtClean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관광과</a:t>
                      </a:r>
                      <a:endParaRPr lang="ko-KR" altLang="en-US" sz="1000" b="0" i="0" u="none" strike="noStrike" kern="1200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관광정책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관광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진흥계획 수립 및 추진 총괄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금강권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백제문화권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타 지역과 협력 관계 유지 및 공통사업 추진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 특성에 맞는 관광 상품 개발 및 브랜드화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국내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외 관광객 유치 및 홍보 총괄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관광업체 등록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육성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감독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관광 불편신고 및 안내 센터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관광안내소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관광홍보물 제작 및 관광 상품 개발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관광진흥자금 융자 안내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종합유원시설업에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유기장업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관련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관광경영사업소 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시간제 계약직공무원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관광안내통역원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문화관광해설사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관광 진흥 및 축제지원에 관한 사항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문화예술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문화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예술에 관한 사항 종합기획 및 조정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음반 및 비디오판매대여 감상실업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공연장에 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노래연습장업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게임장업에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지방문화원 육성 및 지원에 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인쇄소 및 출판사에 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종교 행정업무 종합 기획 및 조정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공공시설관리소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도서관 운영 지도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문화예술 관한 사항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관광 개발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관광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기반시설 확충에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비지정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관광지 지정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관광지 지정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개발 및 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공예공방촌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설치 및 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관광 시설물 설치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유지 및 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온천 개발 및 온천관광 육성에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관광자원의 개발 및 보존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관광지조성 특별회계 설치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관리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관광축제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각종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축제 추진 및 축제와 관련된 단체의 육성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웅진성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수문병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근무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교대식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거행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전국향토연극제 추진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금강자연미술 및 공주국제미술제에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밤 축제 추진 및 기타 축제에 관한 사항 등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endParaRPr lang="ko-KR" altLang="en-US" sz="1000" b="0" i="0" u="none" strike="noStrike" kern="1200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테마관광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테마관광 기획 및 개발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테마관광지원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농촌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교육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등산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산림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웰빙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관광 패키지 구성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6" name="내용 개체 틀 2"/>
          <p:cNvSpPr txBox="1">
            <a:spLocks/>
          </p:cNvSpPr>
          <p:nvPr/>
        </p:nvSpPr>
        <p:spPr>
          <a:xfrm>
            <a:off x="273000" y="688956"/>
            <a:ext cx="9360000" cy="38779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본청 부서별 주요 업무는 아래와 같음</a:t>
            </a:r>
          </a:p>
        </p:txBody>
      </p:sp>
      <p:sp>
        <p:nvSpPr>
          <p:cNvPr id="10" name="제목 3"/>
          <p:cNvSpPr txBox="1">
            <a:spLocks/>
          </p:cNvSpPr>
          <p:nvPr/>
        </p:nvSpPr>
        <p:spPr>
          <a:xfrm>
            <a:off x="57116" y="143344"/>
            <a:ext cx="2882520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4. </a:t>
            </a:r>
            <a:r>
              <a:rPr lang="ko-KR" altLang="en-US" dirty="0" smtClean="0">
                <a:latin typeface="맑은 고딕" panose="020B0503020000020004" pitchFamily="50" charset="-127"/>
              </a:rPr>
              <a:t>신 </a:t>
            </a:r>
            <a:r>
              <a:rPr lang="ko-KR" altLang="en-US" dirty="0" err="1" smtClean="0">
                <a:latin typeface="맑은 고딕" panose="020B0503020000020004" pitchFamily="50" charset="-127"/>
              </a:rPr>
              <a:t>조직별</a:t>
            </a:r>
            <a:r>
              <a:rPr lang="ko-KR" altLang="en-US" dirty="0" smtClean="0">
                <a:latin typeface="맑은 고딕" panose="020B0503020000020004" pitchFamily="50" charset="-127"/>
              </a:rPr>
              <a:t> 업무 분장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989045" y="187786"/>
            <a:ext cx="15969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Ⅵ.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조직구조 설정</a:t>
            </a:r>
          </a:p>
        </p:txBody>
      </p:sp>
    </p:spTree>
    <p:extLst>
      <p:ext uri="{BB962C8B-B14F-4D97-AF65-F5344CB8AC3E}">
        <p14:creationId xmlns:p14="http://schemas.microsoft.com/office/powerpoint/2010/main" val="1018589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6504161"/>
              </p:ext>
            </p:extLst>
          </p:nvPr>
        </p:nvGraphicFramePr>
        <p:xfrm>
          <a:off x="330165" y="1116103"/>
          <a:ext cx="9216000" cy="2969199"/>
        </p:xfrm>
        <a:graphic>
          <a:graphicData uri="http://schemas.openxmlformats.org/drawingml/2006/table">
            <a:tbl>
              <a:tblPr/>
              <a:tblGrid>
                <a:gridCol w="552135"/>
                <a:gridCol w="8663865"/>
              </a:tblGrid>
              <a:tr h="162399"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 err="1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조직명</a:t>
                      </a:r>
                      <a:endParaRPr lang="ko-KR" altLang="en-US" sz="1000" b="0" i="0" u="none" strike="noStrike" kern="1200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주요업무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62399">
                <a:tc rowSpan="4"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교육</a:t>
                      </a:r>
                      <a:endParaRPr lang="en-US" altLang="ko-KR" sz="1000" b="0" i="0" u="none" strike="noStrike" kern="1200" dirty="0" smtClean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체육과</a:t>
                      </a:r>
                      <a:endParaRPr lang="ko-KR" altLang="en-US" sz="1000" b="0" i="0" u="none" strike="noStrike" kern="1200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교육정책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 ]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교육정책 총괄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산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학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 협력에 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「평생교육법」에 관한 사항 총괄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교육경비 보조에 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공주시 장학재단 운영지원 및 각종 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장학회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지원에 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“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공주 한민족 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교육특구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”에 관한 사항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시민교육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평생 교육 정책</a:t>
                      </a:r>
                      <a:r>
                        <a:rPr lang="en-US" altLang="ko-KR" sz="1000" b="0" i="0" u="none" strike="noStrike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수립 및 실행</a:t>
                      </a:r>
                      <a:r>
                        <a:rPr lang="en-US" altLang="ko-KR" sz="1000" b="0" i="0" u="none" strike="noStrike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시민 교육 프로그램 개발 및 실시</a:t>
                      </a:r>
                      <a:r>
                        <a:rPr lang="en-US" altLang="ko-KR" sz="1000" b="0" i="0" u="none" strike="noStrike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계층별 맞춤형 교육 개발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체육지원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체육지원에 관한 사항 종합기획 및 조정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직장 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체육팀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육성 및 시민체육지원에 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경기가맹단체 및 생활체육협회 지원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장애인 체육업무 지원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전국 어르신 생활육성 및 지원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체육지원에 관한 사항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체육 시설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레저육성에 관한 사항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종합기획 및 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공공체육시설 설치 및 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학교 체육시설 설치 지원 등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체육시설업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신고 및 등록에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레포츠 시설 설치 및 관리에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골프장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항공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수상 레저시설에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수상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레저업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유치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수상레저업등록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수상레저기구등록에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안전점검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단속 등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사후관리 업무는 제외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자전거 정책 및 </a:t>
                      </a:r>
                      <a:r>
                        <a:rPr lang="ko-KR" altLang="en-US" sz="1000" b="0" i="0" u="none" strike="noStrike" baseline="0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시설에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레저육성에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 사항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문화재과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문화재 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맑은 고딕"/>
                        </a:rPr>
                        <a:t>정첵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문화재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보존에 관한 사항 종합 기획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「문화재보호법」과 관련된 업무 추진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「전통사찰의 보존 및 지원에 관한 법률」에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문화재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매장문화재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등록문화재 등 지정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보존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관리계획 수립 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「박물관 및 미술관 진흥법」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]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박동진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판소리전수관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 운영에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문화유산의 조사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연구 및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향토사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 연구에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그 밖의 문화재 보존에 필요한 사항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문화재 관리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국가지정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도지정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 문화재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향토문화유적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전통사찰 등 보수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정비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사적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유적지 및 문화재의 보호 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충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효 시설물 보수 및 정비에 관한 사항 총괄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[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사적운영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 사적지 시설물 유지관리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,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고분군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 및 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공산성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 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매표관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,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고분군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 및 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공산성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 환경정화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,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사적지 재해관련 업무 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[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맑은 고딕"/>
                        </a:rPr>
                        <a:t>석장리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 박물관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]</a:t>
                      </a:r>
                      <a:r>
                        <a:rPr lang="ko-KR" altLang="en-US" sz="1000" dirty="0" smtClean="0"/>
                        <a:t> 상설전시관리 및 특별기획전시 운영</a:t>
                      </a:r>
                      <a:r>
                        <a:rPr lang="en-US" altLang="ko-KR" sz="1000" dirty="0" smtClean="0"/>
                        <a:t>, </a:t>
                      </a:r>
                      <a:r>
                        <a:rPr lang="ko-KR" altLang="en-US" sz="1000" dirty="0" smtClean="0"/>
                        <a:t>상설체험프로그램 개발</a:t>
                      </a:r>
                      <a:r>
                        <a:rPr lang="en-US" altLang="ko-KR" sz="1000" dirty="0" smtClean="0"/>
                        <a:t>·</a:t>
                      </a:r>
                      <a:r>
                        <a:rPr lang="ko-KR" altLang="en-US" sz="1000" dirty="0" smtClean="0"/>
                        <a:t>운영</a:t>
                      </a:r>
                      <a:r>
                        <a:rPr lang="en-US" altLang="ko-KR" sz="1000" dirty="0" smtClean="0"/>
                        <a:t>,</a:t>
                      </a:r>
                      <a:r>
                        <a:rPr lang="ko-KR" altLang="en-US" sz="1000" dirty="0" smtClean="0"/>
                        <a:t>홍보물 제작 및 홍보</a:t>
                      </a:r>
                      <a:r>
                        <a:rPr lang="en-US" altLang="ko-KR" sz="1000" dirty="0" smtClean="0"/>
                        <a:t>,</a:t>
                      </a:r>
                      <a:r>
                        <a:rPr lang="ko-KR" altLang="en-US" sz="1000" dirty="0" smtClean="0"/>
                        <a:t>선사유적지관리</a:t>
                      </a:r>
                      <a:r>
                        <a:rPr lang="en-US" altLang="ko-KR" sz="1000" dirty="0" smtClean="0"/>
                        <a:t>,</a:t>
                      </a:r>
                      <a:r>
                        <a:rPr lang="ko-KR" altLang="en-US" sz="1000" dirty="0" smtClean="0"/>
                        <a:t>관람료 징수 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6" name="내용 개체 틀 2"/>
          <p:cNvSpPr txBox="1">
            <a:spLocks/>
          </p:cNvSpPr>
          <p:nvPr/>
        </p:nvSpPr>
        <p:spPr>
          <a:xfrm>
            <a:off x="273000" y="688956"/>
            <a:ext cx="9360000" cy="38779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본청 부서별 주요 업무는 아래와 같음</a:t>
            </a:r>
          </a:p>
        </p:txBody>
      </p:sp>
      <p:sp>
        <p:nvSpPr>
          <p:cNvPr id="10" name="제목 3"/>
          <p:cNvSpPr txBox="1">
            <a:spLocks/>
          </p:cNvSpPr>
          <p:nvPr/>
        </p:nvSpPr>
        <p:spPr>
          <a:xfrm>
            <a:off x="57116" y="143344"/>
            <a:ext cx="2882520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4. </a:t>
            </a:r>
            <a:r>
              <a:rPr lang="ko-KR" altLang="en-US" dirty="0" smtClean="0">
                <a:latin typeface="맑은 고딕" panose="020B0503020000020004" pitchFamily="50" charset="-127"/>
              </a:rPr>
              <a:t>신 </a:t>
            </a:r>
            <a:r>
              <a:rPr lang="ko-KR" altLang="en-US" dirty="0" err="1" smtClean="0">
                <a:latin typeface="맑은 고딕" panose="020B0503020000020004" pitchFamily="50" charset="-127"/>
              </a:rPr>
              <a:t>조직별</a:t>
            </a:r>
            <a:r>
              <a:rPr lang="ko-KR" altLang="en-US" dirty="0" smtClean="0">
                <a:latin typeface="맑은 고딕" panose="020B0503020000020004" pitchFamily="50" charset="-127"/>
              </a:rPr>
              <a:t> 업무 분장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989045" y="187786"/>
            <a:ext cx="15969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Ⅵ.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조직구조 설정</a:t>
            </a:r>
          </a:p>
        </p:txBody>
      </p:sp>
    </p:spTree>
    <p:extLst>
      <p:ext uri="{BB962C8B-B14F-4D97-AF65-F5344CB8AC3E}">
        <p14:creationId xmlns:p14="http://schemas.microsoft.com/office/powerpoint/2010/main" val="692551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3235489"/>
              </p:ext>
            </p:extLst>
          </p:nvPr>
        </p:nvGraphicFramePr>
        <p:xfrm>
          <a:off x="330165" y="1116103"/>
          <a:ext cx="9375363" cy="5240497"/>
        </p:xfrm>
        <a:graphic>
          <a:graphicData uri="http://schemas.openxmlformats.org/drawingml/2006/table">
            <a:tbl>
              <a:tblPr/>
              <a:tblGrid>
                <a:gridCol w="552135"/>
                <a:gridCol w="8823228"/>
              </a:tblGrid>
              <a:tr h="85215">
                <a:tc>
                  <a:txBody>
                    <a:bodyPr/>
                    <a:lstStyle/>
                    <a:p>
                      <a:pPr marL="0" algn="ctr" defTabSz="914400" rtl="0" eaLnBrk="1" fontAlgn="ctr" latinLnBrk="1" hangingPunct="1">
                        <a:lnSpc>
                          <a:spcPct val="100000"/>
                        </a:lnSpc>
                      </a:pPr>
                      <a:r>
                        <a:rPr lang="ko-KR" altLang="en-US" sz="1000" b="0" i="0" u="none" strike="noStrike" kern="1200" dirty="0" err="1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조직명</a:t>
                      </a:r>
                      <a:endParaRPr lang="ko-KR" altLang="en-US" sz="1000" b="0" i="0" u="none" strike="noStrike" kern="1200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>
                        <a:lnSpc>
                          <a:spcPct val="100000"/>
                        </a:lnSpc>
                      </a:pPr>
                      <a:r>
                        <a:rPr lang="ko-KR" altLang="en-US" sz="1000" b="0" i="0" u="none" strike="noStrike" kern="1200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주요업무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418998">
                <a:tc rowSpan="5"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안전</a:t>
                      </a:r>
                      <a:endParaRPr lang="en-US" altLang="ko-KR" sz="1000" b="0" i="0" u="none" strike="noStrike" dirty="0" smtClean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>
                        <a:lnSpc>
                          <a:spcPct val="100000"/>
                        </a:lnSpc>
                      </a:pP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관리과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0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안전정책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재난안전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관리계획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수립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지역 재난안전대책본부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종합상황실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)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구성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운영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총괄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재난상황 종합관리 및 평시 보고체계 구축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「시설물의 안전관리에 관한 특별법」에 의한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시설물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건축물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관리</a:t>
                      </a:r>
                      <a:b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</a:b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특정관리대상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시설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지역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지정관리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그 밖에 재난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하천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민방위에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지역 방재 종합계획수립 시행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자연재해 대책 수립 추진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재해 위험지구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지정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재해복구 계획 수립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재해 장비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관리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재난위험시설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지역 지정관리 및 장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단기 계획 수립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604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재난관리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]</a:t>
                      </a:r>
                      <a:r>
                        <a:rPr lang="ko-KR" altLang="en-US" sz="1000" dirty="0" smtClean="0"/>
                        <a:t> 지역 방재 종합계획수립 시행 </a:t>
                      </a:r>
                      <a:r>
                        <a:rPr lang="en-US" altLang="ko-KR" sz="1000" dirty="0" smtClean="0"/>
                        <a:t>,</a:t>
                      </a:r>
                      <a:r>
                        <a:rPr lang="ko-KR" altLang="en-US" sz="1000" dirty="0" smtClean="0"/>
                        <a:t>자연재해 대책 수립 추진</a:t>
                      </a:r>
                      <a:r>
                        <a:rPr lang="en-US" altLang="ko-KR" sz="1000" dirty="0" smtClean="0"/>
                        <a:t>,</a:t>
                      </a:r>
                      <a:r>
                        <a:rPr lang="ko-KR" altLang="en-US" sz="1000" dirty="0" smtClean="0"/>
                        <a:t>재해 위험지구 지정 </a:t>
                      </a:r>
                      <a:r>
                        <a:rPr lang="en-US" altLang="ko-KR" sz="1000" dirty="0" smtClean="0"/>
                        <a:t>· </a:t>
                      </a:r>
                      <a:r>
                        <a:rPr lang="ko-KR" altLang="en-US" sz="1000" dirty="0" smtClean="0"/>
                        <a:t>관리</a:t>
                      </a:r>
                      <a:r>
                        <a:rPr lang="en-US" altLang="ko-KR" sz="1000" dirty="0" smtClean="0"/>
                        <a:t>,</a:t>
                      </a:r>
                      <a:r>
                        <a:rPr lang="ko-KR" altLang="en-US" sz="1000" dirty="0" smtClean="0"/>
                        <a:t>재해복구 계획 수립</a:t>
                      </a:r>
                      <a:r>
                        <a:rPr lang="en-US" altLang="ko-KR" sz="1000" dirty="0" smtClean="0"/>
                        <a:t>,</a:t>
                      </a:r>
                      <a:r>
                        <a:rPr lang="ko-KR" altLang="en-US" sz="1000" dirty="0" smtClean="0"/>
                        <a:t>재해 장비 관리 </a:t>
                      </a:r>
                      <a:r>
                        <a:rPr lang="en-US" altLang="ko-KR" sz="1000" dirty="0" smtClean="0"/>
                        <a:t>· </a:t>
                      </a:r>
                      <a:r>
                        <a:rPr lang="ko-KR" altLang="en-US" sz="1000" dirty="0" smtClean="0"/>
                        <a:t>운영</a:t>
                      </a:r>
                      <a:r>
                        <a:rPr lang="en-US" altLang="ko-KR" sz="1000" dirty="0" smtClean="0"/>
                        <a:t>,</a:t>
                      </a:r>
                      <a:r>
                        <a:rPr lang="ko-KR" altLang="en-US" sz="1000" dirty="0" smtClean="0"/>
                        <a:t>재난위험시설</a:t>
                      </a:r>
                      <a:r>
                        <a:rPr lang="en-US" altLang="ko-KR" sz="1000" dirty="0" smtClean="0"/>
                        <a:t>·</a:t>
                      </a:r>
                      <a:r>
                        <a:rPr lang="ko-KR" altLang="en-US" sz="1000" dirty="0" smtClean="0"/>
                        <a:t>지역 지정관리 및 장</a:t>
                      </a:r>
                      <a:r>
                        <a:rPr lang="en-US" altLang="ko-KR" sz="1000" dirty="0" smtClean="0"/>
                        <a:t>·</a:t>
                      </a:r>
                      <a:r>
                        <a:rPr lang="ko-KR" altLang="en-US" sz="1000" dirty="0" smtClean="0"/>
                        <a:t>단기 계획 수립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1932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0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[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맑은 고딕"/>
                        </a:rPr>
                        <a:t>미방위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민방위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계획 수립 및 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민방위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시설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장비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민방위대 조직운영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자원관리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동원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교육에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공익근무요원 복무관리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테러대비 업무에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국가기반체계 보호 업무에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「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통합방위법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」에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「향토예비군설치법」에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을지연습 및 화랑훈련에 관한 사항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1932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하천관리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하천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및 공유수면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유지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관리에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치수 및 하천정비 종합계획 수립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하천 및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소하천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 정비사업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위임 관리하는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맑은 고딕"/>
                        </a:rPr>
                        <a:t>도유재산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하천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제방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)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의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관리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취득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처분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하천골재 채취에 관한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,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FF0000"/>
                          </a:solidFill>
                          <a:latin typeface="+mn-lt"/>
                        </a:rPr>
                        <a:t>금강사업에 관한 사항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1948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0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통합관제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] CCTV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관제 및 운영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,</a:t>
                      </a:r>
                      <a:r>
                        <a:rPr lang="en-US" altLang="ko-KR" sz="1000" b="0" i="0" u="none" strike="noStrike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 </a:t>
                      </a:r>
                      <a:r>
                        <a:rPr lang="ko-KR" altLang="en-US" sz="1000" b="0" i="0" u="none" strike="noStrike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시설관리</a:t>
                      </a:r>
                      <a:r>
                        <a:rPr lang="en-US" altLang="ko-KR" sz="1000" b="0" i="0" u="none" strike="noStrike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 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94202">
                <a:tc rowSpan="5"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기업</a:t>
                      </a:r>
                      <a:endParaRPr lang="en-US" altLang="ko-KR" sz="1000" b="0" i="0" u="none" strike="noStrike" dirty="0" smtClean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>
                        <a:lnSpc>
                          <a:spcPct val="100000"/>
                        </a:lnSpc>
                      </a:pP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경제과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0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기업유치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경제정책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소상공인 등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에 관한 사항 총괄 기획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,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지역경제 발전에 관한 종합 기획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조정물가관리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및 소비자 보호에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담배소매인 지정에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부정경쟁행위 지도 및 상거래질서 확립에 관한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사항상품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및 상거래 질서에 관한 사항 등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지역경제 활성화에 관한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중소기업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벤처기업 창업 및 육성 지원에 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우수기업 유치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기업입지 조사 및 자료 제공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endParaRPr lang="ko-KR" altLang="en-US" sz="1000" b="0" i="0" u="none" strike="noStrik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660268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0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기업지원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소상공인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육성 및 지원에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기업인협의회 운영 지원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기업 애로사항 해결을 위한 종합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지원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창업계획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승인 및 공장시설 승인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공장등록에 관한 사항 총괄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공장등록 시점까지의 민원처리에 관한 사항 총괄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공장등록시점 이후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부터의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민원은 개별법령 소관부서에서 처리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창업 및 이전 기업의 각종 행정절차 등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제반 사항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편의 제공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중소기업 경영안정자금에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기능경기대회 지원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제조업체 조사 및 기업 인력실태 조사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지역특화산업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지역전략산업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향토 산업 육성에 관한 사항 총괄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기업 지원과 관련된 산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학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연 컨소시엄 사업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지역혁신 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발공주시업에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중소기업 제품 수출 및 통상 진흥시책에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국ㆍ내외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투자유치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해외시장 개척 및 박람회 참가 지원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중소기업 판로 지원에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특허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저작권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실용신안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디자인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상표등록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발명보호 등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지적 재산권보호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육성 및 지원에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사회적 기업 육성법」과 관련된 사회적 기업 육성에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기업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소상공인 등 지원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0268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0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산업단지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산업단지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농공단지 개발계획 수립 및 조성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분양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입주계약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시설물 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보수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산업단지 및 농공단지 특별회계 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산업단지 및 농공단지 폐수종말 처리시설 설치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660268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0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에너지일자리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에너지일자리업무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총괄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노동조합 설립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변경허가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근로자복지 및 노동업무 일반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도시가스 공사계획 신고 및 승인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도시가스 확대보급 사업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보조금포함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고압가스 저장 및 제조사업 허가 등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고압가스 안전관리법 전반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지역일자리 사업 전반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어르신 및 여성 일자리사업 업무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고용 및 일자리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공시제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취업정보센터운영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공주계룡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저탄소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녹색마을 조성사업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에너지 절약추진관련 업무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그린홈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보급사업 추진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신재생에너지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보급사업 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태양광 등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전기사업 등 전기업무 전반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계량기 정기검사 및 수리검정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석유 및 석유 대체연료사업 업무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연탄보급、광산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승강기 업무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지역공동체 일자리사업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마을기업 및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사회적기업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육성사업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마을기업 및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사회적기업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업무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일모아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업무스템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희망근로자 상품권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액화석유가스 충전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판매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저장소허가 등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액화석유가스안전 및 사업관리법 전반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직업소개소 인허가 및 등록 업무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지역실업자 직업훈련사업 관련업무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공공근로사업 추진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구인구직상담 등 취업정보업무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일자리참여자 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대보험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관리업무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11169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0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전통시장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전통시장 활성화 정책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대형 유통업 등록 관리 및 유통산업 발전에 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재래시장 관리 및 활성화에 관한 사항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6" name="내용 개체 틀 2"/>
          <p:cNvSpPr txBox="1">
            <a:spLocks/>
          </p:cNvSpPr>
          <p:nvPr/>
        </p:nvSpPr>
        <p:spPr>
          <a:xfrm>
            <a:off x="273000" y="688956"/>
            <a:ext cx="9360000" cy="38779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본청 부서별 주요 업무는 아래와 같음</a:t>
            </a:r>
          </a:p>
        </p:txBody>
      </p:sp>
      <p:sp>
        <p:nvSpPr>
          <p:cNvPr id="10" name="제목 3"/>
          <p:cNvSpPr txBox="1">
            <a:spLocks/>
          </p:cNvSpPr>
          <p:nvPr/>
        </p:nvSpPr>
        <p:spPr>
          <a:xfrm>
            <a:off x="57116" y="143344"/>
            <a:ext cx="2882520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4. </a:t>
            </a:r>
            <a:r>
              <a:rPr lang="ko-KR" altLang="en-US" dirty="0" smtClean="0">
                <a:latin typeface="맑은 고딕" panose="020B0503020000020004" pitchFamily="50" charset="-127"/>
              </a:rPr>
              <a:t>신 </a:t>
            </a:r>
            <a:r>
              <a:rPr lang="ko-KR" altLang="en-US" dirty="0" err="1" smtClean="0">
                <a:latin typeface="맑은 고딕" panose="020B0503020000020004" pitchFamily="50" charset="-127"/>
              </a:rPr>
              <a:t>조직별</a:t>
            </a:r>
            <a:r>
              <a:rPr lang="ko-KR" altLang="en-US" dirty="0" smtClean="0">
                <a:latin typeface="맑은 고딕" panose="020B0503020000020004" pitchFamily="50" charset="-127"/>
              </a:rPr>
              <a:t> 업무 분장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989045" y="187786"/>
            <a:ext cx="15969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Ⅵ.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조직구조 설정</a:t>
            </a:r>
          </a:p>
        </p:txBody>
      </p:sp>
    </p:spTree>
    <p:extLst>
      <p:ext uri="{BB962C8B-B14F-4D97-AF65-F5344CB8AC3E}">
        <p14:creationId xmlns:p14="http://schemas.microsoft.com/office/powerpoint/2010/main" val="17003077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6873736"/>
              </p:ext>
            </p:extLst>
          </p:nvPr>
        </p:nvGraphicFramePr>
        <p:xfrm>
          <a:off x="330165" y="1116103"/>
          <a:ext cx="9216000" cy="5316159"/>
        </p:xfrm>
        <a:graphic>
          <a:graphicData uri="http://schemas.openxmlformats.org/drawingml/2006/table">
            <a:tbl>
              <a:tblPr/>
              <a:tblGrid>
                <a:gridCol w="552135"/>
                <a:gridCol w="8663865"/>
              </a:tblGrid>
              <a:tr h="162399"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 err="1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조직명</a:t>
                      </a:r>
                      <a:endParaRPr lang="ko-KR" altLang="en-US" sz="1000" b="0" i="0" u="none" strike="noStrike" kern="1200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주요업무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62399">
                <a:tc rowSpan="6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건설과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건설행정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건설행정의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종합계획 수립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조정 총괄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공유재산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시유재산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제외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의 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취득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처분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육상골재 채취에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건설업 면허 등록 및 변경신고 업무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건설행정에 관한 사항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농촌개발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농업용수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개발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경지정리 및 관개시설 사업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한해대책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총괄 및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배수장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농촌환경정비사업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정주권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전원마을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농촌마을종합개발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국유재산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농림수산식품부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소관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의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목적외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사용승인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도로계획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공주시의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도로와 관련된 종합계획 수립 및 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「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철도건설법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」및「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도시철도법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」에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고속도로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국도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지방도 사업 시행에 관한 업무 협조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농어촌도로 개설 및 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포장에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도로부지 점용 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허가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도로점용료 징수에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도로 굴착 등 그 밖에 도로관리에 관한 사항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도로시설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도로의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유지관리 및 보수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접도구역 및 육교 지하도 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가로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지장물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노점상 단속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과적차량 단속 등에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도로보수원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및 기간제근로자의 급여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후생복지에 관한 사항 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단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도로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보수원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채용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단체교섭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임금협상 등은 제외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지역개발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주민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숙원사업 추진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주민 숙원사업과 관련된 공유재산 관리에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마을회관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노인회관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신설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마을단위 지원사업에 관한 사항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생활민원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주민 실생활과 연관된 개발 미원의 처리</a:t>
                      </a:r>
                      <a:r>
                        <a:rPr lang="en-US" altLang="ko-KR" sz="1000" b="0" i="0" u="none" strike="noStrike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및 점검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산림과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산림자원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조림사업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계획 및 실행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임업진흥권역 지정 및 관리에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산림 경영계획에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입목벌채에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독림가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및 임업후계자 육성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숲 가꾸기 사업 계획 및 실행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산림정책에 관한 사항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산림보호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산지이용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구분 및 개발에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산불 예방 및 진화에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산림병해충 방제 및 장비 관리에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임도 및 사방댐 시설 관리에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「산지관리법」에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다만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허가과에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분장된 사무는 제외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채석단지 관련 업무 및 단지 내 채석신고에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산지에서의 구역 등의 결정에 관한 협의에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복구설계서 승인 및 복구 준공검사 등 복구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준공관리에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토석채취 변경 허가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신고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기간연장에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대체산림자원조성비 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기간연장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분합납부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환급에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산지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일시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전용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변경 허가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협의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신고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기간연장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취소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불법전용 산지신고지 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용도변경 승인 등 사후관리에 관한 사항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산림진흥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산림소득 종합계획 수립 및 추진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임산물 생산기반 조성 및 지원에 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임산물 유통구조개선 및 지원에 관한 사항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산림시설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산림체험 및 휴양시설 정책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</a:t>
                      </a:r>
                      <a:r>
                        <a:rPr lang="ko-KR" altLang="en-US" sz="1000" b="0" i="0" u="none" strike="noStrike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산림체험 및 휴양시설 개발 및 관리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도시</a:t>
                      </a:r>
                      <a:endParaRPr lang="en-US" altLang="ko-KR" sz="1000" b="0" i="0" u="none" strike="noStrike" dirty="0" smtClean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정책과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 경관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도시계획시설내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미보상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편입토지 취득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보상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개발행위허가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도시관리계획을 수반하는 경우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에 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도시행정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도시계획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공공디자인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도시개발에 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공공디자인에 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옥외광고물에 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「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경관법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」에 관한 사항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도시계획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도시기본계획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수립에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도시관리계획 수립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변경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집행등에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지구단위계획 수립에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도시계획시설 단계별 집행계획 수립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도시계획 사업에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개발제한구역 관리 및 개발행위 허가에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호남고속철도 건설 및 공주역사와 관련된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호남고속철도 공주역사와 관련된 발전전략 및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역세권개발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호남고속철도와 주변지역의 광역적 연계시스템 구축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도시개발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기반시설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특별회계 관리 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도시계획도로 기획 및 사업시행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택지조성사업 등 개발사업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 주거환경개선사업 계획수립 및 추진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농어촌 주거환경 개선사업에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지방소도읍육성지원법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에 관한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장기미집행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특별회계 관리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endParaRPr lang="ko-KR" altLang="en-US" sz="1000" b="0" i="0" u="none" strike="noStrik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공원녹지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dirty="0" smtClean="0">
                          <a:solidFill>
                            <a:srgbClr val="000000"/>
                          </a:solidFill>
                          <a:latin typeface="+mn-ea"/>
                        </a:rPr>
                        <a:t> 가로수 조성 관리 및 조경사업</a:t>
                      </a:r>
                      <a:r>
                        <a:rPr lang="en-US" altLang="ko-KR" sz="1000" dirty="0" smtClean="0">
                          <a:solidFill>
                            <a:srgbClr val="000000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1000" dirty="0" smtClean="0">
                          <a:solidFill>
                            <a:srgbClr val="000000"/>
                          </a:solidFill>
                          <a:latin typeface="+mn-ea"/>
                        </a:rPr>
                        <a:t>휴양림 및 </a:t>
                      </a:r>
                      <a:r>
                        <a:rPr lang="ko-KR" altLang="en-US" sz="1000" dirty="0" err="1" smtClean="0">
                          <a:solidFill>
                            <a:srgbClr val="000000"/>
                          </a:solidFill>
                          <a:latin typeface="+mn-ea"/>
                        </a:rPr>
                        <a:t>수목원</a:t>
                      </a:r>
                      <a:r>
                        <a:rPr lang="ko-KR" altLang="en-US" sz="1000" dirty="0" smtClean="0">
                          <a:solidFill>
                            <a:srgbClr val="000000"/>
                          </a:solidFill>
                          <a:latin typeface="+mn-ea"/>
                        </a:rPr>
                        <a:t> 조성</a:t>
                      </a:r>
                      <a:r>
                        <a:rPr lang="en-US" altLang="ko-KR" sz="1000" dirty="0" smtClean="0">
                          <a:solidFill>
                            <a:srgbClr val="000000"/>
                          </a:solidFill>
                          <a:latin typeface="+mn-ea"/>
                        </a:rPr>
                        <a:t>·</a:t>
                      </a:r>
                      <a:r>
                        <a:rPr lang="ko-KR" altLang="en-US" sz="1000" dirty="0" smtClean="0">
                          <a:solidFill>
                            <a:srgbClr val="000000"/>
                          </a:solidFill>
                          <a:latin typeface="+mn-ea"/>
                        </a:rPr>
                        <a:t>관리</a:t>
                      </a:r>
                      <a:r>
                        <a:rPr lang="en-US" altLang="ko-KR" sz="1000" dirty="0" smtClean="0">
                          <a:solidFill>
                            <a:srgbClr val="000000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1000" dirty="0" smtClean="0">
                          <a:solidFill>
                            <a:srgbClr val="000000"/>
                          </a:solidFill>
                          <a:latin typeface="+mn-ea"/>
                        </a:rPr>
                        <a:t>산림유전자 자원보호림 보호수 관리</a:t>
                      </a:r>
                      <a:r>
                        <a:rPr lang="en-US" altLang="ko-KR" sz="1000" dirty="0" smtClean="0">
                          <a:solidFill>
                            <a:srgbClr val="000000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1000" dirty="0" smtClean="0">
                          <a:solidFill>
                            <a:srgbClr val="000000"/>
                          </a:solidFill>
                          <a:latin typeface="+mn-ea"/>
                        </a:rPr>
                        <a:t>「도시공원 및 녹지 등에 관한 법률」에 관한 사항 총괄</a:t>
                      </a:r>
                      <a:r>
                        <a:rPr lang="en-US" altLang="ko-KR" sz="1000" dirty="0" smtClean="0">
                          <a:solidFill>
                            <a:srgbClr val="000000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1000" dirty="0" smtClean="0">
                          <a:solidFill>
                            <a:srgbClr val="000000"/>
                          </a:solidFill>
                          <a:latin typeface="+mn-ea"/>
                        </a:rPr>
                        <a:t>도시공원 및 녹지 조성</a:t>
                      </a:r>
                      <a:r>
                        <a:rPr lang="en-US" altLang="ko-KR" sz="1000" dirty="0" smtClean="0">
                          <a:solidFill>
                            <a:srgbClr val="000000"/>
                          </a:solidFill>
                          <a:latin typeface="+mn-ea"/>
                        </a:rPr>
                        <a:t>·</a:t>
                      </a:r>
                      <a:r>
                        <a:rPr lang="ko-KR" altLang="en-US" sz="1000" dirty="0" smtClean="0">
                          <a:solidFill>
                            <a:srgbClr val="000000"/>
                          </a:solidFill>
                          <a:latin typeface="+mn-ea"/>
                        </a:rPr>
                        <a:t>관리</a:t>
                      </a:r>
                      <a:r>
                        <a:rPr lang="en-US" altLang="ko-KR" sz="1000" dirty="0" smtClean="0">
                          <a:solidFill>
                            <a:srgbClr val="000000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1000" dirty="0" err="1" smtClean="0">
                          <a:solidFill>
                            <a:srgbClr val="000000"/>
                          </a:solidFill>
                          <a:latin typeface="+mn-ea"/>
                        </a:rPr>
                        <a:t>미시설</a:t>
                      </a:r>
                      <a:r>
                        <a:rPr lang="ko-KR" altLang="en-US" sz="1000" dirty="0" smtClean="0">
                          <a:solidFill>
                            <a:srgbClr val="000000"/>
                          </a:solidFill>
                          <a:latin typeface="+mn-ea"/>
                        </a:rPr>
                        <a:t> 공원</a:t>
                      </a:r>
                      <a:r>
                        <a:rPr lang="en-US" altLang="ko-KR" sz="1000" dirty="0" smtClean="0">
                          <a:solidFill>
                            <a:srgbClr val="000000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1000" dirty="0" smtClean="0">
                          <a:solidFill>
                            <a:srgbClr val="000000"/>
                          </a:solidFill>
                          <a:latin typeface="+mn-ea"/>
                        </a:rPr>
                        <a:t>유원지의 개발</a:t>
                      </a:r>
                      <a:r>
                        <a:rPr lang="en-US" altLang="ko-KR" sz="1000" dirty="0" smtClean="0">
                          <a:solidFill>
                            <a:srgbClr val="000000"/>
                          </a:solidFill>
                          <a:latin typeface="+mn-ea"/>
                        </a:rPr>
                        <a:t>·</a:t>
                      </a:r>
                      <a:r>
                        <a:rPr lang="ko-KR" altLang="en-US" sz="1000" dirty="0" smtClean="0">
                          <a:solidFill>
                            <a:srgbClr val="000000"/>
                          </a:solidFill>
                          <a:latin typeface="+mn-ea"/>
                        </a:rPr>
                        <a:t>조성</a:t>
                      </a:r>
                      <a:r>
                        <a:rPr lang="en-US" altLang="ko-KR" sz="1000" dirty="0" smtClean="0">
                          <a:solidFill>
                            <a:srgbClr val="000000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1000" dirty="0" smtClean="0">
                          <a:solidFill>
                            <a:srgbClr val="000000"/>
                          </a:solidFill>
                          <a:latin typeface="+mn-ea"/>
                        </a:rPr>
                        <a:t>등산로 개설 및 정비에 관한 사항</a:t>
                      </a:r>
                      <a:r>
                        <a:rPr lang="en-US" altLang="ko-KR" sz="1000" dirty="0" smtClean="0">
                          <a:solidFill>
                            <a:srgbClr val="000000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1000" dirty="0" smtClean="0">
                          <a:solidFill>
                            <a:srgbClr val="000000"/>
                          </a:solidFill>
                          <a:latin typeface="+mn-ea"/>
                        </a:rPr>
                        <a:t>주요 도로변 화단 및 </a:t>
                      </a:r>
                      <a:r>
                        <a:rPr lang="ko-KR" altLang="en-US" sz="1000" dirty="0" err="1" smtClean="0">
                          <a:solidFill>
                            <a:srgbClr val="000000"/>
                          </a:solidFill>
                          <a:latin typeface="+mn-ea"/>
                        </a:rPr>
                        <a:t>꽃길</a:t>
                      </a:r>
                      <a:r>
                        <a:rPr lang="ko-KR" altLang="en-US" sz="1000" dirty="0" smtClean="0">
                          <a:solidFill>
                            <a:srgbClr val="000000"/>
                          </a:solidFill>
                          <a:latin typeface="+mn-ea"/>
                        </a:rPr>
                        <a:t> 가꾸기</a:t>
                      </a:r>
                      <a:r>
                        <a:rPr lang="en-US" altLang="ko-KR" sz="1000" dirty="0" smtClean="0">
                          <a:solidFill>
                            <a:srgbClr val="000000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1000" dirty="0" smtClean="0">
                          <a:solidFill>
                            <a:srgbClr val="000000"/>
                          </a:solidFill>
                          <a:latin typeface="+mn-ea"/>
                        </a:rPr>
                        <a:t>가로공원 조성 및 관리에 관한 사항</a:t>
                      </a:r>
                      <a:r>
                        <a:rPr lang="en-US" altLang="ko-KR" sz="1000" dirty="0" smtClean="0">
                          <a:solidFill>
                            <a:srgbClr val="000000"/>
                          </a:solidFill>
                          <a:latin typeface="+mn-ea"/>
                        </a:rPr>
                        <a:t>,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「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자연공원법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」에 의한 국립공원과 관련된 사무</a:t>
                      </a:r>
                      <a:endParaRPr lang="ko-KR" altLang="en-US" sz="1000" dirty="0" smtClean="0">
                        <a:solidFill>
                          <a:srgbClr val="FF0000"/>
                        </a:solidFill>
                        <a:latin typeface="+mn-e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6" name="내용 개체 틀 2"/>
          <p:cNvSpPr txBox="1">
            <a:spLocks/>
          </p:cNvSpPr>
          <p:nvPr/>
        </p:nvSpPr>
        <p:spPr>
          <a:xfrm>
            <a:off x="273000" y="688956"/>
            <a:ext cx="9360000" cy="38779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본청 부서별 주요 업무는 아래와 같음</a:t>
            </a:r>
          </a:p>
        </p:txBody>
      </p:sp>
      <p:sp>
        <p:nvSpPr>
          <p:cNvPr id="11" name="제목 3"/>
          <p:cNvSpPr txBox="1">
            <a:spLocks/>
          </p:cNvSpPr>
          <p:nvPr/>
        </p:nvSpPr>
        <p:spPr>
          <a:xfrm>
            <a:off x="57116" y="143344"/>
            <a:ext cx="2882520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4. </a:t>
            </a:r>
            <a:r>
              <a:rPr lang="ko-KR" altLang="en-US" dirty="0" smtClean="0">
                <a:latin typeface="맑은 고딕" panose="020B0503020000020004" pitchFamily="50" charset="-127"/>
              </a:rPr>
              <a:t>신 </a:t>
            </a:r>
            <a:r>
              <a:rPr lang="ko-KR" altLang="en-US" dirty="0" err="1" smtClean="0">
                <a:latin typeface="맑은 고딕" panose="020B0503020000020004" pitchFamily="50" charset="-127"/>
              </a:rPr>
              <a:t>조직별</a:t>
            </a:r>
            <a:r>
              <a:rPr lang="ko-KR" altLang="en-US" dirty="0" smtClean="0">
                <a:latin typeface="맑은 고딕" panose="020B0503020000020004" pitchFamily="50" charset="-127"/>
              </a:rPr>
              <a:t> 업무 분장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989045" y="187786"/>
            <a:ext cx="15969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Ⅵ.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조직구조 설정</a:t>
            </a:r>
          </a:p>
        </p:txBody>
      </p:sp>
    </p:spTree>
    <p:extLst>
      <p:ext uri="{BB962C8B-B14F-4D97-AF65-F5344CB8AC3E}">
        <p14:creationId xmlns:p14="http://schemas.microsoft.com/office/powerpoint/2010/main" val="1178097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6100885"/>
              </p:ext>
            </p:extLst>
          </p:nvPr>
        </p:nvGraphicFramePr>
        <p:xfrm>
          <a:off x="330165" y="1116103"/>
          <a:ext cx="9216000" cy="3777699"/>
        </p:xfrm>
        <a:graphic>
          <a:graphicData uri="http://schemas.openxmlformats.org/drawingml/2006/table">
            <a:tbl>
              <a:tblPr/>
              <a:tblGrid>
                <a:gridCol w="552135"/>
                <a:gridCol w="8663865"/>
              </a:tblGrid>
              <a:tr h="162399"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 err="1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조직명</a:t>
                      </a:r>
                      <a:endParaRPr lang="ko-KR" altLang="en-US" sz="1000" b="0" i="0" u="none" strike="noStrike" kern="1200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주요업무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62399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허가과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건축행정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허가과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행정의 종합계획 수립 및 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주택법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임대주택법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등 주택과 관련된 법규 총괄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주택건설사업계획 사전결정 및 승인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사용승인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공동주택 건설 및 관리에 관한 사항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건축허가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건축허가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및 협의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건축물 사용 승인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불법건축물 지도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단속 및 조치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건축물대장 보관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변경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정정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말소 등 관리에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건축물대장 발급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건축법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건축기본법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건축물의 분양에 관한 법률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건축사법 등 건축과 관련된 법규 총괄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토지산림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개발행위허가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협의 및 준공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도시관리계획을 수반하는 경우는 제외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농지전용 허가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협의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변경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농지의 타 용도 일시 사용허가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협의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농지전용 신고 등에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농지보전부담금 부과 및 징수에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산지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일시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전용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변경허가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협의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신고 등에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불법 전용산지신고에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토석채취 허가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신고에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대체산림자원조성비 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기간연장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분할납부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환급에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복합민원 등 다양한 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허가와 관련된 산지전용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농지전용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개발행위허가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협의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및 신고에 관한 사항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환경건축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건축신고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건축물대장기재신청 및 변경 포함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협의 및 사용승인에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축산폐수배출시설설치허가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신고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및 준공에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개인하수처리시설 설치 허가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신고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및 준공에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단독정화조 및 오수처리시설 설치신고와 준공검사에 관한 사항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교통과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교통행정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교통행정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종합계획 수립 및 시행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사업용자동차 관련 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면허에 관한 사항과 지도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감독에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사업용자동차 공급기준 및 노선지정 관한 사무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자동차번호판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교부대행자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지정에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자동차 운수업체에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도로변 승강장 설치 및 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자동차관리법에 의한 정비관리자 및 차고시설 관련 사무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충무교통계획 수립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교통안전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「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교통안전법」에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관한사항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총괄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「교통안전법」에 의한 지역교통안전기본계획 및 시행계획 수립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교통안전시설물 설치 및 관리에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주차장 특별회계 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공공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부설주차장 설치 및 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불법 운행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불법주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정차 차량에 관한 사무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주정차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지도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단속 및 견인에 관한 사무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사업용 차량 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운수종사자 교육에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거리질서 확립 및 교통사고 예방에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자동차 관리사업체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정비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매매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폐차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의 등록 및 지도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감독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교통신호기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경보 등 설치 및 유지관리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교통행정에 관한 사항 등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차량관리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여객터미널에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방치차량 처리에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자동차 책임보험에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건설기계 사업체 및 종사자 관리에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궤도운송법에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관한 사항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가로 조명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가로등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보안등 설치 및 유지관리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6" name="내용 개체 틀 2"/>
          <p:cNvSpPr txBox="1">
            <a:spLocks/>
          </p:cNvSpPr>
          <p:nvPr/>
        </p:nvSpPr>
        <p:spPr>
          <a:xfrm>
            <a:off x="273000" y="688956"/>
            <a:ext cx="9360000" cy="38779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본청 부서별 주요 업무는 아래와 같음</a:t>
            </a:r>
          </a:p>
        </p:txBody>
      </p:sp>
      <p:sp>
        <p:nvSpPr>
          <p:cNvPr id="11" name="제목 3"/>
          <p:cNvSpPr txBox="1">
            <a:spLocks/>
          </p:cNvSpPr>
          <p:nvPr/>
        </p:nvSpPr>
        <p:spPr>
          <a:xfrm>
            <a:off x="57116" y="143344"/>
            <a:ext cx="2882520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4. </a:t>
            </a:r>
            <a:r>
              <a:rPr lang="ko-KR" altLang="en-US" dirty="0" smtClean="0">
                <a:latin typeface="맑은 고딕" panose="020B0503020000020004" pitchFamily="50" charset="-127"/>
              </a:rPr>
              <a:t>신 </a:t>
            </a:r>
            <a:r>
              <a:rPr lang="ko-KR" altLang="en-US" dirty="0" err="1" smtClean="0">
                <a:latin typeface="맑은 고딕" panose="020B0503020000020004" pitchFamily="50" charset="-127"/>
              </a:rPr>
              <a:t>조직별</a:t>
            </a:r>
            <a:r>
              <a:rPr lang="ko-KR" altLang="en-US" dirty="0" smtClean="0">
                <a:latin typeface="맑은 고딕" panose="020B0503020000020004" pitchFamily="50" charset="-127"/>
              </a:rPr>
              <a:t> 업무 분장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989045" y="187786"/>
            <a:ext cx="15969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Ⅵ.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조직구조 설정</a:t>
            </a:r>
          </a:p>
        </p:txBody>
      </p:sp>
    </p:spTree>
    <p:extLst>
      <p:ext uri="{BB962C8B-B14F-4D97-AF65-F5344CB8AC3E}">
        <p14:creationId xmlns:p14="http://schemas.microsoft.com/office/powerpoint/2010/main" val="92869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2222982"/>
              </p:ext>
            </p:extLst>
          </p:nvPr>
        </p:nvGraphicFramePr>
        <p:xfrm>
          <a:off x="299685" y="929040"/>
          <a:ext cx="9216000" cy="5682504"/>
        </p:xfrm>
        <a:graphic>
          <a:graphicData uri="http://schemas.openxmlformats.org/drawingml/2006/table">
            <a:tbl>
              <a:tblPr/>
              <a:tblGrid>
                <a:gridCol w="552135"/>
                <a:gridCol w="8663865"/>
              </a:tblGrid>
              <a:tr h="162399"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 err="1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조직명</a:t>
                      </a:r>
                      <a:endParaRPr lang="ko-KR" altLang="en-US" sz="1000" b="0" i="0" u="none" strike="noStrike" kern="1200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주요업무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62399">
                <a:tc rowSpan="6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환경</a:t>
                      </a:r>
                      <a:endParaRPr lang="en-US" altLang="ko-KR" sz="1000" b="0" i="0" u="none" strike="noStrike" dirty="0" smtClean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자원과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환경정책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환경정책의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종합 기획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수립 추진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「환경정책기본법」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「환경보건법」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「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환경영향평가법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」에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환경개선부담금 부과 및 징수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「자연환경보전법」에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자연생태계 보전 및 자연보호에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수렵면허 발급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포획허가 및 야생 동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식물 보호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유해야생동물 구제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수렵장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운영 및 조수 수입 허가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환경 보전에 관한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「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저탄소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녹색성장 기본법」에 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기후변화 대응에 관한 사항 총괄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석면피해구제법 및 석면안전관리법에 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석면피해자 지원 총괄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석면 피해자 지원 사항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환경지도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환경보전 관리 및 지도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단속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대기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수질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소음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진동 및 토양오염에 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자동차 배출가스 검사대행자 지정 관리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환경오염원 조사 분석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오염도 측정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배출시설의 관리 및 지도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감독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유독물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영업 등록 관리 및 화학물질 배출에 관한 사항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수질관리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물 관리 종합계획 수립 추진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수질환경 보전 및 개선에 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「공중화장실 등에 관한 법률」에 관한 사항 총괄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「가축분뇨의 관리 및 이용에 관한 법률」에 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폐수종말 처리시설 관리에 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지방의 제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21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추진협의회운영에 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관한사항은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"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환경정책담당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"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업무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청소행정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청소행정 종합대책 수립시행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생활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음식물류쓰레기 및 재활용품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대형폐기물 수거 운반에 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청소차 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운전원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환경미화원 총괄관리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청소차량 등 청소인력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장비 관리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생활쓰레기 불법투기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소각 단속관련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음식물쓰레기 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종량제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관련 업무</a:t>
                      </a:r>
                      <a:endParaRPr lang="en-US" altLang="ko-KR" sz="1000" b="0" i="0" u="none" strike="noStrike" dirty="0" smtClean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indent="0" algn="l" defTabSz="914400" rtl="0" eaLnBrk="1" fontAlgn="ctr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자원순환계획 수립 시행 총괄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석면피해구제법 및 석면안전관리법에 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석면피해자 지원 총괄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재활용 신고 및 폐기물처리시설설치신고에 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석면 피해자 지원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숨은자원찾기운동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추진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잔류성유기오염물질관리법에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음식물류 쓰레기감량의무사업장 관리 및 자원화에 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1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회용품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관련업무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재활용 신고 및 폐기물처리시설설치신고 사업장 지도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단속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자원순환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페기물처분업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재활용업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제외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업무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건설폐기물 처리업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처리계획 업무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사업장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지정 폐기물 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배출자관련업무</a:t>
                      </a:r>
                      <a:endParaRPr lang="ko-KR" altLang="en-US" sz="1000" b="0" i="0" u="none" strike="noStrike" dirty="0" smtClean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환경시설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환경기초시설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매립장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소각시설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설치에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매립장 및 소각장관리 업무 추진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소각장 관리 및 보수공사 추진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비위생매립장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정비사업 추진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환경기초시설 설치사업 추진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rowSpan="5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수도과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수도행정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과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소관행정의 종합계획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수립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조정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상수도 공기업회계 운영관리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하수도 특별회계 운영관리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상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하수도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관계 재산 및 물품관리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상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하수도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사용료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부과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징수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및 검침업무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상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하수도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사용료의 전산입력자료 처리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상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하수도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사용료 체납액정리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수도대행업소 허가 및 갱신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영업의 수입금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부과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징수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급수전의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개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폐전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및 중지업무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계량기교체 및 점검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도수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부정계량기 단속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기타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상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하수도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요금과 관련된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그밖에 과내 타 담당에 속하지 아니하는 사항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상수도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급수종합계획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수립추진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상수도 시설공사 설계시공 및 감독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신규 배수지의 설계시공 및 감독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배수관 부설계획 설계시공 및 감독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급수공사시설 및 임시수도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허가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수도대행업소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지도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감독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소방용수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사용점검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급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배수관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누구방지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및 수선공사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급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배수관로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및 관망도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공동주택 저수조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백제문화권 개발사업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상수도 시설 확충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추진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전용상수도 인가 및 유지관리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간이상수도 사업추진 및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상수도관 시설 전산화에 관한 사무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(GIS),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상수도 통계 일반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절수기기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중수로 설치사업 추진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간이상수도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집수정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및 상수도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급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배수관로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경계경비 및 시설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상수도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가압장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보조배수지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개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보수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및 유지관리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기타 상수도 시설공사 관련업무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하수도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하수도시설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종합계획수립 추진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하수도정비 기본계획의 수립 및 변경 추진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하수도 신설 및 개량보수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유지관리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하수도 준설 및 유지보수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하수도관 시설 전산화에 관한 사무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(GIS),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하수도사업 대행업소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인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허가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및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지도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감독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공공하수도 사용 및 배수설비 설치허가 신고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오수중계펌프장 시설의 유지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하수처리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차집관거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및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하수관거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보수 유지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백제문화권 개발사업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하수도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시설 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확층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추진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마을 하수도의 설치 및 유지관리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하수도 정비 기본계획에 포함된 지역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비 관리청의 공사시행 허가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하수도 통계 일반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기타 하수도에 관한 사항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지하수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지하수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보전 및 관리 종합계획추진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지하수개발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이용허가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신고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및 준공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지하수 오염방지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지하수 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폐공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복구 및 사후관리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지하수개발 보전구역에서의 행위제한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지하수관측망 지정 및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지하수관측정 수질검사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지하수개발이용 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시공업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등록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지하수개발 관리 지도 점검 및 행정처분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지하수이용 실태조사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지하수영향 조사기관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먹는 물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공동시설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약수터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지정 및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먹는 물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수질검사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먹는 샘물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먹는 물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유통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먹는 물 관련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영업허가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기타 지하수 및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먹는 물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관련업무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수도시설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정수의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생산 공급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취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정수장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배수지 경계경비 및 운영관리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상수원보호구역 관리 및 수질오염 방지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원수 정수 수질시험 및 분석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정수약품관리 및 품질시험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수질시험실 운영관리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기타 수질관련 업무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6" name="내용 개체 틀 2"/>
          <p:cNvSpPr txBox="1">
            <a:spLocks/>
          </p:cNvSpPr>
          <p:nvPr/>
        </p:nvSpPr>
        <p:spPr>
          <a:xfrm>
            <a:off x="273000" y="597516"/>
            <a:ext cx="9360000" cy="38779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본청 부서별 주요 업무는 아래와 같음</a:t>
            </a:r>
          </a:p>
        </p:txBody>
      </p:sp>
      <p:sp>
        <p:nvSpPr>
          <p:cNvPr id="11" name="제목 3"/>
          <p:cNvSpPr txBox="1">
            <a:spLocks/>
          </p:cNvSpPr>
          <p:nvPr/>
        </p:nvSpPr>
        <p:spPr>
          <a:xfrm>
            <a:off x="57116" y="143344"/>
            <a:ext cx="2882520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4. </a:t>
            </a:r>
            <a:r>
              <a:rPr lang="ko-KR" altLang="en-US" dirty="0" smtClean="0">
                <a:latin typeface="맑은 고딕" panose="020B0503020000020004" pitchFamily="50" charset="-127"/>
              </a:rPr>
              <a:t>신 </a:t>
            </a:r>
            <a:r>
              <a:rPr lang="ko-KR" altLang="en-US" dirty="0" err="1" smtClean="0">
                <a:latin typeface="맑은 고딕" panose="020B0503020000020004" pitchFamily="50" charset="-127"/>
              </a:rPr>
              <a:t>조직별</a:t>
            </a:r>
            <a:r>
              <a:rPr lang="ko-KR" altLang="en-US" dirty="0" smtClean="0">
                <a:latin typeface="맑은 고딕" panose="020B0503020000020004" pitchFamily="50" charset="-127"/>
              </a:rPr>
              <a:t> 업무 분장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989045" y="187786"/>
            <a:ext cx="15969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Ⅵ.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조직구조 설정</a:t>
            </a:r>
          </a:p>
        </p:txBody>
      </p:sp>
    </p:spTree>
    <p:extLst>
      <p:ext uri="{BB962C8B-B14F-4D97-AF65-F5344CB8AC3E}">
        <p14:creationId xmlns:p14="http://schemas.microsoft.com/office/powerpoint/2010/main" val="855302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2691433"/>
              </p:ext>
            </p:extLst>
          </p:nvPr>
        </p:nvGraphicFramePr>
        <p:xfrm>
          <a:off x="149225" y="1034312"/>
          <a:ext cx="9216000" cy="1972800"/>
        </p:xfrm>
        <a:graphic>
          <a:graphicData uri="http://schemas.openxmlformats.org/drawingml/2006/table">
            <a:tbl>
              <a:tblPr/>
              <a:tblGrid>
                <a:gridCol w="552135"/>
                <a:gridCol w="8663865"/>
              </a:tblGrid>
              <a:tr h="162399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토지과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토지행정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토지와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관련된 부동산의 적정가격 및 감정평가에 관한 사항총괄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개별공시지가의 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공시 등에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개발이익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환수제에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외국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)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인 토지관리에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부동산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실거래가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 신고제도 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부동산 소유권이전등기 특별조치법에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토지거래허가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부동산중개업 등 부동산 안정화제도 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그 밖에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지적업무에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 관한 사항 등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[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맑은 고딕"/>
                        </a:rPr>
                        <a:t>지적관리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]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맑은 고딕"/>
                        </a:rPr>
                        <a:t>지적측량검사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및 기준점관리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토지이동지조사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등록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소유권등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 지적 공부 정리에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소유권 및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지적공부관련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 소송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지적민원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 처리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지적통계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지적전산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 시스템구축 및 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토지표시변경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등기촉탁업무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법인이 아닌 사단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재단 및 그밖에 단체의 부동산등기용 등록번호관리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등록번호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미등재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 조사 등록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조상 땅 찾아주기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측량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수로조사 및 지적에 관한 법률에 관한 사항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공간정보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]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국토지리관련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일반삼각점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(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국토해양부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 소관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)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공간정보정책 기본계획 수립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조정 및 구축관리에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지리정보시스템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(GIS)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구축 및 운영에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한국토지정보시스템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(KLIS)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토지이용계획확인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신청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)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서 발급에 관한 사항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[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새주소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]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맑은 고딕"/>
                        </a:rPr>
                        <a:t>도로명주소법에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도로명주소위원회 구성 및 운영에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도로명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 안내시설물 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국가기초구역설정 및 관리에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도로명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 및 건물번호 부여에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상세주소 및 국가지점번호에 관한 사항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4" name="내용 개체 틀 2"/>
          <p:cNvSpPr txBox="1">
            <a:spLocks/>
          </p:cNvSpPr>
          <p:nvPr/>
        </p:nvSpPr>
        <p:spPr>
          <a:xfrm>
            <a:off x="273000" y="597516"/>
            <a:ext cx="9360000" cy="38779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본청 부서별 주요 업무는 아래와 같음</a:t>
            </a:r>
          </a:p>
        </p:txBody>
      </p:sp>
      <p:sp>
        <p:nvSpPr>
          <p:cNvPr id="5" name="제목 3"/>
          <p:cNvSpPr txBox="1">
            <a:spLocks/>
          </p:cNvSpPr>
          <p:nvPr/>
        </p:nvSpPr>
        <p:spPr>
          <a:xfrm>
            <a:off x="57116" y="143344"/>
            <a:ext cx="2882520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4. </a:t>
            </a:r>
            <a:r>
              <a:rPr lang="ko-KR" altLang="en-US" dirty="0" smtClean="0">
                <a:latin typeface="맑은 고딕" panose="020B0503020000020004" pitchFamily="50" charset="-127"/>
              </a:rPr>
              <a:t>신 </a:t>
            </a:r>
            <a:r>
              <a:rPr lang="ko-KR" altLang="en-US" dirty="0" err="1" smtClean="0">
                <a:latin typeface="맑은 고딕" panose="020B0503020000020004" pitchFamily="50" charset="-127"/>
              </a:rPr>
              <a:t>조직별</a:t>
            </a:r>
            <a:r>
              <a:rPr lang="ko-KR" altLang="en-US" dirty="0" smtClean="0">
                <a:latin typeface="맑은 고딕" panose="020B0503020000020004" pitchFamily="50" charset="-127"/>
              </a:rPr>
              <a:t> 업무 분장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989045" y="187786"/>
            <a:ext cx="15969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Ⅵ.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조직구조 설정</a:t>
            </a:r>
          </a:p>
        </p:txBody>
      </p:sp>
    </p:spTree>
    <p:extLst>
      <p:ext uri="{BB962C8B-B14F-4D97-AF65-F5344CB8AC3E}">
        <p14:creationId xmlns:p14="http://schemas.microsoft.com/office/powerpoint/2010/main" val="2028019556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9454799"/>
              </p:ext>
            </p:extLst>
          </p:nvPr>
        </p:nvGraphicFramePr>
        <p:xfrm>
          <a:off x="63690" y="1035909"/>
          <a:ext cx="9641838" cy="2750660"/>
        </p:xfrm>
        <a:graphic>
          <a:graphicData uri="http://schemas.openxmlformats.org/drawingml/2006/table">
            <a:tbl>
              <a:tblPr/>
              <a:tblGrid>
                <a:gridCol w="552135"/>
                <a:gridCol w="9089703"/>
              </a:tblGrid>
              <a:tr h="122190"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 err="1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조직명</a:t>
                      </a:r>
                      <a:endParaRPr lang="ko-KR" altLang="en-US" sz="1000" b="0" i="0" u="none" strike="noStrike" kern="1200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주요업무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22190">
                <a:tc rowSpan="5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시정발전연구과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buFont typeface="Arial" panose="020B0604020202020204" pitchFamily="34" charset="0"/>
                        <a:buChar char="•"/>
                      </a:pP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정책개발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dirty="0" smtClean="0"/>
                        <a:t> </a:t>
                      </a:r>
                      <a:r>
                        <a:rPr lang="ko-KR" altLang="en-US" sz="1000" dirty="0" err="1" smtClean="0">
                          <a:solidFill>
                            <a:srgbClr val="FF0000"/>
                          </a:solidFill>
                        </a:rPr>
                        <a:t>공주학</a:t>
                      </a:r>
                      <a:r>
                        <a:rPr lang="ko-KR" altLang="en-US" sz="1000" dirty="0" smtClean="0">
                          <a:solidFill>
                            <a:srgbClr val="FF0000"/>
                          </a:solidFill>
                        </a:rPr>
                        <a:t> 연구</a:t>
                      </a:r>
                      <a:r>
                        <a:rPr lang="en-US" altLang="ko-KR" sz="1000" dirty="0" smtClean="0">
                          <a:solidFill>
                            <a:srgbClr val="FF0000"/>
                          </a:solidFill>
                        </a:rPr>
                        <a:t>, </a:t>
                      </a:r>
                      <a:r>
                        <a:rPr lang="ko-KR" altLang="en-US" sz="1000" dirty="0" smtClean="0">
                          <a:solidFill>
                            <a:srgbClr val="FF0000"/>
                          </a:solidFill>
                        </a:rPr>
                        <a:t>시정 특수시책에 관한 계획</a:t>
                      </a:r>
                      <a:r>
                        <a:rPr lang="en-US" altLang="ko-KR" sz="1000" dirty="0" smtClean="0">
                          <a:solidFill>
                            <a:srgbClr val="FF0000"/>
                          </a:solidFill>
                        </a:rPr>
                        <a:t>, </a:t>
                      </a:r>
                      <a:r>
                        <a:rPr lang="ko-KR" altLang="en-US" sz="1000" dirty="0" smtClean="0">
                          <a:solidFill>
                            <a:srgbClr val="FF0000"/>
                          </a:solidFill>
                        </a:rPr>
                        <a:t>시 전략산업</a:t>
                      </a:r>
                      <a:r>
                        <a:rPr lang="ko-KR" altLang="en-US" sz="1000" baseline="0" dirty="0" smtClean="0">
                          <a:solidFill>
                            <a:srgbClr val="FF0000"/>
                          </a:solidFill>
                        </a:rPr>
                        <a:t> 및 </a:t>
                      </a:r>
                      <a:r>
                        <a:rPr lang="ko-KR" altLang="en-US" sz="1000" dirty="0" smtClean="0">
                          <a:solidFill>
                            <a:srgbClr val="FF0000"/>
                          </a:solidFill>
                        </a:rPr>
                        <a:t>지역개발관련업무 총괄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46583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지역협력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주민과 개발 협의체 구성 및 민원관리에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사업대상자 주변지역 주민지원사업 발굴 및 민원대책에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복합연수단지 및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도기관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시설 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이공주시업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총괄관리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복합연수단지 및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도기관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도시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지구단위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계획결정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사업실시계획 종합 수립 지원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복합연수단지내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기관이전 및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도기관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이전을 위한 각종 인허가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영향평가 등 지원에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복합연수단지내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잔여 부지 공공기관 유치에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복합연수단지 및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도기관의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도로개설 등 기반시설 지원에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복합연수단지 및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도기관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이전 주변지역 토지관리 및 주민 편의시설과 시설이용자 편익시설 설치에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복합연수단지 및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도기관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이전지역과 주변지역의 환경오염 방지대책 추진에 관한 사항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51168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도농교류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도농교류추진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총괄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도농교류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주말도시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사업계획 수립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주말도시 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특성화사업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농촌마을 리더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(CEO)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육성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마을 리더 역량강화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,, 1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교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)1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촌 자매결연 추진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도농교류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주말도시 사업선정 및 평가분석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endParaRPr lang="ko-KR" altLang="en-US" sz="1000" b="0" i="0" u="none" strike="noStrike" spc="-100" baseline="0" dirty="0" smtClean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36501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농촌혁신농촌마을 리더 및 체험지도자 육성 및 산촌생태마을 운영에 관한 사항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녹색농촌 휴양마을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녹색농촌체험마을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농어촌 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색깔있는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마을 만들기 사업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지역별 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마을별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특화사업 개발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농촌문화 체험사업 추진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도시민 개별농가단위 농촌체험 프로그램 개발 운영에 관한 사항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농촌체험 연구모임 육성에 관한 사항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농촌종합개발사업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마을발전 계획 수립 및 시행</a:t>
                      </a:r>
                      <a:endParaRPr lang="ko-KR" altLang="en-US" sz="1000" b="0" i="0" u="none" strike="noStrike" spc="-100" baseline="0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2219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밤연구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밤연구위원회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 구성 및 운영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dirty="0" smtClean="0">
                          <a:solidFill>
                            <a:srgbClr val="FF0000"/>
                          </a:solidFill>
                          <a:latin typeface="+mn-ea"/>
                        </a:rPr>
                        <a:t> 공주알밤 유통센터 운영</a:t>
                      </a:r>
                      <a:r>
                        <a:rPr lang="en-US" altLang="ko-KR" sz="1000" dirty="0" smtClean="0">
                          <a:solidFill>
                            <a:srgbClr val="FF0000"/>
                          </a:solidFill>
                          <a:latin typeface="+mn-ea"/>
                        </a:rPr>
                        <a:t>, </a:t>
                      </a:r>
                      <a:r>
                        <a:rPr lang="ko-KR" altLang="en-US" sz="1000" dirty="0" smtClean="0">
                          <a:solidFill>
                            <a:srgbClr val="FF0000"/>
                          </a:solidFill>
                          <a:latin typeface="+mn-ea"/>
                        </a:rPr>
                        <a:t>공주 알밤 축제 지원</a:t>
                      </a:r>
                      <a:r>
                        <a:rPr lang="en-US" altLang="ko-KR" sz="1000" dirty="0" smtClean="0">
                          <a:solidFill>
                            <a:srgbClr val="FF0000"/>
                          </a:solidFill>
                          <a:latin typeface="+mn-ea"/>
                        </a:rPr>
                        <a:t>·</a:t>
                      </a:r>
                      <a:r>
                        <a:rPr lang="ko-KR" altLang="en-US" sz="1000" dirty="0" smtClean="0">
                          <a:solidFill>
                            <a:srgbClr val="FF0000"/>
                          </a:solidFill>
                          <a:latin typeface="+mn-ea"/>
                        </a:rPr>
                        <a:t>협조</a:t>
                      </a:r>
                      <a:r>
                        <a:rPr lang="en-US" altLang="ko-KR" sz="1000" dirty="0" smtClean="0">
                          <a:solidFill>
                            <a:srgbClr val="FF0000"/>
                          </a:solidFill>
                          <a:latin typeface="+mn-ea"/>
                        </a:rPr>
                        <a:t>,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알밤오너제도 운영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endParaRPr lang="ko-KR" altLang="en-US" sz="1000" dirty="0" smtClean="0">
                        <a:solidFill>
                          <a:srgbClr val="FF0000"/>
                        </a:solidFill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22190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전략사업과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복합연수단지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복합연수단지 조성 및 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도기관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이전 행정지원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이전시설을 활용한 주민소득 증대방안 마련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도기관의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기존 부지에 대한 활용방안 마련</a:t>
                      </a:r>
                      <a:endParaRPr lang="ko-KR" altLang="en-US" sz="1000" b="0" i="0" u="none" strike="noStrike" spc="-100" baseline="0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36501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도시재생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도심재생과 관련한 정책 총괄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도시재생 계획 수립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도시재생 사업 추진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ko-KR" altLang="en-US" sz="1000" b="0" i="0" u="none" strike="noStrike" spc="-100" baseline="0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51168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고도육성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1000" dirty="0" smtClean="0">
                          <a:solidFill>
                            <a:srgbClr val="000000"/>
                          </a:solidFill>
                        </a:rPr>
                        <a:t> 「고도보존에 관한 특별법」에 관한 사항</a:t>
                      </a:r>
                      <a:r>
                        <a:rPr lang="en-US" altLang="ko-KR" sz="1000" dirty="0" smtClean="0">
                          <a:solidFill>
                            <a:srgbClr val="000000"/>
                          </a:solidFill>
                        </a:rPr>
                        <a:t>, </a:t>
                      </a:r>
                      <a:r>
                        <a:rPr lang="ko-KR" altLang="en-US" sz="1000" dirty="0" smtClean="0">
                          <a:solidFill>
                            <a:srgbClr val="000000"/>
                          </a:solidFill>
                        </a:rPr>
                        <a:t>세계유산등재업무 추진</a:t>
                      </a:r>
                      <a:r>
                        <a:rPr lang="en-US" altLang="ko-KR" sz="1000" dirty="0" smtClean="0">
                          <a:solidFill>
                            <a:srgbClr val="000000"/>
                          </a:solidFill>
                        </a:rPr>
                        <a:t>, </a:t>
                      </a:r>
                      <a:r>
                        <a:rPr lang="ko-KR" altLang="en-US" sz="1000" dirty="0" smtClean="0">
                          <a:solidFill>
                            <a:srgbClr val="000000"/>
                          </a:solidFill>
                        </a:rPr>
                        <a:t>역사문화도시 조성사업에 관한 사항 총괄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36501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dirty="0" smtClean="0">
                          <a:solidFill>
                            <a:srgbClr val="FF0000"/>
                          </a:solidFill>
                        </a:rPr>
                        <a:t>[</a:t>
                      </a:r>
                      <a:r>
                        <a:rPr lang="ko-KR" altLang="en-US" sz="1000" dirty="0" smtClean="0">
                          <a:solidFill>
                            <a:srgbClr val="FF0000"/>
                          </a:solidFill>
                        </a:rPr>
                        <a:t>도자문화시설</a:t>
                      </a:r>
                      <a:r>
                        <a:rPr lang="en-US" altLang="ko-KR" sz="1000" dirty="0" smtClean="0">
                          <a:solidFill>
                            <a:srgbClr val="FF0000"/>
                          </a:solidFill>
                        </a:rPr>
                        <a:t>] </a:t>
                      </a:r>
                      <a:r>
                        <a:rPr lang="ko-KR" altLang="en-US" sz="1000" dirty="0" smtClean="0">
                          <a:solidFill>
                            <a:srgbClr val="FF0000"/>
                          </a:solidFill>
                        </a:rPr>
                        <a:t>도자정책 총괄</a:t>
                      </a:r>
                      <a:r>
                        <a:rPr lang="en-US" altLang="ko-KR" sz="1000" dirty="0" smtClean="0">
                          <a:solidFill>
                            <a:srgbClr val="FF0000"/>
                          </a:solidFill>
                        </a:rPr>
                        <a:t>, </a:t>
                      </a:r>
                      <a:r>
                        <a:rPr lang="ko-KR" altLang="en-US" sz="1000" dirty="0" smtClean="0">
                          <a:solidFill>
                            <a:srgbClr val="FF0000"/>
                          </a:solidFill>
                        </a:rPr>
                        <a:t>도자문화시설 지원 및 관리</a:t>
                      </a:r>
                      <a:r>
                        <a:rPr lang="en-US" altLang="ko-KR" sz="1000" dirty="0" smtClean="0">
                          <a:solidFill>
                            <a:srgbClr val="FF0000"/>
                          </a:solidFill>
                        </a:rPr>
                        <a:t> </a:t>
                      </a:r>
                      <a:endParaRPr lang="ko-KR" altLang="en-US" sz="1000" dirty="0" smtClean="0">
                        <a:solidFill>
                          <a:srgbClr val="FF0000"/>
                        </a:solidFill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6" name="내용 개체 틀 2"/>
          <p:cNvSpPr txBox="1">
            <a:spLocks/>
          </p:cNvSpPr>
          <p:nvPr/>
        </p:nvSpPr>
        <p:spPr>
          <a:xfrm>
            <a:off x="273000" y="688956"/>
            <a:ext cx="9360000" cy="38779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본청 부서별 주요 업무는 아래와 같음</a:t>
            </a:r>
          </a:p>
        </p:txBody>
      </p:sp>
      <p:sp>
        <p:nvSpPr>
          <p:cNvPr id="10" name="제목 3"/>
          <p:cNvSpPr txBox="1">
            <a:spLocks/>
          </p:cNvSpPr>
          <p:nvPr/>
        </p:nvSpPr>
        <p:spPr>
          <a:xfrm>
            <a:off x="57116" y="143344"/>
            <a:ext cx="2882520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4. </a:t>
            </a:r>
            <a:r>
              <a:rPr lang="ko-KR" altLang="en-US" dirty="0" smtClean="0">
                <a:latin typeface="맑은 고딕" panose="020B0503020000020004" pitchFamily="50" charset="-127"/>
              </a:rPr>
              <a:t>신 </a:t>
            </a:r>
            <a:r>
              <a:rPr lang="ko-KR" altLang="en-US" dirty="0" err="1" smtClean="0">
                <a:latin typeface="맑은 고딕" panose="020B0503020000020004" pitchFamily="50" charset="-127"/>
              </a:rPr>
              <a:t>조직별</a:t>
            </a:r>
            <a:r>
              <a:rPr lang="ko-KR" altLang="en-US" dirty="0" smtClean="0">
                <a:latin typeface="맑은 고딕" panose="020B0503020000020004" pitchFamily="50" charset="-127"/>
              </a:rPr>
              <a:t> 업무 분장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989045" y="187786"/>
            <a:ext cx="15969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Ⅵ.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조직구조 설정</a:t>
            </a:r>
          </a:p>
        </p:txBody>
      </p:sp>
    </p:spTree>
    <p:extLst>
      <p:ext uri="{BB962C8B-B14F-4D97-AF65-F5344CB8AC3E}">
        <p14:creationId xmlns:p14="http://schemas.microsoft.com/office/powerpoint/2010/main" val="4285911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7989045" y="187786"/>
            <a:ext cx="15969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Ⅵ.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조직구조 설정</a:t>
            </a:r>
          </a:p>
        </p:txBody>
      </p:sp>
      <p:sp>
        <p:nvSpPr>
          <p:cNvPr id="18" name="제목 3"/>
          <p:cNvSpPr txBox="1">
            <a:spLocks/>
          </p:cNvSpPr>
          <p:nvPr/>
        </p:nvSpPr>
        <p:spPr>
          <a:xfrm>
            <a:off x="57116" y="143344"/>
            <a:ext cx="4099199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5. </a:t>
            </a:r>
            <a:r>
              <a:rPr lang="ko-KR" altLang="en-US" dirty="0" smtClean="0">
                <a:latin typeface="맑은 고딕" panose="020B0503020000020004" pitchFamily="50" charset="-127"/>
              </a:rPr>
              <a:t>신 조직구성에 따른 인원제안 </a:t>
            </a:r>
            <a:endParaRPr lang="en-US" altLang="ko-KR" sz="1200" b="1" i="1" dirty="0">
              <a:solidFill>
                <a:srgbClr val="FF0000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4" name="표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93834993"/>
              </p:ext>
            </p:extLst>
          </p:nvPr>
        </p:nvGraphicFramePr>
        <p:xfrm>
          <a:off x="894513" y="836712"/>
          <a:ext cx="8119790" cy="2016224"/>
        </p:xfrm>
        <a:graphic>
          <a:graphicData uri="http://schemas.openxmlformats.org/drawingml/2006/table">
            <a:tbl>
              <a:tblPr/>
              <a:tblGrid>
                <a:gridCol w="358040"/>
                <a:gridCol w="308828"/>
                <a:gridCol w="254314"/>
                <a:gridCol w="254314"/>
                <a:gridCol w="254314"/>
                <a:gridCol w="254314"/>
                <a:gridCol w="254314"/>
                <a:gridCol w="254314"/>
                <a:gridCol w="308828"/>
                <a:gridCol w="254314"/>
                <a:gridCol w="254314"/>
                <a:gridCol w="254314"/>
                <a:gridCol w="254314"/>
                <a:gridCol w="254314"/>
                <a:gridCol w="223102"/>
                <a:gridCol w="254314"/>
                <a:gridCol w="254314"/>
                <a:gridCol w="308828"/>
                <a:gridCol w="254314"/>
                <a:gridCol w="254314"/>
                <a:gridCol w="254314"/>
                <a:gridCol w="254314"/>
                <a:gridCol w="254314"/>
                <a:gridCol w="254314"/>
                <a:gridCol w="254314"/>
                <a:gridCol w="254314"/>
                <a:gridCol w="254314"/>
                <a:gridCol w="254314"/>
                <a:gridCol w="254314"/>
                <a:gridCol w="254314"/>
                <a:gridCol w="254314"/>
              </a:tblGrid>
              <a:tr h="266076">
                <a:tc rowSpan="3"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 dirty="0" smtClean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구분</a:t>
                      </a:r>
                      <a:endParaRPr lang="ko-KR" altLang="en-US" sz="1200" b="0" i="0" u="none" strike="noStrike" dirty="0">
                        <a:effectLst/>
                        <a:latin typeface="굴림" panose="020B0600000101010101" pitchFamily="50" charset="-127"/>
                        <a:ea typeface="굴림" panose="020B0600000101010101" pitchFamily="50" charset="-127"/>
                      </a:endParaRPr>
                    </a:p>
                  </a:txBody>
                  <a:tcPr marL="1220" marR="1220" marT="12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계</a:t>
                      </a:r>
                    </a:p>
                  </a:txBody>
                  <a:tcPr marL="1220" marR="1220" marT="1220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 rowSpan="2" gridSpan="5"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담당관</a:t>
                      </a:r>
                    </a:p>
                  </a:txBody>
                  <a:tcPr marL="1220" marR="1220" marT="122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　</a:t>
                      </a:r>
                    </a:p>
                  </a:txBody>
                  <a:tcPr marL="1220" marR="1220" marT="1220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 rowSpan="2" gridSpan="9"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err="1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시민국</a:t>
                      </a:r>
                      <a:endParaRPr lang="ko-KR" altLang="en-US" sz="1200" b="0" i="0" u="none" strike="noStrike" dirty="0">
                        <a:effectLst/>
                        <a:latin typeface="굴림" panose="020B0600000101010101" pitchFamily="50" charset="-127"/>
                        <a:ea typeface="굴림" panose="020B0600000101010101" pitchFamily="50" charset="-127"/>
                      </a:endParaRPr>
                    </a:p>
                  </a:txBody>
                  <a:tcPr marL="1220" marR="1220" marT="122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 gridSpan="11"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안전산업국</a:t>
                      </a:r>
                    </a:p>
                  </a:txBody>
                  <a:tcPr marL="1220" marR="1220" marT="122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 grid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성장전략사업단</a:t>
                      </a:r>
                    </a:p>
                  </a:txBody>
                  <a:tcPr marL="1220" marR="1220" marT="122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22275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5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　</a:t>
                      </a:r>
                    </a:p>
                  </a:txBody>
                  <a:tcPr marL="1220" marR="1220" marT="1220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gridSpan="9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11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23936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auto"/>
                      <a:r>
                        <a:rPr lang="ko-KR" altLang="en-US" sz="1200" b="0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소계</a:t>
                      </a:r>
                    </a:p>
                  </a:txBody>
                  <a:tcPr marL="1220" marR="1220" marT="1220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auto"/>
                      <a:r>
                        <a:rPr lang="ko-KR" altLang="en-US" sz="1200" b="0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기획담당관</a:t>
                      </a:r>
                    </a:p>
                  </a:txBody>
                  <a:tcPr marL="1220" marR="1220" marT="1220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시정담당관</a:t>
                      </a:r>
                    </a:p>
                  </a:txBody>
                  <a:tcPr marL="1220" marR="1220" marT="1220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인사담당관</a:t>
                      </a:r>
                    </a:p>
                  </a:txBody>
                  <a:tcPr marL="1220" marR="1220" marT="1220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auto"/>
                      <a:r>
                        <a:rPr lang="ko-KR" altLang="en-US" sz="1200" b="0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미디어담당관</a:t>
                      </a:r>
                    </a:p>
                  </a:txBody>
                  <a:tcPr marL="1220" marR="1220" marT="1220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auto"/>
                      <a:r>
                        <a:rPr lang="ko-KR" altLang="en-US" sz="1200" b="0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감사담당관</a:t>
                      </a:r>
                    </a:p>
                  </a:txBody>
                  <a:tcPr marL="1220" marR="1220" marT="1220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소계</a:t>
                      </a:r>
                    </a:p>
                  </a:txBody>
                  <a:tcPr marL="1220" marR="1220" marT="1220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사회과</a:t>
                      </a:r>
                    </a:p>
                  </a:txBody>
                  <a:tcPr marL="1220" marR="1220" marT="1220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복지지원과</a:t>
                      </a:r>
                    </a:p>
                  </a:txBody>
                  <a:tcPr marL="1220" marR="1220" marT="1220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auto"/>
                      <a:r>
                        <a:rPr lang="ko-KR" altLang="en-US" sz="1200" b="0" i="0" u="none" strike="noStrike" dirty="0" err="1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시민봉사과</a:t>
                      </a:r>
                      <a:endParaRPr lang="ko-KR" altLang="en-US" sz="1200" b="0" i="0" u="none" strike="noStrike" dirty="0">
                        <a:effectLst/>
                        <a:latin typeface="굴림" panose="020B0600000101010101" pitchFamily="50" charset="-127"/>
                        <a:ea typeface="굴림" panose="020B0600000101010101" pitchFamily="50" charset="-127"/>
                      </a:endParaRPr>
                    </a:p>
                  </a:txBody>
                  <a:tcPr marL="1220" marR="1220" marT="1220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회계과</a:t>
                      </a:r>
                    </a:p>
                  </a:txBody>
                  <a:tcPr marL="1220" marR="1220" marT="1220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세무과</a:t>
                      </a:r>
                    </a:p>
                  </a:txBody>
                  <a:tcPr marL="1220" marR="1220" marT="1220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문화관광과</a:t>
                      </a:r>
                    </a:p>
                  </a:txBody>
                  <a:tcPr marL="1220" marR="1220" marT="1220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auto"/>
                      <a:r>
                        <a:rPr lang="ko-KR" altLang="en-US" sz="1200" b="0" i="0" u="none" strike="noStrike" dirty="0" err="1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문화재과</a:t>
                      </a:r>
                      <a:endParaRPr lang="ko-KR" altLang="en-US" sz="1200" b="0" i="0" u="none" strike="noStrike" dirty="0">
                        <a:effectLst/>
                        <a:latin typeface="굴림" panose="020B0600000101010101" pitchFamily="50" charset="-127"/>
                        <a:ea typeface="굴림" panose="020B0600000101010101" pitchFamily="50" charset="-127"/>
                      </a:endParaRPr>
                    </a:p>
                  </a:txBody>
                  <a:tcPr marL="1220" marR="1220" marT="1220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auto"/>
                      <a:r>
                        <a:rPr lang="ko-KR" altLang="en-US" sz="1200" b="0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교육체육과</a:t>
                      </a:r>
                    </a:p>
                  </a:txBody>
                  <a:tcPr marL="1220" marR="1220" marT="1220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소계</a:t>
                      </a:r>
                    </a:p>
                  </a:txBody>
                  <a:tcPr marL="1220" marR="1220" marT="1220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auto"/>
                      <a:r>
                        <a:rPr lang="ko-KR" altLang="en-US" sz="1200" b="0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안전관리과</a:t>
                      </a:r>
                    </a:p>
                  </a:txBody>
                  <a:tcPr marL="1220" marR="1220" marT="1220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기업경제과</a:t>
                      </a:r>
                    </a:p>
                  </a:txBody>
                  <a:tcPr marL="1220" marR="1220" marT="1220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auto"/>
                      <a:r>
                        <a:rPr lang="ko-KR" altLang="en-US" sz="1200" b="0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건설과</a:t>
                      </a:r>
                    </a:p>
                  </a:txBody>
                  <a:tcPr marL="1220" marR="1220" marT="1220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auto"/>
                      <a:r>
                        <a:rPr lang="ko-KR" altLang="en-US" sz="1200" b="0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산림과</a:t>
                      </a:r>
                    </a:p>
                  </a:txBody>
                  <a:tcPr marL="1220" marR="1220" marT="1220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auto"/>
                      <a:r>
                        <a:rPr lang="ko-KR" altLang="en-US" sz="1200" b="0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도시정책과</a:t>
                      </a:r>
                    </a:p>
                  </a:txBody>
                  <a:tcPr marL="1220" marR="1220" marT="1220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auto"/>
                      <a:r>
                        <a:rPr lang="ko-KR" altLang="en-US" sz="1200" b="0" i="0" u="none" strike="noStrike" dirty="0" err="1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허가과</a:t>
                      </a:r>
                      <a:endParaRPr lang="ko-KR" altLang="en-US" sz="1200" b="0" i="0" u="none" strike="noStrike" dirty="0">
                        <a:effectLst/>
                        <a:latin typeface="굴림" panose="020B0600000101010101" pitchFamily="50" charset="-127"/>
                        <a:ea typeface="굴림" panose="020B0600000101010101" pitchFamily="50" charset="-127"/>
                      </a:endParaRPr>
                    </a:p>
                  </a:txBody>
                  <a:tcPr marL="1220" marR="1220" marT="1220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auto"/>
                      <a:r>
                        <a:rPr lang="ko-KR" altLang="en-US" sz="1200" b="0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교통과</a:t>
                      </a:r>
                    </a:p>
                  </a:txBody>
                  <a:tcPr marL="1220" marR="1220" marT="1220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auto"/>
                      <a:r>
                        <a:rPr lang="ko-KR" altLang="en-US" sz="1200" b="0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환경자원과</a:t>
                      </a:r>
                    </a:p>
                  </a:txBody>
                  <a:tcPr marL="1220" marR="1220" marT="1220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auto"/>
                      <a:r>
                        <a:rPr lang="ko-KR" altLang="en-US" sz="1200" b="0" i="0" u="none" strike="noStrike" dirty="0" err="1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수도과</a:t>
                      </a:r>
                      <a:endParaRPr lang="ko-KR" altLang="en-US" sz="1200" b="0" i="0" u="none" strike="noStrike" dirty="0">
                        <a:effectLst/>
                        <a:latin typeface="굴림" panose="020B0600000101010101" pitchFamily="50" charset="-127"/>
                        <a:ea typeface="굴림" panose="020B0600000101010101" pitchFamily="50" charset="-127"/>
                      </a:endParaRPr>
                    </a:p>
                  </a:txBody>
                  <a:tcPr marL="1220" marR="1220" marT="1220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auto"/>
                      <a:r>
                        <a:rPr lang="ko-KR" altLang="en-US" sz="1200" b="0" i="0" u="none" strike="noStrike" dirty="0" err="1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토지과</a:t>
                      </a:r>
                      <a:endParaRPr lang="ko-KR" altLang="en-US" sz="1200" b="0" i="0" u="none" strike="noStrike" dirty="0">
                        <a:effectLst/>
                        <a:latin typeface="굴림" panose="020B0600000101010101" pitchFamily="50" charset="-127"/>
                        <a:ea typeface="굴림" panose="020B0600000101010101" pitchFamily="50" charset="-127"/>
                      </a:endParaRPr>
                    </a:p>
                  </a:txBody>
                  <a:tcPr marL="1220" marR="1220" marT="1220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auto"/>
                      <a:r>
                        <a:rPr lang="ko-KR" altLang="en-US" sz="1200" b="0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소계</a:t>
                      </a:r>
                    </a:p>
                  </a:txBody>
                  <a:tcPr marL="1220" marR="1220" marT="1220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auto"/>
                      <a:r>
                        <a:rPr lang="ko-KR" altLang="en-US" sz="1200" b="0" i="0" u="none" strike="noStrike" dirty="0" err="1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시정발전연구과</a:t>
                      </a:r>
                      <a:endParaRPr lang="ko-KR" altLang="en-US" sz="1200" b="0" i="0" u="none" strike="noStrike" dirty="0">
                        <a:effectLst/>
                        <a:latin typeface="굴림" panose="020B0600000101010101" pitchFamily="50" charset="-127"/>
                        <a:ea typeface="굴림" panose="020B0600000101010101" pitchFamily="50" charset="-127"/>
                      </a:endParaRPr>
                    </a:p>
                  </a:txBody>
                  <a:tcPr marL="1220" marR="1220" marT="1220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auto"/>
                      <a:r>
                        <a:rPr lang="ko-KR" altLang="en-US" sz="1200" b="0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전략사업과</a:t>
                      </a:r>
                    </a:p>
                  </a:txBody>
                  <a:tcPr marL="1220" marR="1220" marT="1220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</a:tr>
              <a:tr h="288032">
                <a:tc>
                  <a:txBody>
                    <a:bodyPr/>
                    <a:lstStyle/>
                    <a:p>
                      <a:pPr algn="ctr" fontAlgn="t"/>
                      <a:r>
                        <a:rPr lang="ko-KR" altLang="en-US" sz="1200" b="1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총계</a:t>
                      </a:r>
                    </a:p>
                  </a:txBody>
                  <a:tcPr marL="1220" marR="1220" marT="122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548</a:t>
                      </a:r>
                    </a:p>
                  </a:txBody>
                  <a:tcPr marL="1220" marR="1220" marT="1220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89</a:t>
                      </a:r>
                    </a:p>
                  </a:txBody>
                  <a:tcPr marL="1220" marR="1220" marT="1220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21</a:t>
                      </a:r>
                    </a:p>
                  </a:txBody>
                  <a:tcPr marL="1220" marR="1220" marT="1220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22</a:t>
                      </a:r>
                    </a:p>
                  </a:txBody>
                  <a:tcPr marL="1220" marR="1220" marT="1220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15</a:t>
                      </a:r>
                    </a:p>
                  </a:txBody>
                  <a:tcPr marL="1220" marR="1220" marT="1220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15</a:t>
                      </a:r>
                    </a:p>
                  </a:txBody>
                  <a:tcPr marL="1220" marR="1220" marT="1220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16</a:t>
                      </a:r>
                    </a:p>
                  </a:txBody>
                  <a:tcPr marL="1220" marR="1220" marT="1220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183</a:t>
                      </a:r>
                    </a:p>
                  </a:txBody>
                  <a:tcPr marL="1220" marR="1220" marT="1220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26</a:t>
                      </a:r>
                    </a:p>
                  </a:txBody>
                  <a:tcPr marL="1220" marR="1220" marT="1220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22</a:t>
                      </a:r>
                    </a:p>
                  </a:txBody>
                  <a:tcPr marL="1220" marR="1220" marT="1220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19</a:t>
                      </a:r>
                    </a:p>
                  </a:txBody>
                  <a:tcPr marL="1220" marR="1220" marT="1220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24</a:t>
                      </a:r>
                    </a:p>
                  </a:txBody>
                  <a:tcPr marL="1220" marR="1220" marT="1220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30</a:t>
                      </a:r>
                    </a:p>
                  </a:txBody>
                  <a:tcPr marL="1220" marR="1220" marT="1220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26</a:t>
                      </a:r>
                    </a:p>
                  </a:txBody>
                  <a:tcPr marL="1220" marR="1220" marT="1220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21</a:t>
                      </a:r>
                    </a:p>
                  </a:txBody>
                  <a:tcPr marL="1220" marR="1220" marT="1220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15</a:t>
                      </a:r>
                    </a:p>
                  </a:txBody>
                  <a:tcPr marL="1220" marR="1220" marT="1220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243</a:t>
                      </a:r>
                    </a:p>
                  </a:txBody>
                  <a:tcPr marL="1220" marR="1220" marT="1220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26</a:t>
                      </a:r>
                    </a:p>
                  </a:txBody>
                  <a:tcPr marL="1220" marR="1220" marT="1220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19</a:t>
                      </a:r>
                    </a:p>
                  </a:txBody>
                  <a:tcPr marL="1220" marR="1220" marT="1220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25</a:t>
                      </a:r>
                    </a:p>
                  </a:txBody>
                  <a:tcPr marL="1220" marR="1220" marT="1220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17</a:t>
                      </a:r>
                    </a:p>
                  </a:txBody>
                  <a:tcPr marL="1220" marR="1220" marT="1220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16</a:t>
                      </a:r>
                    </a:p>
                  </a:txBody>
                  <a:tcPr marL="1220" marR="1220" marT="1220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25</a:t>
                      </a:r>
                    </a:p>
                  </a:txBody>
                  <a:tcPr marL="1220" marR="1220" marT="1220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21</a:t>
                      </a:r>
                    </a:p>
                  </a:txBody>
                  <a:tcPr marL="1220" marR="1220" marT="1220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48</a:t>
                      </a:r>
                    </a:p>
                  </a:txBody>
                  <a:tcPr marL="1220" marR="1220" marT="1220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25</a:t>
                      </a:r>
                    </a:p>
                  </a:txBody>
                  <a:tcPr marL="1220" marR="1220" marT="1220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21</a:t>
                      </a:r>
                    </a:p>
                  </a:txBody>
                  <a:tcPr marL="1220" marR="1220" marT="1220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33</a:t>
                      </a:r>
                    </a:p>
                  </a:txBody>
                  <a:tcPr marL="1220" marR="1220" marT="1220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19</a:t>
                      </a:r>
                    </a:p>
                  </a:txBody>
                  <a:tcPr marL="1220" marR="1220" marT="1220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14</a:t>
                      </a:r>
                    </a:p>
                  </a:txBody>
                  <a:tcPr marL="1220" marR="1220" marT="1220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8264588"/>
              </p:ext>
            </p:extLst>
          </p:nvPr>
        </p:nvGraphicFramePr>
        <p:xfrm>
          <a:off x="1501228" y="3233676"/>
          <a:ext cx="3007218" cy="1683069"/>
        </p:xfrm>
        <a:graphic>
          <a:graphicData uri="http://schemas.openxmlformats.org/drawingml/2006/table">
            <a:tbl>
              <a:tblPr/>
              <a:tblGrid>
                <a:gridCol w="359050"/>
                <a:gridCol w="291882"/>
                <a:gridCol w="291882"/>
                <a:gridCol w="291882"/>
                <a:gridCol w="291882"/>
                <a:gridCol w="291882"/>
                <a:gridCol w="291882"/>
                <a:gridCol w="291882"/>
                <a:gridCol w="291882"/>
                <a:gridCol w="313112"/>
              </a:tblGrid>
              <a:tr h="212483">
                <a:tc rowSpan="2"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 dirty="0" smtClean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구분</a:t>
                      </a:r>
                      <a:endParaRPr lang="ko-KR" altLang="en-US" sz="1200" b="0" i="0" u="none" strike="noStrike" dirty="0">
                        <a:effectLst/>
                        <a:latin typeface="굴림" panose="020B0600000101010101" pitchFamily="50" charset="-127"/>
                        <a:ea typeface="굴림" panose="020B0600000101010101" pitchFamily="50" charset="-127"/>
                      </a:endParaRPr>
                    </a:p>
                  </a:txBody>
                  <a:tcPr marL="1725" marR="1725" marT="17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계</a:t>
                      </a:r>
                    </a:p>
                  </a:txBody>
                  <a:tcPr marL="1725" marR="1725" marT="1725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보건소</a:t>
                      </a:r>
                    </a:p>
                  </a:txBody>
                  <a:tcPr marL="1725" marR="1725" marT="1725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농업기술센터</a:t>
                      </a:r>
                    </a:p>
                  </a:txBody>
                  <a:tcPr marL="1725" marR="1725" marT="1725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22193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소   계</a:t>
                      </a:r>
                    </a:p>
                  </a:txBody>
                  <a:tcPr marL="1725" marR="1725" marT="1725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보건과</a:t>
                      </a:r>
                    </a:p>
                  </a:txBody>
                  <a:tcPr marL="1725" marR="1725" marT="1725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건강과</a:t>
                      </a:r>
                    </a:p>
                  </a:txBody>
                  <a:tcPr marL="1725" marR="1725" marT="1725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소   계</a:t>
                      </a:r>
                    </a:p>
                  </a:txBody>
                  <a:tcPr marL="1725" marR="1725" marT="1725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농정과</a:t>
                      </a:r>
                    </a:p>
                  </a:txBody>
                  <a:tcPr marL="1725" marR="1725" marT="1725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축산과</a:t>
                      </a:r>
                    </a:p>
                  </a:txBody>
                  <a:tcPr marL="1725" marR="1725" marT="1725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농촌진흥과</a:t>
                      </a:r>
                    </a:p>
                  </a:txBody>
                  <a:tcPr marL="1725" marR="1725" marT="1725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기술보급과</a:t>
                      </a:r>
                    </a:p>
                  </a:txBody>
                  <a:tcPr marL="1725" marR="1725" marT="1725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</a:tr>
              <a:tr h="248647">
                <a:tc>
                  <a:txBody>
                    <a:bodyPr/>
                    <a:lstStyle/>
                    <a:p>
                      <a:pPr algn="ctr" fontAlgn="t"/>
                      <a:r>
                        <a:rPr lang="ko-KR" altLang="en-US" sz="1200" b="1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총계</a:t>
                      </a:r>
                    </a:p>
                  </a:txBody>
                  <a:tcPr marL="1725" marR="1725" marT="172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157</a:t>
                      </a:r>
                    </a:p>
                  </a:txBody>
                  <a:tcPr marL="1725" marR="1725" marT="1725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89</a:t>
                      </a:r>
                    </a:p>
                  </a:txBody>
                  <a:tcPr marL="1725" marR="1725" marT="1725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70</a:t>
                      </a:r>
                    </a:p>
                  </a:txBody>
                  <a:tcPr marL="1725" marR="1725" marT="1725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19</a:t>
                      </a:r>
                    </a:p>
                  </a:txBody>
                  <a:tcPr marL="1725" marR="1725" marT="1725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68</a:t>
                      </a:r>
                    </a:p>
                  </a:txBody>
                  <a:tcPr marL="1725" marR="1725" marT="1725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22</a:t>
                      </a:r>
                    </a:p>
                  </a:txBody>
                  <a:tcPr marL="1725" marR="1725" marT="1725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14</a:t>
                      </a:r>
                    </a:p>
                  </a:txBody>
                  <a:tcPr marL="1725" marR="1725" marT="1725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15</a:t>
                      </a:r>
                    </a:p>
                  </a:txBody>
                  <a:tcPr marL="1725" marR="1725" marT="1725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ko-KR" sz="1200" b="1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17</a:t>
                      </a:r>
                    </a:p>
                  </a:txBody>
                  <a:tcPr marL="1725" marR="1725" marT="1725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553432" y="2977207"/>
            <a:ext cx="90281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400" dirty="0">
                <a:latin typeface="+mn-ea"/>
              </a:rPr>
              <a:t>직속기관</a:t>
            </a:r>
          </a:p>
        </p:txBody>
      </p:sp>
      <p:sp>
        <p:nvSpPr>
          <p:cNvPr id="19" name="직사각형 18"/>
          <p:cNvSpPr/>
          <p:nvPr/>
        </p:nvSpPr>
        <p:spPr>
          <a:xfrm>
            <a:off x="4171181" y="579792"/>
            <a:ext cx="1566454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400" dirty="0">
                <a:latin typeface="+mn-ea"/>
              </a:rPr>
              <a:t>공주시 </a:t>
            </a:r>
            <a:r>
              <a:rPr lang="ko-KR" altLang="en-US" sz="1400" smtClean="0">
                <a:latin typeface="+mn-ea"/>
              </a:rPr>
              <a:t>본청 인원</a:t>
            </a:r>
            <a:endParaRPr lang="ko-KR" altLang="en-US" sz="1400" dirty="0">
              <a:latin typeface="+mn-ea"/>
            </a:endParaRPr>
          </a:p>
        </p:txBody>
      </p:sp>
      <p:sp>
        <p:nvSpPr>
          <p:cNvPr id="20" name="직사각형 19"/>
          <p:cNvSpPr/>
          <p:nvPr/>
        </p:nvSpPr>
        <p:spPr>
          <a:xfrm>
            <a:off x="4794987" y="2977207"/>
            <a:ext cx="72327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400" dirty="0" smtClean="0">
                <a:latin typeface="+mn-ea"/>
              </a:rPr>
              <a:t>사업소</a:t>
            </a:r>
            <a:endParaRPr lang="ko-KR" altLang="en-US" sz="1400" dirty="0">
              <a:latin typeface="+mn-ea"/>
            </a:endParaRPr>
          </a:p>
        </p:txBody>
      </p:sp>
      <p:graphicFrame>
        <p:nvGraphicFramePr>
          <p:cNvPr id="12" name="표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0629841"/>
              </p:ext>
            </p:extLst>
          </p:nvPr>
        </p:nvGraphicFramePr>
        <p:xfrm>
          <a:off x="4669579" y="3222268"/>
          <a:ext cx="1139416" cy="1739600"/>
        </p:xfrm>
        <a:graphic>
          <a:graphicData uri="http://schemas.openxmlformats.org/drawingml/2006/table">
            <a:tbl>
              <a:tblPr/>
              <a:tblGrid>
                <a:gridCol w="364532"/>
                <a:gridCol w="193721"/>
                <a:gridCol w="193721"/>
                <a:gridCol w="193721"/>
                <a:gridCol w="193721"/>
              </a:tblGrid>
              <a:tr h="1334438">
                <a:tc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 dirty="0" smtClean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구분</a:t>
                      </a:r>
                      <a:endParaRPr lang="ko-KR" altLang="en-US" sz="1200" b="0" i="0" u="none" strike="noStrike" dirty="0">
                        <a:effectLst/>
                        <a:latin typeface="굴림" panose="020B0600000101010101" pitchFamily="50" charset="-127"/>
                        <a:ea typeface="굴림" panose="020B0600000101010101" pitchFamily="50" charset="-127"/>
                      </a:endParaRPr>
                    </a:p>
                  </a:txBody>
                  <a:tcPr marL="4466" marR="4466" marT="446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계</a:t>
                      </a:r>
                    </a:p>
                  </a:txBody>
                  <a:tcPr marL="4466" marR="4466" marT="4466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smtClean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문</a:t>
                      </a:r>
                      <a:endParaRPr lang="en-US" altLang="ko-KR" sz="1200" b="0" i="0" u="none" strike="noStrike" dirty="0" smtClean="0">
                        <a:effectLst/>
                        <a:latin typeface="굴림" panose="020B0600000101010101" pitchFamily="50" charset="-127"/>
                        <a:ea typeface="굴림" panose="020B0600000101010101" pitchFamily="50" charset="-127"/>
                      </a:endParaRPr>
                    </a:p>
                    <a:p>
                      <a:pPr algn="ctr" fontAlgn="ctr"/>
                      <a:r>
                        <a:rPr lang="ko-KR" altLang="en-US" sz="1200" b="0" i="0" u="none" strike="noStrike" dirty="0" smtClean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화</a:t>
                      </a:r>
                      <a:endParaRPr lang="en-US" altLang="ko-KR" sz="1200" b="0" i="0" u="none" strike="noStrike" dirty="0" smtClean="0">
                        <a:effectLst/>
                        <a:latin typeface="굴림" panose="020B0600000101010101" pitchFamily="50" charset="-127"/>
                        <a:ea typeface="굴림" panose="020B0600000101010101" pitchFamily="50" charset="-127"/>
                      </a:endParaRPr>
                    </a:p>
                    <a:p>
                      <a:pPr algn="ctr" fontAlgn="ctr"/>
                      <a:r>
                        <a:rPr lang="ko-KR" altLang="en-US" sz="1200" b="0" i="0" u="none" strike="noStrike" dirty="0" smtClean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시</a:t>
                      </a:r>
                      <a:endParaRPr lang="en-US" altLang="ko-KR" sz="1200" b="0" i="0" u="none" strike="noStrike" dirty="0" smtClean="0">
                        <a:effectLst/>
                        <a:latin typeface="굴림" panose="020B0600000101010101" pitchFamily="50" charset="-127"/>
                        <a:ea typeface="굴림" panose="020B0600000101010101" pitchFamily="50" charset="-127"/>
                      </a:endParaRPr>
                    </a:p>
                    <a:p>
                      <a:pPr algn="ctr" fontAlgn="ctr"/>
                      <a:r>
                        <a:rPr lang="ko-KR" altLang="en-US" sz="1200" b="0" i="0" u="none" strike="noStrike" dirty="0" smtClean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설</a:t>
                      </a:r>
                      <a:endParaRPr lang="en-US" altLang="ko-KR" sz="1200" b="0" i="0" u="none" strike="noStrike" dirty="0" smtClean="0">
                        <a:effectLst/>
                        <a:latin typeface="굴림" panose="020B0600000101010101" pitchFamily="50" charset="-127"/>
                        <a:ea typeface="굴림" panose="020B0600000101010101" pitchFamily="50" charset="-127"/>
                      </a:endParaRPr>
                    </a:p>
                    <a:p>
                      <a:pPr algn="ctr" fontAlgn="ctr"/>
                      <a:r>
                        <a:rPr lang="ko-KR" altLang="en-US" sz="1200" b="0" i="0" u="none" strike="noStrike" dirty="0" smtClean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사</a:t>
                      </a:r>
                      <a:endParaRPr lang="en-US" altLang="ko-KR" sz="1200" b="0" i="0" u="none" strike="noStrike" dirty="0" smtClean="0">
                        <a:effectLst/>
                        <a:latin typeface="굴림" panose="020B0600000101010101" pitchFamily="50" charset="-127"/>
                        <a:ea typeface="굴림" panose="020B0600000101010101" pitchFamily="50" charset="-127"/>
                      </a:endParaRPr>
                    </a:p>
                    <a:p>
                      <a:pPr algn="ctr" fontAlgn="ctr"/>
                      <a:r>
                        <a:rPr lang="ko-KR" altLang="en-US" sz="1200" b="0" i="0" u="none" strike="noStrike" dirty="0" smtClean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업</a:t>
                      </a:r>
                      <a:endParaRPr lang="en-US" altLang="ko-KR" sz="1200" b="0" i="0" u="none" strike="noStrike" dirty="0" smtClean="0">
                        <a:effectLst/>
                        <a:latin typeface="굴림" panose="020B0600000101010101" pitchFamily="50" charset="-127"/>
                        <a:ea typeface="굴림" panose="020B0600000101010101" pitchFamily="50" charset="-127"/>
                      </a:endParaRPr>
                    </a:p>
                    <a:p>
                      <a:pPr algn="ctr" fontAlgn="ctr"/>
                      <a:r>
                        <a:rPr lang="ko-KR" altLang="en-US" sz="1200" b="0" i="0" u="none" strike="noStrike" dirty="0" smtClean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소</a:t>
                      </a:r>
                      <a:endParaRPr lang="ko-KR" altLang="en-US" sz="1200" b="0" i="0" u="none" strike="noStrike" dirty="0">
                        <a:effectLst/>
                        <a:latin typeface="굴림" panose="020B0600000101010101" pitchFamily="50" charset="-127"/>
                        <a:ea typeface="굴림" panose="020B0600000101010101" pitchFamily="50" charset="-127"/>
                      </a:endParaRPr>
                    </a:p>
                  </a:txBody>
                  <a:tcPr marL="4466" marR="4466" marT="4466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smtClean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복</a:t>
                      </a:r>
                      <a:endParaRPr lang="en-US" altLang="ko-KR" sz="1200" b="0" i="0" u="none" strike="noStrike" dirty="0" smtClean="0">
                        <a:effectLst/>
                        <a:latin typeface="굴림" panose="020B0600000101010101" pitchFamily="50" charset="-127"/>
                        <a:ea typeface="굴림" panose="020B0600000101010101" pitchFamily="50" charset="-127"/>
                      </a:endParaRPr>
                    </a:p>
                    <a:p>
                      <a:pPr algn="ctr" fontAlgn="ctr"/>
                      <a:r>
                        <a:rPr lang="ko-KR" altLang="en-US" sz="1200" b="0" i="0" u="none" strike="noStrike" dirty="0" smtClean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지</a:t>
                      </a:r>
                      <a:endParaRPr lang="en-US" altLang="ko-KR" sz="1200" b="0" i="0" u="none" strike="noStrike" dirty="0" smtClean="0">
                        <a:effectLst/>
                        <a:latin typeface="굴림" panose="020B0600000101010101" pitchFamily="50" charset="-127"/>
                        <a:ea typeface="굴림" panose="020B0600000101010101" pitchFamily="50" charset="-127"/>
                      </a:endParaRPr>
                    </a:p>
                    <a:p>
                      <a:pPr algn="ctr" fontAlgn="ctr"/>
                      <a:r>
                        <a:rPr lang="ko-KR" altLang="en-US" sz="1200" b="0" i="0" u="none" strike="noStrike" dirty="0" smtClean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시</a:t>
                      </a:r>
                      <a:endParaRPr lang="en-US" altLang="ko-KR" sz="1200" b="0" i="0" u="none" strike="noStrike" dirty="0" smtClean="0">
                        <a:effectLst/>
                        <a:latin typeface="굴림" panose="020B0600000101010101" pitchFamily="50" charset="-127"/>
                        <a:ea typeface="굴림" panose="020B0600000101010101" pitchFamily="50" charset="-127"/>
                      </a:endParaRPr>
                    </a:p>
                    <a:p>
                      <a:pPr algn="ctr" fontAlgn="ctr"/>
                      <a:r>
                        <a:rPr lang="ko-KR" altLang="en-US" sz="1200" b="0" i="0" u="none" strike="noStrike" dirty="0" smtClean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설</a:t>
                      </a:r>
                      <a:endParaRPr lang="en-US" altLang="ko-KR" sz="1200" b="0" i="0" u="none" strike="noStrike" dirty="0" smtClean="0">
                        <a:effectLst/>
                        <a:latin typeface="굴림" panose="020B0600000101010101" pitchFamily="50" charset="-127"/>
                        <a:ea typeface="굴림" panose="020B0600000101010101" pitchFamily="50" charset="-127"/>
                      </a:endParaRPr>
                    </a:p>
                    <a:p>
                      <a:pPr algn="ctr" fontAlgn="ctr"/>
                      <a:r>
                        <a:rPr lang="ko-KR" altLang="en-US" sz="1200" b="0" i="0" u="none" strike="noStrike" dirty="0" smtClean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사</a:t>
                      </a:r>
                      <a:endParaRPr lang="en-US" altLang="ko-KR" sz="1200" b="0" i="0" u="none" strike="noStrike" dirty="0" smtClean="0">
                        <a:effectLst/>
                        <a:latin typeface="굴림" panose="020B0600000101010101" pitchFamily="50" charset="-127"/>
                        <a:ea typeface="굴림" panose="020B0600000101010101" pitchFamily="50" charset="-127"/>
                      </a:endParaRPr>
                    </a:p>
                    <a:p>
                      <a:pPr algn="ctr" fontAlgn="ctr"/>
                      <a:r>
                        <a:rPr lang="ko-KR" altLang="en-US" sz="1200" b="0" i="0" u="none" strike="noStrike" dirty="0" smtClean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업</a:t>
                      </a:r>
                      <a:endParaRPr lang="en-US" altLang="ko-KR" sz="1200" b="0" i="0" u="none" strike="noStrike" dirty="0" smtClean="0">
                        <a:effectLst/>
                        <a:latin typeface="굴림" panose="020B0600000101010101" pitchFamily="50" charset="-127"/>
                        <a:ea typeface="굴림" panose="020B0600000101010101" pitchFamily="50" charset="-127"/>
                      </a:endParaRPr>
                    </a:p>
                    <a:p>
                      <a:pPr algn="ctr" fontAlgn="ctr"/>
                      <a:r>
                        <a:rPr lang="ko-KR" altLang="en-US" sz="1200" b="0" i="0" u="none" strike="noStrike" dirty="0" smtClean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소</a:t>
                      </a:r>
                      <a:endParaRPr lang="en-US" altLang="ko-KR" sz="1200" b="0" i="0" u="none" strike="noStrike" dirty="0" smtClean="0">
                        <a:effectLst/>
                        <a:latin typeface="굴림" panose="020B0600000101010101" pitchFamily="50" charset="-127"/>
                        <a:ea typeface="굴림" panose="020B0600000101010101" pitchFamily="50" charset="-127"/>
                      </a:endParaRPr>
                    </a:p>
                    <a:p>
                      <a:pPr algn="ctr" fontAlgn="ctr"/>
                      <a:endParaRPr lang="ko-KR" altLang="en-US" sz="1200" b="0" i="0" u="none" strike="noStrike" dirty="0">
                        <a:effectLst/>
                        <a:latin typeface="굴림" panose="020B0600000101010101" pitchFamily="50" charset="-127"/>
                        <a:ea typeface="굴림" panose="020B0600000101010101" pitchFamily="50" charset="-127"/>
                      </a:endParaRPr>
                    </a:p>
                  </a:txBody>
                  <a:tcPr marL="4466" marR="4466" marT="4466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 smtClean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시</a:t>
                      </a:r>
                      <a:endParaRPr lang="en-US" altLang="ko-KR" sz="1200" b="0" i="0" u="none" strike="noStrike" dirty="0" smtClean="0">
                        <a:effectLst/>
                        <a:latin typeface="굴림" panose="020B0600000101010101" pitchFamily="50" charset="-127"/>
                        <a:ea typeface="굴림" panose="020B0600000101010101" pitchFamily="50" charset="-127"/>
                      </a:endParaRPr>
                    </a:p>
                    <a:p>
                      <a:pPr algn="ctr" fontAlgn="ctr"/>
                      <a:r>
                        <a:rPr lang="ko-KR" altLang="en-US" sz="1200" b="0" i="0" u="none" strike="noStrike" dirty="0" err="1" smtClean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립</a:t>
                      </a:r>
                      <a:endParaRPr lang="en-US" altLang="ko-KR" sz="1200" b="0" i="0" u="none" strike="noStrike" dirty="0" smtClean="0">
                        <a:effectLst/>
                        <a:latin typeface="굴림" panose="020B0600000101010101" pitchFamily="50" charset="-127"/>
                        <a:ea typeface="굴림" panose="020B0600000101010101" pitchFamily="50" charset="-127"/>
                      </a:endParaRPr>
                    </a:p>
                    <a:p>
                      <a:pPr algn="ctr" fontAlgn="ctr"/>
                      <a:r>
                        <a:rPr lang="ko-KR" altLang="en-US" sz="1200" b="0" i="0" u="none" strike="noStrike" dirty="0" smtClean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도</a:t>
                      </a:r>
                      <a:endParaRPr lang="en-US" altLang="ko-KR" sz="1200" b="0" i="0" u="none" strike="noStrike" dirty="0" smtClean="0">
                        <a:effectLst/>
                        <a:latin typeface="굴림" panose="020B0600000101010101" pitchFamily="50" charset="-127"/>
                        <a:ea typeface="굴림" panose="020B0600000101010101" pitchFamily="50" charset="-127"/>
                      </a:endParaRPr>
                    </a:p>
                    <a:p>
                      <a:pPr algn="ctr" fontAlgn="ctr"/>
                      <a:r>
                        <a:rPr lang="ko-KR" altLang="en-US" sz="1200" b="0" i="0" u="none" strike="noStrike" dirty="0" smtClean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서</a:t>
                      </a:r>
                      <a:endParaRPr lang="en-US" altLang="ko-KR" sz="1200" b="0" i="0" u="none" strike="noStrike" dirty="0" smtClean="0">
                        <a:effectLst/>
                        <a:latin typeface="굴림" panose="020B0600000101010101" pitchFamily="50" charset="-127"/>
                        <a:ea typeface="굴림" panose="020B0600000101010101" pitchFamily="50" charset="-127"/>
                      </a:endParaRPr>
                    </a:p>
                    <a:p>
                      <a:pPr algn="ctr" fontAlgn="ctr"/>
                      <a:r>
                        <a:rPr lang="ko-KR" altLang="en-US" sz="1200" b="0" i="0" u="none" strike="noStrike" dirty="0" smtClean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관</a:t>
                      </a:r>
                      <a:endParaRPr lang="en-US" altLang="ko-KR" sz="1200" b="0" i="0" u="none" strike="noStrike" dirty="0" smtClean="0">
                        <a:effectLst/>
                        <a:latin typeface="굴림" panose="020B0600000101010101" pitchFamily="50" charset="-127"/>
                        <a:ea typeface="굴림" panose="020B0600000101010101" pitchFamily="50" charset="-127"/>
                      </a:endParaRPr>
                    </a:p>
                  </a:txBody>
                  <a:tcPr marL="4466" marR="4466" marT="4466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</a:tr>
              <a:tr h="272094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1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총계</a:t>
                      </a:r>
                    </a:p>
                  </a:txBody>
                  <a:tcPr marL="4466" marR="4466" marT="446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51</a:t>
                      </a:r>
                    </a:p>
                  </a:txBody>
                  <a:tcPr marL="4466" marR="4466" marT="4466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17</a:t>
                      </a:r>
                    </a:p>
                  </a:txBody>
                  <a:tcPr marL="4466" marR="4466" marT="4466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19</a:t>
                      </a:r>
                    </a:p>
                  </a:txBody>
                  <a:tcPr marL="4466" marR="4466" marT="4466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15</a:t>
                      </a:r>
                    </a:p>
                  </a:txBody>
                  <a:tcPr marL="4466" marR="4466" marT="4466" marB="0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2" name="표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4354397"/>
              </p:ext>
            </p:extLst>
          </p:nvPr>
        </p:nvGraphicFramePr>
        <p:xfrm>
          <a:off x="1199609" y="5301208"/>
          <a:ext cx="7389456" cy="1152128"/>
        </p:xfrm>
        <a:graphic>
          <a:graphicData uri="http://schemas.openxmlformats.org/drawingml/2006/table">
            <a:tbl>
              <a:tblPr/>
              <a:tblGrid>
                <a:gridCol w="613296"/>
                <a:gridCol w="338808"/>
                <a:gridCol w="338808"/>
                <a:gridCol w="338808"/>
                <a:gridCol w="338808"/>
                <a:gridCol w="338808"/>
                <a:gridCol w="338808"/>
                <a:gridCol w="338808"/>
                <a:gridCol w="338808"/>
                <a:gridCol w="338808"/>
                <a:gridCol w="338808"/>
                <a:gridCol w="338808"/>
                <a:gridCol w="338808"/>
                <a:gridCol w="338808"/>
                <a:gridCol w="338808"/>
                <a:gridCol w="338808"/>
                <a:gridCol w="338808"/>
                <a:gridCol w="338808"/>
                <a:gridCol w="338808"/>
                <a:gridCol w="338808"/>
                <a:gridCol w="338808"/>
              </a:tblGrid>
              <a:tr h="60979">
                <a:tc rowSpan="2"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 dirty="0" smtClean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구분</a:t>
                      </a:r>
                      <a:endParaRPr lang="ko-KR" altLang="en-US" sz="1200" b="0" i="0" u="none" strike="noStrike" dirty="0">
                        <a:effectLst/>
                        <a:latin typeface="굴림" panose="020B0600000101010101" pitchFamily="50" charset="-127"/>
                        <a:ea typeface="굴림" panose="020B0600000101010101" pitchFamily="50" charset="-127"/>
                      </a:endParaRPr>
                    </a:p>
                  </a:txBody>
                  <a:tcPr marL="1725" marR="1725" marT="17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계</a:t>
                      </a:r>
                    </a:p>
                  </a:txBody>
                  <a:tcPr marL="1848" marR="1848" marT="18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읍</a:t>
                      </a:r>
                    </a:p>
                  </a:txBody>
                  <a:tcPr marL="1848" marR="1848" marT="18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10"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면</a:t>
                      </a:r>
                    </a:p>
                  </a:txBody>
                  <a:tcPr marL="1848" marR="1848" marT="18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동</a:t>
                      </a:r>
                    </a:p>
                  </a:txBody>
                  <a:tcPr marL="1848" marR="1848" marT="18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679368"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소 계</a:t>
                      </a:r>
                    </a:p>
                  </a:txBody>
                  <a:tcPr marL="1848" marR="1848" marT="1848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 dirty="0" err="1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유구읍</a:t>
                      </a:r>
                      <a:endParaRPr lang="ko-KR" altLang="en-US" sz="1200" b="0" i="0" u="none" strike="noStrike" dirty="0">
                        <a:effectLst/>
                        <a:latin typeface="굴림" panose="020B0600000101010101" pitchFamily="50" charset="-127"/>
                        <a:ea typeface="굴림" panose="020B0600000101010101" pitchFamily="50" charset="-127"/>
                      </a:endParaRPr>
                    </a:p>
                  </a:txBody>
                  <a:tcPr marL="1848" marR="1848" marT="1848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소 계</a:t>
                      </a:r>
                    </a:p>
                  </a:txBody>
                  <a:tcPr marL="1848" marR="1848" marT="1848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이인면</a:t>
                      </a:r>
                    </a:p>
                  </a:txBody>
                  <a:tcPr marL="1848" marR="1848" marT="1848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탄천면</a:t>
                      </a:r>
                    </a:p>
                  </a:txBody>
                  <a:tcPr marL="1848" marR="1848" marT="1848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계룡면</a:t>
                      </a:r>
                    </a:p>
                  </a:txBody>
                  <a:tcPr marL="1848" marR="1848" marT="1848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반포면</a:t>
                      </a:r>
                    </a:p>
                  </a:txBody>
                  <a:tcPr marL="1848" marR="1848" marT="1848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의당면</a:t>
                      </a:r>
                    </a:p>
                  </a:txBody>
                  <a:tcPr marL="1848" marR="1848" marT="1848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정안면</a:t>
                      </a:r>
                    </a:p>
                  </a:txBody>
                  <a:tcPr marL="1848" marR="1848" marT="1848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우성면</a:t>
                      </a:r>
                    </a:p>
                  </a:txBody>
                  <a:tcPr marL="1848" marR="1848" marT="1848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사곡면</a:t>
                      </a:r>
                    </a:p>
                  </a:txBody>
                  <a:tcPr marL="1848" marR="1848" marT="1848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신풍면</a:t>
                      </a:r>
                    </a:p>
                  </a:txBody>
                  <a:tcPr marL="1848" marR="1848" marT="1848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소 계</a:t>
                      </a:r>
                    </a:p>
                  </a:txBody>
                  <a:tcPr marL="1848" marR="1848" marT="1848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중학동</a:t>
                      </a:r>
                    </a:p>
                  </a:txBody>
                  <a:tcPr marL="1848" marR="1848" marT="1848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웅진동</a:t>
                      </a:r>
                    </a:p>
                  </a:txBody>
                  <a:tcPr marL="1848" marR="1848" marT="1848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금학동</a:t>
                      </a:r>
                    </a:p>
                  </a:txBody>
                  <a:tcPr marL="1848" marR="1848" marT="1848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옥룡동</a:t>
                      </a:r>
                    </a:p>
                  </a:txBody>
                  <a:tcPr marL="1848" marR="1848" marT="1848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신관동</a:t>
                      </a:r>
                    </a:p>
                  </a:txBody>
                  <a:tcPr marL="1848" marR="1848" marT="1848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>
                          <a:effectLst/>
                          <a:latin typeface="굴림체" panose="020B0609000101010101" pitchFamily="49" charset="-127"/>
                          <a:ea typeface="굴림체" panose="020B0609000101010101" pitchFamily="49" charset="-127"/>
                        </a:rPr>
                        <a:t>월송동</a:t>
                      </a:r>
                    </a:p>
                  </a:txBody>
                  <a:tcPr marL="1848" marR="1848" marT="1848" marB="0" vert="eaVert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99"/>
                    </a:solidFill>
                  </a:tcPr>
                </a:tc>
              </a:tr>
              <a:tr h="288032">
                <a:tc>
                  <a:txBody>
                    <a:bodyPr/>
                    <a:lstStyle/>
                    <a:p>
                      <a:pPr algn="ctr" fontAlgn="t"/>
                      <a:r>
                        <a:rPr lang="ko-KR" altLang="en-US" sz="1200" b="1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총계</a:t>
                      </a:r>
                    </a:p>
                  </a:txBody>
                  <a:tcPr marL="1725" marR="1725" marT="172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225</a:t>
                      </a:r>
                    </a:p>
                  </a:txBody>
                  <a:tcPr marL="1848" marR="1848" marT="18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20</a:t>
                      </a:r>
                    </a:p>
                  </a:txBody>
                  <a:tcPr marL="1848" marR="1848" marT="18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20</a:t>
                      </a:r>
                    </a:p>
                  </a:txBody>
                  <a:tcPr marL="1848" marR="1848" marT="18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132</a:t>
                      </a:r>
                    </a:p>
                  </a:txBody>
                  <a:tcPr marL="1848" marR="1848" marT="18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14</a:t>
                      </a:r>
                    </a:p>
                  </a:txBody>
                  <a:tcPr marL="1848" marR="1848" marT="18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13</a:t>
                      </a:r>
                    </a:p>
                  </a:txBody>
                  <a:tcPr marL="1848" marR="1848" marT="18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17</a:t>
                      </a:r>
                    </a:p>
                  </a:txBody>
                  <a:tcPr marL="1848" marR="1848" marT="18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14</a:t>
                      </a:r>
                    </a:p>
                  </a:txBody>
                  <a:tcPr marL="1848" marR="1848" marT="18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14</a:t>
                      </a:r>
                    </a:p>
                  </a:txBody>
                  <a:tcPr marL="1848" marR="1848" marT="18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16</a:t>
                      </a:r>
                    </a:p>
                  </a:txBody>
                  <a:tcPr marL="1848" marR="1848" marT="18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16</a:t>
                      </a:r>
                    </a:p>
                  </a:txBody>
                  <a:tcPr marL="1848" marR="1848" marT="18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14</a:t>
                      </a:r>
                    </a:p>
                  </a:txBody>
                  <a:tcPr marL="1848" marR="1848" marT="18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14</a:t>
                      </a:r>
                    </a:p>
                  </a:txBody>
                  <a:tcPr marL="1848" marR="1848" marT="18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73</a:t>
                      </a:r>
                    </a:p>
                  </a:txBody>
                  <a:tcPr marL="1848" marR="1848" marT="18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10</a:t>
                      </a:r>
                    </a:p>
                  </a:txBody>
                  <a:tcPr marL="1848" marR="1848" marT="18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11</a:t>
                      </a:r>
                    </a:p>
                  </a:txBody>
                  <a:tcPr marL="1848" marR="1848" marT="18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10</a:t>
                      </a:r>
                    </a:p>
                  </a:txBody>
                  <a:tcPr marL="1848" marR="1848" marT="18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14</a:t>
                      </a:r>
                    </a:p>
                  </a:txBody>
                  <a:tcPr marL="1848" marR="1848" marT="18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16</a:t>
                      </a:r>
                    </a:p>
                  </a:txBody>
                  <a:tcPr marL="1848" marR="1848" marT="18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12</a:t>
                      </a:r>
                    </a:p>
                  </a:txBody>
                  <a:tcPr marL="1848" marR="1848" marT="18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4" name="표 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5042742"/>
              </p:ext>
            </p:extLst>
          </p:nvPr>
        </p:nvGraphicFramePr>
        <p:xfrm>
          <a:off x="6109740" y="3250774"/>
          <a:ext cx="2232248" cy="1665972"/>
        </p:xfrm>
        <a:graphic>
          <a:graphicData uri="http://schemas.openxmlformats.org/drawingml/2006/table">
            <a:tbl>
              <a:tblPr/>
              <a:tblGrid>
                <a:gridCol w="1188203"/>
                <a:gridCol w="1044045"/>
              </a:tblGrid>
              <a:tr h="1449948">
                <a:tc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구     분</a:t>
                      </a:r>
                    </a:p>
                  </a:txBody>
                  <a:tcPr marL="4882" marR="4882" marT="4882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ko-KR" altLang="en-US" sz="1200" b="0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의회사무국</a:t>
                      </a:r>
                    </a:p>
                  </a:txBody>
                  <a:tcPr marL="4882" marR="4882" marT="4882" marB="0" anchor="b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216024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1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총계</a:t>
                      </a:r>
                    </a:p>
                  </a:txBody>
                  <a:tcPr marL="4882" marR="4882" marT="488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200" b="1" i="0" u="none" strike="noStrike" dirty="0">
                          <a:effectLst/>
                          <a:latin typeface="굴림" panose="020B0600000101010101" pitchFamily="50" charset="-127"/>
                          <a:ea typeface="굴림" panose="020B0600000101010101" pitchFamily="50" charset="-127"/>
                        </a:rPr>
                        <a:t>17</a:t>
                      </a:r>
                    </a:p>
                  </a:txBody>
                  <a:tcPr marL="4882" marR="4882" marT="4882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rgbClr val="CCFFCC"/>
                    </a:solidFill>
                  </a:tcPr>
                </a:tc>
              </a:tr>
            </a:tbl>
          </a:graphicData>
        </a:graphic>
      </p:graphicFrame>
      <p:sp>
        <p:nvSpPr>
          <p:cNvPr id="25" name="직사각형 24"/>
          <p:cNvSpPr/>
          <p:nvPr/>
        </p:nvSpPr>
        <p:spPr>
          <a:xfrm>
            <a:off x="6653432" y="2977207"/>
            <a:ext cx="114486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400" dirty="0" smtClean="0">
                <a:latin typeface="+mn-ea"/>
              </a:rPr>
              <a:t>의회 사무국</a:t>
            </a:r>
            <a:endParaRPr lang="ko-KR" altLang="en-US" sz="1400" dirty="0">
              <a:latin typeface="+mn-ea"/>
            </a:endParaRPr>
          </a:p>
        </p:txBody>
      </p:sp>
      <p:sp>
        <p:nvSpPr>
          <p:cNvPr id="26" name="직사각형 25"/>
          <p:cNvSpPr/>
          <p:nvPr/>
        </p:nvSpPr>
        <p:spPr>
          <a:xfrm>
            <a:off x="4532700" y="5012484"/>
            <a:ext cx="72327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400" dirty="0" err="1" smtClean="0">
                <a:latin typeface="+mn-ea"/>
              </a:rPr>
              <a:t>읍면동</a:t>
            </a:r>
            <a:endParaRPr lang="ko-KR" altLang="en-US" sz="14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7930479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내용 개체 틀 2"/>
          <p:cNvSpPr txBox="1">
            <a:spLocks/>
          </p:cNvSpPr>
          <p:nvPr/>
        </p:nvSpPr>
        <p:spPr>
          <a:xfrm>
            <a:off x="272998" y="686515"/>
            <a:ext cx="9360000" cy="6832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kumimoji="1"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lang="ko-KR" altLang="en-US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정부는 </a:t>
            </a:r>
            <a:r>
              <a:rPr lang="en-US" altLang="ko-KR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4</a:t>
            </a:r>
            <a:r>
              <a:rPr lang="ko-KR" altLang="en-US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대 국정기조를 바탕으로 </a:t>
            </a:r>
            <a:r>
              <a:rPr lang="en-US" altLang="ko-KR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14</a:t>
            </a:r>
            <a:r>
              <a:rPr lang="ko-KR" altLang="en-US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개 </a:t>
            </a:r>
            <a:r>
              <a:rPr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추진 전략과 </a:t>
            </a:r>
            <a:r>
              <a:rPr lang="en-US" altLang="ko-KR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140</a:t>
            </a:r>
            <a:r>
              <a:rPr lang="ko-KR" altLang="en-US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개의 </a:t>
            </a:r>
            <a:r>
              <a:rPr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국정 과제를 </a:t>
            </a:r>
            <a:r>
              <a:rPr lang="ko-KR" altLang="en-US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수립하여 </a:t>
            </a:r>
            <a:r>
              <a:rPr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창조 경제를</a:t>
            </a:r>
            <a:endParaRPr lang="en-US" altLang="ko-KR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바탕으로 </a:t>
            </a:r>
            <a:r>
              <a:rPr lang="ko-KR" altLang="en-US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하는 공공기관의 신뢰성 확보와 국민생활을 안정시키고자 함</a:t>
            </a:r>
          </a:p>
        </p:txBody>
      </p:sp>
      <p:sp>
        <p:nvSpPr>
          <p:cNvPr id="28" name="직사각형 27"/>
          <p:cNvSpPr/>
          <p:nvPr/>
        </p:nvSpPr>
        <p:spPr bwMode="auto">
          <a:xfrm>
            <a:off x="327025" y="1554953"/>
            <a:ext cx="5800725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국정 기조 및 국정과제</a:t>
            </a:r>
          </a:p>
        </p:txBody>
      </p:sp>
      <p:sp>
        <p:nvSpPr>
          <p:cNvPr id="29" name="이등변 삼각형 28"/>
          <p:cNvSpPr/>
          <p:nvPr/>
        </p:nvSpPr>
        <p:spPr bwMode="auto">
          <a:xfrm rot="10800000">
            <a:off x="7801670" y="4409084"/>
            <a:ext cx="432000" cy="180000"/>
          </a:xfrm>
          <a:prstGeom prst="triangle">
            <a:avLst/>
          </a:prstGeom>
          <a:solidFill>
            <a:schemeClr val="bg1">
              <a:lumMod val="50000"/>
            </a:schemeClr>
          </a:solidFill>
          <a:ln w="9525" algn="ctr">
            <a:solidFill>
              <a:schemeClr val="bg1">
                <a:lumMod val="50000"/>
              </a:schemeClr>
            </a:solidFill>
            <a:round/>
            <a:headEnd/>
            <a:tailEnd/>
          </a:ln>
          <a:effectLst/>
        </p:spPr>
        <p:txBody>
          <a:bodyPr lIns="72000" tIns="0" rIns="72000" bIns="0" anchor="ctr"/>
          <a:lstStyle/>
          <a:p>
            <a:pPr eaLnBrk="1" latinLnBrk="1" hangingPunct="1">
              <a:lnSpc>
                <a:spcPct val="106000"/>
              </a:lnSpc>
              <a:buFontTx/>
              <a:buNone/>
              <a:defRPr/>
            </a:pPr>
            <a:endParaRPr lang="en-US" sz="800" dirty="0">
              <a:solidFill>
                <a:prstClr val="black"/>
              </a:solidFill>
              <a:latin typeface="+mn-ea"/>
              <a:cs typeface="Arial" pitchFamily="34" charset="0"/>
            </a:endParaRPr>
          </a:p>
        </p:txBody>
      </p:sp>
      <p:sp>
        <p:nvSpPr>
          <p:cNvPr id="30" name="직사각형 29"/>
          <p:cNvSpPr/>
          <p:nvPr/>
        </p:nvSpPr>
        <p:spPr bwMode="auto">
          <a:xfrm>
            <a:off x="6559669" y="5040649"/>
            <a:ext cx="2916000" cy="137412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 w="9525" algn="ctr">
            <a:solidFill>
              <a:schemeClr val="bg1">
                <a:lumMod val="50000"/>
              </a:schemeClr>
            </a:solidFill>
            <a:prstDash val="sysDash"/>
            <a:round/>
            <a:headEnd/>
            <a:tailEnd/>
          </a:ln>
          <a:effectLst>
            <a:outerShdw sy="50000" rotWithShape="0">
              <a:srgbClr val="808080">
                <a:alpha val="50000"/>
              </a:srgbClr>
            </a:outerShdw>
          </a:effectLst>
        </p:spPr>
        <p:txBody>
          <a:bodyPr lIns="90000" tIns="46800" rIns="90000" bIns="46800" anchor="ctr"/>
          <a:lstStyle/>
          <a:p>
            <a:pPr marL="179388" indent="-179388" algn="l" latinLnBrk="0">
              <a:lnSpc>
                <a:spcPct val="106000"/>
              </a:lnSpc>
              <a:spcBef>
                <a:spcPts val="300"/>
              </a:spcBef>
              <a:buClr>
                <a:srgbClr val="800000"/>
              </a:buClr>
              <a:buFont typeface="Wingdings" pitchFamily="2" charset="2"/>
              <a:buChar char="v"/>
              <a:defRPr/>
            </a:pPr>
            <a:r>
              <a:rPr lang="ko-KR" altLang="en-US" sz="1100" dirty="0" smtClean="0">
                <a:solidFill>
                  <a:prstClr val="black"/>
                </a:solidFill>
                <a:latin typeface="+mn-ea"/>
                <a:cs typeface="Arial" pitchFamily="34" charset="0"/>
              </a:rPr>
              <a:t>정부의 </a:t>
            </a:r>
            <a:r>
              <a:rPr lang="ko-KR" altLang="en-US" sz="1100" dirty="0">
                <a:solidFill>
                  <a:prstClr val="black"/>
                </a:solidFill>
                <a:latin typeface="+mn-ea"/>
                <a:cs typeface="Arial" pitchFamily="34" charset="0"/>
              </a:rPr>
              <a:t>화두는 </a:t>
            </a:r>
            <a:r>
              <a:rPr lang="en-US" altLang="ko-KR" sz="1100" dirty="0">
                <a:solidFill>
                  <a:prstClr val="black"/>
                </a:solidFill>
                <a:latin typeface="+mn-ea"/>
                <a:cs typeface="Arial" pitchFamily="34" charset="0"/>
              </a:rPr>
              <a:t>“</a:t>
            </a:r>
            <a:r>
              <a:rPr lang="ko-KR" altLang="en-US" sz="1100" dirty="0">
                <a:solidFill>
                  <a:prstClr val="black"/>
                </a:solidFill>
                <a:latin typeface="+mn-ea"/>
                <a:cs typeface="Arial" pitchFamily="34" charset="0"/>
              </a:rPr>
              <a:t>창조경제</a:t>
            </a:r>
            <a:r>
              <a:rPr lang="en-US" altLang="ko-KR" sz="1100" dirty="0">
                <a:solidFill>
                  <a:prstClr val="black"/>
                </a:solidFill>
                <a:latin typeface="+mn-ea"/>
                <a:cs typeface="Arial" pitchFamily="34" charset="0"/>
              </a:rPr>
              <a:t>”</a:t>
            </a:r>
            <a:r>
              <a:rPr lang="ko-KR" altLang="en-US" sz="1100" dirty="0">
                <a:solidFill>
                  <a:prstClr val="black"/>
                </a:solidFill>
                <a:latin typeface="+mn-ea"/>
                <a:cs typeface="Arial" pitchFamily="34" charset="0"/>
              </a:rPr>
              <a:t>로서 </a:t>
            </a:r>
            <a:r>
              <a:rPr lang="ko-KR" altLang="en-US" sz="1100" dirty="0" smtClean="0">
                <a:solidFill>
                  <a:prstClr val="black"/>
                </a:solidFill>
                <a:latin typeface="+mn-ea"/>
                <a:cs typeface="Arial" pitchFamily="34" charset="0"/>
              </a:rPr>
              <a:t>산업의 </a:t>
            </a:r>
            <a:r>
              <a:rPr lang="ko-KR" altLang="en-US" sz="1100" dirty="0" err="1" smtClean="0">
                <a:solidFill>
                  <a:prstClr val="black"/>
                </a:solidFill>
                <a:latin typeface="+mn-ea"/>
                <a:cs typeface="Arial" pitchFamily="34" charset="0"/>
              </a:rPr>
              <a:t>융ㆍ복합를</a:t>
            </a:r>
            <a:r>
              <a:rPr lang="ko-KR" altLang="en-US" sz="1100" dirty="0" smtClean="0">
                <a:solidFill>
                  <a:prstClr val="black"/>
                </a:solidFill>
                <a:latin typeface="+mn-ea"/>
                <a:cs typeface="Arial" pitchFamily="34" charset="0"/>
              </a:rPr>
              <a:t> </a:t>
            </a:r>
            <a:r>
              <a:rPr lang="ko-KR" altLang="en-US" sz="1100" dirty="0">
                <a:solidFill>
                  <a:prstClr val="black"/>
                </a:solidFill>
                <a:latin typeface="+mn-ea"/>
                <a:cs typeface="Arial" pitchFamily="34" charset="0"/>
              </a:rPr>
              <a:t>통한 고부가가치 창출을 그 목적으로 함</a:t>
            </a:r>
            <a:endParaRPr lang="en-US" altLang="ko-KR" sz="1100" dirty="0">
              <a:solidFill>
                <a:prstClr val="black"/>
              </a:solidFill>
              <a:latin typeface="+mn-ea"/>
              <a:cs typeface="Arial" pitchFamily="34" charset="0"/>
            </a:endParaRPr>
          </a:p>
          <a:p>
            <a:pPr marL="179388" indent="-179388" algn="l" latinLnBrk="0">
              <a:lnSpc>
                <a:spcPct val="106000"/>
              </a:lnSpc>
              <a:spcBef>
                <a:spcPts val="300"/>
              </a:spcBef>
              <a:buClr>
                <a:srgbClr val="800000"/>
              </a:buClr>
              <a:buFont typeface="Wingdings" pitchFamily="2" charset="2"/>
              <a:buChar char="v"/>
              <a:defRPr/>
            </a:pPr>
            <a:r>
              <a:rPr lang="ko-KR" altLang="en-US" sz="1100" dirty="0">
                <a:solidFill>
                  <a:prstClr val="black"/>
                </a:solidFill>
                <a:latin typeface="+mn-ea"/>
                <a:cs typeface="Arial" pitchFamily="34" charset="0"/>
              </a:rPr>
              <a:t>향후 </a:t>
            </a:r>
            <a:r>
              <a:rPr lang="ko-KR" altLang="en-US" sz="1100" dirty="0" smtClean="0">
                <a:solidFill>
                  <a:prstClr val="black"/>
                </a:solidFill>
                <a:latin typeface="+mn-ea"/>
                <a:cs typeface="Arial" pitchFamily="34" charset="0"/>
              </a:rPr>
              <a:t>국민안전을 위한 식품안전과 부합하는 분야가 중요하며</a:t>
            </a:r>
            <a:r>
              <a:rPr lang="en-US" altLang="ko-KR" sz="1100" dirty="0" smtClean="0">
                <a:solidFill>
                  <a:prstClr val="black"/>
                </a:solidFill>
                <a:latin typeface="+mn-ea"/>
                <a:cs typeface="Arial" pitchFamily="34" charset="0"/>
              </a:rPr>
              <a:t>, </a:t>
            </a:r>
            <a:r>
              <a:rPr lang="ko-KR" altLang="en-US" sz="1100" dirty="0" smtClean="0">
                <a:solidFill>
                  <a:prstClr val="black"/>
                </a:solidFill>
                <a:latin typeface="+mn-ea"/>
                <a:cs typeface="Arial" pitchFamily="34" charset="0"/>
              </a:rPr>
              <a:t>이에 따른 기능의 확대</a:t>
            </a:r>
            <a:r>
              <a:rPr lang="en-US" altLang="ko-KR" sz="1100" dirty="0" smtClean="0">
                <a:solidFill>
                  <a:prstClr val="black"/>
                </a:solidFill>
                <a:latin typeface="+mn-ea"/>
                <a:cs typeface="Arial" pitchFamily="34" charset="0"/>
              </a:rPr>
              <a:t>, </a:t>
            </a:r>
            <a:r>
              <a:rPr lang="ko-KR" altLang="en-US" sz="1100" dirty="0" smtClean="0">
                <a:solidFill>
                  <a:prstClr val="black"/>
                </a:solidFill>
                <a:latin typeface="+mn-ea"/>
                <a:cs typeface="Arial" pitchFamily="34" charset="0"/>
              </a:rPr>
              <a:t>신규기능의 추가 등 전반적인 성장이 필요할 것으로 보임</a:t>
            </a:r>
            <a:endParaRPr lang="en-US" altLang="ko-KR" sz="1100" dirty="0">
              <a:solidFill>
                <a:prstClr val="black"/>
              </a:solidFill>
              <a:latin typeface="+mn-ea"/>
              <a:cs typeface="Arial" pitchFamily="34" charset="0"/>
            </a:endParaRPr>
          </a:p>
        </p:txBody>
      </p:sp>
      <p:sp>
        <p:nvSpPr>
          <p:cNvPr id="31" name="Text Box 6"/>
          <p:cNvSpPr txBox="1">
            <a:spLocks noChangeArrowheads="1"/>
          </p:cNvSpPr>
          <p:nvPr/>
        </p:nvSpPr>
        <p:spPr bwMode="auto">
          <a:xfrm>
            <a:off x="6559669" y="4714884"/>
            <a:ext cx="2916000" cy="324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>
            <a:defPPr>
              <a:defRPr lang="ko-KR"/>
            </a:defPPr>
            <a:lvl1pPr algn="ctr" latinLnBrk="0">
              <a:buFont typeface="Wingdings" pitchFamily="2" charset="2"/>
              <a:buNone/>
              <a:defRPr>
                <a:solidFill>
                  <a:prstClr val="white"/>
                </a:solidFill>
                <a:latin typeface="+mn-ea"/>
                <a:ea typeface="+mn-ea"/>
              </a:defRPr>
            </a:lvl1pPr>
          </a:lstStyle>
          <a:p>
            <a:r>
              <a:rPr lang="ko-KR" altLang="en-US" sz="14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시사점</a:t>
            </a:r>
            <a:endParaRPr lang="en-US" altLang="ko-KR" sz="14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4" name="Rectangle 195"/>
          <p:cNvSpPr>
            <a:spLocks noChangeArrowheads="1"/>
          </p:cNvSpPr>
          <p:nvPr/>
        </p:nvSpPr>
        <p:spPr bwMode="auto">
          <a:xfrm>
            <a:off x="6488113" y="2097426"/>
            <a:ext cx="3059112" cy="63044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72000" rIns="36000"/>
          <a:lstStyle/>
          <a:p>
            <a:pPr marL="97200" indent="-97200" algn="l" latinLnBrk="0"/>
            <a:r>
              <a:rPr kumimoji="1" lang="ko-KR" altLang="en-US" sz="105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  정부는 </a:t>
            </a:r>
            <a:r>
              <a:rPr kumimoji="1" lang="en-US" altLang="ko-KR" sz="1050" dirty="0">
                <a:solidFill>
                  <a:srgbClr val="000000"/>
                </a:solidFill>
                <a:latin typeface="+mn-ea"/>
                <a:cs typeface="Arial" pitchFamily="34" charset="0"/>
              </a:rPr>
              <a:t>“</a:t>
            </a:r>
            <a:r>
              <a:rPr kumimoji="1" lang="ko-KR" altLang="en-US" sz="1050" dirty="0">
                <a:solidFill>
                  <a:srgbClr val="000000"/>
                </a:solidFill>
                <a:latin typeface="+mn-ea"/>
                <a:cs typeface="Arial" pitchFamily="34" charset="0"/>
              </a:rPr>
              <a:t>창조경제</a:t>
            </a:r>
            <a:r>
              <a:rPr kumimoji="1" lang="en-US" altLang="ko-KR" sz="1050" dirty="0">
                <a:solidFill>
                  <a:srgbClr val="000000"/>
                </a:solidFill>
                <a:latin typeface="+mn-ea"/>
                <a:cs typeface="Arial" pitchFamily="34" charset="0"/>
              </a:rPr>
              <a:t>”</a:t>
            </a:r>
            <a:r>
              <a:rPr kumimoji="1" lang="ko-KR" altLang="en-US" sz="1050" dirty="0">
                <a:solidFill>
                  <a:srgbClr val="000000"/>
                </a:solidFill>
                <a:latin typeface="+mn-ea"/>
                <a:cs typeface="Arial" pitchFamily="34" charset="0"/>
              </a:rPr>
              <a:t>를 구현 함으로서 공공기관의 신뢰성을 확보하고</a:t>
            </a:r>
            <a:r>
              <a:rPr kumimoji="1" lang="en-US" altLang="ko-KR" sz="1050" dirty="0">
                <a:solidFill>
                  <a:srgbClr val="000000"/>
                </a:solidFill>
                <a:latin typeface="+mn-ea"/>
                <a:cs typeface="Arial" pitchFamily="34" charset="0"/>
              </a:rPr>
              <a:t>, </a:t>
            </a:r>
            <a:r>
              <a:rPr kumimoji="1" lang="ko-KR" altLang="en-US" sz="1050" dirty="0">
                <a:solidFill>
                  <a:srgbClr val="000000"/>
                </a:solidFill>
                <a:latin typeface="+mn-ea"/>
                <a:cs typeface="Arial" pitchFamily="34" charset="0"/>
              </a:rPr>
              <a:t>국민 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생활 </a:t>
            </a:r>
            <a:r>
              <a:rPr kumimoji="1" lang="ko-KR" altLang="en-US" sz="1050" dirty="0">
                <a:solidFill>
                  <a:srgbClr val="000000"/>
                </a:solidFill>
                <a:latin typeface="+mn-ea"/>
                <a:cs typeface="Arial" pitchFamily="34" charset="0"/>
              </a:rPr>
              <a:t>안정을 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확보하고자 </a:t>
            </a:r>
            <a:r>
              <a:rPr kumimoji="1" lang="ko-KR" altLang="en-US" sz="1050" dirty="0">
                <a:solidFill>
                  <a:srgbClr val="000000"/>
                </a:solidFill>
                <a:latin typeface="+mn-ea"/>
                <a:cs typeface="Arial" pitchFamily="34" charset="0"/>
              </a:rPr>
              <a:t>하는 의미로서 희망의 새 시대라는 비전을 세움</a:t>
            </a:r>
          </a:p>
        </p:txBody>
      </p:sp>
      <p:sp>
        <p:nvSpPr>
          <p:cNvPr id="35" name="Rectangle 195"/>
          <p:cNvSpPr>
            <a:spLocks noChangeArrowheads="1"/>
          </p:cNvSpPr>
          <p:nvPr/>
        </p:nvSpPr>
        <p:spPr bwMode="auto">
          <a:xfrm>
            <a:off x="6559669" y="2892786"/>
            <a:ext cx="2916000" cy="324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국정기조 및 추진전략</a:t>
            </a:r>
          </a:p>
        </p:txBody>
      </p:sp>
      <p:sp>
        <p:nvSpPr>
          <p:cNvPr id="36" name="Rectangle 195"/>
          <p:cNvSpPr>
            <a:spLocks noChangeArrowheads="1"/>
          </p:cNvSpPr>
          <p:nvPr/>
        </p:nvSpPr>
        <p:spPr bwMode="auto">
          <a:xfrm>
            <a:off x="6505669" y="3199985"/>
            <a:ext cx="3024000" cy="101483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72000" rIns="36000"/>
          <a:lstStyle/>
          <a:p>
            <a:pPr marL="97200" indent="-97200" algn="l" latinLnBrk="0"/>
            <a:r>
              <a:rPr kumimoji="1" lang="en-US" altLang="ko-KR" sz="105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  4</a:t>
            </a:r>
            <a:r>
              <a:rPr kumimoji="1" lang="ko-KR" altLang="en-US" sz="1050" dirty="0">
                <a:solidFill>
                  <a:srgbClr val="000000"/>
                </a:solidFill>
                <a:latin typeface="+mn-ea"/>
                <a:cs typeface="Arial" pitchFamily="34" charset="0"/>
              </a:rPr>
              <a:t>개의 방향으로 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구성되어 있으며</a:t>
            </a:r>
            <a:r>
              <a:rPr kumimoji="1" lang="en-US" altLang="ko-KR" sz="1050" dirty="0">
                <a:solidFill>
                  <a:srgbClr val="000000"/>
                </a:solidFill>
                <a:latin typeface="+mn-ea"/>
                <a:cs typeface="Arial" pitchFamily="34" charset="0"/>
              </a:rPr>
              <a:t>, </a:t>
            </a:r>
            <a:r>
              <a:rPr kumimoji="1" lang="ko-KR" altLang="en-US" sz="1050" dirty="0">
                <a:solidFill>
                  <a:srgbClr val="000000"/>
                </a:solidFill>
                <a:latin typeface="+mn-ea"/>
                <a:cs typeface="Arial" pitchFamily="34" charset="0"/>
              </a:rPr>
              <a:t>경제</a:t>
            </a:r>
            <a:r>
              <a:rPr kumimoji="1" lang="en-US" altLang="ko-KR" sz="1050" dirty="0">
                <a:solidFill>
                  <a:srgbClr val="000000"/>
                </a:solidFill>
                <a:latin typeface="+mn-ea"/>
                <a:cs typeface="Arial" pitchFamily="34" charset="0"/>
              </a:rPr>
              <a:t>, </a:t>
            </a:r>
            <a:endParaRPr kumimoji="1" lang="en-US" altLang="ko-KR" sz="1050" dirty="0" smtClean="0">
              <a:solidFill>
                <a:srgbClr val="000000"/>
              </a:solidFill>
              <a:latin typeface="+mn-ea"/>
              <a:cs typeface="Arial" pitchFamily="34" charset="0"/>
            </a:endParaRPr>
          </a:p>
          <a:p>
            <a:pPr marL="97200" indent="-97200" algn="l" latinLnBrk="0"/>
            <a:r>
              <a:rPr kumimoji="1" lang="en-US" altLang="ko-KR" sz="105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  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복지</a:t>
            </a:r>
            <a:r>
              <a:rPr kumimoji="1" lang="en-US" altLang="ko-KR" sz="1050" dirty="0">
                <a:solidFill>
                  <a:srgbClr val="000000"/>
                </a:solidFill>
                <a:latin typeface="+mn-ea"/>
                <a:cs typeface="Arial" pitchFamily="34" charset="0"/>
              </a:rPr>
              <a:t>, </a:t>
            </a:r>
            <a:r>
              <a:rPr kumimoji="1" lang="ko-KR" altLang="en-US" sz="1050" dirty="0">
                <a:solidFill>
                  <a:srgbClr val="000000"/>
                </a:solidFill>
                <a:latin typeface="+mn-ea"/>
                <a:cs typeface="Arial" pitchFamily="34" charset="0"/>
              </a:rPr>
              <a:t>문화</a:t>
            </a:r>
            <a:r>
              <a:rPr kumimoji="1" lang="en-US" altLang="ko-KR" sz="1050" dirty="0">
                <a:solidFill>
                  <a:srgbClr val="000000"/>
                </a:solidFill>
                <a:latin typeface="+mn-ea"/>
                <a:cs typeface="Arial" pitchFamily="34" charset="0"/>
              </a:rPr>
              <a:t>, </a:t>
            </a:r>
            <a:r>
              <a:rPr kumimoji="1" lang="ko-KR" altLang="en-US" sz="1050" dirty="0">
                <a:solidFill>
                  <a:srgbClr val="000000"/>
                </a:solidFill>
                <a:latin typeface="+mn-ea"/>
                <a:cs typeface="Arial" pitchFamily="34" charset="0"/>
              </a:rPr>
              <a:t>안보외교로 나뉘어져 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있음</a:t>
            </a:r>
            <a:endParaRPr kumimoji="1" lang="en-US" altLang="ko-KR" sz="1050" dirty="0" smtClean="0">
              <a:solidFill>
                <a:srgbClr val="000000"/>
              </a:solidFill>
              <a:latin typeface="+mn-ea"/>
              <a:cs typeface="Arial" pitchFamily="34" charset="0"/>
            </a:endParaRPr>
          </a:p>
          <a:p>
            <a:pPr marL="97200" indent="-97200" algn="l" latinLnBrk="0"/>
            <a:r>
              <a:rPr kumimoji="1" lang="ko-KR" altLang="en-US" sz="105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  국정기조 별 </a:t>
            </a:r>
            <a:r>
              <a:rPr kumimoji="1" lang="ko-KR" altLang="en-US" sz="1050" dirty="0">
                <a:solidFill>
                  <a:srgbClr val="000000"/>
                </a:solidFill>
                <a:latin typeface="+mn-ea"/>
                <a:cs typeface="Arial" pitchFamily="34" charset="0"/>
              </a:rPr>
              <a:t>추진 </a:t>
            </a:r>
            <a:r>
              <a:rPr kumimoji="1" lang="ko-KR" altLang="en-US" sz="105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전략은 </a:t>
            </a:r>
            <a:r>
              <a:rPr kumimoji="1" lang="en-US" altLang="ko-KR" sz="1050" dirty="0">
                <a:solidFill>
                  <a:srgbClr val="000000"/>
                </a:solidFill>
                <a:latin typeface="+mn-ea"/>
                <a:cs typeface="Arial" pitchFamily="34" charset="0"/>
              </a:rPr>
              <a:t>14</a:t>
            </a:r>
            <a:r>
              <a:rPr kumimoji="1" lang="ko-KR" altLang="en-US" sz="1050" dirty="0">
                <a:solidFill>
                  <a:srgbClr val="000000"/>
                </a:solidFill>
                <a:latin typeface="+mn-ea"/>
                <a:cs typeface="Arial" pitchFamily="34" charset="0"/>
              </a:rPr>
              <a:t>개로 구성되어 있음</a:t>
            </a:r>
            <a:endParaRPr kumimoji="1" lang="en-US" altLang="ko-KR" sz="1050" dirty="0">
              <a:solidFill>
                <a:srgbClr val="000000"/>
              </a:solidFill>
              <a:latin typeface="+mn-ea"/>
              <a:cs typeface="Arial" pitchFamily="34" charset="0"/>
            </a:endParaRPr>
          </a:p>
          <a:p>
            <a:pPr marL="97200" indent="-97200" algn="l" latinLnBrk="0"/>
            <a:r>
              <a:rPr kumimoji="1" lang="ko-KR" altLang="en-US" sz="105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  창조경제를 </a:t>
            </a:r>
            <a:r>
              <a:rPr kumimoji="1" lang="ko-KR" altLang="en-US" sz="1050" dirty="0">
                <a:solidFill>
                  <a:srgbClr val="000000"/>
                </a:solidFill>
                <a:latin typeface="+mn-ea"/>
                <a:cs typeface="Arial" pitchFamily="34" charset="0"/>
              </a:rPr>
              <a:t>통한 경제부흥과 복지</a:t>
            </a:r>
            <a:r>
              <a:rPr kumimoji="1" lang="en-US" altLang="ko-KR" sz="1050" dirty="0">
                <a:solidFill>
                  <a:srgbClr val="000000"/>
                </a:solidFill>
                <a:latin typeface="+mn-ea"/>
                <a:cs typeface="Arial" pitchFamily="34" charset="0"/>
              </a:rPr>
              <a:t>, </a:t>
            </a:r>
            <a:r>
              <a:rPr kumimoji="1" lang="ko-KR" altLang="en-US" sz="1050" dirty="0">
                <a:solidFill>
                  <a:srgbClr val="000000"/>
                </a:solidFill>
                <a:latin typeface="+mn-ea"/>
                <a:cs typeface="Arial" pitchFamily="34" charset="0"/>
              </a:rPr>
              <a:t>안전의 향상을 통한 국민의 삶의 질 향상 등이 추진되고 있음</a:t>
            </a:r>
            <a:endParaRPr kumimoji="1" lang="en-US" altLang="ko-KR" sz="1050" dirty="0">
              <a:solidFill>
                <a:srgbClr val="000000"/>
              </a:solidFill>
              <a:latin typeface="+mn-ea"/>
              <a:cs typeface="Arial" pitchFamily="34" charset="0"/>
            </a:endParaRPr>
          </a:p>
        </p:txBody>
      </p:sp>
      <p:sp>
        <p:nvSpPr>
          <p:cNvPr id="37" name="오른쪽 화살표 36"/>
          <p:cNvSpPr/>
          <p:nvPr>
            <p:custDataLst>
              <p:tags r:id="rId1"/>
            </p:custDataLst>
          </p:nvPr>
        </p:nvSpPr>
        <p:spPr>
          <a:xfrm>
            <a:off x="327025" y="1917077"/>
            <a:ext cx="6053138" cy="4583757"/>
          </a:xfrm>
          <a:prstGeom prst="rightArrow">
            <a:avLst>
              <a:gd name="adj1" fmla="val 100000"/>
              <a:gd name="adj2" fmla="val 5924"/>
            </a:avLst>
          </a:prstGeom>
          <a:noFill/>
          <a:ln w="952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</a:ln>
          <a:effectLst/>
        </p:spPr>
        <p:txBody>
          <a:bodyPr anchor="ctr"/>
          <a:lstStyle/>
          <a:p>
            <a:pPr defTabSz="1055035" eaLnBrk="1" fontAlgn="auto" hangingPunct="1"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ko-KR" altLang="en-US" sz="1800" kern="0" dirty="0">
              <a:solidFill>
                <a:prstClr val="white"/>
              </a:solidFill>
              <a:latin typeface="+mn-ea"/>
              <a:cs typeface="Arial"/>
            </a:endParaRPr>
          </a:p>
        </p:txBody>
      </p:sp>
      <p:sp>
        <p:nvSpPr>
          <p:cNvPr id="22" name="직사각형 21"/>
          <p:cNvSpPr/>
          <p:nvPr/>
        </p:nvSpPr>
        <p:spPr bwMode="auto">
          <a:xfrm>
            <a:off x="6488113" y="1581147"/>
            <a:ext cx="3059112" cy="4873216"/>
          </a:xfrm>
          <a:prstGeom prst="rect">
            <a:avLst/>
          </a:prstGeom>
          <a:noFill/>
          <a:ln w="952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000" tIns="180000" rIns="72000" bIns="0"/>
          <a:lstStyle/>
          <a:p>
            <a:pPr algn="l">
              <a:lnSpc>
                <a:spcPct val="106000"/>
              </a:lnSpc>
              <a:buFont typeface="Wingdings" pitchFamily="2" charset="2"/>
              <a:buNone/>
              <a:defRPr/>
            </a:pPr>
            <a:endParaRPr kumimoji="1" lang="en-US" altLang="ko-KR" sz="1100" dirty="0">
              <a:solidFill>
                <a:srgbClr val="000000"/>
              </a:solidFill>
              <a:latin typeface="+mn-ea"/>
              <a:cs typeface="Arial" pitchFamily="34" charset="0"/>
            </a:endParaRPr>
          </a:p>
        </p:txBody>
      </p:sp>
      <p:sp>
        <p:nvSpPr>
          <p:cNvPr id="23" name="Text Box 6"/>
          <p:cNvSpPr txBox="1">
            <a:spLocks noChangeArrowheads="1"/>
          </p:cNvSpPr>
          <p:nvPr/>
        </p:nvSpPr>
        <p:spPr bwMode="auto">
          <a:xfrm>
            <a:off x="7537473" y="1428737"/>
            <a:ext cx="960391" cy="307777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en-US" altLang="ko-KR" sz="1400" i="1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Key-Point</a:t>
            </a:r>
          </a:p>
        </p:txBody>
      </p:sp>
      <p:sp>
        <p:nvSpPr>
          <p:cNvPr id="4" name="Rectangle 195"/>
          <p:cNvSpPr>
            <a:spLocks noChangeArrowheads="1"/>
          </p:cNvSpPr>
          <p:nvPr/>
        </p:nvSpPr>
        <p:spPr bwMode="auto">
          <a:xfrm>
            <a:off x="368840" y="1960799"/>
            <a:ext cx="688975" cy="58548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none" lIns="36000" tIns="36000" rIns="36000" bIns="36000" numCol="1" rtlCol="0" anchor="ctr" anchorCtr="0" compatLnSpc="1">
            <a:prstTxWarp prst="textNoShape">
              <a:avLst/>
            </a:prstTxWarp>
          </a:bodyPr>
          <a:lstStyle/>
          <a:p>
            <a:pPr algn="ctr" latinLnBrk="0">
              <a:lnSpc>
                <a:spcPct val="100000"/>
              </a:lnSpc>
              <a:spcBef>
                <a:spcPct val="20000"/>
              </a:spcBef>
              <a:buNone/>
              <a:defRPr/>
            </a:pPr>
            <a:r>
              <a:rPr lang="ko-KR" altLang="en-US" sz="1100" dirty="0">
                <a:solidFill>
                  <a:schemeClr val="tx1"/>
                </a:solidFill>
                <a:latin typeface="+mn-ea"/>
              </a:rPr>
              <a:t>국정비전</a:t>
            </a:r>
          </a:p>
        </p:txBody>
      </p:sp>
      <p:sp>
        <p:nvSpPr>
          <p:cNvPr id="6" name="Rectangle 195"/>
          <p:cNvSpPr>
            <a:spLocks noChangeArrowheads="1"/>
          </p:cNvSpPr>
          <p:nvPr/>
        </p:nvSpPr>
        <p:spPr bwMode="auto">
          <a:xfrm>
            <a:off x="368840" y="2644447"/>
            <a:ext cx="688975" cy="39071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none" lIns="36000" tIns="36000" rIns="36000" bIns="36000" numCol="1" rtlCol="0" anchor="ctr" anchorCtr="0" compatLnSpc="1">
            <a:prstTxWarp prst="textNoShape">
              <a:avLst/>
            </a:prstTxWarp>
          </a:bodyPr>
          <a:lstStyle/>
          <a:p>
            <a:pPr algn="ctr" latinLnBrk="0">
              <a:lnSpc>
                <a:spcPct val="100000"/>
              </a:lnSpc>
              <a:spcBef>
                <a:spcPct val="20000"/>
              </a:spcBef>
              <a:buNone/>
              <a:defRPr/>
            </a:pPr>
            <a:r>
              <a:rPr lang="ko-KR" altLang="en-US" sz="1100" dirty="0" smtClean="0">
                <a:solidFill>
                  <a:schemeClr val="tx1"/>
                </a:solidFill>
                <a:latin typeface="+mn-ea"/>
              </a:rPr>
              <a:t>국정기조</a:t>
            </a:r>
            <a:r>
              <a:rPr lang="en-US" altLang="ko-KR" sz="1100" dirty="0" smtClean="0">
                <a:solidFill>
                  <a:schemeClr val="tx1"/>
                </a:solidFill>
                <a:latin typeface="+mn-ea"/>
              </a:rPr>
              <a:t/>
            </a:r>
            <a:br>
              <a:rPr lang="en-US" altLang="ko-KR" sz="1100" dirty="0" smtClean="0">
                <a:solidFill>
                  <a:schemeClr val="tx1"/>
                </a:solidFill>
                <a:latin typeface="+mn-ea"/>
              </a:rPr>
            </a:br>
            <a:r>
              <a:rPr lang="en-US" altLang="ko-KR" sz="1100" dirty="0" smtClean="0">
                <a:solidFill>
                  <a:schemeClr val="tx1"/>
                </a:solidFill>
                <a:latin typeface="+mn-ea"/>
              </a:rPr>
              <a:t>(4)</a:t>
            </a:r>
            <a:endParaRPr lang="ko-KR" altLang="en-US" sz="11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1" name="Rectangle 195"/>
          <p:cNvSpPr>
            <a:spLocks noChangeArrowheads="1"/>
          </p:cNvSpPr>
          <p:nvPr/>
        </p:nvSpPr>
        <p:spPr bwMode="auto">
          <a:xfrm>
            <a:off x="368840" y="3070740"/>
            <a:ext cx="688975" cy="128883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none" lIns="36000" tIns="36000" rIns="36000" bIns="36000" numCol="1" rtlCol="0" anchor="ctr" anchorCtr="0" compatLnSpc="1">
            <a:prstTxWarp prst="textNoShape">
              <a:avLst/>
            </a:prstTxWarp>
          </a:bodyPr>
          <a:lstStyle/>
          <a:p>
            <a:pPr algn="ctr" latinLnBrk="0">
              <a:lnSpc>
                <a:spcPct val="100000"/>
              </a:lnSpc>
              <a:spcBef>
                <a:spcPct val="20000"/>
              </a:spcBef>
              <a:buNone/>
              <a:defRPr/>
            </a:pPr>
            <a:r>
              <a:rPr lang="ko-KR" altLang="en-US" sz="1100" dirty="0" smtClean="0">
                <a:solidFill>
                  <a:schemeClr val="tx1"/>
                </a:solidFill>
                <a:latin typeface="+mn-ea"/>
              </a:rPr>
              <a:t>추진전략</a:t>
            </a:r>
            <a:r>
              <a:rPr lang="en-US" altLang="ko-KR" sz="1100" dirty="0" smtClean="0">
                <a:solidFill>
                  <a:schemeClr val="tx1"/>
                </a:solidFill>
                <a:latin typeface="+mn-ea"/>
              </a:rPr>
              <a:t/>
            </a:r>
            <a:br>
              <a:rPr lang="en-US" altLang="ko-KR" sz="1100" dirty="0" smtClean="0">
                <a:solidFill>
                  <a:schemeClr val="tx1"/>
                </a:solidFill>
                <a:latin typeface="+mn-ea"/>
              </a:rPr>
            </a:br>
            <a:r>
              <a:rPr lang="en-US" altLang="ko-KR" sz="1100" dirty="0" smtClean="0">
                <a:solidFill>
                  <a:schemeClr val="tx1"/>
                </a:solidFill>
                <a:latin typeface="+mn-ea"/>
              </a:rPr>
              <a:t>(14)</a:t>
            </a:r>
            <a:endParaRPr lang="ko-KR" altLang="en-US" sz="11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08" name="직사각형 107"/>
          <p:cNvSpPr/>
          <p:nvPr/>
        </p:nvSpPr>
        <p:spPr bwMode="auto">
          <a:xfrm>
            <a:off x="369527" y="6151738"/>
            <a:ext cx="687600" cy="29356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none" lIns="36000" tIns="36000" rIns="36000" bIns="36000" numCol="1" rtlCol="0" anchor="ctr" anchorCtr="0" compatLnSpc="1">
            <a:prstTxWarp prst="textNoShape">
              <a:avLst/>
            </a:prstTxWarp>
          </a:bodyPr>
          <a:lstStyle/>
          <a:p>
            <a:pPr algn="ctr" latinLnBrk="0">
              <a:lnSpc>
                <a:spcPct val="100000"/>
              </a:lnSpc>
              <a:spcBef>
                <a:spcPct val="20000"/>
              </a:spcBef>
              <a:buNone/>
              <a:defRPr/>
            </a:pPr>
            <a:r>
              <a:rPr lang="ko-KR" altLang="en-US" sz="1100" dirty="0" smtClean="0">
                <a:solidFill>
                  <a:schemeClr val="tx1"/>
                </a:solidFill>
                <a:latin typeface="+mn-ea"/>
              </a:rPr>
              <a:t>추진기반</a:t>
            </a:r>
          </a:p>
        </p:txBody>
      </p:sp>
      <p:grpSp>
        <p:nvGrpSpPr>
          <p:cNvPr id="60" name="그룹 59"/>
          <p:cNvGrpSpPr/>
          <p:nvPr/>
        </p:nvGrpSpPr>
        <p:grpSpPr>
          <a:xfrm>
            <a:off x="368840" y="4399638"/>
            <a:ext cx="5681660" cy="864000"/>
            <a:chOff x="381540" y="4416911"/>
            <a:chExt cx="5681660" cy="624515"/>
          </a:xfrm>
        </p:grpSpPr>
        <p:sp>
          <p:nvSpPr>
            <p:cNvPr id="24" name="Rectangle 195"/>
            <p:cNvSpPr>
              <a:spLocks noChangeArrowheads="1"/>
            </p:cNvSpPr>
            <p:nvPr/>
          </p:nvSpPr>
          <p:spPr bwMode="auto">
            <a:xfrm>
              <a:off x="381540" y="4416913"/>
              <a:ext cx="688975" cy="62451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bg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vert="horz" wrap="none" lIns="36000" tIns="36000" rIns="36000" bIns="36000" numCol="1" rtlCol="0" anchor="ctr" anchorCtr="0" compatLnSpc="1">
              <a:prstTxWarp prst="textNoShape">
                <a:avLst/>
              </a:prstTxWarp>
            </a:bodyPr>
            <a:lstStyle/>
            <a:p>
              <a:pPr algn="ctr" latinLnBrk="0">
                <a:lnSpc>
                  <a:spcPct val="100000"/>
                </a:lnSpc>
                <a:spcBef>
                  <a:spcPct val="20000"/>
                </a:spcBef>
                <a:buNone/>
                <a:defRPr/>
              </a:pPr>
              <a:r>
                <a:rPr lang="ko-KR" altLang="en-US" sz="1050" dirty="0">
                  <a:solidFill>
                    <a:schemeClr val="tx1"/>
                  </a:solidFill>
                  <a:latin typeface="+mn-ea"/>
                </a:rPr>
                <a:t>국정과제</a:t>
              </a:r>
              <a:endParaRPr lang="en-US" altLang="ko-KR" sz="1050" dirty="0">
                <a:solidFill>
                  <a:schemeClr val="tx1"/>
                </a:solidFill>
                <a:latin typeface="+mn-ea"/>
              </a:endParaRPr>
            </a:p>
            <a:p>
              <a:pPr algn="ctr" latinLnBrk="0">
                <a:lnSpc>
                  <a:spcPct val="100000"/>
                </a:lnSpc>
                <a:spcBef>
                  <a:spcPct val="20000"/>
                </a:spcBef>
                <a:buNone/>
                <a:defRPr/>
              </a:pPr>
              <a:r>
                <a:rPr lang="en-US" altLang="ko-KR" sz="1050" dirty="0">
                  <a:solidFill>
                    <a:schemeClr val="tx1"/>
                  </a:solidFill>
                  <a:latin typeface="+mn-ea"/>
                </a:rPr>
                <a:t>(140)</a:t>
              </a:r>
              <a:endParaRPr lang="ko-KR" altLang="en-US" sz="1050" dirty="0">
                <a:solidFill>
                  <a:schemeClr val="tx1"/>
                </a:solidFill>
                <a:latin typeface="+mn-ea"/>
              </a:endParaRPr>
            </a:p>
          </p:txBody>
        </p:sp>
        <p:sp>
          <p:nvSpPr>
            <p:cNvPr id="21" name="Rectangle 195"/>
            <p:cNvSpPr>
              <a:spLocks noChangeArrowheads="1"/>
            </p:cNvSpPr>
            <p:nvPr/>
          </p:nvSpPr>
          <p:spPr bwMode="auto">
            <a:xfrm>
              <a:off x="1172934" y="4416911"/>
              <a:ext cx="4890266" cy="624513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72000" rIns="36000" anchor="ctr"/>
            <a:lstStyle/>
            <a:p>
              <a:pPr marL="228600" indent="-228600">
                <a:buAutoNum type="arabicParenBoth"/>
              </a:pPr>
              <a:r>
                <a:rPr lang="ko-KR" altLang="en-US" sz="900" dirty="0" err="1" smtClean="0"/>
                <a:t>국민대통합을</a:t>
              </a:r>
              <a:r>
                <a:rPr lang="ko-KR" altLang="en-US" sz="900" dirty="0" smtClean="0"/>
                <a:t> 위한 지역균형발전</a:t>
              </a:r>
              <a:endParaRPr lang="en-US" altLang="ko-KR" sz="900" dirty="0" smtClean="0"/>
            </a:p>
            <a:p>
              <a:pPr marL="228600" indent="-228600">
                <a:buAutoNum type="arabicParenBoth"/>
              </a:pPr>
              <a:r>
                <a:rPr lang="ko-KR" altLang="en-US" sz="900" dirty="0" smtClean="0"/>
                <a:t>지방대학 지원 확대</a:t>
              </a:r>
              <a:endParaRPr lang="en-US" altLang="ko-KR" sz="900" dirty="0" smtClean="0"/>
            </a:p>
            <a:p>
              <a:pPr marL="228600" indent="-228600">
                <a:buAutoNum type="arabicParenBoth"/>
              </a:pPr>
              <a:r>
                <a:rPr lang="ko-KR" altLang="en-US" sz="900" dirty="0" smtClean="0"/>
                <a:t>지방재정확충 및 건전성 강화</a:t>
              </a:r>
              <a:endParaRPr lang="en-US" altLang="ko-KR" sz="900" dirty="0" smtClean="0"/>
            </a:p>
            <a:p>
              <a:pPr marL="228600" indent="-228600">
                <a:buAutoNum type="arabicParenBoth"/>
              </a:pPr>
              <a:r>
                <a:rPr lang="ko-KR" altLang="en-US" sz="900" dirty="0" smtClean="0"/>
                <a:t>지방분권 강화 및 시민사회･지역공동체 활성화</a:t>
              </a:r>
              <a:endParaRPr lang="en-US" altLang="ko-KR" sz="900" dirty="0" smtClean="0"/>
            </a:p>
            <a:p>
              <a:pPr marL="228600" indent="-228600">
                <a:buAutoNum type="arabicParenBoth"/>
              </a:pPr>
              <a:r>
                <a:rPr lang="ko-KR" altLang="en-US" sz="900" dirty="0" smtClean="0"/>
                <a:t>지역경제와 산업의 활력 제고</a:t>
              </a:r>
              <a:endParaRPr lang="en-US" altLang="ko-KR" sz="900" dirty="0" smtClean="0"/>
            </a:p>
            <a:p>
              <a:pPr marL="228600" indent="-228600" algn="r"/>
              <a:r>
                <a:rPr lang="en-US" altLang="ko-KR" sz="900" dirty="0" smtClean="0">
                  <a:solidFill>
                    <a:srgbClr val="000000"/>
                  </a:solidFill>
                  <a:latin typeface="+mn-ea"/>
                </a:rPr>
                <a:t>140</a:t>
              </a:r>
              <a:r>
                <a:rPr lang="ko-KR" altLang="en-US" sz="900" dirty="0" smtClean="0">
                  <a:solidFill>
                    <a:srgbClr val="000000"/>
                  </a:solidFill>
                  <a:latin typeface="+mn-ea"/>
                </a:rPr>
                <a:t>개의 국정과제를 도출함</a:t>
              </a:r>
            </a:p>
          </p:txBody>
        </p:sp>
      </p:grpSp>
      <p:grpSp>
        <p:nvGrpSpPr>
          <p:cNvPr id="59" name="그룹 58"/>
          <p:cNvGrpSpPr/>
          <p:nvPr/>
        </p:nvGrpSpPr>
        <p:grpSpPr>
          <a:xfrm>
            <a:off x="368840" y="5298636"/>
            <a:ext cx="5681660" cy="792000"/>
            <a:chOff x="381540" y="5118874"/>
            <a:chExt cx="5681660" cy="975801"/>
          </a:xfrm>
        </p:grpSpPr>
        <p:sp>
          <p:nvSpPr>
            <p:cNvPr id="25" name="Rectangle 195"/>
            <p:cNvSpPr>
              <a:spLocks noChangeArrowheads="1"/>
            </p:cNvSpPr>
            <p:nvPr/>
          </p:nvSpPr>
          <p:spPr bwMode="auto">
            <a:xfrm>
              <a:off x="381540" y="5118874"/>
              <a:ext cx="688975" cy="97580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bg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vert="horz" wrap="none" lIns="36000" tIns="36000" rIns="36000" bIns="36000" numCol="1" rtlCol="0" anchor="ctr" anchorCtr="0" compatLnSpc="1">
              <a:prstTxWarp prst="textNoShape">
                <a:avLst/>
              </a:prstTxWarp>
            </a:bodyPr>
            <a:lstStyle/>
            <a:p>
              <a:pPr algn="ctr" latinLnBrk="0">
                <a:lnSpc>
                  <a:spcPct val="100000"/>
                </a:lnSpc>
                <a:spcBef>
                  <a:spcPct val="20000"/>
                </a:spcBef>
                <a:buNone/>
                <a:defRPr/>
              </a:pPr>
              <a:r>
                <a:rPr lang="ko-KR" altLang="en-US" sz="1050" dirty="0">
                  <a:solidFill>
                    <a:schemeClr val="tx1"/>
                  </a:solidFill>
                  <a:latin typeface="+mn-ea"/>
                </a:rPr>
                <a:t>주요</a:t>
              </a:r>
              <a:endParaRPr lang="en-US" altLang="ko-KR" sz="1050" dirty="0">
                <a:solidFill>
                  <a:schemeClr val="tx1"/>
                </a:solidFill>
                <a:latin typeface="+mn-ea"/>
              </a:endParaRPr>
            </a:p>
            <a:p>
              <a:pPr algn="ctr" latinLnBrk="0">
                <a:lnSpc>
                  <a:spcPct val="100000"/>
                </a:lnSpc>
                <a:spcBef>
                  <a:spcPct val="20000"/>
                </a:spcBef>
                <a:buNone/>
                <a:defRPr/>
              </a:pPr>
              <a:r>
                <a:rPr lang="ko-KR" altLang="en-US" sz="1050" dirty="0">
                  <a:solidFill>
                    <a:schemeClr val="tx1"/>
                  </a:solidFill>
                  <a:latin typeface="+mn-ea"/>
                </a:rPr>
                <a:t>추진</a:t>
              </a:r>
              <a:endParaRPr lang="en-US" altLang="ko-KR" sz="1050" dirty="0">
                <a:solidFill>
                  <a:schemeClr val="tx1"/>
                </a:solidFill>
                <a:latin typeface="+mn-ea"/>
              </a:endParaRPr>
            </a:p>
            <a:p>
              <a:pPr algn="ctr" latinLnBrk="0">
                <a:lnSpc>
                  <a:spcPct val="100000"/>
                </a:lnSpc>
                <a:spcBef>
                  <a:spcPct val="20000"/>
                </a:spcBef>
                <a:buNone/>
                <a:defRPr/>
              </a:pPr>
              <a:r>
                <a:rPr lang="ko-KR" altLang="en-US" sz="1050" dirty="0">
                  <a:solidFill>
                    <a:schemeClr val="tx1"/>
                  </a:solidFill>
                  <a:latin typeface="+mn-ea"/>
                </a:rPr>
                <a:t>계획</a:t>
              </a:r>
            </a:p>
          </p:txBody>
        </p:sp>
        <p:sp>
          <p:nvSpPr>
            <p:cNvPr id="27" name="Rectangle 195"/>
            <p:cNvSpPr>
              <a:spLocks noChangeArrowheads="1"/>
            </p:cNvSpPr>
            <p:nvPr/>
          </p:nvSpPr>
          <p:spPr bwMode="auto">
            <a:xfrm>
              <a:off x="1172934" y="5118874"/>
              <a:ext cx="4890266" cy="975801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72000" rIns="36000" anchor="ctr"/>
            <a:lstStyle/>
            <a:p>
              <a:pPr marL="171450" indent="-171450">
                <a:buFont typeface="Wingdings" pitchFamily="2" charset="2"/>
                <a:buChar char="ü"/>
                <a:defRPr/>
              </a:pPr>
              <a:r>
                <a:rPr lang="ko-KR" altLang="en-US" sz="900" dirty="0" smtClean="0"/>
                <a:t>지방거점도시의 지역중추도시권 육성</a:t>
              </a:r>
              <a:r>
                <a:rPr lang="en-US" altLang="ko-KR" sz="900" dirty="0" smtClean="0"/>
                <a:t>, </a:t>
              </a:r>
              <a:r>
                <a:rPr lang="ko-KR" altLang="en-US" sz="900" dirty="0" err="1" smtClean="0"/>
                <a:t>세종특별자치시</a:t>
              </a:r>
              <a:r>
                <a:rPr lang="ko-KR" altLang="en-US" sz="900" dirty="0" smtClean="0"/>
                <a:t> 조성</a:t>
              </a:r>
              <a:r>
                <a:rPr lang="en-US" altLang="ko-KR" sz="900" dirty="0" smtClean="0"/>
                <a:t>…</a:t>
              </a:r>
            </a:p>
            <a:p>
              <a:pPr marL="171450" indent="-171450">
                <a:buFont typeface="Wingdings" pitchFamily="2" charset="2"/>
                <a:buChar char="ü"/>
                <a:defRPr/>
              </a:pPr>
              <a:r>
                <a:rPr lang="ko-KR" altLang="en-US" sz="900" dirty="0" smtClean="0"/>
                <a:t>지방거점대학 육성</a:t>
              </a:r>
              <a:r>
                <a:rPr lang="en-US" altLang="ko-KR" sz="900" dirty="0" smtClean="0"/>
                <a:t>,</a:t>
              </a:r>
              <a:r>
                <a:rPr lang="ko-KR" altLang="en-US" sz="900" dirty="0" smtClean="0"/>
                <a:t> 지방대학 특성화 촉진</a:t>
              </a:r>
              <a:endParaRPr lang="en-US" altLang="ko-KR" sz="900" dirty="0" smtClean="0">
                <a:latin typeface="+mn-ea"/>
              </a:endParaRPr>
            </a:p>
            <a:p>
              <a:pPr marL="171450" indent="-171450">
                <a:buFont typeface="Wingdings" pitchFamily="2" charset="2"/>
                <a:buChar char="ü"/>
                <a:defRPr/>
              </a:pPr>
              <a:r>
                <a:rPr lang="ko-KR" altLang="en-US" sz="900" dirty="0" smtClean="0"/>
                <a:t>지방자치단체의 자체재원 비중 확대</a:t>
              </a:r>
              <a:r>
                <a:rPr lang="en-US" altLang="ko-KR" sz="900" dirty="0" smtClean="0"/>
                <a:t>, </a:t>
              </a:r>
              <a:r>
                <a:rPr lang="ko-KR" altLang="en-US" sz="900" dirty="0" smtClean="0"/>
                <a:t>지방재정조정제도 개선</a:t>
              </a:r>
              <a:r>
                <a:rPr lang="en-US" altLang="ko-KR" sz="900" dirty="0" smtClean="0"/>
                <a:t>…</a:t>
              </a:r>
            </a:p>
            <a:p>
              <a:pPr marL="171450" indent="-171450">
                <a:buFont typeface="Wingdings" pitchFamily="2" charset="2"/>
                <a:buChar char="ü"/>
                <a:defRPr/>
              </a:pPr>
              <a:r>
                <a:rPr lang="ko-KR" altLang="en-US" sz="900" dirty="0" smtClean="0"/>
                <a:t>지방분권 강화</a:t>
              </a:r>
              <a:r>
                <a:rPr lang="en-US" altLang="ko-KR" sz="900" dirty="0" smtClean="0"/>
                <a:t>, </a:t>
              </a:r>
              <a:r>
                <a:rPr lang="ko-KR" altLang="en-US" sz="900" dirty="0" smtClean="0"/>
                <a:t>시민사회</a:t>
              </a:r>
              <a:r>
                <a:rPr lang="en-US" altLang="ko-KR" sz="900" dirty="0" smtClean="0"/>
                <a:t>·</a:t>
              </a:r>
              <a:r>
                <a:rPr lang="ko-KR" altLang="en-US" sz="900" dirty="0" smtClean="0"/>
                <a:t>지역공동체 활성화</a:t>
              </a:r>
              <a:r>
                <a:rPr lang="en-US" altLang="ko-KR" sz="900" dirty="0" smtClean="0"/>
                <a:t>…</a:t>
              </a:r>
              <a:endParaRPr lang="en-US" altLang="ko-KR" sz="900" dirty="0" smtClean="0">
                <a:latin typeface="+mn-ea"/>
              </a:endParaRPr>
            </a:p>
            <a:p>
              <a:pPr algn="r">
                <a:lnSpc>
                  <a:spcPct val="100000"/>
                </a:lnSpc>
                <a:spcAft>
                  <a:spcPts val="0"/>
                </a:spcAft>
                <a:buFont typeface="Wingdings" pitchFamily="2" charset="2"/>
                <a:buNone/>
                <a:defRPr/>
              </a:pPr>
              <a:r>
                <a:rPr lang="ko-KR" altLang="en-US" sz="900" dirty="0" smtClean="0">
                  <a:latin typeface="+mn-ea"/>
                </a:rPr>
                <a:t>국정과제 이행을 위한 </a:t>
              </a:r>
              <a:r>
                <a:rPr lang="en-US" altLang="ko-KR" sz="900" dirty="0" smtClean="0">
                  <a:latin typeface="+mn-ea"/>
                </a:rPr>
                <a:t>609</a:t>
              </a:r>
              <a:r>
                <a:rPr lang="ko-KR" altLang="en-US" sz="900" dirty="0" smtClean="0">
                  <a:latin typeface="+mn-ea"/>
                </a:rPr>
                <a:t>개 세부사업을 도출함</a:t>
              </a:r>
              <a:endParaRPr lang="ko-KR" altLang="en-US" sz="900" dirty="0">
                <a:latin typeface="+mn-ea"/>
              </a:endParaRPr>
            </a:p>
          </p:txBody>
        </p:sp>
      </p:grpSp>
      <p:pic>
        <p:nvPicPr>
          <p:cNvPr id="78" name="Picture 2"/>
          <p:cNvPicPr>
            <a:picLocks noChangeAspect="1" noChangeArrowheads="1"/>
          </p:cNvPicPr>
          <p:nvPr/>
        </p:nvPicPr>
        <p:blipFill>
          <a:blip r:embed="rId3" cstate="print"/>
          <a:srcRect l="10417" r="10415"/>
          <a:stretch>
            <a:fillRect/>
          </a:stretch>
        </p:blipFill>
        <p:spPr bwMode="auto">
          <a:xfrm>
            <a:off x="1177713" y="2424550"/>
            <a:ext cx="4878711" cy="3513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그룹 84"/>
          <p:cNvGrpSpPr/>
          <p:nvPr/>
        </p:nvGrpSpPr>
        <p:grpSpPr>
          <a:xfrm>
            <a:off x="1297978" y="1956113"/>
            <a:ext cx="4638179" cy="594854"/>
            <a:chOff x="1233745" y="2168860"/>
            <a:chExt cx="3568074" cy="548645"/>
          </a:xfrm>
        </p:grpSpPr>
        <p:pic>
          <p:nvPicPr>
            <p:cNvPr id="76" name="Picture 4"/>
            <p:cNvPicPr>
              <a:picLocks noChangeAspect="1" noChangeArrowheads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2231182" y="2168860"/>
              <a:ext cx="1323120" cy="39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" name="직사각형 76"/>
            <p:cNvSpPr/>
            <p:nvPr/>
          </p:nvSpPr>
          <p:spPr>
            <a:xfrm>
              <a:off x="1233745" y="2520531"/>
              <a:ext cx="3568074" cy="196974"/>
            </a:xfrm>
            <a:prstGeom prst="rect">
              <a:avLst/>
            </a:prstGeom>
          </p:spPr>
          <p:txBody>
            <a:bodyPr wrap="square" lIns="0" tIns="0" rIns="0" bIns="0" anchor="ctr">
              <a:noAutofit/>
            </a:bodyPr>
            <a:lstStyle/>
            <a:p>
              <a:pPr algn="ctr">
                <a:buNone/>
              </a:pPr>
              <a:r>
                <a:rPr lang="en-US" altLang="ko-KR" sz="1000" dirty="0" smtClean="0">
                  <a:latin typeface="+mn-ea"/>
                </a:rPr>
                <a:t>“</a:t>
              </a:r>
              <a:r>
                <a:rPr lang="ko-KR" altLang="en-US" sz="1000" dirty="0" smtClean="0">
                  <a:latin typeface="+mn-ea"/>
                </a:rPr>
                <a:t>국민행복과 국가발전이 </a:t>
              </a:r>
              <a:r>
                <a:rPr lang="ko-KR" altLang="en-US" sz="1000" dirty="0" err="1" smtClean="0">
                  <a:latin typeface="+mn-ea"/>
                </a:rPr>
                <a:t>선순환하는</a:t>
              </a:r>
              <a:r>
                <a:rPr lang="ko-KR" altLang="en-US" sz="1000" dirty="0" smtClean="0">
                  <a:latin typeface="+mn-ea"/>
                </a:rPr>
                <a:t> 새로운 패러다임의 시대</a:t>
              </a:r>
              <a:r>
                <a:rPr lang="en-US" altLang="ko-KR" sz="1000" dirty="0" smtClean="0">
                  <a:latin typeface="+mn-ea"/>
                </a:rPr>
                <a:t>”</a:t>
              </a:r>
              <a:endParaRPr lang="ko-KR" altLang="en-US" sz="1000" dirty="0">
                <a:latin typeface="+mn-ea"/>
              </a:endParaRPr>
            </a:p>
          </p:txBody>
        </p:sp>
      </p:grpSp>
      <p:sp>
        <p:nvSpPr>
          <p:cNvPr id="79" name="직사각형 78"/>
          <p:cNvSpPr/>
          <p:nvPr/>
        </p:nvSpPr>
        <p:spPr bwMode="auto">
          <a:xfrm>
            <a:off x="1159967" y="2644643"/>
            <a:ext cx="1169920" cy="390320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indent="-85725" algn="ctr" latinLnBrk="0">
              <a:lnSpc>
                <a:spcPct val="100000"/>
              </a:lnSpc>
            </a:pPr>
            <a:r>
              <a:rPr lang="ko-KR" altLang="en-US" sz="11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경제 부흥</a:t>
            </a:r>
          </a:p>
        </p:txBody>
      </p:sp>
      <p:sp>
        <p:nvSpPr>
          <p:cNvPr id="80" name="직사각형 79"/>
          <p:cNvSpPr/>
          <p:nvPr/>
        </p:nvSpPr>
        <p:spPr bwMode="auto">
          <a:xfrm>
            <a:off x="2400260" y="2644643"/>
            <a:ext cx="1169920" cy="390320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indent="-85725" algn="ctr" latinLnBrk="0">
              <a:lnSpc>
                <a:spcPct val="100000"/>
              </a:lnSpc>
            </a:pPr>
            <a:r>
              <a:rPr lang="ko-KR" altLang="en-US" sz="11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국민 행복</a:t>
            </a:r>
          </a:p>
        </p:txBody>
      </p:sp>
      <p:sp>
        <p:nvSpPr>
          <p:cNvPr id="81" name="직사각형 80"/>
          <p:cNvSpPr/>
          <p:nvPr/>
        </p:nvSpPr>
        <p:spPr bwMode="auto">
          <a:xfrm>
            <a:off x="3640553" y="2644643"/>
            <a:ext cx="1169920" cy="390320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indent="-85725" algn="ctr" latinLnBrk="0">
              <a:lnSpc>
                <a:spcPct val="100000"/>
              </a:lnSpc>
            </a:pPr>
            <a:r>
              <a:rPr lang="ko-KR" altLang="en-US" sz="11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문화융성</a:t>
            </a:r>
          </a:p>
        </p:txBody>
      </p:sp>
      <p:sp>
        <p:nvSpPr>
          <p:cNvPr id="82" name="직사각형 81"/>
          <p:cNvSpPr/>
          <p:nvPr/>
        </p:nvSpPr>
        <p:spPr bwMode="auto">
          <a:xfrm>
            <a:off x="4880848" y="2644643"/>
            <a:ext cx="1169920" cy="390320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indent="-85725" algn="ctr" latinLnBrk="0">
              <a:lnSpc>
                <a:spcPct val="100000"/>
              </a:lnSpc>
            </a:pPr>
            <a:r>
              <a:rPr lang="ko-KR" altLang="en-US" sz="11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평화통일 </a:t>
            </a:r>
            <a:endParaRPr lang="en-US" altLang="ko-KR" sz="1100" dirty="0" smtClea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indent="-85725" algn="ctr" latinLnBrk="0">
              <a:lnSpc>
                <a:spcPct val="100000"/>
              </a:lnSpc>
            </a:pPr>
            <a:r>
              <a:rPr lang="ko-KR" altLang="en-US" sz="11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기반구축</a:t>
            </a:r>
          </a:p>
        </p:txBody>
      </p:sp>
      <p:sp>
        <p:nvSpPr>
          <p:cNvPr id="91" name="Rectangle 9"/>
          <p:cNvSpPr>
            <a:spLocks noChangeArrowheads="1"/>
          </p:cNvSpPr>
          <p:nvPr/>
        </p:nvSpPr>
        <p:spPr bwMode="auto">
          <a:xfrm>
            <a:off x="1159967" y="3071373"/>
            <a:ext cx="1169920" cy="300547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solidFill>
              <a:schemeClr val="bg1">
                <a:lumMod val="50000"/>
              </a:schemeClr>
            </a:solidFill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lIns="0" tIns="0" rIns="0" bIns="0" anchor="ctr"/>
          <a:lstStyle/>
          <a:p>
            <a:pPr algn="ctr" latinLnBrk="0">
              <a:lnSpc>
                <a:spcPct val="100000"/>
              </a:lnSpc>
              <a:spcAft>
                <a:spcPts val="0"/>
              </a:spcAft>
              <a:buNone/>
            </a:pPr>
            <a:r>
              <a:rPr lang="ko-KR" altLang="en-US" sz="900" dirty="0" smtClean="0">
                <a:latin typeface="+mn-ea"/>
              </a:rPr>
              <a:t>창조경제</a:t>
            </a:r>
            <a:endParaRPr lang="en-US" altLang="ko-KR" sz="900" dirty="0" smtClean="0">
              <a:latin typeface="+mn-ea"/>
            </a:endParaRPr>
          </a:p>
        </p:txBody>
      </p:sp>
      <p:sp>
        <p:nvSpPr>
          <p:cNvPr id="92" name="Rectangle 9"/>
          <p:cNvSpPr>
            <a:spLocks noChangeArrowheads="1"/>
          </p:cNvSpPr>
          <p:nvPr/>
        </p:nvSpPr>
        <p:spPr bwMode="auto">
          <a:xfrm>
            <a:off x="1159967" y="3401788"/>
            <a:ext cx="1169920" cy="300547"/>
          </a:xfrm>
          <a:prstGeom prst="rect">
            <a:avLst/>
          </a:prstGeom>
          <a:ln w="9525">
            <a:solidFill>
              <a:schemeClr val="bg1">
                <a:lumMod val="50000"/>
              </a:schemeClr>
            </a:solidFill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lIns="0" tIns="0" rIns="0" bIns="0" anchor="ctr"/>
          <a:lstStyle/>
          <a:p>
            <a:pPr algn="ctr" latinLnBrk="0">
              <a:lnSpc>
                <a:spcPct val="100000"/>
              </a:lnSpc>
              <a:spcAft>
                <a:spcPts val="0"/>
              </a:spcAft>
              <a:buNone/>
              <a:defRPr/>
            </a:pPr>
            <a:r>
              <a:rPr kumimoji="0" lang="ko-KR" altLang="en-US" sz="900" dirty="0" smtClean="0">
                <a:solidFill>
                  <a:srgbClr val="000000"/>
                </a:solidFill>
                <a:latin typeface="+mn-ea"/>
                <a:cs typeface="Arial" charset="0"/>
              </a:rPr>
              <a:t>경제 민주화</a:t>
            </a:r>
            <a:endParaRPr kumimoji="0" lang="en-US" altLang="ko-KR" sz="900" dirty="0" smtClean="0">
              <a:solidFill>
                <a:srgbClr val="000000"/>
              </a:solidFill>
              <a:latin typeface="+mn-ea"/>
              <a:cs typeface="Arial" charset="0"/>
            </a:endParaRPr>
          </a:p>
        </p:txBody>
      </p:sp>
      <p:sp>
        <p:nvSpPr>
          <p:cNvPr id="93" name="Rectangle 9"/>
          <p:cNvSpPr>
            <a:spLocks noChangeArrowheads="1"/>
          </p:cNvSpPr>
          <p:nvPr/>
        </p:nvSpPr>
        <p:spPr bwMode="auto">
          <a:xfrm>
            <a:off x="1159967" y="3732202"/>
            <a:ext cx="1169920" cy="300547"/>
          </a:xfrm>
          <a:prstGeom prst="rect">
            <a:avLst/>
          </a:prstGeom>
          <a:ln w="9525">
            <a:solidFill>
              <a:schemeClr val="bg1">
                <a:lumMod val="50000"/>
              </a:schemeClr>
            </a:solidFill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lIns="0" tIns="0" rIns="0" bIns="0" anchor="ctr"/>
          <a:lstStyle/>
          <a:p>
            <a:pPr algn="ctr" latinLnBrk="0">
              <a:lnSpc>
                <a:spcPct val="100000"/>
              </a:lnSpc>
              <a:spcAft>
                <a:spcPts val="0"/>
              </a:spcAft>
              <a:buNone/>
              <a:defRPr/>
            </a:pPr>
            <a:r>
              <a:rPr kumimoji="0" lang="ko-KR" altLang="en-US" sz="900" dirty="0" smtClean="0">
                <a:solidFill>
                  <a:srgbClr val="000000"/>
                </a:solidFill>
                <a:latin typeface="+mn-ea"/>
                <a:cs typeface="Arial" charset="0"/>
              </a:rPr>
              <a:t>민생 경제</a:t>
            </a:r>
            <a:endParaRPr kumimoji="0" lang="en-US" altLang="ko-KR" sz="900" dirty="0" smtClean="0">
              <a:solidFill>
                <a:srgbClr val="000000"/>
              </a:solidFill>
              <a:latin typeface="+mn-ea"/>
              <a:cs typeface="Arial" charset="0"/>
            </a:endParaRPr>
          </a:p>
        </p:txBody>
      </p:sp>
      <p:sp>
        <p:nvSpPr>
          <p:cNvPr id="94" name="Rectangle 9"/>
          <p:cNvSpPr>
            <a:spLocks noChangeArrowheads="1"/>
          </p:cNvSpPr>
          <p:nvPr/>
        </p:nvSpPr>
        <p:spPr bwMode="auto">
          <a:xfrm>
            <a:off x="2400260" y="3071373"/>
            <a:ext cx="1169920" cy="300547"/>
          </a:xfrm>
          <a:prstGeom prst="rect">
            <a:avLst/>
          </a:prstGeom>
          <a:ln w="9525">
            <a:solidFill>
              <a:schemeClr val="bg1">
                <a:lumMod val="50000"/>
              </a:schemeClr>
            </a:solidFill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lIns="0" tIns="0" rIns="0" bIns="0" anchor="ctr"/>
          <a:lstStyle/>
          <a:p>
            <a:pPr algn="ctr" latinLnBrk="0">
              <a:lnSpc>
                <a:spcPct val="100000"/>
              </a:lnSpc>
              <a:spcAft>
                <a:spcPts val="0"/>
              </a:spcAft>
              <a:buNone/>
            </a:pPr>
            <a:r>
              <a:rPr kumimoji="0" lang="ko-KR" altLang="en-US" sz="900" dirty="0" smtClean="0">
                <a:solidFill>
                  <a:srgbClr val="000000"/>
                </a:solidFill>
                <a:latin typeface="+mn-ea"/>
                <a:cs typeface="Arial" charset="0"/>
              </a:rPr>
              <a:t>맞춤형 고용</a:t>
            </a:r>
            <a:r>
              <a:rPr kumimoji="0" lang="en-US" altLang="ko-KR" sz="900" dirty="0" smtClean="0">
                <a:solidFill>
                  <a:srgbClr val="000000"/>
                </a:solidFill>
                <a:latin typeface="+mn-ea"/>
                <a:cs typeface="Arial" charset="0"/>
              </a:rPr>
              <a:t>·</a:t>
            </a:r>
            <a:r>
              <a:rPr kumimoji="0" lang="ko-KR" altLang="en-US" sz="900" dirty="0" smtClean="0">
                <a:solidFill>
                  <a:srgbClr val="000000"/>
                </a:solidFill>
                <a:latin typeface="+mn-ea"/>
                <a:cs typeface="Arial" charset="0"/>
              </a:rPr>
              <a:t>복지</a:t>
            </a:r>
            <a:endParaRPr kumimoji="0" lang="en-US" altLang="ko-KR" sz="900" dirty="0" smtClean="0">
              <a:solidFill>
                <a:srgbClr val="000000"/>
              </a:solidFill>
              <a:latin typeface="+mn-ea"/>
              <a:cs typeface="Arial" charset="0"/>
            </a:endParaRPr>
          </a:p>
        </p:txBody>
      </p:sp>
      <p:sp>
        <p:nvSpPr>
          <p:cNvPr id="95" name="Rectangle 9"/>
          <p:cNvSpPr>
            <a:spLocks noChangeArrowheads="1"/>
          </p:cNvSpPr>
          <p:nvPr/>
        </p:nvSpPr>
        <p:spPr bwMode="auto">
          <a:xfrm>
            <a:off x="2400260" y="3401788"/>
            <a:ext cx="1169920" cy="300547"/>
          </a:xfrm>
          <a:prstGeom prst="rect">
            <a:avLst/>
          </a:prstGeom>
          <a:ln w="9525">
            <a:solidFill>
              <a:schemeClr val="bg1">
                <a:lumMod val="50000"/>
              </a:schemeClr>
            </a:solidFill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lIns="0" tIns="0" rIns="0" bIns="0" anchor="ctr"/>
          <a:lstStyle/>
          <a:p>
            <a:pPr algn="ctr" fontAlgn="auto" latinLnBrk="0">
              <a:lnSpc>
                <a:spcPct val="100000"/>
              </a:lnSpc>
              <a:spcAft>
                <a:spcPts val="0"/>
              </a:spcAft>
              <a:buNone/>
              <a:defRPr/>
            </a:pPr>
            <a:r>
              <a:rPr lang="ko-KR" altLang="en-US" sz="900" dirty="0" smtClean="0">
                <a:latin typeface="+mn-ea"/>
              </a:rPr>
              <a:t>창의 교육</a:t>
            </a:r>
            <a:endParaRPr lang="en-US" altLang="ko-KR" sz="900" dirty="0" smtClean="0">
              <a:latin typeface="+mn-ea"/>
            </a:endParaRPr>
          </a:p>
        </p:txBody>
      </p:sp>
      <p:sp>
        <p:nvSpPr>
          <p:cNvPr id="96" name="Rectangle 9"/>
          <p:cNvSpPr>
            <a:spLocks noChangeArrowheads="1"/>
          </p:cNvSpPr>
          <p:nvPr/>
        </p:nvSpPr>
        <p:spPr bwMode="auto">
          <a:xfrm>
            <a:off x="2400260" y="3732202"/>
            <a:ext cx="1169920" cy="300547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solidFill>
              <a:schemeClr val="bg1">
                <a:lumMod val="50000"/>
              </a:schemeClr>
            </a:solidFill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lIns="0" tIns="0" rIns="0" bIns="0" anchor="ctr"/>
          <a:lstStyle/>
          <a:p>
            <a:pPr algn="ctr" latinLnBrk="0"/>
            <a:r>
              <a:rPr lang="ko-KR" altLang="en-US" sz="900" dirty="0" smtClean="0">
                <a:latin typeface="+mn-ea"/>
              </a:rPr>
              <a:t>국민안전</a:t>
            </a:r>
            <a:endParaRPr lang="en-US" altLang="ko-KR" sz="900" dirty="0" smtClean="0">
              <a:latin typeface="+mn-ea"/>
            </a:endParaRPr>
          </a:p>
        </p:txBody>
      </p:sp>
      <p:sp>
        <p:nvSpPr>
          <p:cNvPr id="97" name="Rectangle 9"/>
          <p:cNvSpPr>
            <a:spLocks noChangeArrowheads="1"/>
          </p:cNvSpPr>
          <p:nvPr/>
        </p:nvSpPr>
        <p:spPr bwMode="auto">
          <a:xfrm>
            <a:off x="2400260" y="4062617"/>
            <a:ext cx="1169920" cy="300547"/>
          </a:xfrm>
          <a:prstGeom prst="rect">
            <a:avLst/>
          </a:prstGeom>
          <a:ln w="9525">
            <a:solidFill>
              <a:schemeClr val="bg1">
                <a:lumMod val="50000"/>
              </a:schemeClr>
            </a:solidFill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lIns="0" tIns="0" rIns="0" bIns="0" anchor="ctr"/>
          <a:lstStyle/>
          <a:p>
            <a:pPr algn="ctr" latinLnBrk="0">
              <a:lnSpc>
                <a:spcPct val="100000"/>
              </a:lnSpc>
              <a:spcAft>
                <a:spcPts val="0"/>
              </a:spcAft>
              <a:buNone/>
            </a:pPr>
            <a:r>
              <a:rPr lang="ko-KR" altLang="en-US" sz="900" dirty="0" smtClean="0">
                <a:latin typeface="+mn-ea"/>
              </a:rPr>
              <a:t>사회통합</a:t>
            </a:r>
            <a:endParaRPr lang="en-US" altLang="ko-KR" sz="900" dirty="0" smtClean="0">
              <a:latin typeface="+mn-ea"/>
            </a:endParaRPr>
          </a:p>
        </p:txBody>
      </p:sp>
      <p:sp>
        <p:nvSpPr>
          <p:cNvPr id="98" name="Rectangle 9"/>
          <p:cNvSpPr>
            <a:spLocks noChangeArrowheads="1"/>
          </p:cNvSpPr>
          <p:nvPr/>
        </p:nvSpPr>
        <p:spPr bwMode="auto">
          <a:xfrm>
            <a:off x="3640553" y="3071373"/>
            <a:ext cx="1169920" cy="300547"/>
          </a:xfrm>
          <a:prstGeom prst="rect">
            <a:avLst/>
          </a:prstGeom>
          <a:ln w="9525">
            <a:solidFill>
              <a:schemeClr val="bg1">
                <a:lumMod val="50000"/>
              </a:schemeClr>
            </a:solidFill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lIns="0" tIns="0" rIns="0" bIns="0" anchor="ctr"/>
          <a:lstStyle/>
          <a:p>
            <a:pPr algn="ctr" latinLnBrk="0">
              <a:lnSpc>
                <a:spcPct val="100000"/>
              </a:lnSpc>
              <a:spcAft>
                <a:spcPts val="0"/>
              </a:spcAft>
              <a:buNone/>
            </a:pPr>
            <a:r>
              <a:rPr kumimoji="0" lang="ko-KR" altLang="en-US" sz="900" dirty="0" smtClean="0">
                <a:solidFill>
                  <a:srgbClr val="000000"/>
                </a:solidFill>
                <a:latin typeface="+mn-ea"/>
                <a:cs typeface="Arial" charset="0"/>
              </a:rPr>
              <a:t>모두가 누리는 문화</a:t>
            </a:r>
            <a:endParaRPr kumimoji="0" lang="en-US" altLang="ko-KR" sz="900" dirty="0" smtClean="0">
              <a:solidFill>
                <a:srgbClr val="000000"/>
              </a:solidFill>
              <a:latin typeface="+mn-ea"/>
              <a:cs typeface="Arial" charset="0"/>
            </a:endParaRPr>
          </a:p>
        </p:txBody>
      </p:sp>
      <p:sp>
        <p:nvSpPr>
          <p:cNvPr id="99" name="Rectangle 9"/>
          <p:cNvSpPr>
            <a:spLocks noChangeArrowheads="1"/>
          </p:cNvSpPr>
          <p:nvPr/>
        </p:nvSpPr>
        <p:spPr bwMode="auto">
          <a:xfrm>
            <a:off x="3640553" y="3401788"/>
            <a:ext cx="1169920" cy="300547"/>
          </a:xfrm>
          <a:prstGeom prst="rect">
            <a:avLst/>
          </a:prstGeom>
          <a:ln w="9525">
            <a:solidFill>
              <a:schemeClr val="bg1">
                <a:lumMod val="50000"/>
              </a:schemeClr>
            </a:solidFill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lIns="0" tIns="0" rIns="0" bIns="0" anchor="ctr"/>
          <a:lstStyle/>
          <a:p>
            <a:pPr algn="ctr" fontAlgn="auto" latinLnBrk="0">
              <a:lnSpc>
                <a:spcPct val="100000"/>
              </a:lnSpc>
              <a:spcAft>
                <a:spcPts val="0"/>
              </a:spcAft>
              <a:buNone/>
              <a:defRPr/>
            </a:pPr>
            <a:r>
              <a:rPr lang="ko-KR" altLang="en-US" sz="900" dirty="0" smtClean="0">
                <a:latin typeface="+mn-ea"/>
              </a:rPr>
              <a:t>문화</a:t>
            </a:r>
            <a:r>
              <a:rPr lang="en-US" altLang="ko-KR" sz="900" dirty="0" smtClean="0">
                <a:latin typeface="+mn-ea"/>
              </a:rPr>
              <a:t>·</a:t>
            </a:r>
            <a:r>
              <a:rPr lang="ko-KR" altLang="en-US" sz="900" dirty="0" smtClean="0">
                <a:latin typeface="+mn-ea"/>
              </a:rPr>
              <a:t>예술 진흥</a:t>
            </a:r>
            <a:endParaRPr lang="en-US" altLang="ko-KR" sz="900" dirty="0" smtClean="0">
              <a:latin typeface="+mn-ea"/>
            </a:endParaRPr>
          </a:p>
        </p:txBody>
      </p:sp>
      <p:sp>
        <p:nvSpPr>
          <p:cNvPr id="100" name="Rectangle 9"/>
          <p:cNvSpPr>
            <a:spLocks noChangeArrowheads="1"/>
          </p:cNvSpPr>
          <p:nvPr/>
        </p:nvSpPr>
        <p:spPr bwMode="auto">
          <a:xfrm>
            <a:off x="3640553" y="3732202"/>
            <a:ext cx="1169920" cy="300547"/>
          </a:xfrm>
          <a:prstGeom prst="rect">
            <a:avLst/>
          </a:prstGeom>
          <a:ln w="9525">
            <a:solidFill>
              <a:schemeClr val="bg1">
                <a:lumMod val="50000"/>
              </a:schemeClr>
            </a:solidFill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lIns="0" tIns="0" rIns="0" bIns="0" anchor="ctr"/>
          <a:lstStyle/>
          <a:p>
            <a:pPr algn="ctr" fontAlgn="auto" latinLnBrk="0">
              <a:lnSpc>
                <a:spcPct val="100000"/>
              </a:lnSpc>
              <a:spcAft>
                <a:spcPts val="0"/>
              </a:spcAft>
              <a:buNone/>
              <a:defRPr/>
            </a:pPr>
            <a:r>
              <a:rPr lang="ko-KR" altLang="en-US" sz="900" dirty="0" smtClean="0">
                <a:latin typeface="+mn-ea"/>
              </a:rPr>
              <a:t>문화와 산업의 융합</a:t>
            </a:r>
            <a:endParaRPr lang="en-US" altLang="ko-KR" sz="900" dirty="0" smtClean="0">
              <a:latin typeface="+mn-ea"/>
            </a:endParaRPr>
          </a:p>
        </p:txBody>
      </p:sp>
      <p:sp>
        <p:nvSpPr>
          <p:cNvPr id="101" name="Rectangle 9"/>
          <p:cNvSpPr>
            <a:spLocks noChangeArrowheads="1"/>
          </p:cNvSpPr>
          <p:nvPr/>
        </p:nvSpPr>
        <p:spPr bwMode="auto">
          <a:xfrm>
            <a:off x="4880848" y="3071373"/>
            <a:ext cx="1169920" cy="300547"/>
          </a:xfrm>
          <a:prstGeom prst="rect">
            <a:avLst/>
          </a:prstGeom>
          <a:ln w="9525">
            <a:solidFill>
              <a:schemeClr val="bg1">
                <a:lumMod val="50000"/>
              </a:schemeClr>
            </a:solidFill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lIns="0" tIns="0" rIns="0" bIns="0" anchor="ctr"/>
          <a:lstStyle/>
          <a:p>
            <a:pPr algn="ctr" latinLnBrk="0">
              <a:lnSpc>
                <a:spcPct val="100000"/>
              </a:lnSpc>
              <a:spcAft>
                <a:spcPts val="0"/>
              </a:spcAft>
              <a:buNone/>
            </a:pPr>
            <a:r>
              <a:rPr kumimoji="0" lang="ko-KR" altLang="en-US" sz="900" dirty="0" smtClean="0">
                <a:solidFill>
                  <a:srgbClr val="000000"/>
                </a:solidFill>
                <a:latin typeface="+mn-ea"/>
                <a:cs typeface="Arial" charset="0"/>
              </a:rPr>
              <a:t>튼튼한 안보</a:t>
            </a:r>
            <a:endParaRPr kumimoji="0" lang="en-US" altLang="ko-KR" sz="900" dirty="0" smtClean="0">
              <a:solidFill>
                <a:srgbClr val="000000"/>
              </a:solidFill>
              <a:latin typeface="+mn-ea"/>
              <a:cs typeface="Arial" charset="0"/>
            </a:endParaRPr>
          </a:p>
        </p:txBody>
      </p:sp>
      <p:sp>
        <p:nvSpPr>
          <p:cNvPr id="102" name="Rectangle 9"/>
          <p:cNvSpPr>
            <a:spLocks noChangeArrowheads="1"/>
          </p:cNvSpPr>
          <p:nvPr/>
        </p:nvSpPr>
        <p:spPr bwMode="auto">
          <a:xfrm>
            <a:off x="4880848" y="3401788"/>
            <a:ext cx="1169920" cy="300547"/>
          </a:xfrm>
          <a:prstGeom prst="rect">
            <a:avLst/>
          </a:prstGeom>
          <a:ln w="9525">
            <a:solidFill>
              <a:schemeClr val="bg1">
                <a:lumMod val="50000"/>
              </a:schemeClr>
            </a:solidFill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lIns="0" tIns="0" rIns="0" bIns="0" anchor="ctr"/>
          <a:lstStyle/>
          <a:p>
            <a:pPr algn="ctr" fontAlgn="auto" latinLnBrk="0">
              <a:lnSpc>
                <a:spcPct val="100000"/>
              </a:lnSpc>
              <a:spcAft>
                <a:spcPts val="0"/>
              </a:spcAft>
              <a:buNone/>
              <a:defRPr/>
            </a:pPr>
            <a:r>
              <a:rPr lang="ko-KR" altLang="en-US" sz="900" dirty="0" smtClean="0">
                <a:latin typeface="+mn-ea"/>
              </a:rPr>
              <a:t>한반도 신뢰 </a:t>
            </a:r>
            <a:endParaRPr lang="en-US" altLang="ko-KR" sz="900" dirty="0" smtClean="0">
              <a:latin typeface="+mn-ea"/>
            </a:endParaRPr>
          </a:p>
          <a:p>
            <a:pPr algn="ctr" fontAlgn="auto" latinLnBrk="0">
              <a:lnSpc>
                <a:spcPct val="100000"/>
              </a:lnSpc>
              <a:spcAft>
                <a:spcPts val="0"/>
              </a:spcAft>
              <a:buNone/>
              <a:defRPr/>
            </a:pPr>
            <a:r>
              <a:rPr lang="ko-KR" altLang="en-US" sz="900" dirty="0" smtClean="0">
                <a:latin typeface="+mn-ea"/>
              </a:rPr>
              <a:t>프로세스</a:t>
            </a:r>
            <a:endParaRPr lang="en-US" altLang="ko-KR" sz="900" dirty="0" smtClean="0">
              <a:latin typeface="+mn-ea"/>
            </a:endParaRPr>
          </a:p>
        </p:txBody>
      </p:sp>
      <p:sp>
        <p:nvSpPr>
          <p:cNvPr id="103" name="Rectangle 9"/>
          <p:cNvSpPr>
            <a:spLocks noChangeArrowheads="1"/>
          </p:cNvSpPr>
          <p:nvPr/>
        </p:nvSpPr>
        <p:spPr bwMode="auto">
          <a:xfrm>
            <a:off x="4880848" y="3732202"/>
            <a:ext cx="1169920" cy="300547"/>
          </a:xfrm>
          <a:prstGeom prst="rect">
            <a:avLst/>
          </a:prstGeom>
          <a:ln w="9525">
            <a:solidFill>
              <a:schemeClr val="bg1">
                <a:lumMod val="50000"/>
              </a:schemeClr>
            </a:solidFill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lIns="0" tIns="0" rIns="0" bIns="0" anchor="ctr"/>
          <a:lstStyle/>
          <a:p>
            <a:pPr algn="ctr" latinLnBrk="0">
              <a:lnSpc>
                <a:spcPct val="100000"/>
              </a:lnSpc>
              <a:spcAft>
                <a:spcPts val="0"/>
              </a:spcAft>
              <a:buNone/>
            </a:pPr>
            <a:r>
              <a:rPr lang="ko-KR" altLang="en-US" sz="900" dirty="0" smtClean="0">
                <a:latin typeface="+mn-ea"/>
              </a:rPr>
              <a:t>신뢰외교</a:t>
            </a:r>
            <a:endParaRPr lang="en-US" altLang="ko-KR" sz="900" dirty="0" smtClean="0">
              <a:latin typeface="+mn-ea"/>
            </a:endParaRPr>
          </a:p>
        </p:txBody>
      </p:sp>
      <p:sp>
        <p:nvSpPr>
          <p:cNvPr id="16" name="Rectangle 36"/>
          <p:cNvSpPr>
            <a:spLocks noChangeArrowheads="1"/>
          </p:cNvSpPr>
          <p:nvPr/>
        </p:nvSpPr>
        <p:spPr bwMode="auto">
          <a:xfrm>
            <a:off x="1130039" y="3052764"/>
            <a:ext cx="1224000" cy="360000"/>
          </a:xfrm>
          <a:prstGeom prst="rect">
            <a:avLst/>
          </a:prstGeom>
          <a:noFill/>
          <a:ln w="28575" algn="ctr">
            <a:solidFill>
              <a:srgbClr val="C00000"/>
            </a:solidFill>
            <a:prstDash val="sysDash"/>
            <a:miter lim="800000"/>
            <a:headEnd/>
            <a:tailEnd/>
          </a:ln>
          <a:effectLst>
            <a:outerShdw blurRad="50800" dist="38100" dir="2700000" algn="tl" rotWithShape="0">
              <a:schemeClr val="bg1">
                <a:lumMod val="85000"/>
                <a:alpha val="40000"/>
              </a:schemeClr>
            </a:outerShdw>
          </a:effectLst>
        </p:spPr>
        <p:txBody>
          <a:bodyPr anchor="ctr"/>
          <a:lstStyle/>
          <a:p>
            <a:pPr marL="88900" indent="-88900" algn="l">
              <a:buFontTx/>
              <a:buChar char="•"/>
              <a:defRPr/>
            </a:pPr>
            <a:endParaRPr lang="en-US" altLang="ko-KR" sz="1100">
              <a:solidFill>
                <a:prstClr val="black"/>
              </a:solidFill>
              <a:latin typeface="+mn-ea"/>
            </a:endParaRPr>
          </a:p>
        </p:txBody>
      </p:sp>
      <p:sp>
        <p:nvSpPr>
          <p:cNvPr id="18" name="Oval 53"/>
          <p:cNvSpPr>
            <a:spLocks noChangeArrowheads="1"/>
          </p:cNvSpPr>
          <p:nvPr/>
        </p:nvSpPr>
        <p:spPr bwMode="auto">
          <a:xfrm>
            <a:off x="1034361" y="2850957"/>
            <a:ext cx="258277" cy="273672"/>
          </a:xfrm>
          <a:prstGeom prst="ellipse">
            <a:avLst/>
          </a:prstGeom>
          <a:solidFill>
            <a:srgbClr val="FFC000"/>
          </a:solidFill>
          <a:ln w="9525" algn="ctr">
            <a:solidFill>
              <a:srgbClr val="FFC000"/>
            </a:solidFill>
            <a:round/>
            <a:headEnd/>
            <a:tailEnd/>
          </a:ln>
        </p:spPr>
        <p:txBody>
          <a:bodyPr wrap="none" lIns="36000" rIns="36000" anchor="ctr"/>
          <a:lstStyle/>
          <a:p>
            <a:pPr algn="ctr">
              <a:buFont typeface="Wingdings" pitchFamily="2" charset="2"/>
              <a:buNone/>
              <a:defRPr/>
            </a:pPr>
            <a:r>
              <a:rPr lang="en-US" altLang="ko-KR" sz="1100" dirty="0">
                <a:latin typeface="+mn-ea"/>
                <a:cs typeface="Arial" pitchFamily="34" charset="0"/>
              </a:rPr>
              <a:t>1</a:t>
            </a:r>
            <a:endParaRPr lang="ko-KR" altLang="en-US" sz="1100" dirty="0">
              <a:latin typeface="+mn-ea"/>
              <a:cs typeface="Arial" pitchFamily="34" charset="0"/>
            </a:endParaRPr>
          </a:p>
        </p:txBody>
      </p:sp>
      <p:sp>
        <p:nvSpPr>
          <p:cNvPr id="17" name="Rectangle 36"/>
          <p:cNvSpPr>
            <a:spLocks noChangeArrowheads="1"/>
          </p:cNvSpPr>
          <p:nvPr/>
        </p:nvSpPr>
        <p:spPr bwMode="auto">
          <a:xfrm>
            <a:off x="2380916" y="3705307"/>
            <a:ext cx="1224000" cy="360000"/>
          </a:xfrm>
          <a:prstGeom prst="rect">
            <a:avLst/>
          </a:prstGeom>
          <a:noFill/>
          <a:ln w="28575" algn="ctr">
            <a:solidFill>
              <a:srgbClr val="C00000"/>
            </a:solidFill>
            <a:prstDash val="sysDash"/>
            <a:miter lim="800000"/>
            <a:headEnd/>
            <a:tailEnd/>
          </a:ln>
          <a:effectLst>
            <a:outerShdw blurRad="50800" dist="38100" dir="2700000" algn="tl" rotWithShape="0">
              <a:schemeClr val="bg1">
                <a:lumMod val="85000"/>
                <a:alpha val="40000"/>
              </a:schemeClr>
            </a:outerShdw>
          </a:effectLst>
        </p:spPr>
        <p:txBody>
          <a:bodyPr anchor="ctr"/>
          <a:lstStyle/>
          <a:p>
            <a:pPr marL="88900" indent="-88900" algn="l">
              <a:buFontTx/>
              <a:buChar char="•"/>
              <a:defRPr/>
            </a:pPr>
            <a:endParaRPr lang="en-US" altLang="ko-KR" sz="1100">
              <a:solidFill>
                <a:prstClr val="black"/>
              </a:solidFill>
              <a:latin typeface="+mn-ea"/>
            </a:endParaRPr>
          </a:p>
        </p:txBody>
      </p:sp>
      <p:sp>
        <p:nvSpPr>
          <p:cNvPr id="19" name="Oval 53"/>
          <p:cNvSpPr>
            <a:spLocks noChangeArrowheads="1"/>
          </p:cNvSpPr>
          <p:nvPr/>
        </p:nvSpPr>
        <p:spPr bwMode="auto">
          <a:xfrm>
            <a:off x="2240000" y="3559980"/>
            <a:ext cx="258277" cy="273671"/>
          </a:xfrm>
          <a:prstGeom prst="ellipse">
            <a:avLst/>
          </a:prstGeom>
          <a:solidFill>
            <a:srgbClr val="FFC000"/>
          </a:solidFill>
          <a:ln w="9525" algn="ctr">
            <a:solidFill>
              <a:srgbClr val="FFC000"/>
            </a:solidFill>
            <a:round/>
            <a:headEnd/>
            <a:tailEnd/>
          </a:ln>
        </p:spPr>
        <p:txBody>
          <a:bodyPr wrap="none" lIns="36000" rIns="36000" anchor="ctr"/>
          <a:lstStyle/>
          <a:p>
            <a:pPr algn="ctr">
              <a:buFont typeface="Wingdings" pitchFamily="2" charset="2"/>
              <a:buNone/>
              <a:defRPr/>
            </a:pPr>
            <a:r>
              <a:rPr lang="en-US" altLang="ko-KR" sz="1100" dirty="0">
                <a:latin typeface="+mn-ea"/>
                <a:cs typeface="Arial" pitchFamily="34" charset="0"/>
              </a:rPr>
              <a:t>2</a:t>
            </a:r>
            <a:endParaRPr lang="ko-KR" altLang="en-US" sz="1100" dirty="0">
              <a:latin typeface="+mn-ea"/>
              <a:cs typeface="Arial" pitchFamily="34" charset="0"/>
            </a:endParaRPr>
          </a:p>
        </p:txBody>
      </p:sp>
      <p:sp>
        <p:nvSpPr>
          <p:cNvPr id="109" name="Rectangle 9"/>
          <p:cNvSpPr>
            <a:spLocks noChangeArrowheads="1"/>
          </p:cNvSpPr>
          <p:nvPr/>
        </p:nvSpPr>
        <p:spPr bwMode="auto">
          <a:xfrm>
            <a:off x="1160234" y="6151738"/>
            <a:ext cx="4890266" cy="293560"/>
          </a:xfrm>
          <a:prstGeom prst="rect">
            <a:avLst/>
          </a:prstGeom>
          <a:pattFill prst="ltUpDiag">
            <a:fgClr>
              <a:srgbClr val="DDDDDD"/>
            </a:fgClr>
            <a:bgClr>
              <a:schemeClr val="bg1"/>
            </a:bgClr>
          </a:pattFill>
          <a:ln w="6350" algn="ctr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vert="horz" wrap="square" lIns="36000" tIns="36000" rIns="36000" bIns="36000" numCol="1" anchor="ctr" anchorCtr="0" compatLnSpc="1">
            <a:prstTxWarp prst="textNoShape">
              <a:avLst/>
            </a:prstTxWarp>
          </a:bodyPr>
          <a:lstStyle/>
          <a:p>
            <a:pPr algn="ctr">
              <a:buNone/>
            </a:pPr>
            <a:r>
              <a:rPr lang="ko-KR" altLang="en-US" sz="1000" dirty="0" smtClean="0">
                <a:solidFill>
                  <a:srgbClr val="000000"/>
                </a:solidFill>
                <a:latin typeface="+mn-ea"/>
                <a:cs typeface="굴림" pitchFamily="50" charset="-127"/>
              </a:rPr>
              <a:t>신뢰받는 정부</a:t>
            </a:r>
            <a:endParaRPr lang="en-US" altLang="ko-KR" sz="1000" dirty="0" smtClean="0">
              <a:solidFill>
                <a:srgbClr val="000000"/>
              </a:solidFill>
              <a:latin typeface="+mn-ea"/>
              <a:cs typeface="굴림" pitchFamily="50" charset="-127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8484305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3" name="Rectangle 195"/>
          <p:cNvSpPr>
            <a:spLocks noChangeArrowheads="1"/>
          </p:cNvSpPr>
          <p:nvPr/>
        </p:nvSpPr>
        <p:spPr bwMode="auto">
          <a:xfrm>
            <a:off x="6559669" y="1750126"/>
            <a:ext cx="2916000" cy="324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국정비전</a:t>
            </a:r>
          </a:p>
        </p:txBody>
      </p:sp>
      <p:sp>
        <p:nvSpPr>
          <p:cNvPr id="52" name="제목 3"/>
          <p:cNvSpPr txBox="1">
            <a:spLocks/>
          </p:cNvSpPr>
          <p:nvPr/>
        </p:nvSpPr>
        <p:spPr>
          <a:xfrm>
            <a:off x="57116" y="143344"/>
            <a:ext cx="2100255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2. </a:t>
            </a:r>
            <a:r>
              <a:rPr lang="ko-KR" altLang="en-US" dirty="0" smtClean="0">
                <a:latin typeface="맑은 고딕" panose="020B0503020000020004" pitchFamily="50" charset="-127"/>
              </a:rPr>
              <a:t>정책환경분석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61267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/>
          <p:cNvSpPr/>
          <p:nvPr/>
        </p:nvSpPr>
        <p:spPr>
          <a:xfrm flipH="1">
            <a:off x="0" y="2678620"/>
            <a:ext cx="8501122" cy="36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prstClr val="black"/>
              </a:solidFill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238092" y="1722426"/>
            <a:ext cx="6203621" cy="964880"/>
          </a:xfrm>
          <a:prstGeom prst="rect">
            <a:avLst/>
          </a:prstGeom>
        </p:spPr>
        <p:txBody>
          <a:bodyPr wrap="none" lIns="0" tIns="0" rIns="0" bIns="0" anchor="b">
            <a:spAutoFit/>
          </a:bodyPr>
          <a:lstStyle/>
          <a:p>
            <a:pPr>
              <a:lnSpc>
                <a:spcPct val="95000"/>
              </a:lnSpc>
            </a:pPr>
            <a:r>
              <a:rPr lang="en-US" altLang="ko-KR" sz="2800" dirty="0" smtClean="0">
                <a:solidFill>
                  <a:prstClr val="black"/>
                </a:solidFill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Ch.</a:t>
            </a:r>
            <a:r>
              <a:rPr lang="en-US" altLang="ko-KR" sz="6600" dirty="0" smtClean="0">
                <a:solidFill>
                  <a:prstClr val="black"/>
                </a:solidFill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7</a:t>
            </a:r>
            <a:r>
              <a:rPr lang="en-US" altLang="ko-KR" sz="4000" dirty="0" smtClean="0">
                <a:solidFill>
                  <a:prstClr val="black"/>
                </a:solidFill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   </a:t>
            </a:r>
            <a:r>
              <a:rPr lang="ko-KR" altLang="en-US" sz="4000" dirty="0" smtClean="0">
                <a:solidFill>
                  <a:prstClr val="black"/>
                </a:solidFill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조직 역량 강화 방안</a:t>
            </a:r>
          </a:p>
        </p:txBody>
      </p:sp>
      <p:sp>
        <p:nvSpPr>
          <p:cNvPr id="4" name="Text Box 19"/>
          <p:cNvSpPr txBox="1">
            <a:spLocks noChangeArrowheads="1"/>
          </p:cNvSpPr>
          <p:nvPr/>
        </p:nvSpPr>
        <p:spPr bwMode="auto">
          <a:xfrm>
            <a:off x="2864768" y="2833921"/>
            <a:ext cx="5734244" cy="14157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tIns="0" bIns="0" anchor="t">
            <a:spAutoFit/>
          </a:bodyPr>
          <a:lstStyle/>
          <a:p>
            <a:r>
              <a:rPr lang="en-US" altLang="ko-KR" sz="2000" dirty="0" smtClean="0">
                <a:latin typeface="맑은 고딕" panose="020B0503020000020004" pitchFamily="50" charset="-127"/>
              </a:rPr>
              <a:t>1. </a:t>
            </a:r>
            <a:r>
              <a:rPr lang="ko-KR" altLang="en-US" sz="2000" dirty="0" smtClean="0">
                <a:latin typeface="맑은 고딕" panose="020B0503020000020004" pitchFamily="50" charset="-127"/>
              </a:rPr>
              <a:t>중점추진과제의 </a:t>
            </a:r>
            <a:r>
              <a:rPr lang="ko-KR" altLang="en-US" sz="2000" dirty="0">
                <a:latin typeface="맑은 고딕" panose="020B0503020000020004" pitchFamily="50" charset="-127"/>
              </a:rPr>
              <a:t>성공을 </a:t>
            </a:r>
            <a:r>
              <a:rPr lang="ko-KR" altLang="en-US" sz="2000" dirty="0" smtClean="0">
                <a:latin typeface="맑은 고딕" panose="020B0503020000020004" pitchFamily="50" charset="-127"/>
              </a:rPr>
              <a:t>위한 </a:t>
            </a:r>
            <a:r>
              <a:rPr lang="en-US" altLang="ko-KR" sz="2000" dirty="0" smtClean="0">
                <a:latin typeface="맑은 고딕" panose="020B0503020000020004" pitchFamily="50" charset="-127"/>
              </a:rPr>
              <a:t>Action Learning</a:t>
            </a:r>
            <a:endParaRPr lang="ko-KR" altLang="en-US" sz="2000" dirty="0" smtClean="0">
              <a:latin typeface="맑은 고딕" panose="020B0503020000020004" pitchFamily="50" charset="-127"/>
            </a:endParaRPr>
          </a:p>
          <a:p>
            <a:pPr marL="609600" indent="-609600" algn="r">
              <a:lnSpc>
                <a:spcPct val="180000"/>
              </a:lnSpc>
              <a:defRPr/>
            </a:pPr>
            <a:r>
              <a:rPr kumimoji="1" lang="en-US" altLang="ko-KR" sz="2000" dirty="0" smtClean="0">
                <a:solidFill>
                  <a:prstClr val="black"/>
                </a:solidFill>
              </a:rPr>
              <a:t>2. </a:t>
            </a:r>
            <a:r>
              <a:rPr kumimoji="1" lang="ko-KR" altLang="en-US" sz="2000" dirty="0" smtClean="0">
                <a:solidFill>
                  <a:prstClr val="black"/>
                </a:solidFill>
              </a:rPr>
              <a:t>조직 소통강화 방안</a:t>
            </a:r>
          </a:p>
          <a:p>
            <a:pPr marL="609600" indent="-609600" algn="r">
              <a:lnSpc>
                <a:spcPct val="180000"/>
              </a:lnSpc>
              <a:defRPr/>
            </a:pPr>
            <a:r>
              <a:rPr kumimoji="1" lang="en-US" altLang="ko-KR" sz="2000" dirty="0" smtClean="0">
                <a:solidFill>
                  <a:prstClr val="black"/>
                </a:solidFill>
              </a:rPr>
              <a:t>3. </a:t>
            </a:r>
            <a:r>
              <a:rPr kumimoji="1" lang="ko-KR" altLang="en-US" sz="2000" dirty="0" smtClean="0">
                <a:solidFill>
                  <a:prstClr val="black"/>
                </a:solidFill>
              </a:rPr>
              <a:t>구성원 역량 강화</a:t>
            </a:r>
            <a:endParaRPr kumimoji="1" lang="ko-KR" altLang="en-US" sz="200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65517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83" name="Rectangle 35"/>
          <p:cNvSpPr>
            <a:spLocks noChangeArrowheads="1"/>
          </p:cNvSpPr>
          <p:nvPr/>
        </p:nvSpPr>
        <p:spPr bwMode="auto">
          <a:xfrm>
            <a:off x="4242075" y="1870972"/>
            <a:ext cx="5114425" cy="2905125"/>
          </a:xfrm>
          <a:prstGeom prst="rect">
            <a:avLst/>
          </a:prstGeom>
          <a:ln>
            <a:solidFill>
              <a:schemeClr val="tx1"/>
            </a:solidFill>
            <a:headEnd/>
            <a:tailEnd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anchor="ctr"/>
          <a:lstStyle/>
          <a:p>
            <a:endParaRPr lang="ko-KR" altLang="en-US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1252" name="AutoShape 4"/>
          <p:cNvSpPr>
            <a:spLocks noChangeArrowheads="1"/>
          </p:cNvSpPr>
          <p:nvPr/>
        </p:nvSpPr>
        <p:spPr bwMode="auto">
          <a:xfrm>
            <a:off x="3224808" y="2413897"/>
            <a:ext cx="990600" cy="1828800"/>
          </a:xfrm>
          <a:custGeom>
            <a:avLst/>
            <a:gdLst>
              <a:gd name="G0" fmla="+- 17836 0 0"/>
              <a:gd name="G1" fmla="+- 5400 0 0"/>
              <a:gd name="G2" fmla="+- 21600 0 5400"/>
              <a:gd name="G3" fmla="+- 10800 0 5400"/>
              <a:gd name="G4" fmla="+- 21600 0 17836"/>
              <a:gd name="G5" fmla="*/ G4 G3 10800"/>
              <a:gd name="G6" fmla="+- 21600 0 G5"/>
              <a:gd name="T0" fmla="*/ 17836 w 21600"/>
              <a:gd name="T1" fmla="*/ 0 h 21600"/>
              <a:gd name="T2" fmla="*/ 0 w 21600"/>
              <a:gd name="T3" fmla="*/ 10800 h 21600"/>
              <a:gd name="T4" fmla="*/ 17836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7836" y="0"/>
                </a:moveTo>
                <a:lnTo>
                  <a:pt x="17836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7836" y="16200"/>
                </a:lnTo>
                <a:lnTo>
                  <a:pt x="17836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ko-KR" altLang="en-US">
              <a:solidFill>
                <a:schemeClr val="tx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1254" name="AutoShape 6"/>
          <p:cNvSpPr>
            <a:spLocks noChangeArrowheads="1"/>
          </p:cNvSpPr>
          <p:nvPr/>
        </p:nvSpPr>
        <p:spPr bwMode="auto">
          <a:xfrm>
            <a:off x="4756426" y="3099697"/>
            <a:ext cx="742950" cy="457200"/>
          </a:xfrm>
          <a:prstGeom prst="homePlate">
            <a:avLst>
              <a:gd name="adj" fmla="val 118866"/>
            </a:avLst>
          </a:prstGeom>
          <a:solidFill>
            <a:schemeClr val="bg1">
              <a:lumMod val="65000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endParaRPr lang="ko-KR" altLang="en-US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1255" name="AutoShape 7"/>
          <p:cNvSpPr>
            <a:spLocks noChangeArrowheads="1"/>
          </p:cNvSpPr>
          <p:nvPr/>
        </p:nvSpPr>
        <p:spPr bwMode="auto">
          <a:xfrm>
            <a:off x="6077226" y="2718697"/>
            <a:ext cx="2311400" cy="1219200"/>
          </a:xfrm>
          <a:prstGeom prst="rightArrow">
            <a:avLst>
              <a:gd name="adj1" fmla="val 66667"/>
              <a:gd name="adj2" fmla="val 35547"/>
            </a:avLst>
          </a:prstGeom>
          <a:ln w="9525"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anchor="ctr"/>
          <a:lstStyle/>
          <a:p>
            <a:pPr>
              <a:spcBef>
                <a:spcPct val="0"/>
              </a:spcBef>
            </a:pPr>
            <a:endParaRPr lang="ko-KR" altLang="ko-KR" sz="120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1256" name="Oval 8"/>
          <p:cNvSpPr>
            <a:spLocks noChangeArrowheads="1"/>
          </p:cNvSpPr>
          <p:nvPr/>
        </p:nvSpPr>
        <p:spPr bwMode="auto">
          <a:xfrm>
            <a:off x="5251726" y="2947297"/>
            <a:ext cx="1073150" cy="739775"/>
          </a:xfrm>
          <a:prstGeom prst="ellipse">
            <a:avLst/>
          </a:prstGeom>
          <a:ln w="12700">
            <a:solidFill>
              <a:schemeClr val="tx1"/>
            </a:solidFill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spcBef>
                <a:spcPct val="0"/>
              </a:spcBef>
            </a:pPr>
            <a:r>
              <a:rPr lang="en-US" altLang="ko-KR" sz="1200" dirty="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TFT </a:t>
            </a:r>
            <a:r>
              <a:rPr lang="ko-KR" altLang="en-US" sz="1200" dirty="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팀</a:t>
            </a:r>
          </a:p>
        </p:txBody>
      </p:sp>
      <p:sp>
        <p:nvSpPr>
          <p:cNvPr id="181257" name="Rectangle 9"/>
          <p:cNvSpPr>
            <a:spLocks noChangeArrowheads="1"/>
          </p:cNvSpPr>
          <p:nvPr/>
        </p:nvSpPr>
        <p:spPr bwMode="auto">
          <a:xfrm>
            <a:off x="998312" y="3556897"/>
            <a:ext cx="2686447" cy="121920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1260" name="Oval 12"/>
          <p:cNvSpPr>
            <a:spLocks noChangeArrowheads="1"/>
          </p:cNvSpPr>
          <p:nvPr/>
        </p:nvSpPr>
        <p:spPr bwMode="auto">
          <a:xfrm>
            <a:off x="307751" y="3556897"/>
            <a:ext cx="1238250" cy="1219200"/>
          </a:xfrm>
          <a:prstGeom prst="ellipse">
            <a:avLst/>
          </a:prstGeom>
          <a:ln>
            <a:headEnd/>
            <a:tailEnd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wrap="none" anchor="ctr"/>
          <a:lstStyle/>
          <a:p>
            <a:r>
              <a:rPr lang="en-US" altLang="ko-KR" sz="18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Learning</a:t>
            </a:r>
          </a:p>
        </p:txBody>
      </p:sp>
      <p:sp>
        <p:nvSpPr>
          <p:cNvPr id="181261" name="Rectangle 13"/>
          <p:cNvSpPr>
            <a:spLocks noChangeArrowheads="1"/>
          </p:cNvSpPr>
          <p:nvPr/>
        </p:nvSpPr>
        <p:spPr bwMode="auto">
          <a:xfrm>
            <a:off x="998312" y="1880497"/>
            <a:ext cx="2686447" cy="114300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1262" name="Oval 14"/>
          <p:cNvSpPr>
            <a:spLocks noChangeArrowheads="1"/>
          </p:cNvSpPr>
          <p:nvPr/>
        </p:nvSpPr>
        <p:spPr bwMode="auto">
          <a:xfrm>
            <a:off x="307751" y="1870972"/>
            <a:ext cx="1238250" cy="1143000"/>
          </a:xfrm>
          <a:prstGeom prst="ellipse">
            <a:avLst/>
          </a:prstGeom>
          <a:ln>
            <a:headEnd/>
            <a:tailEnd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wrap="none" anchor="ctr"/>
          <a:lstStyle/>
          <a:p>
            <a:pPr>
              <a:spcBef>
                <a:spcPct val="0"/>
              </a:spcBef>
            </a:pPr>
            <a:r>
              <a:rPr lang="en-US" altLang="ko-KR" sz="18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Action</a:t>
            </a:r>
          </a:p>
        </p:txBody>
      </p:sp>
      <p:sp>
        <p:nvSpPr>
          <p:cNvPr id="181263" name="Text Box 15"/>
          <p:cNvSpPr txBox="1">
            <a:spLocks noChangeArrowheads="1"/>
          </p:cNvSpPr>
          <p:nvPr/>
        </p:nvSpPr>
        <p:spPr bwMode="auto">
          <a:xfrm>
            <a:off x="1552660" y="2076439"/>
            <a:ext cx="1704313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buFont typeface="Wingdings" pitchFamily="2" charset="2"/>
              <a:buChar char="§"/>
            </a:pPr>
            <a:r>
              <a:rPr lang="en-US" altLang="ko-KR" sz="1200" dirty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200" dirty="0" smtClean="0">
                <a:latin typeface="맑은 고딕" pitchFamily="50" charset="-127"/>
                <a:ea typeface="맑은 고딕" pitchFamily="50" charset="-127"/>
              </a:rPr>
              <a:t>과제 추진 전략 수립</a:t>
            </a:r>
            <a:endParaRPr lang="en-US" altLang="ko-KR" sz="1200" dirty="0" smtClean="0">
              <a:latin typeface="맑은 고딕" pitchFamily="50" charset="-127"/>
              <a:ea typeface="맑은 고딕" pitchFamily="50" charset="-127"/>
            </a:endParaRPr>
          </a:p>
          <a:p>
            <a:pPr lvl="0" algn="l">
              <a:buFont typeface="Wingdings" pitchFamily="2" charset="2"/>
              <a:buChar char="§"/>
            </a:pP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과제 </a:t>
            </a:r>
            <a:r>
              <a:rPr lang="ko-KR" altLang="en-US" sz="1200" dirty="0" smtClean="0">
                <a:latin typeface="맑은 고딕" pitchFamily="50" charset="-127"/>
                <a:ea typeface="맑은 고딕" pitchFamily="50" charset="-127"/>
              </a:rPr>
              <a:t>내용  설정</a:t>
            </a:r>
            <a:endParaRPr lang="ko-KR" altLang="en-US" sz="1200" dirty="0">
              <a:latin typeface="맑은 고딕" pitchFamily="50" charset="-127"/>
              <a:ea typeface="맑은 고딕" pitchFamily="50" charset="-127"/>
            </a:endParaRPr>
          </a:p>
          <a:p>
            <a:pPr algn="l">
              <a:buFont typeface="Wingdings" pitchFamily="2" charset="2"/>
              <a:buChar char="§"/>
            </a:pPr>
            <a:r>
              <a:rPr lang="ko-KR" altLang="en-US" sz="1200" dirty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200" dirty="0" smtClean="0">
                <a:latin typeface="맑은 고딕" pitchFamily="50" charset="-127"/>
                <a:ea typeface="맑은 고딕" pitchFamily="50" charset="-127"/>
              </a:rPr>
              <a:t>실 과제 추진</a:t>
            </a:r>
            <a:endParaRPr lang="ko-KR" altLang="en-US" sz="12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1264" name="Text Box 16"/>
          <p:cNvSpPr txBox="1">
            <a:spLocks noChangeArrowheads="1"/>
          </p:cNvSpPr>
          <p:nvPr/>
        </p:nvSpPr>
        <p:spPr bwMode="auto">
          <a:xfrm>
            <a:off x="1552660" y="3759735"/>
            <a:ext cx="1550424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buFont typeface="Wingdings" pitchFamily="2" charset="2"/>
              <a:buChar char="§"/>
            </a:pPr>
            <a:r>
              <a:rPr lang="en-US" altLang="ko-KR" sz="1200" dirty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200" dirty="0">
                <a:latin typeface="맑은 고딕" pitchFamily="50" charset="-127"/>
                <a:ea typeface="맑은 고딕" pitchFamily="50" charset="-127"/>
              </a:rPr>
              <a:t>전략적 </a:t>
            </a:r>
            <a:r>
              <a:rPr lang="ko-KR" altLang="en-US" sz="1200" dirty="0" smtClean="0">
                <a:latin typeface="맑은 고딕" pitchFamily="50" charset="-127"/>
                <a:ea typeface="맑은 고딕" pitchFamily="50" charset="-127"/>
              </a:rPr>
              <a:t>기획</a:t>
            </a:r>
            <a:endParaRPr lang="en-US" altLang="ko-KR" sz="1200" dirty="0" smtClean="0">
              <a:latin typeface="맑은 고딕" pitchFamily="50" charset="-127"/>
              <a:ea typeface="맑은 고딕" pitchFamily="50" charset="-127"/>
            </a:endParaRPr>
          </a:p>
          <a:p>
            <a:pPr algn="l">
              <a:buFont typeface="Wingdings" pitchFamily="2" charset="2"/>
              <a:buChar char="§"/>
            </a:pPr>
            <a:r>
              <a:rPr lang="ko-KR" altLang="en-US" sz="1200" dirty="0" smtClean="0">
                <a:latin typeface="맑은 고딕" pitchFamily="50" charset="-127"/>
                <a:ea typeface="맑은 고딕" pitchFamily="50" charset="-127"/>
              </a:rPr>
              <a:t> 논리적 사고 </a:t>
            </a:r>
            <a:endParaRPr lang="ko-KR" altLang="en-US" sz="1200" dirty="0">
              <a:latin typeface="맑은 고딕" pitchFamily="50" charset="-127"/>
              <a:ea typeface="맑은 고딕" pitchFamily="50" charset="-127"/>
            </a:endParaRPr>
          </a:p>
          <a:p>
            <a:pPr algn="l">
              <a:buFont typeface="Wingdings" pitchFamily="2" charset="2"/>
              <a:buChar char="§"/>
            </a:pPr>
            <a:r>
              <a:rPr lang="ko-KR" altLang="en-US" sz="1200" dirty="0">
                <a:latin typeface="맑은 고딕" pitchFamily="50" charset="-127"/>
                <a:ea typeface="맑은 고딕" pitchFamily="50" charset="-127"/>
              </a:rPr>
              <a:t> 의사소통 스킬 </a:t>
            </a:r>
          </a:p>
          <a:p>
            <a:pPr algn="l">
              <a:buFont typeface="Wingdings" pitchFamily="2" charset="2"/>
              <a:buChar char="§"/>
            </a:pPr>
            <a:r>
              <a:rPr lang="ko-KR" altLang="en-US" sz="1200" dirty="0">
                <a:latin typeface="맑은 고딕" pitchFamily="50" charset="-127"/>
                <a:ea typeface="맑은 고딕" pitchFamily="50" charset="-127"/>
              </a:rPr>
              <a:t> 변화 관리 능력 등</a:t>
            </a:r>
          </a:p>
        </p:txBody>
      </p:sp>
      <p:sp>
        <p:nvSpPr>
          <p:cNvPr id="181265" name="Oval 17"/>
          <p:cNvSpPr>
            <a:spLocks noChangeArrowheads="1"/>
          </p:cNvSpPr>
          <p:nvPr/>
        </p:nvSpPr>
        <p:spPr bwMode="auto">
          <a:xfrm>
            <a:off x="4343676" y="3328297"/>
            <a:ext cx="908050" cy="762000"/>
          </a:xfrm>
          <a:prstGeom prst="ellipse">
            <a:avLst/>
          </a:prstGeom>
          <a:ln w="12700">
            <a:solidFill>
              <a:schemeClr val="tx1"/>
            </a:solidFill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spcBef>
                <a:spcPct val="0"/>
              </a:spcBef>
            </a:pPr>
            <a:r>
              <a:rPr lang="en-US" altLang="ko-KR" sz="12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2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실행 </a:t>
            </a:r>
          </a:p>
          <a:p>
            <a:pPr algn="ctr">
              <a:spcBef>
                <a:spcPct val="0"/>
              </a:spcBef>
            </a:pPr>
            <a:r>
              <a:rPr lang="ko-KR" altLang="en-US" sz="12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의지</a:t>
            </a:r>
          </a:p>
        </p:txBody>
      </p:sp>
      <p:sp>
        <p:nvSpPr>
          <p:cNvPr id="181266" name="Oval 18"/>
          <p:cNvSpPr>
            <a:spLocks noChangeArrowheads="1"/>
          </p:cNvSpPr>
          <p:nvPr/>
        </p:nvSpPr>
        <p:spPr bwMode="auto">
          <a:xfrm>
            <a:off x="4343676" y="2490097"/>
            <a:ext cx="908050" cy="762000"/>
          </a:xfrm>
          <a:prstGeom prst="ellipse">
            <a:avLst/>
          </a:prstGeom>
          <a:ln w="12700">
            <a:solidFill>
              <a:schemeClr val="tx1"/>
            </a:solidFill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spcBef>
                <a:spcPct val="0"/>
              </a:spcBef>
            </a:pPr>
            <a:r>
              <a:rPr lang="ko-KR" altLang="en-US" sz="1200" dirty="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학습</a:t>
            </a:r>
          </a:p>
          <a:p>
            <a:pPr algn="ctr">
              <a:spcBef>
                <a:spcPct val="0"/>
              </a:spcBef>
            </a:pPr>
            <a:r>
              <a:rPr lang="ko-KR" altLang="en-US" sz="1200" dirty="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의욕</a:t>
            </a:r>
          </a:p>
        </p:txBody>
      </p:sp>
      <p:sp>
        <p:nvSpPr>
          <p:cNvPr id="181268" name="Text Box 20"/>
          <p:cNvSpPr txBox="1">
            <a:spLocks noChangeArrowheads="1"/>
          </p:cNvSpPr>
          <p:nvPr/>
        </p:nvSpPr>
        <p:spPr bwMode="auto">
          <a:xfrm>
            <a:off x="6267726" y="3007622"/>
            <a:ext cx="1604962" cy="33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63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ct val="0"/>
              </a:spcBef>
            </a:pPr>
            <a:r>
              <a:rPr lang="ko-KR" altLang="en-US" sz="1200">
                <a:latin typeface="맑은 고딕" pitchFamily="50" charset="-127"/>
                <a:ea typeface="맑은 고딕" pitchFamily="50" charset="-127"/>
              </a:rPr>
              <a:t>실제 조직 과제 수행</a:t>
            </a:r>
          </a:p>
        </p:txBody>
      </p:sp>
      <p:sp>
        <p:nvSpPr>
          <p:cNvPr id="181269" name="AutoShape 21"/>
          <p:cNvSpPr>
            <a:spLocks noChangeArrowheads="1"/>
          </p:cNvSpPr>
          <p:nvPr/>
        </p:nvSpPr>
        <p:spPr bwMode="auto">
          <a:xfrm rot="5400000">
            <a:off x="6599514" y="1742384"/>
            <a:ext cx="647700" cy="1609725"/>
          </a:xfrm>
          <a:prstGeom prst="homePlate">
            <a:avLst>
              <a:gd name="adj" fmla="val 25000"/>
            </a:avLst>
          </a:prstGeom>
          <a:ln w="12700">
            <a:solidFill>
              <a:schemeClr val="tx1"/>
            </a:solidFill>
            <a:headEnd/>
            <a:tailEnd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ot="10800000" vert="eaVert" wrap="none" anchor="ctr"/>
          <a:lstStyle/>
          <a:p>
            <a:pPr>
              <a:spcBef>
                <a:spcPct val="0"/>
              </a:spcBef>
            </a:pPr>
            <a:endParaRPr lang="ko-KR" altLang="ko-KR" sz="120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1270" name="AutoShape 22"/>
          <p:cNvSpPr>
            <a:spLocks noChangeArrowheads="1"/>
          </p:cNvSpPr>
          <p:nvPr/>
        </p:nvSpPr>
        <p:spPr bwMode="auto">
          <a:xfrm rot="16200000">
            <a:off x="6597926" y="3264797"/>
            <a:ext cx="609600" cy="1651000"/>
          </a:xfrm>
          <a:prstGeom prst="homePlate">
            <a:avLst>
              <a:gd name="adj" fmla="val 25000"/>
            </a:avLst>
          </a:prstGeom>
          <a:ln w="12700">
            <a:solidFill>
              <a:schemeClr val="tx1"/>
            </a:solidFill>
            <a:headEnd/>
            <a:tailEnd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vert="eaVert" wrap="none" anchor="ctr"/>
          <a:lstStyle/>
          <a:p>
            <a:pPr>
              <a:spcBef>
                <a:spcPct val="0"/>
              </a:spcBef>
            </a:pPr>
            <a:endParaRPr lang="ko-KR" altLang="ko-KR" sz="120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1271" name="Line 23"/>
          <p:cNvSpPr>
            <a:spLocks noChangeShapeType="1"/>
          </p:cNvSpPr>
          <p:nvPr/>
        </p:nvSpPr>
        <p:spPr bwMode="auto">
          <a:xfrm>
            <a:off x="6458226" y="3328297"/>
            <a:ext cx="132080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1272" name="Text Box 24"/>
          <p:cNvSpPr txBox="1">
            <a:spLocks noChangeArrowheads="1"/>
          </p:cNvSpPr>
          <p:nvPr/>
        </p:nvSpPr>
        <p:spPr bwMode="auto">
          <a:xfrm>
            <a:off x="6267726" y="3337822"/>
            <a:ext cx="1604962" cy="33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63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ct val="0"/>
              </a:spcBef>
            </a:pPr>
            <a:r>
              <a:rPr lang="ko-KR" altLang="en-US" sz="1200">
                <a:latin typeface="맑은 고딕" pitchFamily="50" charset="-127"/>
                <a:ea typeface="맑은 고딕" pitchFamily="50" charset="-127"/>
              </a:rPr>
              <a:t>지속적 성찰과 질문</a:t>
            </a:r>
          </a:p>
        </p:txBody>
      </p:sp>
      <p:sp>
        <p:nvSpPr>
          <p:cNvPr id="181273" name="Text Box 25"/>
          <p:cNvSpPr txBox="1">
            <a:spLocks noChangeArrowheads="1"/>
          </p:cNvSpPr>
          <p:nvPr/>
        </p:nvSpPr>
        <p:spPr bwMode="auto">
          <a:xfrm>
            <a:off x="1677763" y="1509022"/>
            <a:ext cx="105189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0"/>
              </a:spcBef>
            </a:pPr>
            <a:r>
              <a:rPr lang="en-US" altLang="ko-KR" u="sng">
                <a:latin typeface="맑은 고딕" pitchFamily="50" charset="-127"/>
                <a:ea typeface="맑은 고딕" pitchFamily="50" charset="-127"/>
              </a:rPr>
              <a:t>Concept</a:t>
            </a:r>
          </a:p>
        </p:txBody>
      </p:sp>
      <p:sp>
        <p:nvSpPr>
          <p:cNvPr id="181274" name="Text Box 26"/>
          <p:cNvSpPr txBox="1">
            <a:spLocks noChangeArrowheads="1"/>
          </p:cNvSpPr>
          <p:nvPr/>
        </p:nvSpPr>
        <p:spPr bwMode="auto">
          <a:xfrm>
            <a:off x="5902101" y="1509022"/>
            <a:ext cx="1189749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0"/>
              </a:spcBef>
            </a:pPr>
            <a:r>
              <a:rPr lang="ko-KR" altLang="en-US" u="sng">
                <a:latin typeface="맑은 고딕" pitchFamily="50" charset="-127"/>
                <a:ea typeface="맑은 고딕" pitchFamily="50" charset="-127"/>
              </a:rPr>
              <a:t>학습 구조</a:t>
            </a:r>
          </a:p>
        </p:txBody>
      </p:sp>
      <p:sp>
        <p:nvSpPr>
          <p:cNvPr id="181275" name="Text Box 27"/>
          <p:cNvSpPr txBox="1">
            <a:spLocks noChangeArrowheads="1"/>
          </p:cNvSpPr>
          <p:nvPr/>
        </p:nvSpPr>
        <p:spPr bwMode="auto">
          <a:xfrm>
            <a:off x="1734913" y="2902847"/>
            <a:ext cx="590226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0"/>
              </a:spcBef>
            </a:pPr>
            <a:r>
              <a:rPr lang="en-US" altLang="ko-KR" sz="4400">
                <a:solidFill>
                  <a:srgbClr val="808080"/>
                </a:solidFill>
                <a:latin typeface="맑은 고딕" pitchFamily="50" charset="-127"/>
                <a:ea typeface="맑은 고딕" pitchFamily="50" charset="-127"/>
              </a:rPr>
              <a:t>+</a:t>
            </a:r>
          </a:p>
        </p:txBody>
      </p:sp>
      <p:sp>
        <p:nvSpPr>
          <p:cNvPr id="181276" name="Oval 28"/>
          <p:cNvSpPr>
            <a:spLocks noChangeArrowheads="1"/>
          </p:cNvSpPr>
          <p:nvPr/>
        </p:nvSpPr>
        <p:spPr bwMode="auto">
          <a:xfrm>
            <a:off x="8258402" y="2480572"/>
            <a:ext cx="1073150" cy="838200"/>
          </a:xfrm>
          <a:prstGeom prst="ellips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spcBef>
                <a:spcPct val="0"/>
              </a:spcBef>
            </a:pPr>
            <a:r>
              <a:rPr lang="ko-KR" altLang="en-US" sz="12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조직 과제</a:t>
            </a:r>
          </a:p>
          <a:p>
            <a:pPr algn="ctr">
              <a:spcBef>
                <a:spcPct val="0"/>
              </a:spcBef>
            </a:pPr>
            <a:r>
              <a:rPr lang="ko-KR" altLang="en-US" sz="12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해결</a:t>
            </a:r>
          </a:p>
        </p:txBody>
      </p:sp>
      <p:sp>
        <p:nvSpPr>
          <p:cNvPr id="181277" name="Oval 29"/>
          <p:cNvSpPr>
            <a:spLocks noChangeArrowheads="1"/>
          </p:cNvSpPr>
          <p:nvPr/>
        </p:nvSpPr>
        <p:spPr bwMode="auto">
          <a:xfrm>
            <a:off x="8258402" y="3328297"/>
            <a:ext cx="1073150" cy="762000"/>
          </a:xfrm>
          <a:prstGeom prst="ellips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spcBef>
                <a:spcPct val="0"/>
              </a:spcBef>
            </a:pPr>
            <a:r>
              <a:rPr lang="ko-KR" altLang="en-US" sz="12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개인 역량</a:t>
            </a:r>
          </a:p>
          <a:p>
            <a:pPr algn="ctr">
              <a:spcBef>
                <a:spcPct val="0"/>
              </a:spcBef>
            </a:pPr>
            <a:r>
              <a:rPr lang="ko-KR" altLang="en-US" sz="12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극대화</a:t>
            </a:r>
          </a:p>
        </p:txBody>
      </p:sp>
      <p:sp>
        <p:nvSpPr>
          <p:cNvPr id="181281" name="Text Box 33"/>
          <p:cNvSpPr txBox="1">
            <a:spLocks noChangeArrowheads="1"/>
          </p:cNvSpPr>
          <p:nvPr/>
        </p:nvSpPr>
        <p:spPr bwMode="auto">
          <a:xfrm>
            <a:off x="6500453" y="2220222"/>
            <a:ext cx="1227138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ko-KR" altLang="en-US" sz="1200">
                <a:latin typeface="맑은 고딕" pitchFamily="50" charset="-127"/>
                <a:ea typeface="맑은 고딕" pitchFamily="50" charset="-127"/>
              </a:rPr>
              <a:t>경영진의</a:t>
            </a:r>
          </a:p>
          <a:p>
            <a:r>
              <a:rPr lang="ko-KR" altLang="en-US" sz="1200">
                <a:latin typeface="맑은 고딕" pitchFamily="50" charset="-127"/>
                <a:ea typeface="맑은 고딕" pitchFamily="50" charset="-127"/>
              </a:rPr>
              <a:t> 적극적인</a:t>
            </a:r>
          </a:p>
          <a:p>
            <a:r>
              <a:rPr lang="ko-KR" altLang="en-US" sz="1200">
                <a:latin typeface="맑은 고딕" pitchFamily="50" charset="-127"/>
                <a:ea typeface="맑은 고딕" pitchFamily="50" charset="-127"/>
              </a:rPr>
              <a:t>관심</a:t>
            </a:r>
            <a:r>
              <a:rPr lang="en-US" altLang="ko-KR" sz="1200">
                <a:latin typeface="맑은 고딕" pitchFamily="50" charset="-127"/>
                <a:ea typeface="맑은 고딕" pitchFamily="50" charset="-127"/>
              </a:rPr>
              <a:t>/</a:t>
            </a:r>
            <a:r>
              <a:rPr lang="ko-KR" altLang="en-US" sz="1200">
                <a:latin typeface="맑은 고딕" pitchFamily="50" charset="-127"/>
                <a:ea typeface="맑은 고딕" pitchFamily="50" charset="-127"/>
              </a:rPr>
              <a:t>지원</a:t>
            </a:r>
          </a:p>
        </p:txBody>
      </p:sp>
      <p:sp>
        <p:nvSpPr>
          <p:cNvPr id="181282" name="Text Box 34"/>
          <p:cNvSpPr txBox="1">
            <a:spLocks noChangeArrowheads="1"/>
          </p:cNvSpPr>
          <p:nvPr/>
        </p:nvSpPr>
        <p:spPr bwMode="auto">
          <a:xfrm>
            <a:off x="6500453" y="3783107"/>
            <a:ext cx="1227138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ko-KR" sz="1200">
                <a:latin typeface="맑은 고딕" pitchFamily="50" charset="-127"/>
                <a:ea typeface="맑은 고딕" pitchFamily="50" charset="-127"/>
              </a:rPr>
              <a:t>Learning </a:t>
            </a:r>
          </a:p>
          <a:p>
            <a:r>
              <a:rPr lang="en-US" altLang="ko-KR" sz="1200">
                <a:latin typeface="맑은 고딕" pitchFamily="50" charset="-127"/>
                <a:ea typeface="맑은 고딕" pitchFamily="50" charset="-127"/>
              </a:rPr>
              <a:t>Coach</a:t>
            </a:r>
            <a:r>
              <a:rPr lang="ko-KR" altLang="en-US" sz="1200">
                <a:latin typeface="맑은 고딕" pitchFamily="50" charset="-127"/>
                <a:ea typeface="맑은 고딕" pitchFamily="50" charset="-127"/>
              </a:rPr>
              <a:t>의</a:t>
            </a:r>
          </a:p>
          <a:p>
            <a:r>
              <a:rPr lang="ko-KR" altLang="en-US" sz="1200">
                <a:latin typeface="맑은 고딕" pitchFamily="50" charset="-127"/>
                <a:ea typeface="맑은 고딕" pitchFamily="50" charset="-127"/>
              </a:rPr>
              <a:t>학습촉진</a:t>
            </a:r>
          </a:p>
        </p:txBody>
      </p:sp>
      <p:sp>
        <p:nvSpPr>
          <p:cNvPr id="33" name="내용 개체 틀 2"/>
          <p:cNvSpPr txBox="1">
            <a:spLocks/>
          </p:cNvSpPr>
          <p:nvPr/>
        </p:nvSpPr>
        <p:spPr>
          <a:xfrm>
            <a:off x="273000" y="688956"/>
            <a:ext cx="9360000" cy="65409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indent="0" eaLnBrk="0" latinLnBrk="0" hangingPunct="0">
              <a:lnSpc>
                <a:spcPct val="120000"/>
              </a:lnSpc>
              <a:spcBef>
                <a:spcPts val="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kumimoji="1" sz="1600">
                <a:latin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9pPr>
          </a:lstStyle>
          <a:p>
            <a:r>
              <a:rPr lang="ko-KR" altLang="en-US" dirty="0"/>
              <a:t>교육 참가자들이 소집단을 구성</a:t>
            </a:r>
            <a:r>
              <a:rPr lang="en-US" altLang="ko-KR" dirty="0"/>
              <a:t>, Teamwork</a:t>
            </a:r>
            <a:r>
              <a:rPr lang="ko-KR" altLang="en-US" dirty="0"/>
              <a:t>을 바탕으로 하여 현업의 실제 문제를 정해진 시점까지 해결하는 동시에 문제해결과정에 대한 성찰을 통해 학습하도록 지원하는 교육방식임</a:t>
            </a:r>
          </a:p>
        </p:txBody>
      </p:sp>
      <p:sp>
        <p:nvSpPr>
          <p:cNvPr id="34" name="제목 3"/>
          <p:cNvSpPr txBox="1">
            <a:spLocks/>
          </p:cNvSpPr>
          <p:nvPr/>
        </p:nvSpPr>
        <p:spPr>
          <a:xfrm>
            <a:off x="57116" y="143344"/>
            <a:ext cx="5921301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1. </a:t>
            </a:r>
            <a:r>
              <a:rPr lang="ko-KR" altLang="en-US" dirty="0" smtClean="0">
                <a:latin typeface="맑은 고딕" panose="020B0503020000020004" pitchFamily="50" charset="-127"/>
              </a:rPr>
              <a:t>중점추진과제의 성공을 위한 </a:t>
            </a:r>
            <a:r>
              <a:rPr lang="en-US" altLang="ko-KR" dirty="0" smtClean="0">
                <a:latin typeface="맑은 고딕" panose="020B0503020000020004" pitchFamily="50" charset="-127"/>
              </a:rPr>
              <a:t>Action Learning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35" name="Text Box 38"/>
          <p:cNvSpPr txBox="1">
            <a:spLocks noChangeArrowheads="1"/>
          </p:cNvSpPr>
          <p:nvPr/>
        </p:nvSpPr>
        <p:spPr bwMode="auto">
          <a:xfrm>
            <a:off x="658588" y="5087247"/>
            <a:ext cx="8594725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ko-KR" altLang="en-US" sz="1600" dirty="0">
                <a:latin typeface="맑은 고딕" pitchFamily="50" charset="-127"/>
                <a:ea typeface="맑은 고딕" pitchFamily="50" charset="-127"/>
              </a:rPr>
              <a:t>결국</a:t>
            </a:r>
            <a:r>
              <a:rPr lang="en-US" altLang="ko-KR" sz="1600" dirty="0">
                <a:latin typeface="맑은 고딕" pitchFamily="50" charset="-127"/>
                <a:ea typeface="맑은 고딕" pitchFamily="50" charset="-127"/>
              </a:rPr>
              <a:t>, </a:t>
            </a:r>
            <a:r>
              <a:rPr lang="en-US" altLang="ko-KR" sz="1600" dirty="0" smtClean="0">
                <a:latin typeface="맑은 고딕" pitchFamily="50" charset="-127"/>
                <a:ea typeface="맑은 고딕" pitchFamily="50" charset="-127"/>
              </a:rPr>
              <a:t>Action </a:t>
            </a:r>
            <a:r>
              <a:rPr lang="en-US" altLang="ko-KR" sz="1600" dirty="0">
                <a:latin typeface="맑은 고딕" pitchFamily="50" charset="-127"/>
                <a:ea typeface="맑은 고딕" pitchFamily="50" charset="-127"/>
              </a:rPr>
              <a:t>Learning</a:t>
            </a:r>
            <a:r>
              <a:rPr lang="ko-KR" altLang="en-US" sz="1600" dirty="0">
                <a:latin typeface="맑은 고딕" pitchFamily="50" charset="-127"/>
                <a:ea typeface="맑은 고딕" pitchFamily="50" charset="-127"/>
              </a:rPr>
              <a:t>은 조직의 현안 문제를 해결해 나가는 과정을 통해서 필요한 역량을 개발하는 현장 중심의 역량개발 활동으로 자율적인 팀 활동 과정에서 조직혁신과 문제해결능력을 배양하는 실천학습</a:t>
            </a:r>
            <a:r>
              <a:rPr lang="en-US" altLang="ko-KR" sz="1600" dirty="0">
                <a:latin typeface="맑은 고딕" pitchFamily="50" charset="-127"/>
                <a:ea typeface="맑은 고딕" pitchFamily="50" charset="-127"/>
              </a:rPr>
              <a:t>(Learning by Doing)</a:t>
            </a:r>
            <a:r>
              <a:rPr lang="ko-KR" altLang="en-US" sz="1600" dirty="0">
                <a:latin typeface="맑은 고딕" pitchFamily="50" charset="-127"/>
                <a:ea typeface="맑은 고딕" pitchFamily="50" charset="-127"/>
              </a:rPr>
              <a:t>임</a:t>
            </a:r>
            <a:r>
              <a:rPr lang="en-US" altLang="ko-KR" sz="1600" dirty="0">
                <a:latin typeface="맑은 고딕" pitchFamily="50" charset="-127"/>
                <a:ea typeface="맑은 고딕" pitchFamily="50" charset="-127"/>
              </a:rPr>
              <a:t>.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7504938" y="187786"/>
            <a:ext cx="20810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Ⅶ.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 역량 강화 방안</a:t>
            </a:r>
          </a:p>
        </p:txBody>
      </p:sp>
    </p:spTree>
    <p:extLst>
      <p:ext uri="{BB962C8B-B14F-4D97-AF65-F5344CB8AC3E}">
        <p14:creationId xmlns:p14="http://schemas.microsoft.com/office/powerpoint/2010/main" val="29352177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606" name="Rectangle 150"/>
          <p:cNvSpPr>
            <a:spLocks noChangeArrowheads="1"/>
          </p:cNvSpPr>
          <p:nvPr/>
        </p:nvSpPr>
        <p:spPr bwMode="auto">
          <a:xfrm>
            <a:off x="6093222" y="2204864"/>
            <a:ext cx="3219450" cy="1320800"/>
          </a:xfrm>
          <a:prstGeom prst="rect">
            <a:avLst/>
          </a:prstGeom>
          <a:ln>
            <a:headEnd/>
            <a:tailEnd/>
          </a:ln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eaLnBrk="0" latinLnBrk="0" hangingPunct="0">
              <a:lnSpc>
                <a:spcPct val="120000"/>
              </a:lnSpc>
              <a:spcBef>
                <a:spcPct val="0"/>
              </a:spcBef>
            </a:pPr>
            <a:r>
              <a:rPr lang="en-US" altLang="ko-KR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개인과 </a:t>
            </a: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공주시의</a:t>
            </a:r>
            <a:r>
              <a:rPr lang="ko-KR" altLang="en-US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/>
            </a:r>
            <a:br>
              <a:rPr lang="ko-KR" altLang="en-US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</a:br>
            <a:r>
              <a:rPr lang="ko-KR" altLang="en-US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  지속적 경쟁력 제고를 </a:t>
            </a:r>
            <a:br>
              <a:rPr lang="ko-KR" altLang="en-US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</a:br>
            <a:r>
              <a:rPr lang="ko-KR" altLang="en-US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  위해 </a:t>
            </a:r>
            <a:br>
              <a:rPr lang="ko-KR" altLang="en-US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</a:br>
            <a:r>
              <a:rPr lang="ko-KR" altLang="en-US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/>
            </a:r>
            <a:br>
              <a:rPr lang="ko-KR" altLang="en-US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</a:b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공주시의 주요 역점사업에 대한</a:t>
            </a:r>
            <a:endParaRPr lang="ko-KR" altLang="en-US" sz="1200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3607" name="AutoShape 151"/>
          <p:cNvSpPr>
            <a:spLocks noChangeArrowheads="1"/>
          </p:cNvSpPr>
          <p:nvPr/>
        </p:nvSpPr>
        <p:spPr bwMode="auto">
          <a:xfrm>
            <a:off x="4232920" y="2451998"/>
            <a:ext cx="1132226" cy="597932"/>
          </a:xfrm>
          <a:prstGeom prst="rightArrow">
            <a:avLst>
              <a:gd name="adj1" fmla="val 61287"/>
              <a:gd name="adj2" fmla="val 27380"/>
            </a:avLst>
          </a:prstGeom>
          <a:solidFill>
            <a:schemeClr val="bg1">
              <a:lumMod val="65000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endParaRPr lang="ko-KR" altLang="en-US">
              <a:solidFill>
                <a:schemeClr val="tx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403608" name="Group 152"/>
          <p:cNvGrpSpPr>
            <a:grpSpLocks/>
          </p:cNvGrpSpPr>
          <p:nvPr/>
        </p:nvGrpSpPr>
        <p:grpSpPr bwMode="auto">
          <a:xfrm>
            <a:off x="8358187" y="2373140"/>
            <a:ext cx="875375" cy="587375"/>
            <a:chOff x="2064" y="1680"/>
            <a:chExt cx="576" cy="432"/>
          </a:xfrm>
        </p:grpSpPr>
        <p:grpSp>
          <p:nvGrpSpPr>
            <p:cNvPr id="403609" name="Group 153"/>
            <p:cNvGrpSpPr>
              <a:grpSpLocks/>
            </p:cNvGrpSpPr>
            <p:nvPr/>
          </p:nvGrpSpPr>
          <p:grpSpPr bwMode="auto">
            <a:xfrm>
              <a:off x="2133" y="1728"/>
              <a:ext cx="451" cy="356"/>
              <a:chOff x="2133" y="1728"/>
              <a:chExt cx="451" cy="356"/>
            </a:xfrm>
          </p:grpSpPr>
          <p:grpSp>
            <p:nvGrpSpPr>
              <p:cNvPr id="403610" name="Group 154"/>
              <p:cNvGrpSpPr>
                <a:grpSpLocks/>
              </p:cNvGrpSpPr>
              <p:nvPr/>
            </p:nvGrpSpPr>
            <p:grpSpPr bwMode="auto">
              <a:xfrm>
                <a:off x="2256" y="1728"/>
                <a:ext cx="96" cy="144"/>
                <a:chOff x="528" y="2784"/>
                <a:chExt cx="96" cy="192"/>
              </a:xfrm>
            </p:grpSpPr>
            <p:sp>
              <p:nvSpPr>
                <p:cNvPr id="403611" name="Rectangle 155"/>
                <p:cNvSpPr>
                  <a:spLocks noChangeArrowheads="1"/>
                </p:cNvSpPr>
                <p:nvPr/>
              </p:nvSpPr>
              <p:spPr bwMode="auto">
                <a:xfrm>
                  <a:off x="528" y="2880"/>
                  <a:ext cx="96" cy="96"/>
                </a:xfrm>
                <a:prstGeom prst="rect">
                  <a:avLst/>
                </a:prstGeom>
                <a:solidFill>
                  <a:srgbClr val="727272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ko-KR" altLang="en-US"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403612" name="Oval 156"/>
                <p:cNvSpPr>
                  <a:spLocks noChangeArrowheads="1"/>
                </p:cNvSpPr>
                <p:nvPr/>
              </p:nvSpPr>
              <p:spPr bwMode="auto">
                <a:xfrm>
                  <a:off x="528" y="2784"/>
                  <a:ext cx="96" cy="96"/>
                </a:xfrm>
                <a:prstGeom prst="ellipse">
                  <a:avLst/>
                </a:prstGeom>
                <a:solidFill>
                  <a:srgbClr val="727272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ko-KR" altLang="en-US"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403613" name="Group 157"/>
              <p:cNvGrpSpPr>
                <a:grpSpLocks/>
              </p:cNvGrpSpPr>
              <p:nvPr/>
            </p:nvGrpSpPr>
            <p:grpSpPr bwMode="auto">
              <a:xfrm>
                <a:off x="2372" y="1776"/>
                <a:ext cx="96" cy="144"/>
                <a:chOff x="528" y="2784"/>
                <a:chExt cx="96" cy="192"/>
              </a:xfrm>
            </p:grpSpPr>
            <p:sp>
              <p:nvSpPr>
                <p:cNvPr id="403614" name="Rectangle 158"/>
                <p:cNvSpPr>
                  <a:spLocks noChangeArrowheads="1"/>
                </p:cNvSpPr>
                <p:nvPr/>
              </p:nvSpPr>
              <p:spPr bwMode="auto">
                <a:xfrm>
                  <a:off x="528" y="2880"/>
                  <a:ext cx="96" cy="96"/>
                </a:xfrm>
                <a:prstGeom prst="rect">
                  <a:avLst/>
                </a:prstGeom>
                <a:solidFill>
                  <a:srgbClr val="727272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ko-KR" altLang="en-US"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403615" name="Oval 159"/>
                <p:cNvSpPr>
                  <a:spLocks noChangeArrowheads="1"/>
                </p:cNvSpPr>
                <p:nvPr/>
              </p:nvSpPr>
              <p:spPr bwMode="auto">
                <a:xfrm>
                  <a:off x="528" y="2784"/>
                  <a:ext cx="96" cy="96"/>
                </a:xfrm>
                <a:prstGeom prst="ellipse">
                  <a:avLst/>
                </a:prstGeom>
                <a:solidFill>
                  <a:srgbClr val="727272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ko-KR" altLang="en-US"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403616" name="Group 160"/>
              <p:cNvGrpSpPr>
                <a:grpSpLocks/>
              </p:cNvGrpSpPr>
              <p:nvPr/>
            </p:nvGrpSpPr>
            <p:grpSpPr bwMode="auto">
              <a:xfrm>
                <a:off x="2256" y="1886"/>
                <a:ext cx="96" cy="144"/>
                <a:chOff x="528" y="2784"/>
                <a:chExt cx="96" cy="192"/>
              </a:xfrm>
            </p:grpSpPr>
            <p:sp>
              <p:nvSpPr>
                <p:cNvPr id="403617" name="Rectangle 161"/>
                <p:cNvSpPr>
                  <a:spLocks noChangeArrowheads="1"/>
                </p:cNvSpPr>
                <p:nvPr/>
              </p:nvSpPr>
              <p:spPr bwMode="auto">
                <a:xfrm>
                  <a:off x="528" y="2880"/>
                  <a:ext cx="96" cy="96"/>
                </a:xfrm>
                <a:prstGeom prst="rect">
                  <a:avLst/>
                </a:prstGeom>
                <a:solidFill>
                  <a:srgbClr val="727272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ko-KR" altLang="en-US"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403618" name="Oval 162"/>
                <p:cNvSpPr>
                  <a:spLocks noChangeArrowheads="1"/>
                </p:cNvSpPr>
                <p:nvPr/>
              </p:nvSpPr>
              <p:spPr bwMode="auto">
                <a:xfrm>
                  <a:off x="528" y="2784"/>
                  <a:ext cx="96" cy="96"/>
                </a:xfrm>
                <a:prstGeom prst="ellipse">
                  <a:avLst/>
                </a:prstGeom>
                <a:solidFill>
                  <a:srgbClr val="727272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ko-KR" altLang="en-US"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403619" name="Group 163"/>
              <p:cNvGrpSpPr>
                <a:grpSpLocks/>
              </p:cNvGrpSpPr>
              <p:nvPr/>
            </p:nvGrpSpPr>
            <p:grpSpPr bwMode="auto">
              <a:xfrm>
                <a:off x="2372" y="1940"/>
                <a:ext cx="96" cy="144"/>
                <a:chOff x="528" y="2784"/>
                <a:chExt cx="96" cy="192"/>
              </a:xfrm>
            </p:grpSpPr>
            <p:sp>
              <p:nvSpPr>
                <p:cNvPr id="403620" name="Rectangle 164"/>
                <p:cNvSpPr>
                  <a:spLocks noChangeArrowheads="1"/>
                </p:cNvSpPr>
                <p:nvPr/>
              </p:nvSpPr>
              <p:spPr bwMode="auto">
                <a:xfrm>
                  <a:off x="528" y="2880"/>
                  <a:ext cx="96" cy="96"/>
                </a:xfrm>
                <a:prstGeom prst="rect">
                  <a:avLst/>
                </a:prstGeom>
                <a:solidFill>
                  <a:srgbClr val="727272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ko-KR" altLang="en-US"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403621" name="Oval 165"/>
                <p:cNvSpPr>
                  <a:spLocks noChangeArrowheads="1"/>
                </p:cNvSpPr>
                <p:nvPr/>
              </p:nvSpPr>
              <p:spPr bwMode="auto">
                <a:xfrm>
                  <a:off x="528" y="2784"/>
                  <a:ext cx="96" cy="96"/>
                </a:xfrm>
                <a:prstGeom prst="ellipse">
                  <a:avLst/>
                </a:prstGeom>
                <a:solidFill>
                  <a:srgbClr val="727272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ko-KR" altLang="en-US"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403622" name="Group 166"/>
              <p:cNvGrpSpPr>
                <a:grpSpLocks/>
              </p:cNvGrpSpPr>
              <p:nvPr/>
            </p:nvGrpSpPr>
            <p:grpSpPr bwMode="auto">
              <a:xfrm>
                <a:off x="2133" y="1810"/>
                <a:ext cx="96" cy="144"/>
                <a:chOff x="528" y="2784"/>
                <a:chExt cx="96" cy="192"/>
              </a:xfrm>
            </p:grpSpPr>
            <p:sp>
              <p:nvSpPr>
                <p:cNvPr id="403623" name="Rectangle 167"/>
                <p:cNvSpPr>
                  <a:spLocks noChangeArrowheads="1"/>
                </p:cNvSpPr>
                <p:nvPr/>
              </p:nvSpPr>
              <p:spPr bwMode="auto">
                <a:xfrm>
                  <a:off x="528" y="2880"/>
                  <a:ext cx="96" cy="96"/>
                </a:xfrm>
                <a:prstGeom prst="rect">
                  <a:avLst/>
                </a:prstGeom>
                <a:solidFill>
                  <a:srgbClr val="727272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ko-KR" altLang="en-US"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403624" name="Oval 168"/>
                <p:cNvSpPr>
                  <a:spLocks noChangeArrowheads="1"/>
                </p:cNvSpPr>
                <p:nvPr/>
              </p:nvSpPr>
              <p:spPr bwMode="auto">
                <a:xfrm>
                  <a:off x="528" y="2784"/>
                  <a:ext cx="96" cy="96"/>
                </a:xfrm>
                <a:prstGeom prst="ellipse">
                  <a:avLst/>
                </a:prstGeom>
                <a:solidFill>
                  <a:srgbClr val="727272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ko-KR" altLang="en-US"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  <p:grpSp>
            <p:nvGrpSpPr>
              <p:cNvPr id="403625" name="Group 169"/>
              <p:cNvGrpSpPr>
                <a:grpSpLocks/>
              </p:cNvGrpSpPr>
              <p:nvPr/>
            </p:nvGrpSpPr>
            <p:grpSpPr bwMode="auto">
              <a:xfrm>
                <a:off x="2488" y="1783"/>
                <a:ext cx="96" cy="144"/>
                <a:chOff x="528" y="2784"/>
                <a:chExt cx="96" cy="192"/>
              </a:xfrm>
            </p:grpSpPr>
            <p:sp>
              <p:nvSpPr>
                <p:cNvPr id="403626" name="Rectangle 170"/>
                <p:cNvSpPr>
                  <a:spLocks noChangeArrowheads="1"/>
                </p:cNvSpPr>
                <p:nvPr/>
              </p:nvSpPr>
              <p:spPr bwMode="auto">
                <a:xfrm>
                  <a:off x="528" y="2880"/>
                  <a:ext cx="96" cy="96"/>
                </a:xfrm>
                <a:prstGeom prst="rect">
                  <a:avLst/>
                </a:prstGeom>
                <a:solidFill>
                  <a:srgbClr val="727272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ko-KR" altLang="en-US"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  <p:sp>
              <p:nvSpPr>
                <p:cNvPr id="403627" name="Oval 171"/>
                <p:cNvSpPr>
                  <a:spLocks noChangeArrowheads="1"/>
                </p:cNvSpPr>
                <p:nvPr/>
              </p:nvSpPr>
              <p:spPr bwMode="auto">
                <a:xfrm>
                  <a:off x="528" y="2784"/>
                  <a:ext cx="96" cy="96"/>
                </a:xfrm>
                <a:prstGeom prst="ellipse">
                  <a:avLst/>
                </a:prstGeom>
                <a:solidFill>
                  <a:srgbClr val="727272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ko-KR" altLang="en-US">
                    <a:latin typeface="맑은 고딕" pitchFamily="50" charset="-127"/>
                    <a:ea typeface="맑은 고딕" pitchFamily="50" charset="-127"/>
                  </a:endParaRPr>
                </a:p>
              </p:txBody>
            </p:sp>
          </p:grpSp>
        </p:grpSp>
        <p:sp>
          <p:nvSpPr>
            <p:cNvPr id="403628" name="Oval 172"/>
            <p:cNvSpPr>
              <a:spLocks noChangeArrowheads="1"/>
            </p:cNvSpPr>
            <p:nvPr/>
          </p:nvSpPr>
          <p:spPr bwMode="auto">
            <a:xfrm>
              <a:off x="2064" y="1680"/>
              <a:ext cx="576" cy="432"/>
            </a:xfrm>
            <a:prstGeom prst="ellips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ko-KR" altLang="en-US"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sp>
        <p:nvSpPr>
          <p:cNvPr id="403629" name="AutoShape 173"/>
          <p:cNvSpPr>
            <a:spLocks noChangeArrowheads="1"/>
          </p:cNvSpPr>
          <p:nvPr/>
        </p:nvSpPr>
        <p:spPr bwMode="auto">
          <a:xfrm>
            <a:off x="6058827" y="3690764"/>
            <a:ext cx="3253846" cy="506412"/>
          </a:xfrm>
          <a:prstGeom prst="homePlate">
            <a:avLst>
              <a:gd name="adj" fmla="val 50029"/>
            </a:avLst>
          </a:prstGeom>
          <a:ln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eaLnBrk="0" latinLnBrk="0" hangingPunct="0">
              <a:lnSpc>
                <a:spcPct val="120000"/>
              </a:lnSpc>
              <a:spcBef>
                <a:spcPct val="0"/>
              </a:spcBef>
            </a:pPr>
            <a:r>
              <a:rPr lang="ko-KR" altLang="en-US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기관의  개선</a:t>
            </a:r>
            <a:r>
              <a:rPr lang="en-US" altLang="ko-KR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/</a:t>
            </a:r>
            <a:r>
              <a:rPr lang="ko-KR" altLang="en-US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발전 의식 환경 조성</a:t>
            </a:r>
          </a:p>
        </p:txBody>
      </p:sp>
      <p:cxnSp>
        <p:nvCxnSpPr>
          <p:cNvPr id="403630" name="AutoShape 174"/>
          <p:cNvCxnSpPr>
            <a:cxnSpLocks noChangeShapeType="1"/>
            <a:stCxn id="403632" idx="1"/>
          </p:cNvCxnSpPr>
          <p:nvPr/>
        </p:nvCxnSpPr>
        <p:spPr bwMode="auto">
          <a:xfrm rot="10800000">
            <a:off x="5458619" y="2750964"/>
            <a:ext cx="600208" cy="2717800"/>
          </a:xfrm>
          <a:prstGeom prst="bentConnector2">
            <a:avLst/>
          </a:prstGeom>
          <a:noFill/>
          <a:ln w="38100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03631" name="AutoShape 175"/>
          <p:cNvSpPr>
            <a:spLocks noChangeArrowheads="1"/>
          </p:cNvSpPr>
          <p:nvPr/>
        </p:nvSpPr>
        <p:spPr bwMode="auto">
          <a:xfrm>
            <a:off x="6058827" y="4452764"/>
            <a:ext cx="3253846" cy="506412"/>
          </a:xfrm>
          <a:prstGeom prst="homePlate">
            <a:avLst>
              <a:gd name="adj" fmla="val 50029"/>
            </a:avLst>
          </a:prstGeom>
          <a:ln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eaLnBrk="0" latinLnBrk="0" hangingPunct="0">
              <a:lnSpc>
                <a:spcPct val="120000"/>
              </a:lnSpc>
              <a:spcBef>
                <a:spcPct val="0"/>
              </a:spcBef>
            </a:pPr>
            <a:r>
              <a:rPr kumimoji="0"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개인별 역량 향상의 자발적 </a:t>
            </a:r>
            <a:r>
              <a:rPr kumimoji="0" lang="ko-KR" altLang="en-US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유도</a:t>
            </a:r>
          </a:p>
        </p:txBody>
      </p:sp>
      <p:sp>
        <p:nvSpPr>
          <p:cNvPr id="403632" name="AutoShape 176"/>
          <p:cNvSpPr>
            <a:spLocks noChangeArrowheads="1"/>
          </p:cNvSpPr>
          <p:nvPr/>
        </p:nvSpPr>
        <p:spPr bwMode="auto">
          <a:xfrm>
            <a:off x="6058827" y="5214764"/>
            <a:ext cx="3253846" cy="506412"/>
          </a:xfrm>
          <a:prstGeom prst="homePlate">
            <a:avLst>
              <a:gd name="adj" fmla="val 50029"/>
            </a:avLst>
          </a:prstGeom>
          <a:ln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eaLnBrk="0" latinLnBrk="0" hangingPunct="0">
              <a:lnSpc>
                <a:spcPct val="120000"/>
              </a:lnSpc>
              <a:spcBef>
                <a:spcPct val="0"/>
              </a:spcBef>
            </a:pPr>
            <a:r>
              <a:rPr kumimoji="0"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기관의 경영 평가 대응을 위한 </a:t>
            </a:r>
            <a:r>
              <a:rPr kumimoji="0" lang="ko-KR" altLang="en-US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/>
            </a:r>
            <a:br>
              <a:rPr kumimoji="0" lang="ko-KR" altLang="en-US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</a:br>
            <a:r>
              <a:rPr kumimoji="0" lang="ko-KR" altLang="en-US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체계적 지원</a:t>
            </a:r>
          </a:p>
        </p:txBody>
      </p:sp>
      <p:cxnSp>
        <p:nvCxnSpPr>
          <p:cNvPr id="403633" name="AutoShape 177"/>
          <p:cNvCxnSpPr>
            <a:cxnSpLocks noChangeShapeType="1"/>
            <a:endCxn id="403631" idx="1"/>
          </p:cNvCxnSpPr>
          <p:nvPr/>
        </p:nvCxnSpPr>
        <p:spPr bwMode="auto">
          <a:xfrm rot="16200000" flipH="1">
            <a:off x="4780823" y="3428760"/>
            <a:ext cx="1955800" cy="600208"/>
          </a:xfrm>
          <a:prstGeom prst="bentConnector2">
            <a:avLst/>
          </a:prstGeom>
          <a:noFill/>
          <a:ln w="38100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03634" name="AutoShape 178"/>
          <p:cNvCxnSpPr>
            <a:cxnSpLocks noChangeShapeType="1"/>
            <a:stCxn id="403629" idx="1"/>
          </p:cNvCxnSpPr>
          <p:nvPr/>
        </p:nvCxnSpPr>
        <p:spPr bwMode="auto">
          <a:xfrm rot="10800000">
            <a:off x="5458619" y="2750964"/>
            <a:ext cx="600208" cy="1193800"/>
          </a:xfrm>
          <a:prstGeom prst="bentConnector2">
            <a:avLst/>
          </a:prstGeom>
          <a:noFill/>
          <a:ln w="38100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03635" name="AutoShape 179"/>
          <p:cNvCxnSpPr>
            <a:cxnSpLocks noChangeShapeType="1"/>
          </p:cNvCxnSpPr>
          <p:nvPr/>
        </p:nvCxnSpPr>
        <p:spPr bwMode="auto">
          <a:xfrm rot="10800000">
            <a:off x="5458620" y="2750964"/>
            <a:ext cx="562372" cy="0"/>
          </a:xfrm>
          <a:prstGeom prst="straightConnector1">
            <a:avLst/>
          </a:prstGeom>
          <a:noFill/>
          <a:ln w="38100">
            <a:solidFill>
              <a:srgbClr val="33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03637" name="Rectangle 181"/>
          <p:cNvSpPr>
            <a:spLocks noChangeArrowheads="1"/>
          </p:cNvSpPr>
          <p:nvPr/>
        </p:nvSpPr>
        <p:spPr bwMode="auto">
          <a:xfrm>
            <a:off x="2624905" y="3430132"/>
            <a:ext cx="184731" cy="307777"/>
          </a:xfrm>
          <a:prstGeom prst="rect">
            <a:avLst/>
          </a:prstGeom>
          <a:gradFill rotWithShape="0">
            <a:gsLst>
              <a:gs pos="0">
                <a:srgbClr val="578171"/>
              </a:gs>
              <a:gs pos="100000">
                <a:srgbClr val="578171">
                  <a:gamma/>
                  <a:tint val="0"/>
                  <a:invGamma/>
                </a:srgbClr>
              </a:gs>
            </a:gsLst>
            <a:path path="rect">
              <a:fillToRect t="100000" r="10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ko-KR" altLang="en-US"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403638" name="Group 182"/>
          <p:cNvGrpSpPr>
            <a:grpSpLocks/>
          </p:cNvGrpSpPr>
          <p:nvPr/>
        </p:nvGrpSpPr>
        <p:grpSpPr bwMode="auto">
          <a:xfrm>
            <a:off x="1193536" y="2387841"/>
            <a:ext cx="3064669" cy="2509837"/>
            <a:chOff x="353" y="923"/>
            <a:chExt cx="2143" cy="1743"/>
          </a:xfrm>
        </p:grpSpPr>
        <p:sp>
          <p:nvSpPr>
            <p:cNvPr id="403639" name="Line 183"/>
            <p:cNvSpPr>
              <a:spLocks noChangeShapeType="1"/>
            </p:cNvSpPr>
            <p:nvPr/>
          </p:nvSpPr>
          <p:spPr bwMode="auto">
            <a:xfrm>
              <a:off x="354" y="2660"/>
              <a:ext cx="2142" cy="0"/>
            </a:xfrm>
            <a:prstGeom prst="line">
              <a:avLst/>
            </a:prstGeom>
            <a:noFill/>
            <a:ln w="2857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ko-KR" altLang="en-US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3640" name="Line 184"/>
            <p:cNvSpPr>
              <a:spLocks noChangeShapeType="1"/>
            </p:cNvSpPr>
            <p:nvPr/>
          </p:nvSpPr>
          <p:spPr bwMode="auto">
            <a:xfrm flipH="1" flipV="1">
              <a:off x="353" y="923"/>
              <a:ext cx="1" cy="1743"/>
            </a:xfrm>
            <a:prstGeom prst="line">
              <a:avLst/>
            </a:prstGeom>
            <a:noFill/>
            <a:ln w="2857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ko-KR" altLang="en-US"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sp>
        <p:nvSpPr>
          <p:cNvPr id="403641" name="Line 185"/>
          <p:cNvSpPr>
            <a:spLocks noChangeShapeType="1"/>
          </p:cNvSpPr>
          <p:nvPr/>
        </p:nvSpPr>
        <p:spPr bwMode="auto">
          <a:xfrm>
            <a:off x="1207294" y="3626091"/>
            <a:ext cx="2870333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3642" name="Line 186"/>
          <p:cNvSpPr>
            <a:spLocks noChangeShapeType="1"/>
          </p:cNvSpPr>
          <p:nvPr/>
        </p:nvSpPr>
        <p:spPr bwMode="auto">
          <a:xfrm>
            <a:off x="2682875" y="2519602"/>
            <a:ext cx="1720" cy="23574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3643" name="Text Box 187"/>
          <p:cNvSpPr txBox="1">
            <a:spLocks noChangeArrowheads="1"/>
          </p:cNvSpPr>
          <p:nvPr/>
        </p:nvSpPr>
        <p:spPr bwMode="auto">
          <a:xfrm>
            <a:off x="805112" y="2686529"/>
            <a:ext cx="427979" cy="15468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D6D5A4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90000" tIns="46800" rIns="90000" bIns="46800">
            <a:spAutoFit/>
          </a:bodyPr>
          <a:lstStyle/>
          <a:p>
            <a:pPr>
              <a:spcBef>
                <a:spcPct val="0"/>
              </a:spcBef>
            </a:pPr>
            <a:r>
              <a:rPr lang="ko-KR" altLang="en-US" sz="160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개인</a:t>
            </a:r>
            <a:r>
              <a:rPr lang="en-US" altLang="ko-KR" sz="16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6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의 </a:t>
            </a:r>
            <a:r>
              <a:rPr lang="ko-KR" altLang="en-US" sz="16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경쟁력</a:t>
            </a:r>
          </a:p>
        </p:txBody>
      </p:sp>
      <p:sp>
        <p:nvSpPr>
          <p:cNvPr id="403644" name="Text Box 188"/>
          <p:cNvSpPr txBox="1">
            <a:spLocks noChangeArrowheads="1"/>
          </p:cNvSpPr>
          <p:nvPr/>
        </p:nvSpPr>
        <p:spPr bwMode="auto">
          <a:xfrm>
            <a:off x="1943220" y="4988166"/>
            <a:ext cx="1487908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D6D5A4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ko-KR" altLang="en-US" sz="16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조직의 </a:t>
            </a:r>
            <a:r>
              <a:rPr lang="ko-KR" altLang="en-US" sz="16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경쟁력</a:t>
            </a:r>
          </a:p>
        </p:txBody>
      </p:sp>
      <p:sp>
        <p:nvSpPr>
          <p:cNvPr id="403645" name="Text Box 189"/>
          <p:cNvSpPr txBox="1">
            <a:spLocks noChangeArrowheads="1"/>
          </p:cNvSpPr>
          <p:nvPr/>
        </p:nvSpPr>
        <p:spPr bwMode="gray">
          <a:xfrm>
            <a:off x="648363" y="5410440"/>
            <a:ext cx="4010554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marL="119063" indent="-119063">
              <a:spcBef>
                <a:spcPct val="0"/>
              </a:spcBef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>
              <a:spcBef>
                <a:spcPct val="0"/>
              </a:spcBef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>
              <a:spcBef>
                <a:spcPct val="0"/>
              </a:spcBef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>
              <a:spcBef>
                <a:spcPct val="0"/>
              </a:spcBef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>
              <a:spcBef>
                <a:spcPct val="0"/>
              </a:spcBef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algn="l" eaLnBrk="0" latinLnBrk="0" hangingPunct="0">
              <a:spcBef>
                <a:spcPct val="50000"/>
              </a:spcBef>
              <a:buFont typeface="Wingdings" pitchFamily="2" charset="2"/>
              <a:buChar char="§"/>
            </a:pPr>
            <a:r>
              <a:rPr kumimoji="0" lang="ko-KR" altLang="en-US" sz="1200" b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조직 구성원의 </a:t>
            </a:r>
            <a:r>
              <a:rPr kumimoji="0" lang="ko-KR" altLang="en-US" sz="1200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경쟁력은 </a:t>
            </a:r>
            <a:r>
              <a:rPr kumimoji="0" lang="ko-KR" altLang="en-US" sz="1200" b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조직</a:t>
            </a:r>
            <a:r>
              <a:rPr kumimoji="0" lang="en-US" altLang="ko-KR" sz="1200" b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/</a:t>
            </a:r>
            <a:r>
              <a:rPr kumimoji="0" lang="ko-KR" altLang="en-US" sz="1200" b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기관의 </a:t>
            </a:r>
            <a:r>
              <a:rPr kumimoji="0" lang="ko-KR" altLang="en-US" sz="1200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경쟁력으로 직결됨</a:t>
            </a:r>
          </a:p>
          <a:p>
            <a:pPr algn="l" eaLnBrk="0" latinLnBrk="0" hangingPunct="0">
              <a:spcBef>
                <a:spcPct val="50000"/>
              </a:spcBef>
              <a:buFont typeface="Wingdings" pitchFamily="2" charset="2"/>
              <a:buChar char="§"/>
            </a:pPr>
            <a:r>
              <a:rPr kumimoji="0" lang="en-US" altLang="ko-KR" sz="1200" b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ko-KR" altLang="en-US" sz="1200" b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개인별 역량강화에 대한 지원은 기관의  정책경쟁력과   기관 평가로 </a:t>
            </a:r>
            <a:r>
              <a:rPr kumimoji="0" lang="ko-KR" altLang="en-US" sz="1200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나타남</a:t>
            </a:r>
          </a:p>
        </p:txBody>
      </p:sp>
      <p:sp>
        <p:nvSpPr>
          <p:cNvPr id="403646" name="Oval 190"/>
          <p:cNvSpPr>
            <a:spLocks noChangeArrowheads="1"/>
          </p:cNvSpPr>
          <p:nvPr/>
        </p:nvSpPr>
        <p:spPr bwMode="auto">
          <a:xfrm>
            <a:off x="1979481" y="4361103"/>
            <a:ext cx="512498" cy="296863"/>
          </a:xfrm>
          <a:prstGeom prst="ellipse">
            <a:avLst/>
          </a:prstGeom>
          <a:ln/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spcBef>
                <a:spcPct val="0"/>
              </a:spcBef>
            </a:pP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정책</a:t>
            </a:r>
            <a:endParaRPr lang="en-US" altLang="ko-KR" sz="1200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>
              <a:spcBef>
                <a:spcPct val="0"/>
              </a:spcBef>
            </a:pP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분석력</a:t>
            </a:r>
            <a:endParaRPr lang="ko-KR" altLang="en-US" sz="1200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3647" name="Oval 191"/>
          <p:cNvSpPr>
            <a:spLocks noChangeArrowheads="1"/>
          </p:cNvSpPr>
          <p:nvPr/>
        </p:nvSpPr>
        <p:spPr bwMode="auto">
          <a:xfrm>
            <a:off x="2318279" y="4051540"/>
            <a:ext cx="510779" cy="296862"/>
          </a:xfrm>
          <a:prstGeom prst="ellipse">
            <a:avLst/>
          </a:prstGeom>
          <a:ln/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spcBef>
                <a:spcPct val="0"/>
              </a:spcBef>
            </a:pP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보고능력</a:t>
            </a:r>
            <a:endParaRPr lang="ko-KR" altLang="en-US" sz="1200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3648" name="Oval 192"/>
          <p:cNvSpPr>
            <a:spLocks noChangeArrowheads="1"/>
          </p:cNvSpPr>
          <p:nvPr/>
        </p:nvSpPr>
        <p:spPr bwMode="auto">
          <a:xfrm>
            <a:off x="2653640" y="3745153"/>
            <a:ext cx="512498" cy="295275"/>
          </a:xfrm>
          <a:prstGeom prst="ellipse">
            <a:avLst/>
          </a:prstGeom>
          <a:ln/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spcBef>
                <a:spcPct val="0"/>
              </a:spcBef>
            </a:pPr>
            <a:r>
              <a:rPr lang="en-US" altLang="ko-KR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IT</a:t>
            </a: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스킬</a:t>
            </a:r>
            <a:endParaRPr lang="ko-KR" altLang="en-US" sz="1200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3649" name="Oval 193"/>
          <p:cNvSpPr>
            <a:spLocks noChangeArrowheads="1"/>
          </p:cNvSpPr>
          <p:nvPr/>
        </p:nvSpPr>
        <p:spPr bwMode="auto">
          <a:xfrm>
            <a:off x="3074988" y="3359390"/>
            <a:ext cx="512498" cy="296862"/>
          </a:xfrm>
          <a:prstGeom prst="ellipse">
            <a:avLst/>
          </a:prstGeom>
          <a:ln/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spcBef>
                <a:spcPct val="0"/>
              </a:spcBef>
            </a:pP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리더십</a:t>
            </a:r>
            <a:endParaRPr lang="ko-KR" altLang="en-US" sz="1200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3650" name="Oval 194"/>
          <p:cNvSpPr>
            <a:spLocks noChangeArrowheads="1"/>
          </p:cNvSpPr>
          <p:nvPr/>
        </p:nvSpPr>
        <p:spPr bwMode="auto">
          <a:xfrm>
            <a:off x="1651000" y="3359390"/>
            <a:ext cx="758429" cy="538162"/>
          </a:xfrm>
          <a:prstGeom prst="ellipse">
            <a:avLst/>
          </a:prstGeom>
          <a:ln/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spcBef>
                <a:spcPct val="0"/>
              </a:spcBef>
            </a:pP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실행력</a:t>
            </a:r>
            <a:endParaRPr lang="ko-KR" altLang="en-US" sz="1200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3651" name="Oval 195"/>
          <p:cNvSpPr>
            <a:spLocks noChangeArrowheads="1"/>
          </p:cNvSpPr>
          <p:nvPr/>
        </p:nvSpPr>
        <p:spPr bwMode="auto">
          <a:xfrm>
            <a:off x="2156619" y="2821228"/>
            <a:ext cx="756708" cy="538163"/>
          </a:xfrm>
          <a:prstGeom prst="ellipse">
            <a:avLst/>
          </a:prstGeom>
          <a:ln/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spcBef>
                <a:spcPct val="0"/>
              </a:spcBef>
            </a:pPr>
            <a:r>
              <a:rPr lang="ko-KR" altLang="en-US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기획력</a:t>
            </a:r>
          </a:p>
        </p:txBody>
      </p:sp>
      <p:sp>
        <p:nvSpPr>
          <p:cNvPr id="403652" name="AutoShape 196"/>
          <p:cNvSpPr>
            <a:spLocks noChangeArrowheads="1"/>
          </p:cNvSpPr>
          <p:nvPr/>
        </p:nvSpPr>
        <p:spPr bwMode="auto">
          <a:xfrm rot="-2627406">
            <a:off x="994040" y="3516553"/>
            <a:ext cx="3245247" cy="385763"/>
          </a:xfrm>
          <a:custGeom>
            <a:avLst/>
            <a:gdLst>
              <a:gd name="G0" fmla="+- 19407 0 0"/>
              <a:gd name="G1" fmla="+- 5995 0 0"/>
              <a:gd name="G2" fmla="+- 21600 0 5995"/>
              <a:gd name="G3" fmla="+- 10800 0 5995"/>
              <a:gd name="G4" fmla="+- 21600 0 19407"/>
              <a:gd name="G5" fmla="*/ G4 G3 10800"/>
              <a:gd name="G6" fmla="+- 21600 0 G5"/>
              <a:gd name="T0" fmla="*/ 19407 w 21600"/>
              <a:gd name="T1" fmla="*/ 0 h 21600"/>
              <a:gd name="T2" fmla="*/ 0 w 21600"/>
              <a:gd name="T3" fmla="*/ 10800 h 21600"/>
              <a:gd name="T4" fmla="*/ 19407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9407" y="0"/>
                </a:moveTo>
                <a:lnTo>
                  <a:pt x="19407" y="5995"/>
                </a:lnTo>
                <a:lnTo>
                  <a:pt x="3375" y="5995"/>
                </a:lnTo>
                <a:lnTo>
                  <a:pt x="3375" y="15605"/>
                </a:lnTo>
                <a:lnTo>
                  <a:pt x="19407" y="15605"/>
                </a:lnTo>
                <a:lnTo>
                  <a:pt x="19407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995"/>
                </a:moveTo>
                <a:lnTo>
                  <a:pt x="1350" y="15605"/>
                </a:lnTo>
                <a:lnTo>
                  <a:pt x="2700" y="15605"/>
                </a:lnTo>
                <a:lnTo>
                  <a:pt x="2700" y="5995"/>
                </a:lnTo>
                <a:close/>
              </a:path>
              <a:path w="21600" h="21600">
                <a:moveTo>
                  <a:pt x="0" y="5995"/>
                </a:moveTo>
                <a:lnTo>
                  <a:pt x="0" y="15605"/>
                </a:lnTo>
                <a:lnTo>
                  <a:pt x="675" y="15605"/>
                </a:lnTo>
                <a:lnTo>
                  <a:pt x="675" y="599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endParaRPr lang="ko-KR" altLang="en-US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2" name="Oval 195"/>
          <p:cNvSpPr>
            <a:spLocks noChangeArrowheads="1"/>
          </p:cNvSpPr>
          <p:nvPr/>
        </p:nvSpPr>
        <p:spPr bwMode="auto">
          <a:xfrm>
            <a:off x="3728864" y="2026064"/>
            <a:ext cx="756708" cy="538163"/>
          </a:xfrm>
          <a:prstGeom prst="ellipse">
            <a:avLst/>
          </a:prstGeom>
          <a:ln/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spcBef>
                <a:spcPct val="0"/>
              </a:spcBef>
            </a:pP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과제</a:t>
            </a:r>
            <a:r>
              <a:rPr lang="en-US" altLang="ko-KR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/</a:t>
            </a: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사업</a:t>
            </a:r>
            <a:endParaRPr lang="en-US" altLang="ko-KR" sz="1200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>
              <a:spcBef>
                <a:spcPct val="0"/>
              </a:spcBef>
            </a:pP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성공</a:t>
            </a:r>
            <a:endParaRPr lang="ko-KR" altLang="en-US" sz="1200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4" name="내용 개체 틀 2"/>
          <p:cNvSpPr txBox="1">
            <a:spLocks/>
          </p:cNvSpPr>
          <p:nvPr/>
        </p:nvSpPr>
        <p:spPr>
          <a:xfrm>
            <a:off x="273000" y="688956"/>
            <a:ext cx="9360000" cy="6832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indent="0" eaLnBrk="0" latinLnBrk="0" hangingPunct="0">
              <a:lnSpc>
                <a:spcPct val="120000"/>
              </a:lnSpc>
              <a:spcBef>
                <a:spcPts val="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kumimoji="1" sz="1600">
                <a:latin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9pPr>
          </a:lstStyle>
          <a:p>
            <a:r>
              <a:rPr lang="ko-KR" altLang="en-US" dirty="0" smtClean="0"/>
              <a:t>기존 조직구조에서 주요 실패원인인 집중적 추진 및 협업을 구조적으로 지원하는 동시에 필요한 </a:t>
            </a:r>
            <a:endParaRPr lang="en-US" altLang="ko-KR" dirty="0" smtClean="0"/>
          </a:p>
          <a:p>
            <a:r>
              <a:rPr lang="ko-KR" altLang="en-US" dirty="0" smtClean="0"/>
              <a:t>지식 및 기술</a:t>
            </a:r>
            <a:r>
              <a:rPr lang="en-US" altLang="ko-KR" dirty="0" smtClean="0"/>
              <a:t>, </a:t>
            </a:r>
            <a:r>
              <a:rPr lang="ko-KR" altLang="en-US" dirty="0" smtClean="0"/>
              <a:t>경험에 대한 조언이 가능함 </a:t>
            </a:r>
            <a:endParaRPr lang="ko-KR" altLang="en-US" dirty="0"/>
          </a:p>
        </p:txBody>
      </p:sp>
      <p:sp>
        <p:nvSpPr>
          <p:cNvPr id="56" name="제목 3"/>
          <p:cNvSpPr txBox="1">
            <a:spLocks/>
          </p:cNvSpPr>
          <p:nvPr/>
        </p:nvSpPr>
        <p:spPr>
          <a:xfrm>
            <a:off x="57116" y="143344"/>
            <a:ext cx="5921301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1. </a:t>
            </a:r>
            <a:r>
              <a:rPr lang="ko-KR" altLang="en-US" dirty="0" smtClean="0">
                <a:latin typeface="맑은 고딕" panose="020B0503020000020004" pitchFamily="50" charset="-127"/>
              </a:rPr>
              <a:t>중점추진과제의 성공을 위한 </a:t>
            </a:r>
            <a:r>
              <a:rPr lang="en-US" altLang="ko-KR" dirty="0" smtClean="0">
                <a:latin typeface="맑은 고딕" panose="020B0503020000020004" pitchFamily="50" charset="-127"/>
              </a:rPr>
              <a:t>Action Learning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7504938" y="187786"/>
            <a:ext cx="20810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Ⅶ.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 역량 강화 방안</a:t>
            </a:r>
          </a:p>
        </p:txBody>
      </p:sp>
    </p:spTree>
    <p:extLst>
      <p:ext uri="{BB962C8B-B14F-4D97-AF65-F5344CB8AC3E}">
        <p14:creationId xmlns:p14="http://schemas.microsoft.com/office/powerpoint/2010/main" val="14510409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553" name="Rectangle 73"/>
          <p:cNvSpPr>
            <a:spLocks noChangeArrowheads="1"/>
          </p:cNvSpPr>
          <p:nvPr/>
        </p:nvSpPr>
        <p:spPr bwMode="auto">
          <a:xfrm>
            <a:off x="3076130" y="2668290"/>
            <a:ext cx="1181497" cy="8636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headEnd/>
            <a:tailEnd/>
          </a:ln>
          <a:extLst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lIns="0" tIns="0" rIns="0" bIns="0" anchor="ctr"/>
          <a:lstStyle/>
          <a:p>
            <a:pPr algn="ctr" latinLnBrk="0">
              <a:spcBef>
                <a:spcPct val="20000"/>
              </a:spcBef>
            </a:pPr>
            <a:r>
              <a:rPr lang="ko-KR" altLang="en-US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필요한 </a:t>
            </a:r>
          </a:p>
          <a:p>
            <a:pPr algn="ctr" latinLnBrk="0">
              <a:spcBef>
                <a:spcPct val="20000"/>
              </a:spcBef>
            </a:pPr>
            <a:r>
              <a:rPr lang="en-US" altLang="ko-KR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Tool. Skill</a:t>
            </a:r>
          </a:p>
          <a:p>
            <a:pPr algn="ctr" latinLnBrk="0">
              <a:spcBef>
                <a:spcPct val="20000"/>
              </a:spcBef>
            </a:pPr>
            <a:r>
              <a:rPr lang="en-US" altLang="ko-KR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Overview</a:t>
            </a:r>
          </a:p>
        </p:txBody>
      </p:sp>
      <p:sp>
        <p:nvSpPr>
          <p:cNvPr id="404554" name="AutoShape 74"/>
          <p:cNvSpPr>
            <a:spLocks noChangeArrowheads="1"/>
          </p:cNvSpPr>
          <p:nvPr/>
        </p:nvSpPr>
        <p:spPr bwMode="auto">
          <a:xfrm>
            <a:off x="754410" y="2377777"/>
            <a:ext cx="997479" cy="865188"/>
          </a:xfrm>
          <a:prstGeom prst="star8">
            <a:avLst>
              <a:gd name="adj" fmla="val 38250"/>
            </a:avLst>
          </a:prstGeom>
          <a:solidFill>
            <a:schemeClr val="bg1">
              <a:lumMod val="65000"/>
            </a:schemeClr>
          </a:solidFill>
          <a:ln>
            <a:headEnd/>
            <a:tailEnd/>
          </a:ln>
          <a:extLst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eaLnBrk="0" latinLnBrk="0" hangingPunct="0">
              <a:spcBef>
                <a:spcPct val="0"/>
              </a:spcBef>
            </a:pPr>
            <a:r>
              <a:rPr kumimoji="0" lang="ko-KR" altLang="en-US" dirty="0" smtClean="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보고서</a:t>
            </a:r>
            <a:endParaRPr kumimoji="0" lang="en-US" altLang="ko-KR" dirty="0" smtClean="0">
              <a:solidFill>
                <a:schemeClr val="tx1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eaLnBrk="0" latinLnBrk="0" hangingPunct="0">
              <a:spcBef>
                <a:spcPct val="0"/>
              </a:spcBef>
            </a:pPr>
            <a:r>
              <a:rPr kumimoji="0" lang="ko-KR" altLang="en-US" dirty="0" smtClean="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작</a:t>
            </a:r>
            <a:r>
              <a:rPr kumimoji="0" lang="ko-KR" altLang="en-US" dirty="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성</a:t>
            </a:r>
            <a:endParaRPr kumimoji="0" lang="en-US" altLang="ko-KR" dirty="0">
              <a:solidFill>
                <a:schemeClr val="tx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4555" name="AutoShape 75"/>
          <p:cNvSpPr>
            <a:spLocks noChangeArrowheads="1"/>
          </p:cNvSpPr>
          <p:nvPr/>
        </p:nvSpPr>
        <p:spPr bwMode="auto">
          <a:xfrm rot="5400000">
            <a:off x="3629806" y="3811820"/>
            <a:ext cx="1997075" cy="233892"/>
          </a:xfrm>
          <a:prstGeom prst="triangle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  <a:effectLst/>
          <a:extLst/>
        </p:spPr>
        <p:txBody>
          <a:bodyPr wrap="none" anchor="ctr"/>
          <a:lstStyle/>
          <a:p>
            <a:endParaRPr lang="ko-KR" altLang="en-US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4556" name="Text Box 76"/>
          <p:cNvSpPr txBox="1">
            <a:spLocks noChangeArrowheads="1"/>
          </p:cNvSpPr>
          <p:nvPr/>
        </p:nvSpPr>
        <p:spPr bwMode="auto">
          <a:xfrm>
            <a:off x="2948447" y="1988840"/>
            <a:ext cx="1503938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D6D5A4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ko-KR"/>
            </a:defPPr>
            <a:lvl1pPr>
              <a:spcBef>
                <a:spcPct val="0"/>
              </a:spcBef>
              <a:defRPr sz="1400" u="sng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defRPr>
            </a:lvl1pPr>
          </a:lstStyle>
          <a:p>
            <a:r>
              <a:rPr lang="ko-KR" altLang="en-US" dirty="0"/>
              <a:t>액션러닝 워크숍</a:t>
            </a:r>
            <a:endParaRPr lang="en-US" altLang="ko-KR" dirty="0"/>
          </a:p>
        </p:txBody>
      </p:sp>
      <p:sp>
        <p:nvSpPr>
          <p:cNvPr id="404557" name="Text Box 77"/>
          <p:cNvSpPr txBox="1">
            <a:spLocks noChangeArrowheads="1"/>
          </p:cNvSpPr>
          <p:nvPr/>
        </p:nvSpPr>
        <p:spPr bwMode="auto">
          <a:xfrm>
            <a:off x="817223" y="1988840"/>
            <a:ext cx="902811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D6D5A4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ko-KR"/>
            </a:defPPr>
            <a:lvl1pPr>
              <a:spcBef>
                <a:spcPct val="0"/>
              </a:spcBef>
              <a:defRPr sz="1400" u="sng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defRPr>
            </a:lvl1pPr>
          </a:lstStyle>
          <a:p>
            <a:r>
              <a:rPr lang="ko-KR" altLang="en-US"/>
              <a:t>업무현장</a:t>
            </a:r>
          </a:p>
        </p:txBody>
      </p:sp>
      <p:sp>
        <p:nvSpPr>
          <p:cNvPr id="404558" name="Rectangle 78"/>
          <p:cNvSpPr>
            <a:spLocks noChangeArrowheads="1"/>
          </p:cNvSpPr>
          <p:nvPr/>
        </p:nvSpPr>
        <p:spPr bwMode="auto">
          <a:xfrm>
            <a:off x="725175" y="3387427"/>
            <a:ext cx="1181496" cy="8636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headEnd/>
            <a:tailEnd/>
          </a:ln>
          <a:extLst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lIns="0" tIns="0" rIns="0" bIns="0" anchor="ctr"/>
          <a:lstStyle/>
          <a:p>
            <a:pPr algn="ctr" latinLnBrk="0">
              <a:spcBef>
                <a:spcPct val="20000"/>
              </a:spcBef>
            </a:pPr>
            <a:r>
              <a:rPr lang="en-US" altLang="ko-KR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Tool, Skill</a:t>
            </a:r>
            <a:r>
              <a:rPr lang="ko-KR" altLang="en-US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을 </a:t>
            </a:r>
          </a:p>
          <a:p>
            <a:pPr algn="ctr" latinLnBrk="0">
              <a:spcBef>
                <a:spcPct val="20000"/>
              </a:spcBef>
            </a:pPr>
            <a:r>
              <a:rPr lang="ko-KR" altLang="en-US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활용한</a:t>
            </a:r>
          </a:p>
          <a:p>
            <a:pPr algn="ctr" latinLnBrk="0">
              <a:spcBef>
                <a:spcPct val="20000"/>
              </a:spcBef>
            </a:pP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사업</a:t>
            </a:r>
            <a:r>
              <a:rPr lang="en-US" altLang="ko-KR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/</a:t>
            </a: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과제</a:t>
            </a:r>
            <a:r>
              <a:rPr lang="en-US" altLang="ko-KR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/>
            </a:r>
            <a:br>
              <a:rPr lang="en-US" altLang="ko-KR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</a:b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추진</a:t>
            </a:r>
            <a:endParaRPr lang="ko-KR" altLang="en-US" sz="1200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4559" name="Rectangle 79"/>
          <p:cNvSpPr>
            <a:spLocks noChangeArrowheads="1"/>
          </p:cNvSpPr>
          <p:nvPr/>
        </p:nvSpPr>
        <p:spPr bwMode="auto">
          <a:xfrm>
            <a:off x="3076130" y="3761657"/>
            <a:ext cx="1181497" cy="8636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headEnd/>
            <a:tailEnd/>
          </a:ln>
          <a:extLst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lIns="0" tIns="0" rIns="0" bIns="0" anchor="ctr"/>
          <a:lstStyle/>
          <a:p>
            <a:pPr algn="ctr" latinLnBrk="0">
              <a:spcBef>
                <a:spcPct val="20000"/>
              </a:spcBef>
            </a:pP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보고서</a:t>
            </a:r>
            <a:endParaRPr lang="en-US" altLang="ko-KR" sz="1200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latinLnBrk="0">
              <a:spcBef>
                <a:spcPct val="20000"/>
              </a:spcBef>
            </a:pPr>
            <a:r>
              <a:rPr lang="ko-KR" altLang="en-US" sz="1200" dirty="0">
                <a:solidFill>
                  <a:srgbClr val="000000"/>
                </a:solidFill>
                <a:latin typeface="맑은 고딕" pitchFamily="50" charset="-127"/>
              </a:rPr>
              <a:t>사업</a:t>
            </a:r>
            <a:r>
              <a:rPr lang="en-US" altLang="ko-KR" sz="1200" dirty="0">
                <a:solidFill>
                  <a:srgbClr val="000000"/>
                </a:solidFill>
                <a:latin typeface="맑은 고딕" pitchFamily="50" charset="-127"/>
              </a:rPr>
              <a:t>/</a:t>
            </a:r>
            <a:r>
              <a:rPr lang="ko-KR" altLang="en-US" sz="1200" dirty="0">
                <a:solidFill>
                  <a:srgbClr val="000000"/>
                </a:solidFill>
                <a:latin typeface="맑은 고딕" pitchFamily="50" charset="-127"/>
              </a:rPr>
              <a:t>과제 </a:t>
            </a:r>
            <a:endParaRPr lang="en-US" altLang="ko-KR" sz="1200" dirty="0" smtClean="0">
              <a:solidFill>
                <a:srgbClr val="000000"/>
              </a:solidFill>
              <a:latin typeface="맑은 고딕" pitchFamily="50" charset="-127"/>
            </a:endParaRPr>
          </a:p>
          <a:p>
            <a:pPr algn="ctr" latinLnBrk="0">
              <a:spcBef>
                <a:spcPct val="20000"/>
              </a:spcBef>
            </a:pPr>
            <a:r>
              <a:rPr lang="ko-KR" altLang="en-US" sz="1200" dirty="0" err="1">
                <a:solidFill>
                  <a:srgbClr val="000000"/>
                </a:solidFill>
                <a:latin typeface="맑은 고딕" pitchFamily="50" charset="-127"/>
              </a:rPr>
              <a:t>코</a:t>
            </a:r>
            <a:r>
              <a:rPr lang="ko-KR" altLang="en-US" sz="1200" dirty="0" err="1" smtClean="0">
                <a:solidFill>
                  <a:srgbClr val="000000"/>
                </a:solidFill>
                <a:latin typeface="맑은 고딕" pitchFamily="50" charset="-127"/>
              </a:rPr>
              <a:t>칭</a:t>
            </a:r>
            <a:endParaRPr lang="ko-KR" altLang="en-US" sz="1200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4560" name="Rectangle 80"/>
          <p:cNvSpPr>
            <a:spLocks noChangeArrowheads="1"/>
          </p:cNvSpPr>
          <p:nvPr/>
        </p:nvSpPr>
        <p:spPr bwMode="auto">
          <a:xfrm>
            <a:off x="725175" y="4395490"/>
            <a:ext cx="1181496" cy="8636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headEnd/>
            <a:tailEnd/>
          </a:ln>
          <a:extLst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lIns="0" tIns="0" rIns="0" bIns="0" anchor="ctr"/>
          <a:lstStyle/>
          <a:p>
            <a:pPr algn="ctr" latinLnBrk="0">
              <a:spcBef>
                <a:spcPct val="20000"/>
              </a:spcBef>
            </a:pP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과제</a:t>
            </a:r>
            <a:endParaRPr lang="en-US" altLang="ko-KR" sz="1200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latinLnBrk="0">
              <a:spcBef>
                <a:spcPct val="20000"/>
              </a:spcBef>
            </a:pP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수정</a:t>
            </a:r>
            <a:r>
              <a:rPr lang="en-US" altLang="ko-KR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/</a:t>
            </a: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보완</a:t>
            </a:r>
            <a:endParaRPr lang="en-US" altLang="ko-KR" sz="1200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latinLnBrk="0">
              <a:spcBef>
                <a:spcPct val="20000"/>
              </a:spcBef>
            </a:pP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추진</a:t>
            </a:r>
            <a:endParaRPr lang="ko-KR" altLang="en-US" sz="1200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4561" name="Rectangle 81"/>
          <p:cNvSpPr>
            <a:spLocks noChangeArrowheads="1"/>
          </p:cNvSpPr>
          <p:nvPr/>
        </p:nvSpPr>
        <p:spPr bwMode="auto">
          <a:xfrm flipH="1" flipV="1">
            <a:off x="3025990" y="2379365"/>
            <a:ext cx="1294125" cy="3003549"/>
          </a:xfrm>
          <a:prstGeom prst="rect">
            <a:avLst/>
          </a:prstGeom>
          <a:noFill/>
          <a:ln w="9525" algn="ctr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D6D5A4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endParaRPr lang="ko-KR" altLang="en-US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4562" name="Rectangle 82"/>
          <p:cNvSpPr>
            <a:spLocks noChangeArrowheads="1"/>
          </p:cNvSpPr>
          <p:nvPr/>
        </p:nvSpPr>
        <p:spPr bwMode="auto">
          <a:xfrm flipH="1" flipV="1">
            <a:off x="687074" y="2377777"/>
            <a:ext cx="1294125" cy="3003549"/>
          </a:xfrm>
          <a:prstGeom prst="rect">
            <a:avLst/>
          </a:prstGeom>
          <a:noFill/>
          <a:ln w="9525" algn="ctr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D6D5A4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endParaRPr lang="ko-KR" altLang="en-US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4563" name="Line 83"/>
          <p:cNvSpPr>
            <a:spLocks noChangeShapeType="1"/>
          </p:cNvSpPr>
          <p:nvPr/>
        </p:nvSpPr>
        <p:spPr bwMode="auto">
          <a:xfrm>
            <a:off x="1908391" y="3947815"/>
            <a:ext cx="1169458" cy="2159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ko-KR" altLang="en-US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4564" name="Line 84"/>
          <p:cNvSpPr>
            <a:spLocks noChangeShapeType="1"/>
          </p:cNvSpPr>
          <p:nvPr/>
        </p:nvSpPr>
        <p:spPr bwMode="auto">
          <a:xfrm flipH="1">
            <a:off x="1908391" y="3387428"/>
            <a:ext cx="1169458" cy="1444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ko-KR" altLang="en-US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4565" name="Line 85"/>
          <p:cNvSpPr>
            <a:spLocks noChangeShapeType="1"/>
          </p:cNvSpPr>
          <p:nvPr/>
        </p:nvSpPr>
        <p:spPr bwMode="auto">
          <a:xfrm rot="10800000" flipV="1">
            <a:off x="1908391" y="4524077"/>
            <a:ext cx="1169458" cy="2159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ko-KR" altLang="en-US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4566" name="Line 86"/>
          <p:cNvSpPr>
            <a:spLocks noChangeShapeType="1"/>
          </p:cNvSpPr>
          <p:nvPr/>
        </p:nvSpPr>
        <p:spPr bwMode="auto">
          <a:xfrm>
            <a:off x="1908391" y="2739727"/>
            <a:ext cx="1169458" cy="2159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ko-KR" altLang="en-US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4567" name="Oval 87"/>
          <p:cNvSpPr>
            <a:spLocks noChangeArrowheads="1"/>
          </p:cNvSpPr>
          <p:nvPr/>
        </p:nvSpPr>
        <p:spPr bwMode="auto">
          <a:xfrm>
            <a:off x="2315982" y="3314403"/>
            <a:ext cx="307843" cy="295275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 algn="ctr">
            <a:solidFill>
              <a:srgbClr val="000000"/>
            </a:solidFill>
            <a:round/>
            <a:headEnd/>
            <a:tailEnd/>
          </a:ln>
          <a:effectLst/>
          <a:extLst/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altLang="zh-CN" sz="1400">
                <a:latin typeface="맑은 고딕" pitchFamily="50" charset="-127"/>
                <a:ea typeface="맑은 고딕" pitchFamily="50" charset="-127"/>
              </a:rPr>
              <a:t>2</a:t>
            </a:r>
            <a:endParaRPr lang="en-US" altLang="ko-KR" sz="140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4568" name="Oval 88"/>
          <p:cNvSpPr>
            <a:spLocks noChangeArrowheads="1"/>
          </p:cNvSpPr>
          <p:nvPr/>
        </p:nvSpPr>
        <p:spPr bwMode="auto">
          <a:xfrm>
            <a:off x="2315982" y="3890666"/>
            <a:ext cx="307843" cy="295275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 algn="ctr">
            <a:solidFill>
              <a:srgbClr val="000000"/>
            </a:solidFill>
            <a:round/>
            <a:headEnd/>
            <a:tailEnd/>
          </a:ln>
          <a:effectLst/>
          <a:extLst/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altLang="zh-CN" sz="1400">
                <a:latin typeface="맑은 고딕" pitchFamily="50" charset="-127"/>
                <a:ea typeface="맑은 고딕" pitchFamily="50" charset="-127"/>
              </a:rPr>
              <a:t>3</a:t>
            </a:r>
            <a:endParaRPr lang="en-US" altLang="ko-KR" sz="140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4569" name="Oval 89"/>
          <p:cNvSpPr>
            <a:spLocks noChangeArrowheads="1"/>
          </p:cNvSpPr>
          <p:nvPr/>
        </p:nvSpPr>
        <p:spPr bwMode="auto">
          <a:xfrm>
            <a:off x="2315982" y="4466928"/>
            <a:ext cx="307843" cy="295275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 algn="ctr">
            <a:solidFill>
              <a:srgbClr val="000000"/>
            </a:solidFill>
            <a:round/>
            <a:headEnd/>
            <a:tailEnd/>
          </a:ln>
          <a:effectLst/>
          <a:extLst/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altLang="zh-CN" sz="1400">
                <a:latin typeface="맑은 고딕" pitchFamily="50" charset="-127"/>
                <a:ea typeface="맑은 고딕" pitchFamily="50" charset="-127"/>
              </a:rPr>
              <a:t>4</a:t>
            </a:r>
            <a:endParaRPr lang="en-US" altLang="ko-KR" sz="140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4570" name="Oval 90"/>
          <p:cNvSpPr>
            <a:spLocks noChangeArrowheads="1"/>
          </p:cNvSpPr>
          <p:nvPr/>
        </p:nvSpPr>
        <p:spPr bwMode="auto">
          <a:xfrm>
            <a:off x="2315982" y="2739728"/>
            <a:ext cx="307843" cy="295275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 algn="ctr">
            <a:solidFill>
              <a:srgbClr val="000000"/>
            </a:solidFill>
            <a:round/>
            <a:headEnd/>
            <a:tailEnd/>
          </a:ln>
          <a:effectLst/>
          <a:extLst/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altLang="zh-CN" sz="1400">
                <a:latin typeface="맑은 고딕" pitchFamily="50" charset="-127"/>
                <a:ea typeface="맑은 고딕" pitchFamily="50" charset="-127"/>
              </a:rPr>
              <a:t>1</a:t>
            </a:r>
            <a:endParaRPr lang="en-US" altLang="ko-KR" sz="140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4571" name="Oval 91"/>
          <p:cNvSpPr>
            <a:spLocks noChangeArrowheads="1"/>
          </p:cNvSpPr>
          <p:nvPr/>
        </p:nvSpPr>
        <p:spPr bwMode="auto">
          <a:xfrm>
            <a:off x="4871732" y="3276549"/>
            <a:ext cx="307843" cy="295275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 algn="ctr">
            <a:solidFill>
              <a:srgbClr val="000000"/>
            </a:solidFill>
            <a:round/>
            <a:headEnd/>
            <a:tailEnd/>
          </a:ln>
          <a:effectLst/>
          <a:extLst/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altLang="zh-CN" sz="1400">
                <a:latin typeface="맑은 고딕" pitchFamily="50" charset="-127"/>
                <a:ea typeface="맑은 고딕" pitchFamily="50" charset="-127"/>
              </a:rPr>
              <a:t>2</a:t>
            </a:r>
            <a:endParaRPr lang="en-US" altLang="ko-KR" sz="140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4572" name="Oval 92"/>
          <p:cNvSpPr>
            <a:spLocks noChangeArrowheads="1"/>
          </p:cNvSpPr>
          <p:nvPr/>
        </p:nvSpPr>
        <p:spPr bwMode="auto">
          <a:xfrm>
            <a:off x="4871732" y="3889324"/>
            <a:ext cx="307843" cy="295275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 algn="ctr">
            <a:solidFill>
              <a:srgbClr val="000000"/>
            </a:solidFill>
            <a:round/>
            <a:headEnd/>
            <a:tailEnd/>
          </a:ln>
          <a:effectLst/>
          <a:extLst/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altLang="zh-CN" sz="1400">
                <a:latin typeface="맑은 고딕" pitchFamily="50" charset="-127"/>
                <a:ea typeface="맑은 고딕" pitchFamily="50" charset="-127"/>
              </a:rPr>
              <a:t>3</a:t>
            </a:r>
            <a:endParaRPr lang="en-US" altLang="ko-KR" sz="140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4573" name="Oval 93"/>
          <p:cNvSpPr>
            <a:spLocks noChangeArrowheads="1"/>
          </p:cNvSpPr>
          <p:nvPr/>
        </p:nvSpPr>
        <p:spPr bwMode="auto">
          <a:xfrm>
            <a:off x="4871732" y="4500512"/>
            <a:ext cx="307843" cy="295275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 algn="ctr">
            <a:solidFill>
              <a:srgbClr val="000000"/>
            </a:solidFill>
            <a:round/>
            <a:headEnd/>
            <a:tailEnd/>
          </a:ln>
          <a:effectLst/>
          <a:extLst/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altLang="zh-CN" sz="1400">
                <a:latin typeface="맑은 고딕" pitchFamily="50" charset="-127"/>
                <a:ea typeface="맑은 고딕" pitchFamily="50" charset="-127"/>
              </a:rPr>
              <a:t>4</a:t>
            </a:r>
            <a:endParaRPr lang="en-US" altLang="ko-KR" sz="140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4574" name="Oval 94"/>
          <p:cNvSpPr>
            <a:spLocks noChangeArrowheads="1"/>
          </p:cNvSpPr>
          <p:nvPr/>
        </p:nvSpPr>
        <p:spPr bwMode="auto">
          <a:xfrm>
            <a:off x="4871732" y="2491194"/>
            <a:ext cx="307843" cy="295275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 algn="ctr">
            <a:solidFill>
              <a:srgbClr val="000000"/>
            </a:solidFill>
            <a:round/>
            <a:headEnd/>
            <a:tailEnd/>
          </a:ln>
          <a:effectLst/>
          <a:extLst/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altLang="zh-CN" sz="1400">
                <a:latin typeface="맑은 고딕" pitchFamily="50" charset="-127"/>
                <a:ea typeface="맑은 고딕" pitchFamily="50" charset="-127"/>
              </a:rPr>
              <a:t>1</a:t>
            </a:r>
            <a:endParaRPr lang="en-US" altLang="ko-KR" sz="140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4575" name="Text Box 95"/>
          <p:cNvSpPr txBox="1">
            <a:spLocks noChangeArrowheads="1"/>
          </p:cNvSpPr>
          <p:nvPr/>
        </p:nvSpPr>
        <p:spPr bwMode="auto">
          <a:xfrm>
            <a:off x="5244926" y="2346731"/>
            <a:ext cx="3757132" cy="698271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>
                <a:lumMod val="75000"/>
                <a:lumOff val="25000"/>
              </a:schemeClr>
            </a:solidFill>
            <a:headEnd/>
            <a:tailEnd/>
          </a:ln>
          <a:ex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/>
          <a:lstStyle/>
          <a:p>
            <a:pPr algn="l">
              <a:spcBef>
                <a:spcPct val="0"/>
              </a:spcBef>
            </a:pPr>
            <a:r>
              <a:rPr lang="ko-KR" altLang="en-US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업무 </a:t>
            </a: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현장의 내용 발굴 및 사업</a:t>
            </a:r>
            <a:r>
              <a:rPr lang="en-US" altLang="ko-KR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/</a:t>
            </a: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과제 추진을 </a:t>
            </a:r>
            <a:endParaRPr lang="en-US" altLang="ko-KR" sz="1200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l">
              <a:spcBef>
                <a:spcPct val="0"/>
              </a:spcBef>
            </a:pP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위한</a:t>
            </a:r>
            <a:r>
              <a:rPr lang="en-US" altLang="ko-KR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Tool</a:t>
            </a:r>
            <a:r>
              <a:rPr lang="en-US" altLang="ko-KR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, Skill</a:t>
            </a:r>
            <a:r>
              <a:rPr lang="ko-KR" altLang="en-US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을 </a:t>
            </a: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제공함</a:t>
            </a:r>
            <a:endParaRPr lang="en-US" altLang="ko-KR" sz="1200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l">
              <a:spcBef>
                <a:spcPct val="0"/>
              </a:spcBef>
            </a:pPr>
            <a:r>
              <a:rPr lang="en-US" altLang="ko-KR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예</a:t>
            </a:r>
            <a:r>
              <a:rPr lang="en-US" altLang="ko-KR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전략적 기획기획기법</a:t>
            </a:r>
            <a:r>
              <a:rPr lang="en-US" altLang="ko-KR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)</a:t>
            </a:r>
            <a:endParaRPr lang="ko-KR" altLang="en-US" sz="1200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4576" name="Text Box 96"/>
          <p:cNvSpPr txBox="1">
            <a:spLocks noChangeArrowheads="1"/>
          </p:cNvSpPr>
          <p:nvPr/>
        </p:nvSpPr>
        <p:spPr bwMode="auto">
          <a:xfrm>
            <a:off x="5244926" y="3173361"/>
            <a:ext cx="3757132" cy="481012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>
                <a:lumMod val="75000"/>
                <a:lumOff val="25000"/>
              </a:schemeClr>
            </a:solidFill>
            <a:headEnd/>
            <a:tailEnd/>
          </a:ln>
          <a:ex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/>
          <a:lstStyle/>
          <a:p>
            <a:pPr algn="l">
              <a:spcBef>
                <a:spcPct val="0"/>
              </a:spcBef>
            </a:pPr>
            <a:r>
              <a:rPr lang="ko-KR" altLang="en-US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집합교육에서 학습한 내용을 업무 현장</a:t>
            </a:r>
          </a:p>
          <a:p>
            <a:pPr algn="l">
              <a:spcBef>
                <a:spcPct val="0"/>
              </a:spcBef>
            </a:pPr>
            <a:r>
              <a:rPr lang="ko-KR" altLang="en-US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에 활용하여 </a:t>
            </a: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과제를 추진함</a:t>
            </a:r>
            <a:endParaRPr lang="ko-KR" altLang="en-US" sz="1200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4577" name="Text Box 97"/>
          <p:cNvSpPr txBox="1">
            <a:spLocks noChangeArrowheads="1"/>
          </p:cNvSpPr>
          <p:nvPr/>
        </p:nvSpPr>
        <p:spPr bwMode="auto">
          <a:xfrm>
            <a:off x="5244926" y="3774570"/>
            <a:ext cx="3757132" cy="4572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>
                <a:lumMod val="75000"/>
                <a:lumOff val="25000"/>
              </a:schemeClr>
            </a:solidFill>
            <a:headEnd/>
            <a:tailEnd/>
          </a:ln>
          <a:ex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/>
          <a:lstStyle/>
          <a:p>
            <a:pPr algn="l">
              <a:spcBef>
                <a:spcPct val="0"/>
              </a:spcBef>
            </a:pPr>
            <a:r>
              <a:rPr lang="ko-KR" altLang="en-US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업무현장에서 </a:t>
            </a: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추진중인 사업</a:t>
            </a:r>
            <a:r>
              <a:rPr lang="en-US" altLang="ko-KR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/</a:t>
            </a: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과제의</a:t>
            </a:r>
            <a:r>
              <a:rPr lang="en-US" altLang="ko-KR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경과를</a:t>
            </a:r>
            <a:endParaRPr lang="en-US" altLang="ko-KR" sz="1200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l">
              <a:spcBef>
                <a:spcPct val="0"/>
              </a:spcBef>
            </a:pP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상호 피드백을 통한 학습 및 </a:t>
            </a:r>
            <a:r>
              <a:rPr lang="ko-KR" altLang="en-US" sz="1200" dirty="0" err="1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코칭</a:t>
            </a:r>
            <a:endParaRPr lang="ko-KR" altLang="en-US" sz="1200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4578" name="Line 98"/>
          <p:cNvSpPr>
            <a:spLocks noChangeShapeType="1"/>
          </p:cNvSpPr>
          <p:nvPr/>
        </p:nvSpPr>
        <p:spPr bwMode="auto">
          <a:xfrm>
            <a:off x="1931956" y="5187652"/>
            <a:ext cx="112233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endParaRPr lang="ko-KR" altLang="en-US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4579" name="Oval 99"/>
          <p:cNvSpPr>
            <a:spLocks noChangeArrowheads="1"/>
          </p:cNvSpPr>
          <p:nvPr/>
        </p:nvSpPr>
        <p:spPr bwMode="auto">
          <a:xfrm>
            <a:off x="2315982" y="5043191"/>
            <a:ext cx="307843" cy="295275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 algn="ctr">
            <a:solidFill>
              <a:srgbClr val="000000"/>
            </a:solidFill>
            <a:round/>
            <a:headEnd/>
            <a:tailEnd/>
          </a:ln>
          <a:effectLst/>
          <a:extLst/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altLang="ko-KR" sz="1400">
                <a:latin typeface="맑은 고딕" pitchFamily="50" charset="-127"/>
                <a:ea typeface="맑은 고딕" pitchFamily="50" charset="-127"/>
              </a:rPr>
              <a:t>5</a:t>
            </a:r>
          </a:p>
        </p:txBody>
      </p:sp>
      <p:sp>
        <p:nvSpPr>
          <p:cNvPr id="404580" name="Oval 100"/>
          <p:cNvSpPr>
            <a:spLocks noChangeArrowheads="1"/>
          </p:cNvSpPr>
          <p:nvPr/>
        </p:nvSpPr>
        <p:spPr bwMode="auto">
          <a:xfrm>
            <a:off x="4871732" y="5113287"/>
            <a:ext cx="307843" cy="295275"/>
          </a:xfrm>
          <a:prstGeom prst="ellipse">
            <a:avLst/>
          </a:prstGeom>
          <a:solidFill>
            <a:schemeClr val="bg1">
              <a:lumMod val="65000"/>
            </a:schemeClr>
          </a:solidFill>
          <a:ln w="9525" algn="ctr">
            <a:solidFill>
              <a:srgbClr val="000000"/>
            </a:solidFill>
            <a:round/>
            <a:headEnd/>
            <a:tailEnd/>
          </a:ln>
          <a:effectLst/>
          <a:extLst/>
        </p:spPr>
        <p:txBody>
          <a:bodyPr anchor="ctr"/>
          <a:lstStyle/>
          <a:p>
            <a:pPr algn="ctr">
              <a:spcBef>
                <a:spcPct val="0"/>
              </a:spcBef>
            </a:pPr>
            <a:r>
              <a:rPr lang="en-US" altLang="ko-KR" sz="1400">
                <a:latin typeface="맑은 고딕" pitchFamily="50" charset="-127"/>
                <a:ea typeface="맑은 고딕" pitchFamily="50" charset="-127"/>
              </a:rPr>
              <a:t>5</a:t>
            </a:r>
          </a:p>
        </p:txBody>
      </p:sp>
      <p:sp>
        <p:nvSpPr>
          <p:cNvPr id="404581" name="Text Box 101"/>
          <p:cNvSpPr txBox="1">
            <a:spLocks noChangeArrowheads="1"/>
          </p:cNvSpPr>
          <p:nvPr/>
        </p:nvSpPr>
        <p:spPr bwMode="auto">
          <a:xfrm>
            <a:off x="5244926" y="5012820"/>
            <a:ext cx="3757132" cy="4572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>
                <a:lumMod val="75000"/>
                <a:lumOff val="25000"/>
              </a:schemeClr>
            </a:solidFill>
            <a:headEnd/>
            <a:tailEnd/>
          </a:ln>
          <a:ex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/>
          <a:lstStyle/>
          <a:p>
            <a:pPr algn="l">
              <a:spcBef>
                <a:spcPct val="0"/>
              </a:spcBef>
            </a:pP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최고 수준의 사업</a:t>
            </a:r>
            <a:r>
              <a:rPr lang="en-US" altLang="ko-KR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/ </a:t>
            </a: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과제 성과의 품질이 확보될 </a:t>
            </a:r>
            <a:r>
              <a:rPr lang="ko-KR" altLang="en-US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때 까지 </a:t>
            </a: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반복</a:t>
            </a:r>
            <a:endParaRPr lang="ko-KR" altLang="en-US" sz="1200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4582" name="Text Box 102"/>
          <p:cNvSpPr txBox="1">
            <a:spLocks noChangeArrowheads="1"/>
          </p:cNvSpPr>
          <p:nvPr/>
        </p:nvSpPr>
        <p:spPr bwMode="auto">
          <a:xfrm>
            <a:off x="5244926" y="4410023"/>
            <a:ext cx="3757132" cy="4826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>
                <a:lumMod val="75000"/>
                <a:lumOff val="25000"/>
              </a:schemeClr>
            </a:solidFill>
            <a:headEnd/>
            <a:tailEnd/>
          </a:ln>
          <a:ex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/>
          <a:lstStyle/>
          <a:p>
            <a:pPr algn="l">
              <a:spcBef>
                <a:spcPct val="0"/>
              </a:spcBef>
            </a:pPr>
            <a:r>
              <a:rPr lang="ko-KR" altLang="en-US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협동학습과 </a:t>
            </a:r>
            <a:r>
              <a:rPr lang="ko-KR" altLang="en-US" sz="1200" dirty="0" err="1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코칭에서</a:t>
            </a:r>
            <a:r>
              <a:rPr lang="ko-KR" altLang="en-US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나온 피드백 내용을 현장에서 수정</a:t>
            </a:r>
            <a:r>
              <a:rPr lang="en-US" altLang="ko-KR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/</a:t>
            </a:r>
            <a:r>
              <a:rPr lang="ko-KR" altLang="en-US" sz="12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보완함</a:t>
            </a:r>
          </a:p>
        </p:txBody>
      </p:sp>
      <p:sp>
        <p:nvSpPr>
          <p:cNvPr id="404583" name="Text Box 103"/>
          <p:cNvSpPr txBox="1">
            <a:spLocks noChangeArrowheads="1"/>
          </p:cNvSpPr>
          <p:nvPr/>
        </p:nvSpPr>
        <p:spPr bwMode="auto">
          <a:xfrm>
            <a:off x="6337762" y="1988840"/>
            <a:ext cx="962123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D6D5A4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r>
              <a:rPr lang="ko-KR" altLang="en-US" sz="1400" u="sng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주요 내용</a:t>
            </a:r>
          </a:p>
        </p:txBody>
      </p:sp>
      <p:sp>
        <p:nvSpPr>
          <p:cNvPr id="404585" name="Rectangle 105"/>
          <p:cNvSpPr>
            <a:spLocks noChangeArrowheads="1"/>
          </p:cNvSpPr>
          <p:nvPr/>
        </p:nvSpPr>
        <p:spPr bwMode="auto">
          <a:xfrm>
            <a:off x="687074" y="5417841"/>
            <a:ext cx="3633041" cy="331787"/>
          </a:xfrm>
          <a:prstGeom prst="rect">
            <a:avLst/>
          </a:prstGeom>
          <a:ln>
            <a:headEnd/>
            <a:tailEnd/>
          </a:ln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lIns="36000" tIns="36000" rIns="36000" bIns="36000" anchor="ctr"/>
          <a:lstStyle/>
          <a:p>
            <a:pPr algn="ctr" latinLnBrk="0">
              <a:lnSpc>
                <a:spcPct val="104000"/>
              </a:lnSpc>
              <a:spcBef>
                <a:spcPct val="20000"/>
              </a:spcBef>
              <a:buClr>
                <a:schemeClr val="tx1"/>
              </a:buClr>
              <a:buFont typeface="Wingdings" pitchFamily="2" charset="2"/>
              <a:buNone/>
            </a:pPr>
            <a:r>
              <a:rPr kumimoji="0" lang="en-US" altLang="ko-KR" sz="13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Facilitator</a:t>
            </a:r>
            <a:r>
              <a:rPr kumimoji="0" lang="ko-KR" altLang="en-US" sz="13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rPr>
              <a:t>의 개입</a:t>
            </a:r>
          </a:p>
        </p:txBody>
      </p:sp>
      <p:sp>
        <p:nvSpPr>
          <p:cNvPr id="39" name="Rectangle 79"/>
          <p:cNvSpPr>
            <a:spLocks noChangeArrowheads="1"/>
          </p:cNvSpPr>
          <p:nvPr/>
        </p:nvSpPr>
        <p:spPr bwMode="auto">
          <a:xfrm>
            <a:off x="3076130" y="4922293"/>
            <a:ext cx="1181497" cy="432048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headEnd/>
            <a:tailEnd/>
          </a:ln>
          <a:extLst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lIns="0" tIns="0" rIns="0" bIns="0" anchor="ctr"/>
          <a:lstStyle/>
          <a:p>
            <a:pPr algn="ctr" latinLnBrk="0">
              <a:spcBef>
                <a:spcPct val="20000"/>
              </a:spcBef>
            </a:pP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최종 </a:t>
            </a:r>
            <a:r>
              <a:rPr lang="ko-KR" altLang="en-US" sz="1200" dirty="0">
                <a:solidFill>
                  <a:srgbClr val="000000"/>
                </a:solidFill>
                <a:latin typeface="맑은 고딕" pitchFamily="50" charset="-127"/>
              </a:rPr>
              <a:t>사업</a:t>
            </a:r>
            <a:r>
              <a:rPr lang="en-US" altLang="ko-KR" sz="1200" dirty="0">
                <a:solidFill>
                  <a:srgbClr val="000000"/>
                </a:solidFill>
                <a:latin typeface="맑은 고딕" pitchFamily="50" charset="-127"/>
              </a:rPr>
              <a:t>/</a:t>
            </a: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</a:rPr>
              <a:t>과제</a:t>
            </a:r>
            <a:endParaRPr lang="en-US" altLang="ko-KR" sz="1200" dirty="0" smtClean="0">
              <a:solidFill>
                <a:srgbClr val="000000"/>
              </a:solidFill>
              <a:latin typeface="맑은 고딕" pitchFamily="50" charset="-127"/>
            </a:endParaRPr>
          </a:p>
          <a:p>
            <a:pPr algn="ctr" latinLnBrk="0">
              <a:spcBef>
                <a:spcPct val="20000"/>
              </a:spcBef>
            </a:pP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완성</a:t>
            </a:r>
            <a:endParaRPr lang="ko-KR" altLang="en-US" sz="1200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" name="내용 개체 틀 2"/>
          <p:cNvSpPr txBox="1">
            <a:spLocks/>
          </p:cNvSpPr>
          <p:nvPr/>
        </p:nvSpPr>
        <p:spPr>
          <a:xfrm>
            <a:off x="273000" y="688956"/>
            <a:ext cx="9360000" cy="65409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indent="0" eaLnBrk="0" latinLnBrk="0" hangingPunct="0">
              <a:lnSpc>
                <a:spcPct val="120000"/>
              </a:lnSpc>
              <a:spcBef>
                <a:spcPts val="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kumimoji="1" sz="1600">
                <a:latin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9pPr>
          </a:lstStyle>
          <a:p>
            <a:r>
              <a:rPr lang="ko-KR" altLang="en-US" dirty="0"/>
              <a:t>액션러닝은 경영평가 대응을 위한 방법론을 학습 후</a:t>
            </a:r>
            <a:r>
              <a:rPr lang="en-US" altLang="ko-KR" dirty="0"/>
              <a:t>, </a:t>
            </a:r>
            <a:r>
              <a:rPr lang="ko-KR" altLang="en-US" dirty="0"/>
              <a:t>현업 복귀하여 학습한 방법론을</a:t>
            </a:r>
          </a:p>
          <a:p>
            <a:r>
              <a:rPr lang="ko-KR" altLang="en-US" dirty="0"/>
              <a:t>실 적용하여 결과물을 산출하고</a:t>
            </a:r>
            <a:r>
              <a:rPr lang="en-US" altLang="ko-KR" dirty="0"/>
              <a:t>, </a:t>
            </a:r>
            <a:r>
              <a:rPr lang="ko-KR" altLang="en-US" dirty="0"/>
              <a:t>이의 피드백을 통한 개선을 유도하는 학습방법론</a:t>
            </a:r>
          </a:p>
        </p:txBody>
      </p:sp>
      <p:grpSp>
        <p:nvGrpSpPr>
          <p:cNvPr id="42" name="그룹 41"/>
          <p:cNvGrpSpPr/>
          <p:nvPr/>
        </p:nvGrpSpPr>
        <p:grpSpPr>
          <a:xfrm rot="20000380">
            <a:off x="3200259" y="5718817"/>
            <a:ext cx="908497" cy="307777"/>
            <a:chOff x="8667805" y="4050273"/>
            <a:chExt cx="908497" cy="307777"/>
          </a:xfrm>
        </p:grpSpPr>
        <p:cxnSp>
          <p:nvCxnSpPr>
            <p:cNvPr id="43" name="직선 연결선 42"/>
            <p:cNvCxnSpPr/>
            <p:nvPr/>
          </p:nvCxnSpPr>
          <p:spPr>
            <a:xfrm>
              <a:off x="8667805" y="4077072"/>
              <a:ext cx="908497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직선 연결선 43"/>
            <p:cNvCxnSpPr/>
            <p:nvPr/>
          </p:nvCxnSpPr>
          <p:spPr>
            <a:xfrm>
              <a:off x="8667805" y="4312742"/>
              <a:ext cx="908497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Rectangle 21"/>
            <p:cNvSpPr>
              <a:spLocks noChangeArrowheads="1"/>
            </p:cNvSpPr>
            <p:nvPr/>
          </p:nvSpPr>
          <p:spPr bwMode="auto">
            <a:xfrm>
              <a:off x="8760416" y="4050273"/>
              <a:ext cx="72327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ko-KR" altLang="en-US" sz="1400" smtClean="0">
                  <a:latin typeface="맑은 고딕" pitchFamily="50" charset="-127"/>
                  <a:ea typeface="맑은 고딕" pitchFamily="50" charset="-127"/>
                </a:rPr>
                <a:t>예시적</a:t>
              </a:r>
              <a:endParaRPr lang="ko-KR" altLang="en-US" sz="1400" dirty="0"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sp>
        <p:nvSpPr>
          <p:cNvPr id="50" name="제목 3"/>
          <p:cNvSpPr txBox="1">
            <a:spLocks/>
          </p:cNvSpPr>
          <p:nvPr/>
        </p:nvSpPr>
        <p:spPr>
          <a:xfrm>
            <a:off x="57116" y="143344"/>
            <a:ext cx="5921301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1. </a:t>
            </a:r>
            <a:r>
              <a:rPr lang="ko-KR" altLang="en-US" dirty="0" smtClean="0">
                <a:latin typeface="맑은 고딕" panose="020B0503020000020004" pitchFamily="50" charset="-127"/>
              </a:rPr>
              <a:t>중점추진과제의 성공을 위한 </a:t>
            </a:r>
            <a:r>
              <a:rPr lang="en-US" altLang="ko-KR" dirty="0" smtClean="0">
                <a:latin typeface="맑은 고딕" panose="020B0503020000020004" pitchFamily="50" charset="-127"/>
              </a:rPr>
              <a:t>Action Learning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7504938" y="187786"/>
            <a:ext cx="20810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Ⅶ.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 역량 강화 방안</a:t>
            </a:r>
          </a:p>
        </p:txBody>
      </p:sp>
    </p:spTree>
    <p:extLst>
      <p:ext uri="{BB962C8B-B14F-4D97-AF65-F5344CB8AC3E}">
        <p14:creationId xmlns:p14="http://schemas.microsoft.com/office/powerpoint/2010/main" val="42612845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꺾인 연결선 45"/>
          <p:cNvCxnSpPr>
            <a:cxnSpLocks noChangeShapeType="1"/>
          </p:cNvCxnSpPr>
          <p:nvPr/>
        </p:nvCxnSpPr>
        <p:spPr bwMode="auto">
          <a:xfrm rot="10800000">
            <a:off x="5116381" y="2426019"/>
            <a:ext cx="2682875" cy="1587"/>
          </a:xfrm>
          <a:prstGeom prst="bentConnector3">
            <a:avLst>
              <a:gd name="adj1" fmla="val 50000"/>
            </a:avLst>
          </a:prstGeom>
          <a:noFill/>
          <a:ln w="6350" algn="ctr">
            <a:solidFill>
              <a:schemeClr val="tx1"/>
            </a:solidFill>
            <a:round/>
            <a:headEnd type="oval" w="med" len="med"/>
            <a:tailEnd type="oval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" name="꺾인 연결선 45"/>
          <p:cNvCxnSpPr>
            <a:cxnSpLocks noChangeShapeType="1"/>
          </p:cNvCxnSpPr>
          <p:nvPr/>
        </p:nvCxnSpPr>
        <p:spPr bwMode="auto">
          <a:xfrm rot="10800000">
            <a:off x="748110" y="3873819"/>
            <a:ext cx="2682875" cy="1587"/>
          </a:xfrm>
          <a:prstGeom prst="bentConnector3">
            <a:avLst>
              <a:gd name="adj1" fmla="val 50000"/>
            </a:avLst>
          </a:prstGeom>
          <a:noFill/>
          <a:ln w="6350" algn="ctr">
            <a:solidFill>
              <a:schemeClr val="tx1"/>
            </a:solidFill>
            <a:round/>
            <a:headEnd type="oval" w="med" len="med"/>
            <a:tailEnd type="oval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" name="Shape 38"/>
          <p:cNvCxnSpPr>
            <a:cxnSpLocks noChangeShapeType="1"/>
            <a:stCxn id="12" idx="4"/>
          </p:cNvCxnSpPr>
          <p:nvPr/>
        </p:nvCxnSpPr>
        <p:spPr bwMode="auto">
          <a:xfrm rot="16200000" flipH="1">
            <a:off x="7000214" y="3037603"/>
            <a:ext cx="428625" cy="3085306"/>
          </a:xfrm>
          <a:prstGeom prst="bentConnector2">
            <a:avLst/>
          </a:prstGeom>
          <a:noFill/>
          <a:ln w="6350" algn="ctr">
            <a:solidFill>
              <a:schemeClr val="tx1"/>
            </a:solidFill>
            <a:round/>
            <a:headEnd/>
            <a:tailEnd type="oval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" name="Text Box 218"/>
          <p:cNvSpPr txBox="1">
            <a:spLocks noChangeArrowheads="1"/>
          </p:cNvSpPr>
          <p:nvPr/>
        </p:nvSpPr>
        <p:spPr bwMode="auto">
          <a:xfrm>
            <a:off x="5069946" y="1498919"/>
            <a:ext cx="3491177" cy="8959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9710" tIns="49857" rIns="99710" bIns="49857">
            <a:spAutoFit/>
          </a:bodyPr>
          <a:lstStyle>
            <a:lvl1pPr marL="95250" indent="-9525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algn="l" latinLnBrk="0">
              <a:lnSpc>
                <a:spcPct val="150000"/>
              </a:lnSpc>
            </a:pPr>
            <a:r>
              <a:rPr kumimoji="0" lang="ko-KR" altLang="en-US" sz="1200" b="0">
                <a:latin typeface="+mn-lt"/>
                <a:ea typeface="맑은 고딕" pitchFamily="50" charset="-127"/>
              </a:rPr>
              <a:t>  대학 학위 혹은 차를 고치는 기술</a:t>
            </a:r>
            <a:r>
              <a:rPr kumimoji="0" lang="en-US" altLang="ko-KR" sz="1200" b="0">
                <a:latin typeface="+mn-lt"/>
                <a:ea typeface="맑은 고딕" pitchFamily="50" charset="-127"/>
              </a:rPr>
              <a:t>, </a:t>
            </a:r>
            <a:r>
              <a:rPr kumimoji="0" lang="ko-KR" altLang="en-US" sz="1200" b="0">
                <a:latin typeface="+mn-lt"/>
                <a:ea typeface="맑은 고딕" pitchFamily="50" charset="-127"/>
              </a:rPr>
              <a:t>집을 짖는</a:t>
            </a:r>
          </a:p>
          <a:p>
            <a:pPr algn="l" latinLnBrk="0">
              <a:lnSpc>
                <a:spcPct val="150000"/>
              </a:lnSpc>
            </a:pPr>
            <a:r>
              <a:rPr kumimoji="0" lang="ko-KR" altLang="en-US" sz="1200" b="0">
                <a:latin typeface="+mn-lt"/>
                <a:ea typeface="맑은 고딕" pitchFamily="50" charset="-127"/>
              </a:rPr>
              <a:t>  기술 같은 것들</a:t>
            </a:r>
            <a:r>
              <a:rPr kumimoji="0" lang="en-US" altLang="ko-KR" sz="1200" b="0">
                <a:latin typeface="+mn-lt"/>
                <a:ea typeface="맑은 고딕" pitchFamily="50" charset="-127"/>
              </a:rPr>
              <a:t>. </a:t>
            </a:r>
            <a:r>
              <a:rPr kumimoji="0" lang="ko-KR" altLang="en-US" sz="1200" b="0">
                <a:latin typeface="+mn-lt"/>
                <a:ea typeface="맑은 고딕" pitchFamily="50" charset="-127"/>
              </a:rPr>
              <a:t>그리고 이런 기술을 익히고 </a:t>
            </a:r>
          </a:p>
          <a:p>
            <a:pPr algn="l" latinLnBrk="0">
              <a:lnSpc>
                <a:spcPct val="150000"/>
              </a:lnSpc>
            </a:pPr>
            <a:r>
              <a:rPr kumimoji="0" lang="ko-KR" altLang="en-US" sz="1200" b="0">
                <a:latin typeface="+mn-lt"/>
                <a:ea typeface="맑은 고딕" pitchFamily="50" charset="-127"/>
              </a:rPr>
              <a:t>  학습할 수 있도록 돕는 교육 시스템</a:t>
            </a:r>
            <a:r>
              <a:rPr kumimoji="0" lang="en-US" altLang="ko-KR" sz="1200" b="0">
                <a:latin typeface="+mn-lt"/>
                <a:ea typeface="맑은 고딕" pitchFamily="50" charset="-127"/>
              </a:rPr>
              <a:t>.</a:t>
            </a:r>
          </a:p>
        </p:txBody>
      </p:sp>
      <p:sp>
        <p:nvSpPr>
          <p:cNvPr id="8" name="Text Box 218"/>
          <p:cNvSpPr txBox="1">
            <a:spLocks noChangeArrowheads="1"/>
          </p:cNvSpPr>
          <p:nvPr/>
        </p:nvSpPr>
        <p:spPr bwMode="auto">
          <a:xfrm>
            <a:off x="468184" y="2828609"/>
            <a:ext cx="3080146" cy="931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9710" tIns="49857" rIns="99710" bIns="49857">
            <a:spAutoFit/>
          </a:bodyPr>
          <a:lstStyle>
            <a:lvl1pPr marL="95250" indent="-9525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algn="l" latinLnBrk="0">
              <a:lnSpc>
                <a:spcPct val="150000"/>
              </a:lnSpc>
            </a:pPr>
            <a:r>
              <a:rPr kumimoji="0" lang="ko-KR" altLang="en-US" sz="1200" b="0" dirty="0">
                <a:latin typeface="+mn-lt"/>
                <a:ea typeface="맑은 고딕" pitchFamily="50" charset="-127"/>
              </a:rPr>
              <a:t>  </a:t>
            </a:r>
            <a:r>
              <a:rPr kumimoji="0" lang="ko-KR" altLang="en-US" sz="1200" b="0" dirty="0" err="1">
                <a:latin typeface="+mn-lt"/>
                <a:ea typeface="맑은 고딕" pitchFamily="50" charset="-127"/>
              </a:rPr>
              <a:t>스크루드라이버</a:t>
            </a:r>
            <a:r>
              <a:rPr kumimoji="0" lang="en-US" altLang="ko-KR" sz="1200" b="0" dirty="0">
                <a:latin typeface="+mn-lt"/>
                <a:ea typeface="맑은 고딕" pitchFamily="50" charset="-127"/>
              </a:rPr>
              <a:t>, </a:t>
            </a:r>
            <a:r>
              <a:rPr kumimoji="0" lang="ko-KR" altLang="en-US" sz="1200" b="0" dirty="0">
                <a:latin typeface="+mn-lt"/>
                <a:ea typeface="맑은 고딕" pitchFamily="50" charset="-127"/>
              </a:rPr>
              <a:t>컴퓨터</a:t>
            </a:r>
            <a:r>
              <a:rPr kumimoji="0" lang="en-US" altLang="ko-KR" sz="1200" b="0" dirty="0">
                <a:latin typeface="+mn-lt"/>
                <a:ea typeface="맑은 고딕" pitchFamily="50" charset="-127"/>
              </a:rPr>
              <a:t>, </a:t>
            </a:r>
            <a:r>
              <a:rPr kumimoji="0" lang="ko-KR" altLang="en-US" sz="1200" b="0" dirty="0">
                <a:latin typeface="+mn-lt"/>
                <a:ea typeface="맑은 고딕" pitchFamily="50" charset="-127"/>
              </a:rPr>
              <a:t>기계장비</a:t>
            </a:r>
          </a:p>
          <a:p>
            <a:pPr algn="l" latinLnBrk="0">
              <a:lnSpc>
                <a:spcPct val="150000"/>
              </a:lnSpc>
            </a:pPr>
            <a:r>
              <a:rPr kumimoji="0" lang="ko-KR" altLang="en-US" sz="1200" b="0" dirty="0">
                <a:latin typeface="+mn-lt"/>
                <a:ea typeface="맑은 고딕" pitchFamily="50" charset="-127"/>
              </a:rPr>
              <a:t>  등과 같이 사람이 더 </a:t>
            </a:r>
            <a:r>
              <a:rPr kumimoji="0" lang="ko-KR" altLang="en-US" sz="1200" b="0" dirty="0" smtClean="0">
                <a:latin typeface="+mn-lt"/>
                <a:ea typeface="맑은 고딕" pitchFamily="50" charset="-127"/>
              </a:rPr>
              <a:t>생산적으로 </a:t>
            </a:r>
            <a:r>
              <a:rPr kumimoji="0" lang="ko-KR" altLang="en-US" sz="1200" b="0" dirty="0">
                <a:latin typeface="+mn-lt"/>
                <a:ea typeface="맑은 고딕" pitchFamily="50" charset="-127"/>
              </a:rPr>
              <a:t>일할 수 </a:t>
            </a:r>
            <a:r>
              <a:rPr kumimoji="0" lang="ko-KR" altLang="en-US" sz="1200" b="0" dirty="0" smtClean="0">
                <a:latin typeface="+mn-lt"/>
                <a:ea typeface="맑은 고딕" pitchFamily="50" charset="-127"/>
              </a:rPr>
              <a:t>있도록 돕는 </a:t>
            </a:r>
            <a:r>
              <a:rPr kumimoji="0" lang="ko-KR" altLang="en-US" sz="1200" b="0" dirty="0">
                <a:latin typeface="+mn-lt"/>
                <a:ea typeface="맑은 고딕" pitchFamily="50" charset="-127"/>
              </a:rPr>
              <a:t>물건들</a:t>
            </a:r>
            <a:r>
              <a:rPr kumimoji="0" lang="en-US" altLang="ko-KR" sz="1200" b="0" dirty="0">
                <a:latin typeface="+mn-lt"/>
                <a:ea typeface="맑은 고딕" pitchFamily="50" charset="-127"/>
              </a:rPr>
              <a:t>.</a:t>
            </a:r>
          </a:p>
        </p:txBody>
      </p:sp>
      <p:sp>
        <p:nvSpPr>
          <p:cNvPr id="9" name="Text Box 218"/>
          <p:cNvSpPr txBox="1">
            <a:spLocks noChangeArrowheads="1"/>
          </p:cNvSpPr>
          <p:nvPr/>
        </p:nvSpPr>
        <p:spPr bwMode="auto">
          <a:xfrm>
            <a:off x="6299597" y="3418205"/>
            <a:ext cx="3178175" cy="14084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9710" tIns="49857" rIns="99710" bIns="49857">
            <a:spAutoFit/>
          </a:bodyPr>
          <a:lstStyle>
            <a:lvl1pPr marL="95250" indent="-9525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algn="l" latinLnBrk="0">
              <a:lnSpc>
                <a:spcPct val="150000"/>
              </a:lnSpc>
            </a:pPr>
            <a:r>
              <a:rPr kumimoji="0" lang="ko-KR" altLang="en-US" sz="1200" b="0">
                <a:latin typeface="+mn-lt"/>
                <a:ea typeface="맑은 고딕" pitchFamily="50" charset="-127"/>
              </a:rPr>
              <a:t>  다른 사람과 잘 알고 지내는 인간관계</a:t>
            </a:r>
            <a:r>
              <a:rPr kumimoji="0" lang="en-US" altLang="ko-KR" sz="1200" b="0">
                <a:latin typeface="+mn-lt"/>
                <a:ea typeface="맑은 고딕" pitchFamily="50" charset="-127"/>
              </a:rPr>
              <a:t>.</a:t>
            </a:r>
          </a:p>
          <a:p>
            <a:pPr algn="l" latinLnBrk="0">
              <a:lnSpc>
                <a:spcPct val="150000"/>
              </a:lnSpc>
            </a:pPr>
            <a:r>
              <a:rPr kumimoji="0" lang="en-US" altLang="ko-KR" sz="1200" b="0">
                <a:latin typeface="+mn-lt"/>
                <a:ea typeface="맑은 고딕" pitchFamily="50" charset="-127"/>
              </a:rPr>
              <a:t>  </a:t>
            </a:r>
            <a:r>
              <a:rPr kumimoji="0" lang="ko-KR" altLang="en-US" sz="1200" b="0">
                <a:latin typeface="+mn-lt"/>
                <a:ea typeface="맑은 고딕" pitchFamily="50" charset="-127"/>
              </a:rPr>
              <a:t>상호 신뢰와 같이 함께 일하는데 도움이</a:t>
            </a:r>
          </a:p>
          <a:p>
            <a:pPr algn="l" latinLnBrk="0">
              <a:lnSpc>
                <a:spcPct val="150000"/>
              </a:lnSpc>
            </a:pPr>
            <a:r>
              <a:rPr kumimoji="0" lang="ko-KR" altLang="en-US" sz="1200" b="0">
                <a:latin typeface="+mn-lt"/>
                <a:ea typeface="맑은 고딕" pitchFamily="50" charset="-127"/>
              </a:rPr>
              <a:t>  되는 것을 의미</a:t>
            </a:r>
            <a:r>
              <a:rPr kumimoji="0" lang="en-US" altLang="ko-KR" sz="1200" b="0">
                <a:latin typeface="+mn-lt"/>
                <a:ea typeface="맑은 고딕" pitchFamily="50" charset="-127"/>
              </a:rPr>
              <a:t>.</a:t>
            </a:r>
          </a:p>
          <a:p>
            <a:pPr algn="l" latinLnBrk="0">
              <a:lnSpc>
                <a:spcPct val="150000"/>
              </a:lnSpc>
            </a:pPr>
            <a:r>
              <a:rPr kumimoji="0" lang="en-US" altLang="ko-KR" sz="1200" b="0">
                <a:latin typeface="+mn-lt"/>
                <a:ea typeface="맑은 고딕" pitchFamily="50" charset="-127"/>
              </a:rPr>
              <a:t>  </a:t>
            </a:r>
            <a:r>
              <a:rPr kumimoji="0" lang="ko-KR" altLang="en-US" sz="1200">
                <a:solidFill>
                  <a:srgbClr val="CC3300"/>
                </a:solidFill>
                <a:latin typeface="+mn-lt"/>
                <a:ea typeface="맑은 고딕" pitchFamily="50" charset="-127"/>
              </a:rPr>
              <a:t>공동의 목표를 위해 사람들이 함께</a:t>
            </a:r>
          </a:p>
          <a:p>
            <a:pPr algn="l" latinLnBrk="0">
              <a:lnSpc>
                <a:spcPct val="120000"/>
              </a:lnSpc>
            </a:pPr>
            <a:r>
              <a:rPr kumimoji="0" lang="ko-KR" altLang="en-US" sz="1200">
                <a:solidFill>
                  <a:srgbClr val="CC3300"/>
                </a:solidFill>
                <a:latin typeface="+mn-lt"/>
                <a:ea typeface="맑은 고딕" pitchFamily="50" charset="-127"/>
              </a:rPr>
              <a:t>  협력하는 능력</a:t>
            </a:r>
            <a:r>
              <a:rPr kumimoji="0" lang="en-US" altLang="ko-KR" sz="1200">
                <a:solidFill>
                  <a:srgbClr val="CC3300"/>
                </a:solidFill>
                <a:latin typeface="+mn-lt"/>
                <a:ea typeface="맑은 고딕" pitchFamily="50" charset="-127"/>
              </a:rPr>
              <a:t>.</a:t>
            </a:r>
          </a:p>
        </p:txBody>
      </p:sp>
      <p:sp>
        <p:nvSpPr>
          <p:cNvPr id="10" name="Oval 10"/>
          <p:cNvSpPr>
            <a:spLocks noChangeArrowheads="1"/>
          </p:cNvSpPr>
          <p:nvPr/>
        </p:nvSpPr>
        <p:spPr bwMode="auto">
          <a:xfrm>
            <a:off x="3860934" y="1959294"/>
            <a:ext cx="1276085" cy="936625"/>
          </a:xfrm>
          <a:prstGeom prst="ellipse">
            <a:avLst/>
          </a:prstGeom>
          <a:solidFill>
            <a:srgbClr val="EAEAEA"/>
          </a:solidFill>
          <a:ln w="38100">
            <a:solidFill>
              <a:srgbClr val="96969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 sz="2400" b="0"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11" name="Oval 11"/>
          <p:cNvSpPr>
            <a:spLocks noChangeArrowheads="1"/>
          </p:cNvSpPr>
          <p:nvPr/>
        </p:nvSpPr>
        <p:spPr bwMode="auto">
          <a:xfrm>
            <a:off x="2679436" y="3381693"/>
            <a:ext cx="1289844" cy="946150"/>
          </a:xfrm>
          <a:prstGeom prst="ellipse">
            <a:avLst/>
          </a:prstGeom>
          <a:solidFill>
            <a:srgbClr val="EAEAEA"/>
          </a:solidFill>
          <a:ln w="38100">
            <a:solidFill>
              <a:srgbClr val="96969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12" name="Oval 12"/>
          <p:cNvSpPr>
            <a:spLocks noChangeArrowheads="1"/>
          </p:cNvSpPr>
          <p:nvPr/>
        </p:nvSpPr>
        <p:spPr bwMode="auto">
          <a:xfrm>
            <a:off x="5026952" y="3400743"/>
            <a:ext cx="1289844" cy="946150"/>
          </a:xfrm>
          <a:prstGeom prst="ellipse">
            <a:avLst/>
          </a:prstGeom>
          <a:solidFill>
            <a:srgbClr val="528030"/>
          </a:solidFill>
          <a:ln w="38100">
            <a:solidFill>
              <a:srgbClr val="96969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13" name="AutoShape 13"/>
          <p:cNvSpPr>
            <a:spLocks noChangeArrowheads="1"/>
          </p:cNvSpPr>
          <p:nvPr/>
        </p:nvSpPr>
        <p:spPr bwMode="auto">
          <a:xfrm rot="18378955" flipH="1">
            <a:off x="3480727" y="2247028"/>
            <a:ext cx="1235075" cy="1681956"/>
          </a:xfrm>
          <a:custGeom>
            <a:avLst/>
            <a:gdLst>
              <a:gd name="G0" fmla="+- -3409913 0 0"/>
              <a:gd name="G1" fmla="+- -7791082 0 0"/>
              <a:gd name="G2" fmla="+- -3409913 0 -7791082"/>
              <a:gd name="G3" fmla="+- 10800 0 0"/>
              <a:gd name="G4" fmla="+- 0 0 -3409913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7226 0 0"/>
              <a:gd name="G9" fmla="+- 0 0 -7791082"/>
              <a:gd name="G10" fmla="+- 7226 0 2700"/>
              <a:gd name="G11" fmla="cos G10 -3409913"/>
              <a:gd name="G12" fmla="sin G10 -3409913"/>
              <a:gd name="G13" fmla="cos 13500 -3409913"/>
              <a:gd name="G14" fmla="sin 13500 -3409913"/>
              <a:gd name="G15" fmla="+- G11 10800 0"/>
              <a:gd name="G16" fmla="+- G12 10800 0"/>
              <a:gd name="G17" fmla="+- G13 10800 0"/>
              <a:gd name="G18" fmla="+- G14 10800 0"/>
              <a:gd name="G19" fmla="*/ 7226 1 2"/>
              <a:gd name="G20" fmla="+- G19 5400 0"/>
              <a:gd name="G21" fmla="cos G20 -3409913"/>
              <a:gd name="G22" fmla="sin G20 -3409913"/>
              <a:gd name="G23" fmla="+- G21 10800 0"/>
              <a:gd name="G24" fmla="+- G12 G23 G22"/>
              <a:gd name="G25" fmla="+- G22 G23 G11"/>
              <a:gd name="G26" fmla="cos 10800 -3409913"/>
              <a:gd name="G27" fmla="sin 10800 -3409913"/>
              <a:gd name="G28" fmla="cos 7226 -3409913"/>
              <a:gd name="G29" fmla="sin 7226 -3409913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-7791082"/>
              <a:gd name="G36" fmla="sin G34 -7791082"/>
              <a:gd name="G37" fmla="+/ -7791082 -3409913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7226 G39"/>
              <a:gd name="G43" fmla="sin 7226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11655 w 21600"/>
              <a:gd name="T5" fmla="*/ 33 h 21600"/>
              <a:gd name="T6" fmla="*/ 6446 w 21600"/>
              <a:gd name="T7" fmla="*/ 2908 h 21600"/>
              <a:gd name="T8" fmla="*/ 11372 w 21600"/>
              <a:gd name="T9" fmla="*/ 3596 h 21600"/>
              <a:gd name="T10" fmla="*/ 19105 w 21600"/>
              <a:gd name="T11" fmla="*/ 157 h 21600"/>
              <a:gd name="T12" fmla="*/ 19882 w 21600"/>
              <a:gd name="T13" fmla="*/ 6455 h 21600"/>
              <a:gd name="T14" fmla="*/ 13584 w 21600"/>
              <a:gd name="T15" fmla="*/ 7231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5245" y="5103"/>
                </a:moveTo>
                <a:cubicBezTo>
                  <a:pt x="13975" y="4112"/>
                  <a:pt x="12410" y="3574"/>
                  <a:pt x="10800" y="3574"/>
                </a:cubicBezTo>
                <a:cubicBezTo>
                  <a:pt x="9579" y="3573"/>
                  <a:pt x="8378" y="3883"/>
                  <a:pt x="7309" y="4472"/>
                </a:cubicBezTo>
                <a:lnTo>
                  <a:pt x="5583" y="1343"/>
                </a:lnTo>
                <a:cubicBezTo>
                  <a:pt x="7180" y="462"/>
                  <a:pt x="8975" y="-1"/>
                  <a:pt x="10800" y="0"/>
                </a:cubicBezTo>
                <a:cubicBezTo>
                  <a:pt x="13207" y="0"/>
                  <a:pt x="15546" y="804"/>
                  <a:pt x="17444" y="2285"/>
                </a:cubicBezTo>
                <a:lnTo>
                  <a:pt x="19105" y="157"/>
                </a:lnTo>
                <a:lnTo>
                  <a:pt x="19882" y="6455"/>
                </a:lnTo>
                <a:lnTo>
                  <a:pt x="13584" y="7231"/>
                </a:lnTo>
                <a:lnTo>
                  <a:pt x="15245" y="5103"/>
                </a:lnTo>
                <a:close/>
              </a:path>
            </a:pathLst>
          </a:custGeom>
          <a:gradFill rotWithShape="1">
            <a:gsLst>
              <a:gs pos="0">
                <a:srgbClr val="FF9900">
                  <a:gamma/>
                  <a:shade val="0"/>
                  <a:invGamma/>
                  <a:alpha val="0"/>
                </a:srgbClr>
              </a:gs>
              <a:gs pos="100000">
                <a:srgbClr val="FF9900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14" name="AutoShape 14"/>
          <p:cNvSpPr>
            <a:spLocks noChangeArrowheads="1"/>
          </p:cNvSpPr>
          <p:nvPr/>
        </p:nvSpPr>
        <p:spPr bwMode="auto">
          <a:xfrm rot="11659255" flipH="1">
            <a:off x="3609844" y="3062606"/>
            <a:ext cx="1680236" cy="1236663"/>
          </a:xfrm>
          <a:custGeom>
            <a:avLst/>
            <a:gdLst>
              <a:gd name="G0" fmla="+- -3409913 0 0"/>
              <a:gd name="G1" fmla="+- -7791082 0 0"/>
              <a:gd name="G2" fmla="+- -3409913 0 -7791082"/>
              <a:gd name="G3" fmla="+- 10800 0 0"/>
              <a:gd name="G4" fmla="+- 0 0 -3409913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7226 0 0"/>
              <a:gd name="G9" fmla="+- 0 0 -7791082"/>
              <a:gd name="G10" fmla="+- 7226 0 2700"/>
              <a:gd name="G11" fmla="cos G10 -3409913"/>
              <a:gd name="G12" fmla="sin G10 -3409913"/>
              <a:gd name="G13" fmla="cos 13500 -3409913"/>
              <a:gd name="G14" fmla="sin 13500 -3409913"/>
              <a:gd name="G15" fmla="+- G11 10800 0"/>
              <a:gd name="G16" fmla="+- G12 10800 0"/>
              <a:gd name="G17" fmla="+- G13 10800 0"/>
              <a:gd name="G18" fmla="+- G14 10800 0"/>
              <a:gd name="G19" fmla="*/ 7226 1 2"/>
              <a:gd name="G20" fmla="+- G19 5400 0"/>
              <a:gd name="G21" fmla="cos G20 -3409913"/>
              <a:gd name="G22" fmla="sin G20 -3409913"/>
              <a:gd name="G23" fmla="+- G21 10800 0"/>
              <a:gd name="G24" fmla="+- G12 G23 G22"/>
              <a:gd name="G25" fmla="+- G22 G23 G11"/>
              <a:gd name="G26" fmla="cos 10800 -3409913"/>
              <a:gd name="G27" fmla="sin 10800 -3409913"/>
              <a:gd name="G28" fmla="cos 7226 -3409913"/>
              <a:gd name="G29" fmla="sin 7226 -3409913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-7791082"/>
              <a:gd name="G36" fmla="sin G34 -7791082"/>
              <a:gd name="G37" fmla="+/ -7791082 -3409913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7226 G39"/>
              <a:gd name="G43" fmla="sin 7226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11655 w 21600"/>
              <a:gd name="T5" fmla="*/ 33 h 21600"/>
              <a:gd name="T6" fmla="*/ 6446 w 21600"/>
              <a:gd name="T7" fmla="*/ 2908 h 21600"/>
              <a:gd name="T8" fmla="*/ 11372 w 21600"/>
              <a:gd name="T9" fmla="*/ 3596 h 21600"/>
              <a:gd name="T10" fmla="*/ 19105 w 21600"/>
              <a:gd name="T11" fmla="*/ 157 h 21600"/>
              <a:gd name="T12" fmla="*/ 19882 w 21600"/>
              <a:gd name="T13" fmla="*/ 6455 h 21600"/>
              <a:gd name="T14" fmla="*/ 13584 w 21600"/>
              <a:gd name="T15" fmla="*/ 7231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5245" y="5103"/>
                </a:moveTo>
                <a:cubicBezTo>
                  <a:pt x="13975" y="4112"/>
                  <a:pt x="12410" y="3574"/>
                  <a:pt x="10800" y="3574"/>
                </a:cubicBezTo>
                <a:cubicBezTo>
                  <a:pt x="9579" y="3573"/>
                  <a:pt x="8378" y="3883"/>
                  <a:pt x="7309" y="4472"/>
                </a:cubicBezTo>
                <a:lnTo>
                  <a:pt x="5583" y="1343"/>
                </a:lnTo>
                <a:cubicBezTo>
                  <a:pt x="7180" y="462"/>
                  <a:pt x="8975" y="-1"/>
                  <a:pt x="10800" y="0"/>
                </a:cubicBezTo>
                <a:cubicBezTo>
                  <a:pt x="13207" y="0"/>
                  <a:pt x="15546" y="804"/>
                  <a:pt x="17444" y="2285"/>
                </a:cubicBezTo>
                <a:lnTo>
                  <a:pt x="19105" y="157"/>
                </a:lnTo>
                <a:lnTo>
                  <a:pt x="19882" y="6455"/>
                </a:lnTo>
                <a:lnTo>
                  <a:pt x="13584" y="7231"/>
                </a:lnTo>
                <a:lnTo>
                  <a:pt x="15245" y="5103"/>
                </a:lnTo>
                <a:close/>
              </a:path>
            </a:pathLst>
          </a:custGeom>
          <a:gradFill rotWithShape="1">
            <a:gsLst>
              <a:gs pos="0">
                <a:srgbClr val="FF9900">
                  <a:gamma/>
                  <a:shade val="0"/>
                  <a:invGamma/>
                  <a:alpha val="0"/>
                </a:srgbClr>
              </a:gs>
              <a:gs pos="100000">
                <a:srgbClr val="FF9900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15" name="AutoShape 15"/>
          <p:cNvSpPr>
            <a:spLocks noChangeArrowheads="1"/>
          </p:cNvSpPr>
          <p:nvPr/>
        </p:nvSpPr>
        <p:spPr bwMode="auto">
          <a:xfrm rot="4121360" flipH="1">
            <a:off x="4470533" y="2389109"/>
            <a:ext cx="1236663" cy="1681956"/>
          </a:xfrm>
          <a:custGeom>
            <a:avLst/>
            <a:gdLst>
              <a:gd name="G0" fmla="+- -3409913 0 0"/>
              <a:gd name="G1" fmla="+- -7791082 0 0"/>
              <a:gd name="G2" fmla="+- -3409913 0 -7791082"/>
              <a:gd name="G3" fmla="+- 10800 0 0"/>
              <a:gd name="G4" fmla="+- 0 0 -3409913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7226 0 0"/>
              <a:gd name="G9" fmla="+- 0 0 -7791082"/>
              <a:gd name="G10" fmla="+- 7226 0 2700"/>
              <a:gd name="G11" fmla="cos G10 -3409913"/>
              <a:gd name="G12" fmla="sin G10 -3409913"/>
              <a:gd name="G13" fmla="cos 13500 -3409913"/>
              <a:gd name="G14" fmla="sin 13500 -3409913"/>
              <a:gd name="G15" fmla="+- G11 10800 0"/>
              <a:gd name="G16" fmla="+- G12 10800 0"/>
              <a:gd name="G17" fmla="+- G13 10800 0"/>
              <a:gd name="G18" fmla="+- G14 10800 0"/>
              <a:gd name="G19" fmla="*/ 7226 1 2"/>
              <a:gd name="G20" fmla="+- G19 5400 0"/>
              <a:gd name="G21" fmla="cos G20 -3409913"/>
              <a:gd name="G22" fmla="sin G20 -3409913"/>
              <a:gd name="G23" fmla="+- G21 10800 0"/>
              <a:gd name="G24" fmla="+- G12 G23 G22"/>
              <a:gd name="G25" fmla="+- G22 G23 G11"/>
              <a:gd name="G26" fmla="cos 10800 -3409913"/>
              <a:gd name="G27" fmla="sin 10800 -3409913"/>
              <a:gd name="G28" fmla="cos 7226 -3409913"/>
              <a:gd name="G29" fmla="sin 7226 -3409913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-7791082"/>
              <a:gd name="G36" fmla="sin G34 -7791082"/>
              <a:gd name="G37" fmla="+/ -7791082 -3409913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7226 G39"/>
              <a:gd name="G43" fmla="sin 7226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11655 w 21600"/>
              <a:gd name="T5" fmla="*/ 33 h 21600"/>
              <a:gd name="T6" fmla="*/ 6446 w 21600"/>
              <a:gd name="T7" fmla="*/ 2908 h 21600"/>
              <a:gd name="T8" fmla="*/ 11372 w 21600"/>
              <a:gd name="T9" fmla="*/ 3596 h 21600"/>
              <a:gd name="T10" fmla="*/ 19105 w 21600"/>
              <a:gd name="T11" fmla="*/ 157 h 21600"/>
              <a:gd name="T12" fmla="*/ 19882 w 21600"/>
              <a:gd name="T13" fmla="*/ 6455 h 21600"/>
              <a:gd name="T14" fmla="*/ 13584 w 21600"/>
              <a:gd name="T15" fmla="*/ 7231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15245" y="5103"/>
                </a:moveTo>
                <a:cubicBezTo>
                  <a:pt x="13975" y="4112"/>
                  <a:pt x="12410" y="3574"/>
                  <a:pt x="10800" y="3574"/>
                </a:cubicBezTo>
                <a:cubicBezTo>
                  <a:pt x="9579" y="3573"/>
                  <a:pt x="8378" y="3883"/>
                  <a:pt x="7309" y="4472"/>
                </a:cubicBezTo>
                <a:lnTo>
                  <a:pt x="5583" y="1343"/>
                </a:lnTo>
                <a:cubicBezTo>
                  <a:pt x="7180" y="462"/>
                  <a:pt x="8975" y="-1"/>
                  <a:pt x="10800" y="0"/>
                </a:cubicBezTo>
                <a:cubicBezTo>
                  <a:pt x="13207" y="0"/>
                  <a:pt x="15546" y="804"/>
                  <a:pt x="17444" y="2285"/>
                </a:cubicBezTo>
                <a:lnTo>
                  <a:pt x="19105" y="157"/>
                </a:lnTo>
                <a:lnTo>
                  <a:pt x="19882" y="6455"/>
                </a:lnTo>
                <a:lnTo>
                  <a:pt x="13584" y="7231"/>
                </a:lnTo>
                <a:lnTo>
                  <a:pt x="15245" y="5103"/>
                </a:lnTo>
                <a:close/>
              </a:path>
            </a:pathLst>
          </a:custGeom>
          <a:gradFill rotWithShape="1">
            <a:gsLst>
              <a:gs pos="0">
                <a:srgbClr val="FF9900">
                  <a:gamma/>
                  <a:shade val="0"/>
                  <a:invGamma/>
                  <a:alpha val="0"/>
                </a:srgbClr>
              </a:gs>
              <a:gs pos="100000">
                <a:srgbClr val="FF9900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16" name="Text Box 218"/>
          <p:cNvSpPr txBox="1">
            <a:spLocks noChangeArrowheads="1"/>
          </p:cNvSpPr>
          <p:nvPr/>
        </p:nvSpPr>
        <p:spPr bwMode="auto">
          <a:xfrm>
            <a:off x="2692559" y="3632251"/>
            <a:ext cx="1637242" cy="382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9710" tIns="49857" rIns="99710" bIns="49857">
            <a:spAutoFit/>
          </a:bodyPr>
          <a:lstStyle>
            <a:lvl1pPr marL="95250" indent="-9525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algn="l" latinLnBrk="0">
              <a:lnSpc>
                <a:spcPct val="150000"/>
              </a:lnSpc>
            </a:pPr>
            <a:r>
              <a:rPr kumimoji="0" lang="ko-KR" altLang="en-US" sz="1400">
                <a:latin typeface="맑은 고딕" pitchFamily="50" charset="-127"/>
                <a:ea typeface="맑은 고딕" pitchFamily="50" charset="-127"/>
              </a:rPr>
              <a:t>  물적 자본</a:t>
            </a:r>
          </a:p>
        </p:txBody>
      </p:sp>
      <p:sp>
        <p:nvSpPr>
          <p:cNvPr id="17" name="Text Box 218"/>
          <p:cNvSpPr txBox="1">
            <a:spLocks noChangeArrowheads="1"/>
          </p:cNvSpPr>
          <p:nvPr/>
        </p:nvSpPr>
        <p:spPr bwMode="auto">
          <a:xfrm>
            <a:off x="3876376" y="2201518"/>
            <a:ext cx="1637242" cy="382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9710" tIns="49857" rIns="99710" bIns="49857">
            <a:spAutoFit/>
          </a:bodyPr>
          <a:lstStyle>
            <a:lvl1pPr marL="95250" indent="-9525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algn="l" latinLnBrk="0">
              <a:lnSpc>
                <a:spcPct val="150000"/>
              </a:lnSpc>
            </a:pPr>
            <a:r>
              <a:rPr kumimoji="0" lang="ko-KR" altLang="en-US" sz="1400">
                <a:latin typeface="맑은 고딕" pitchFamily="50" charset="-127"/>
                <a:ea typeface="맑은 고딕" pitchFamily="50" charset="-127"/>
              </a:rPr>
              <a:t>  인적 자본</a:t>
            </a:r>
          </a:p>
        </p:txBody>
      </p:sp>
      <p:sp>
        <p:nvSpPr>
          <p:cNvPr id="18" name="Text Box 218"/>
          <p:cNvSpPr txBox="1">
            <a:spLocks noChangeArrowheads="1"/>
          </p:cNvSpPr>
          <p:nvPr/>
        </p:nvSpPr>
        <p:spPr bwMode="auto">
          <a:xfrm>
            <a:off x="4844654" y="3534093"/>
            <a:ext cx="1637242" cy="5922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9710" tIns="49857" rIns="99710" bIns="49857">
            <a:spAutoFit/>
          </a:bodyPr>
          <a:lstStyle>
            <a:lvl1pPr marL="95250" indent="-9525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algn="ctr" latinLnBrk="0">
              <a:lnSpc>
                <a:spcPct val="120000"/>
              </a:lnSpc>
            </a:pPr>
            <a:r>
              <a:rPr kumimoji="0" lang="ko-KR" altLang="en-US" sz="14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사회적</a:t>
            </a:r>
          </a:p>
          <a:p>
            <a:pPr algn="ctr" latinLnBrk="0">
              <a:lnSpc>
                <a:spcPct val="120000"/>
              </a:lnSpc>
            </a:pPr>
            <a:r>
              <a:rPr kumimoji="0" lang="ko-KR" altLang="en-US" sz="14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자본</a:t>
            </a:r>
          </a:p>
        </p:txBody>
      </p:sp>
      <p:sp>
        <p:nvSpPr>
          <p:cNvPr id="21" name="내용 개체 틀 2"/>
          <p:cNvSpPr txBox="1">
            <a:spLocks/>
          </p:cNvSpPr>
          <p:nvPr/>
        </p:nvSpPr>
        <p:spPr>
          <a:xfrm>
            <a:off x="273000" y="678796"/>
            <a:ext cx="9360000" cy="6832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indent="0" eaLnBrk="0" latinLnBrk="0" hangingPunct="0">
              <a:lnSpc>
                <a:spcPct val="120000"/>
              </a:lnSpc>
              <a:spcBef>
                <a:spcPts val="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kumimoji="1" sz="1600">
                <a:latin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9pPr>
          </a:lstStyle>
          <a:p>
            <a:r>
              <a:rPr lang="ko-KR" altLang="en-US" dirty="0"/>
              <a:t>세계은행이 발행한 “</a:t>
            </a:r>
            <a:r>
              <a:rPr lang="en-US" altLang="ko-KR" dirty="0"/>
              <a:t>Where is the wealth of nations?”</a:t>
            </a:r>
            <a:r>
              <a:rPr lang="ko-KR" altLang="en-US" dirty="0"/>
              <a:t>라는 보고서에 의하면 </a:t>
            </a:r>
            <a:r>
              <a:rPr lang="ko-KR" altLang="en-US" dirty="0" smtClean="0"/>
              <a:t>한 조직</a:t>
            </a:r>
            <a:r>
              <a:rPr lang="en-US" altLang="ko-KR" dirty="0" smtClean="0"/>
              <a:t> (</a:t>
            </a:r>
            <a:r>
              <a:rPr lang="ko-KR" altLang="en-US" dirty="0" smtClean="0"/>
              <a:t>국가</a:t>
            </a:r>
            <a:r>
              <a:rPr lang="en-US" altLang="ko-KR" dirty="0" smtClean="0"/>
              <a:t>)</a:t>
            </a:r>
            <a:r>
              <a:rPr lang="ko-KR" altLang="en-US" dirty="0" smtClean="0"/>
              <a:t>의 </a:t>
            </a:r>
            <a:r>
              <a:rPr lang="ko-KR" altLang="en-US" dirty="0"/>
              <a:t>부를 창출함에 있어 사회적 자본</a:t>
            </a:r>
            <a:r>
              <a:rPr lang="en-US" altLang="ko-KR" dirty="0"/>
              <a:t>(Social Capital)</a:t>
            </a:r>
            <a:r>
              <a:rPr lang="ko-KR" altLang="en-US" dirty="0"/>
              <a:t>이 차지하는 비중이  </a:t>
            </a:r>
            <a:r>
              <a:rPr lang="en-US" altLang="ko-KR" dirty="0" smtClean="0"/>
              <a:t>80%</a:t>
            </a:r>
            <a:r>
              <a:rPr lang="ko-KR" altLang="en-US" dirty="0" smtClean="0"/>
              <a:t>에 달함</a:t>
            </a:r>
            <a:endParaRPr lang="en-US" altLang="ko-KR" dirty="0"/>
          </a:p>
        </p:txBody>
      </p:sp>
      <p:sp>
        <p:nvSpPr>
          <p:cNvPr id="22" name="제목 3"/>
          <p:cNvSpPr txBox="1">
            <a:spLocks/>
          </p:cNvSpPr>
          <p:nvPr/>
        </p:nvSpPr>
        <p:spPr>
          <a:xfrm>
            <a:off x="57116" y="143344"/>
            <a:ext cx="2792752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2. </a:t>
            </a:r>
            <a:r>
              <a:rPr lang="ko-KR" altLang="en-US" dirty="0" smtClean="0">
                <a:latin typeface="맑은 고딕" panose="020B0503020000020004" pitchFamily="50" charset="-127"/>
              </a:rPr>
              <a:t>조직 소통강화 방안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23" name="직사각형 22"/>
          <p:cNvSpPr/>
          <p:nvPr/>
        </p:nvSpPr>
        <p:spPr>
          <a:xfrm>
            <a:off x="830580" y="5274161"/>
            <a:ext cx="8331140" cy="8424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latinLnBrk="0" hangingPunct="0">
              <a:lnSpc>
                <a:spcPct val="120000"/>
              </a:lnSpc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</a:pPr>
            <a:r>
              <a:rPr kumimoji="1" lang="ko-KR" altLang="en-US" sz="1400" dirty="0" smtClean="0">
                <a:latin typeface="+mn-ea"/>
              </a:rPr>
              <a:t>사회적 </a:t>
            </a:r>
            <a:r>
              <a:rPr kumimoji="1" lang="ko-KR" altLang="en-US" sz="1400" dirty="0">
                <a:latin typeface="+mn-ea"/>
              </a:rPr>
              <a:t>자본이란 사람들이 신뢰를 바탕으로 함께 협력할 수 있는 능력을 말합니다</a:t>
            </a:r>
            <a:r>
              <a:rPr kumimoji="1" lang="en-US" altLang="ko-KR" sz="1400" dirty="0">
                <a:latin typeface="+mn-ea"/>
              </a:rPr>
              <a:t>. </a:t>
            </a:r>
            <a:r>
              <a:rPr kumimoji="1" lang="ko-KR" altLang="en-US" sz="1400" dirty="0">
                <a:latin typeface="+mn-ea"/>
              </a:rPr>
              <a:t>즉 자발적이고 솔직한 </a:t>
            </a:r>
            <a:r>
              <a:rPr kumimoji="1" lang="ko-KR" altLang="en-US" sz="1400" dirty="0" smtClean="0">
                <a:latin typeface="+mn-ea"/>
              </a:rPr>
              <a:t>방식으로 공동의 </a:t>
            </a:r>
            <a:r>
              <a:rPr kumimoji="1" lang="ko-KR" altLang="en-US" sz="1400" dirty="0">
                <a:latin typeface="+mn-ea"/>
              </a:rPr>
              <a:t>관심사와 가치를 가진 사람들이 그룹을 이루어 협력하는 능력을 </a:t>
            </a:r>
            <a:r>
              <a:rPr kumimoji="1" lang="ko-KR" altLang="en-US" sz="1400" dirty="0" smtClean="0">
                <a:latin typeface="+mn-ea"/>
              </a:rPr>
              <a:t>의미</a:t>
            </a:r>
            <a:r>
              <a:rPr kumimoji="1" lang="en-US" altLang="ko-KR" sz="1400" dirty="0" smtClean="0">
                <a:latin typeface="+mn-ea"/>
              </a:rPr>
              <a:t>.</a:t>
            </a:r>
          </a:p>
          <a:p>
            <a:pPr eaLnBrk="0" latinLnBrk="0" hangingPunct="0">
              <a:lnSpc>
                <a:spcPct val="120000"/>
              </a:lnSpc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</a:pPr>
            <a:r>
              <a:rPr kumimoji="1" lang="en-US" altLang="ko-KR" sz="1400" dirty="0" smtClean="0">
                <a:latin typeface="+mn-ea"/>
              </a:rPr>
              <a:t> </a:t>
            </a:r>
            <a:r>
              <a:rPr kumimoji="1" lang="ko-KR" altLang="en-US" sz="1400" dirty="0">
                <a:latin typeface="+mn-ea"/>
              </a:rPr>
              <a:t>이것이 공동의 목표를 위해 그룹이 함께 일할 수 있게 하는 소위 말하는 </a:t>
            </a:r>
            <a:r>
              <a:rPr kumimoji="1" lang="ko-KR" altLang="en-US" sz="1400" dirty="0" smtClean="0">
                <a:latin typeface="+mn-ea"/>
              </a:rPr>
              <a:t>집단행동을 가능케 함</a:t>
            </a:r>
            <a:endParaRPr kumimoji="1" lang="en-US" altLang="ko-KR" sz="1400" dirty="0">
              <a:latin typeface="+mn-ea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7504938" y="187786"/>
            <a:ext cx="20810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Ⅶ.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 역량 강화 방안</a:t>
            </a:r>
          </a:p>
        </p:txBody>
      </p:sp>
    </p:spTree>
    <p:extLst>
      <p:ext uri="{BB962C8B-B14F-4D97-AF65-F5344CB8AC3E}">
        <p14:creationId xmlns:p14="http://schemas.microsoft.com/office/powerpoint/2010/main" val="23055072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내용 개체 틀 2"/>
          <p:cNvSpPr txBox="1">
            <a:spLocks/>
          </p:cNvSpPr>
          <p:nvPr/>
        </p:nvSpPr>
        <p:spPr>
          <a:xfrm>
            <a:off x="273000" y="688956"/>
            <a:ext cx="9360000" cy="6832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indent="0" eaLnBrk="0" latinLnBrk="0" hangingPunct="0">
              <a:lnSpc>
                <a:spcPct val="120000"/>
              </a:lnSpc>
              <a:spcBef>
                <a:spcPts val="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kumimoji="1" sz="1600">
                <a:latin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9pPr>
          </a:lstStyle>
          <a:p>
            <a:r>
              <a:rPr lang="ko-KR" altLang="en-US" dirty="0"/>
              <a:t>비전달성의 동력인 사회적 자본</a:t>
            </a:r>
            <a:r>
              <a:rPr lang="en-US" altLang="ko-KR" dirty="0"/>
              <a:t>(Social Capital)</a:t>
            </a:r>
            <a:r>
              <a:rPr lang="ko-KR" altLang="en-US" dirty="0"/>
              <a:t>은 “소통의 문화”에서 </a:t>
            </a:r>
            <a:r>
              <a:rPr lang="ko-KR" altLang="en-US" dirty="0" smtClean="0"/>
              <a:t>시작되며</a:t>
            </a:r>
            <a:r>
              <a:rPr lang="en-US" altLang="ko-KR" dirty="0" smtClean="0"/>
              <a:t>, </a:t>
            </a:r>
          </a:p>
          <a:p>
            <a:r>
              <a:rPr lang="ko-KR" altLang="en-US" dirty="0" smtClean="0"/>
              <a:t>이는 </a:t>
            </a:r>
            <a:r>
              <a:rPr lang="ko-KR" altLang="en-US" dirty="0"/>
              <a:t>조직구성원의 </a:t>
            </a:r>
            <a:r>
              <a:rPr lang="ko-KR" altLang="en-US" dirty="0" smtClean="0"/>
              <a:t>직무만족과 조직몰입을 </a:t>
            </a:r>
            <a:r>
              <a:rPr lang="ko-KR" altLang="en-US" dirty="0"/>
              <a:t>제고함으로써 창조적 조직성과를 </a:t>
            </a:r>
            <a:r>
              <a:rPr lang="ko-KR" altLang="en-US" dirty="0" smtClean="0"/>
              <a:t>창출하기 때문임</a:t>
            </a:r>
            <a:endParaRPr lang="en-US" altLang="ko-KR" dirty="0" smtClean="0"/>
          </a:p>
        </p:txBody>
      </p:sp>
      <p:sp>
        <p:nvSpPr>
          <p:cNvPr id="41" name="제목 3"/>
          <p:cNvSpPr txBox="1">
            <a:spLocks/>
          </p:cNvSpPr>
          <p:nvPr/>
        </p:nvSpPr>
        <p:spPr>
          <a:xfrm>
            <a:off x="57116" y="143344"/>
            <a:ext cx="2792752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2. </a:t>
            </a:r>
            <a:r>
              <a:rPr lang="ko-KR" altLang="en-US" dirty="0" smtClean="0">
                <a:latin typeface="맑은 고딕" panose="020B0503020000020004" pitchFamily="50" charset="-127"/>
              </a:rPr>
              <a:t>조직 소통강화 방안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316" t="40399" r="47638" b="13817"/>
          <a:stretch>
            <a:fillRect/>
          </a:stretch>
        </p:blipFill>
        <p:spPr bwMode="auto">
          <a:xfrm>
            <a:off x="2612364" y="1613796"/>
            <a:ext cx="3276203" cy="269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" name="Oval 33"/>
          <p:cNvSpPr>
            <a:spLocks noChangeArrowheads="1"/>
          </p:cNvSpPr>
          <p:nvPr/>
        </p:nvSpPr>
        <p:spPr bwMode="auto">
          <a:xfrm>
            <a:off x="7709827" y="2396433"/>
            <a:ext cx="1289844" cy="946150"/>
          </a:xfrm>
          <a:prstGeom prst="ellipse">
            <a:avLst/>
          </a:prstGeom>
          <a:solidFill>
            <a:srgbClr val="528030"/>
          </a:solidFill>
          <a:ln w="38100">
            <a:solidFill>
              <a:srgbClr val="96969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52" name="Text Box 218"/>
          <p:cNvSpPr txBox="1">
            <a:spLocks noChangeArrowheads="1"/>
          </p:cNvSpPr>
          <p:nvPr/>
        </p:nvSpPr>
        <p:spPr bwMode="auto">
          <a:xfrm>
            <a:off x="7517369" y="2529783"/>
            <a:ext cx="1637242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9710" tIns="49857" rIns="99710" bIns="49857">
            <a:spAutoFit/>
          </a:bodyPr>
          <a:lstStyle>
            <a:lvl1pPr marL="95250" indent="-9525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algn="ctr" latinLnBrk="0">
              <a:lnSpc>
                <a:spcPct val="120000"/>
              </a:lnSpc>
            </a:pPr>
            <a:r>
              <a:rPr kumimoji="0" lang="ko-KR" altLang="en-US" sz="1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사회적</a:t>
            </a:r>
          </a:p>
          <a:p>
            <a:pPr algn="ctr" latinLnBrk="0">
              <a:lnSpc>
                <a:spcPct val="120000"/>
              </a:lnSpc>
            </a:pPr>
            <a:r>
              <a:rPr kumimoji="0" lang="ko-KR" altLang="en-US" sz="1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자본</a:t>
            </a:r>
          </a:p>
        </p:txBody>
      </p:sp>
      <p:sp>
        <p:nvSpPr>
          <p:cNvPr id="53" name="Text Box 3"/>
          <p:cNvSpPr txBox="1">
            <a:spLocks noChangeArrowheads="1"/>
          </p:cNvSpPr>
          <p:nvPr/>
        </p:nvSpPr>
        <p:spPr bwMode="auto">
          <a:xfrm>
            <a:off x="2301856" y="4341122"/>
            <a:ext cx="3897221" cy="4985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algn="dist" eaLnBrk="1" hangingPunct="1">
              <a:lnSpc>
                <a:spcPct val="110000"/>
              </a:lnSpc>
            </a:pPr>
            <a:r>
              <a:rPr lang="ko-KR" altLang="en-US" sz="1200" b="0">
                <a:latin typeface="맑은 고딕" pitchFamily="50" charset="-127"/>
                <a:ea typeface="맑은 고딕" pitchFamily="50" charset="-127"/>
              </a:rPr>
              <a:t>인간관계 및 직장생활의 질과 관련된 감성적 소통으로</a:t>
            </a:r>
          </a:p>
          <a:p>
            <a:pPr algn="l" eaLnBrk="1" hangingPunct="1">
              <a:lnSpc>
                <a:spcPct val="110000"/>
              </a:lnSpc>
            </a:pPr>
            <a:r>
              <a:rPr lang="ko-KR" altLang="en-US" sz="1200" b="0">
                <a:latin typeface="맑은 고딕" pitchFamily="50" charset="-127"/>
                <a:ea typeface="맑은 고딕" pitchFamily="50" charset="-127"/>
              </a:rPr>
              <a:t>구성원 간 교류와 공감</a:t>
            </a:r>
            <a:r>
              <a:rPr lang="en-US" altLang="ko-KR" sz="1200" b="0">
                <a:latin typeface="맑은 고딕" pitchFamily="50" charset="-127"/>
                <a:ea typeface="맑은 고딕" pitchFamily="50" charset="-127"/>
              </a:rPr>
              <a:t>, </a:t>
            </a:r>
            <a:r>
              <a:rPr lang="ko-KR" altLang="en-US" sz="1200" b="0">
                <a:latin typeface="맑은 고딕" pitchFamily="50" charset="-127"/>
                <a:ea typeface="맑은 고딕" pitchFamily="50" charset="-127"/>
              </a:rPr>
              <a:t>상하간 배려와 이해 등을 포함</a:t>
            </a:r>
          </a:p>
        </p:txBody>
      </p:sp>
      <p:sp>
        <p:nvSpPr>
          <p:cNvPr id="54" name="Text Box 3"/>
          <p:cNvSpPr txBox="1">
            <a:spLocks noChangeArrowheads="1"/>
          </p:cNvSpPr>
          <p:nvPr/>
        </p:nvSpPr>
        <p:spPr bwMode="auto">
          <a:xfrm>
            <a:off x="386776" y="1785247"/>
            <a:ext cx="2383986" cy="904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algn="dist" eaLnBrk="1" hangingPunct="1">
              <a:lnSpc>
                <a:spcPct val="110000"/>
              </a:lnSpc>
            </a:pPr>
            <a:r>
              <a:rPr lang="ko-KR" altLang="en-US" sz="1200" b="0" dirty="0">
                <a:latin typeface="맑은 고딕" pitchFamily="50" charset="-127"/>
                <a:ea typeface="맑은 고딕" pitchFamily="50" charset="-127"/>
              </a:rPr>
              <a:t>일상적 업무수행과 </a:t>
            </a:r>
            <a:r>
              <a:rPr lang="ko-KR" altLang="en-US" sz="1200" b="0" dirty="0" smtClean="0">
                <a:latin typeface="맑은 고딕" pitchFamily="50" charset="-127"/>
                <a:ea typeface="맑은 고딕" pitchFamily="50" charset="-127"/>
              </a:rPr>
              <a:t>직접적으로</a:t>
            </a:r>
            <a:endParaRPr lang="en-US" altLang="ko-KR" sz="1200" b="0" dirty="0" smtClean="0">
              <a:latin typeface="맑은 고딕" pitchFamily="50" charset="-127"/>
              <a:ea typeface="맑은 고딕" pitchFamily="50" charset="-127"/>
            </a:endParaRPr>
          </a:p>
          <a:p>
            <a:pPr algn="dist" eaLnBrk="1" hangingPunct="1">
              <a:lnSpc>
                <a:spcPct val="110000"/>
              </a:lnSpc>
            </a:pPr>
            <a:r>
              <a:rPr lang="ko-KR" altLang="en-US" sz="1200" b="0" dirty="0" smtClean="0">
                <a:latin typeface="맑은 고딕" pitchFamily="50" charset="-127"/>
                <a:ea typeface="맑은 고딕" pitchFamily="50" charset="-127"/>
              </a:rPr>
              <a:t>관련이 </a:t>
            </a:r>
            <a:r>
              <a:rPr lang="ko-KR" altLang="en-US" sz="1200" b="0" dirty="0">
                <a:latin typeface="맑은 고딕" pitchFamily="50" charset="-127"/>
                <a:ea typeface="맑은 고딕" pitchFamily="50" charset="-127"/>
              </a:rPr>
              <a:t>있는 소통으로 업무의</a:t>
            </a:r>
          </a:p>
          <a:p>
            <a:pPr algn="dist" eaLnBrk="1" hangingPunct="1">
              <a:lnSpc>
                <a:spcPct val="110000"/>
              </a:lnSpc>
            </a:pPr>
            <a:r>
              <a:rPr lang="ko-KR" altLang="en-US" sz="1200" b="0" dirty="0">
                <a:latin typeface="맑은 고딕" pitchFamily="50" charset="-127"/>
                <a:ea typeface="맑은 고딕" pitchFamily="50" charset="-127"/>
              </a:rPr>
              <a:t>지시</a:t>
            </a:r>
            <a:r>
              <a:rPr lang="en-US" altLang="ko-KR" sz="1200" b="0" dirty="0">
                <a:latin typeface="맑은 고딕" pitchFamily="50" charset="-127"/>
                <a:ea typeface="맑은 고딕" pitchFamily="50" charset="-127"/>
              </a:rPr>
              <a:t>/</a:t>
            </a:r>
            <a:r>
              <a:rPr lang="ko-KR" altLang="en-US" sz="1200" b="0" dirty="0">
                <a:latin typeface="맑은 고딕" pitchFamily="50" charset="-127"/>
                <a:ea typeface="맑은 고딕" pitchFamily="50" charset="-127"/>
              </a:rPr>
              <a:t>보고</a:t>
            </a:r>
            <a:r>
              <a:rPr lang="en-US" altLang="ko-KR" sz="1200" b="0" dirty="0">
                <a:latin typeface="맑은 고딕" pitchFamily="50" charset="-127"/>
                <a:ea typeface="맑은 고딕" pitchFamily="50" charset="-127"/>
              </a:rPr>
              <a:t>, </a:t>
            </a:r>
            <a:r>
              <a:rPr lang="ko-KR" altLang="en-US" sz="1200" b="0" dirty="0">
                <a:latin typeface="맑은 고딕" pitchFamily="50" charset="-127"/>
                <a:ea typeface="맑은 고딕" pitchFamily="50" charset="-127"/>
              </a:rPr>
              <a:t>피드백</a:t>
            </a:r>
            <a:r>
              <a:rPr lang="en-US" altLang="ko-KR" sz="1200" b="0" dirty="0">
                <a:latin typeface="맑은 고딕" pitchFamily="50" charset="-127"/>
                <a:ea typeface="맑은 고딕" pitchFamily="50" charset="-127"/>
              </a:rPr>
              <a:t>,</a:t>
            </a:r>
            <a:r>
              <a:rPr lang="ko-KR" altLang="en-US" sz="1200" b="0" dirty="0">
                <a:latin typeface="맑은 고딕" pitchFamily="50" charset="-127"/>
                <a:ea typeface="맑은 고딕" pitchFamily="50" charset="-127"/>
              </a:rPr>
              <a:t> 정보</a:t>
            </a:r>
            <a:r>
              <a:rPr lang="en-US" altLang="ko-KR" sz="1200" b="0" dirty="0">
                <a:latin typeface="맑은 고딕" pitchFamily="50" charset="-127"/>
                <a:ea typeface="맑은 고딕" pitchFamily="50" charset="-127"/>
              </a:rPr>
              <a:t>/</a:t>
            </a:r>
            <a:r>
              <a:rPr lang="ko-KR" altLang="en-US" sz="1200" b="0" dirty="0">
                <a:latin typeface="맑은 고딕" pitchFamily="50" charset="-127"/>
                <a:ea typeface="맑은 고딕" pitchFamily="50" charset="-127"/>
              </a:rPr>
              <a:t>기술의 </a:t>
            </a:r>
          </a:p>
          <a:p>
            <a:pPr algn="l" eaLnBrk="1" hangingPunct="1">
              <a:lnSpc>
                <a:spcPct val="110000"/>
              </a:lnSpc>
            </a:pPr>
            <a:r>
              <a:rPr lang="ko-KR" altLang="en-US" sz="1200" b="0" dirty="0">
                <a:latin typeface="맑은 고딕" pitchFamily="50" charset="-127"/>
                <a:ea typeface="맑은 고딕" pitchFamily="50" charset="-127"/>
              </a:rPr>
              <a:t>공유 등을 포함</a:t>
            </a:r>
          </a:p>
        </p:txBody>
      </p:sp>
      <p:sp>
        <p:nvSpPr>
          <p:cNvPr id="55" name="Text Box 218"/>
          <p:cNvSpPr txBox="1">
            <a:spLocks noChangeArrowheads="1"/>
          </p:cNvSpPr>
          <p:nvPr/>
        </p:nvSpPr>
        <p:spPr bwMode="auto">
          <a:xfrm>
            <a:off x="7537847" y="3404497"/>
            <a:ext cx="1773105" cy="543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9710" tIns="49857" rIns="99710" bIns="49857">
            <a:spAutoFit/>
          </a:bodyPr>
          <a:lstStyle>
            <a:lvl1pPr marL="95250" indent="-9525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 b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latinLnBrk="0">
              <a:lnSpc>
                <a:spcPct val="120000"/>
              </a:lnSpc>
            </a:pPr>
            <a:r>
              <a:rPr kumimoji="0" lang="ko-KR" altLang="en-US" sz="1200">
                <a:solidFill>
                  <a:srgbClr val="CC3300"/>
                </a:solidFill>
                <a:latin typeface="맑은 고딕" pitchFamily="50" charset="-127"/>
                <a:ea typeface="맑은 고딕" pitchFamily="50" charset="-127"/>
              </a:rPr>
              <a:t>공동의 목표를 위해</a:t>
            </a:r>
          </a:p>
          <a:p>
            <a:pPr latinLnBrk="0">
              <a:lnSpc>
                <a:spcPct val="120000"/>
              </a:lnSpc>
            </a:pPr>
            <a:r>
              <a:rPr kumimoji="0" lang="ko-KR" altLang="en-US" sz="1200">
                <a:solidFill>
                  <a:srgbClr val="CC3300"/>
                </a:solidFill>
                <a:latin typeface="맑은 고딕" pitchFamily="50" charset="-127"/>
                <a:ea typeface="맑은 고딕" pitchFamily="50" charset="-127"/>
              </a:rPr>
              <a:t>함께 협력하는 능력</a:t>
            </a:r>
            <a:endParaRPr kumimoji="0" lang="en-US" altLang="ko-KR" sz="1200">
              <a:solidFill>
                <a:srgbClr val="CC33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56" name="위쪽 화살표 4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6025" y="2263084"/>
            <a:ext cx="1248569" cy="1368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직사각형 1"/>
          <p:cNvSpPr/>
          <p:nvPr/>
        </p:nvSpPr>
        <p:spPr>
          <a:xfrm>
            <a:off x="1795780" y="5307876"/>
            <a:ext cx="604553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1400" dirty="0"/>
              <a:t> 기관에서 소통이란 조직의 특수한 맥락 속에서 메시지에 담긴 의미를 해석하고 이해하며 동일한 지향점을 갖고 업무를 추진하는 과정으로 해석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7504938" y="187786"/>
            <a:ext cx="20810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Ⅶ.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 역량 강화 방안</a:t>
            </a:r>
          </a:p>
        </p:txBody>
      </p:sp>
    </p:spTree>
    <p:extLst>
      <p:ext uri="{BB962C8B-B14F-4D97-AF65-F5344CB8AC3E}">
        <p14:creationId xmlns:p14="http://schemas.microsoft.com/office/powerpoint/2010/main" val="4622072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ectangle 20"/>
          <p:cNvSpPr>
            <a:spLocks noChangeArrowheads="1"/>
          </p:cNvSpPr>
          <p:nvPr/>
        </p:nvSpPr>
        <p:spPr bwMode="auto">
          <a:xfrm>
            <a:off x="318950" y="681797"/>
            <a:ext cx="9278937" cy="6832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latinLnBrk="0" hangingPunct="0">
              <a:lnSpc>
                <a:spcPct val="120000"/>
              </a:lnSpc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</a:pPr>
            <a:r>
              <a:rPr kumimoji="1" lang="ko-KR" altLang="en-US" sz="1600" dirty="0" smtClean="0">
                <a:latin typeface="+mn-ea"/>
              </a:rPr>
              <a:t>소통을 강화하기 위해서는 소통 활성화 프로그램을 개발</a:t>
            </a:r>
            <a:r>
              <a:rPr kumimoji="1" lang="en-US" altLang="ko-KR" sz="1600" dirty="0" smtClean="0">
                <a:latin typeface="+mn-ea"/>
              </a:rPr>
              <a:t>/</a:t>
            </a:r>
            <a:r>
              <a:rPr kumimoji="1" lang="ko-KR" altLang="en-US" sz="1600" dirty="0" smtClean="0">
                <a:latin typeface="+mn-ea"/>
              </a:rPr>
              <a:t>실행하여야 하며</a:t>
            </a:r>
            <a:r>
              <a:rPr kumimoji="1" lang="en-US" altLang="ko-KR" sz="1600" dirty="0" smtClean="0">
                <a:latin typeface="+mn-ea"/>
              </a:rPr>
              <a:t>, </a:t>
            </a:r>
            <a:r>
              <a:rPr kumimoji="1" lang="ko-KR" altLang="en-US" sz="1600" dirty="0" smtClean="0">
                <a:latin typeface="+mn-ea"/>
              </a:rPr>
              <a:t>이해</a:t>
            </a:r>
            <a:r>
              <a:rPr kumimoji="1" lang="en-US" altLang="ko-KR" sz="1600" dirty="0" smtClean="0">
                <a:latin typeface="+mn-ea"/>
              </a:rPr>
              <a:t>(</a:t>
            </a:r>
            <a:r>
              <a:rPr kumimoji="1" lang="ko-KR" altLang="en-US" sz="1600" dirty="0" smtClean="0">
                <a:latin typeface="+mn-ea"/>
              </a:rPr>
              <a:t>사고</a:t>
            </a:r>
            <a:r>
              <a:rPr kumimoji="1" lang="en-US" altLang="ko-KR" sz="1600" dirty="0" smtClean="0">
                <a:latin typeface="+mn-ea"/>
              </a:rPr>
              <a:t>)-</a:t>
            </a:r>
            <a:r>
              <a:rPr kumimoji="1" lang="ko-KR" altLang="en-US" sz="1600" dirty="0" smtClean="0">
                <a:latin typeface="+mn-ea"/>
              </a:rPr>
              <a:t>연습</a:t>
            </a:r>
            <a:r>
              <a:rPr kumimoji="1" lang="en-US" altLang="ko-KR" sz="1600" dirty="0" smtClean="0">
                <a:latin typeface="+mn-ea"/>
              </a:rPr>
              <a:t>(</a:t>
            </a:r>
            <a:r>
              <a:rPr kumimoji="1" lang="ko-KR" altLang="en-US" sz="1600" dirty="0" smtClean="0">
                <a:latin typeface="+mn-ea"/>
              </a:rPr>
              <a:t>행동</a:t>
            </a:r>
            <a:r>
              <a:rPr kumimoji="1" lang="en-US" altLang="ko-KR" sz="1600" dirty="0" smtClean="0">
                <a:latin typeface="+mn-ea"/>
              </a:rPr>
              <a:t>)-</a:t>
            </a:r>
            <a:r>
              <a:rPr kumimoji="1" lang="ko-KR" altLang="en-US" sz="1600" dirty="0" smtClean="0">
                <a:latin typeface="+mn-ea"/>
              </a:rPr>
              <a:t>내재화</a:t>
            </a:r>
            <a:r>
              <a:rPr kumimoji="1" lang="en-US" altLang="ko-KR" sz="1600" dirty="0" smtClean="0">
                <a:latin typeface="+mn-ea"/>
              </a:rPr>
              <a:t>(</a:t>
            </a:r>
            <a:r>
              <a:rPr kumimoji="1" lang="ko-KR" altLang="en-US" sz="1600" dirty="0" smtClean="0">
                <a:latin typeface="+mn-ea"/>
              </a:rPr>
              <a:t>현업적용</a:t>
            </a:r>
            <a:r>
              <a:rPr kumimoji="1" lang="en-US" altLang="ko-KR" sz="1600" dirty="0" smtClean="0">
                <a:latin typeface="+mn-ea"/>
              </a:rPr>
              <a:t>)</a:t>
            </a:r>
            <a:r>
              <a:rPr kumimoji="1" lang="ko-KR" altLang="en-US" sz="1600" dirty="0" smtClean="0">
                <a:latin typeface="+mn-ea"/>
              </a:rPr>
              <a:t>의 구조화를 통해 실체적인 태도변화를 이끌어내어야 함</a:t>
            </a:r>
            <a:endParaRPr kumimoji="1" lang="ko-KR" altLang="en-US" sz="1600" dirty="0">
              <a:latin typeface="+mn-ea"/>
            </a:endParaRPr>
          </a:p>
        </p:txBody>
      </p:sp>
      <p:sp>
        <p:nvSpPr>
          <p:cNvPr id="60" name="제목 3"/>
          <p:cNvSpPr txBox="1">
            <a:spLocks/>
          </p:cNvSpPr>
          <p:nvPr/>
        </p:nvSpPr>
        <p:spPr>
          <a:xfrm>
            <a:off x="57116" y="143344"/>
            <a:ext cx="2792752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2. </a:t>
            </a:r>
            <a:r>
              <a:rPr lang="ko-KR" altLang="en-US" dirty="0" smtClean="0">
                <a:latin typeface="맑은 고딕" panose="020B0503020000020004" pitchFamily="50" charset="-127"/>
              </a:rPr>
              <a:t>조직 소통강화 방안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128" name="오른쪽 화살표 설명선 127"/>
          <p:cNvSpPr/>
          <p:nvPr/>
        </p:nvSpPr>
        <p:spPr>
          <a:xfrm>
            <a:off x="301046" y="2188475"/>
            <a:ext cx="5501580" cy="3475076"/>
          </a:xfrm>
          <a:prstGeom prst="rightArrowCallout">
            <a:avLst>
              <a:gd name="adj1" fmla="val 86045"/>
              <a:gd name="adj2" fmla="val 47489"/>
              <a:gd name="adj3" fmla="val 4441"/>
              <a:gd name="adj4" fmla="val 87849"/>
            </a:avLst>
          </a:prstGeom>
          <a:solidFill>
            <a:schemeClr val="bg1">
              <a:lumMod val="95000"/>
              <a:alpha val="29804"/>
            </a:schemeClr>
          </a:solidFill>
          <a:ln>
            <a:solidFill>
              <a:sysClr val="window" lastClr="FFFFFF">
                <a:lumMod val="50000"/>
              </a:sysClr>
            </a:solidFill>
          </a:ln>
        </p:spPr>
        <p:txBody>
          <a:bodyPr wrap="none" rtlCol="0" anchor="ctr">
            <a:noAutofit/>
          </a:bodyPr>
          <a:lstStyle/>
          <a:p>
            <a:pPr marL="342900" marR="0" lvl="0" indent="-34290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/>
              <a:tabLst/>
              <a:defRPr/>
            </a:pPr>
            <a:endParaRPr kumimoji="1" lang="ko-KR" altLang="en-US" sz="1800" b="0" i="0" u="none" strike="noStrike" kern="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Arial" pitchFamily="34" charset="0"/>
            </a:endParaRPr>
          </a:p>
        </p:txBody>
      </p:sp>
      <p:sp>
        <p:nvSpPr>
          <p:cNvPr id="129" name="직사각형 128"/>
          <p:cNvSpPr/>
          <p:nvPr/>
        </p:nvSpPr>
        <p:spPr>
          <a:xfrm>
            <a:off x="398805" y="2663259"/>
            <a:ext cx="956754" cy="839606"/>
          </a:xfrm>
          <a:prstGeom prst="rect">
            <a:avLst/>
          </a:prstGeom>
          <a:gradFill flip="none" rotWithShape="1">
            <a:gsLst>
              <a:gs pos="0">
                <a:sysClr val="window" lastClr="FFFFFF">
                  <a:lumMod val="85000"/>
                  <a:shade val="30000"/>
                  <a:satMod val="115000"/>
                </a:sysClr>
              </a:gs>
              <a:gs pos="50000">
                <a:sysClr val="window" lastClr="FFFFFF">
                  <a:lumMod val="85000"/>
                  <a:shade val="67500"/>
                  <a:satMod val="115000"/>
                </a:sysClr>
              </a:gs>
              <a:gs pos="100000">
                <a:sysClr val="window" lastClr="FFFFFF">
                  <a:lumMod val="85000"/>
                  <a:shade val="100000"/>
                  <a:satMod val="115000"/>
                </a:sysClr>
              </a:gs>
            </a:gsLst>
            <a:lin ang="18900000" scaled="1"/>
            <a:tileRect/>
          </a:gradFill>
          <a:ln>
            <a:solidFill>
              <a:sysClr val="window" lastClr="FFFFFF">
                <a:lumMod val="50000"/>
              </a:sysClr>
            </a:solidFill>
          </a:ln>
        </p:spPr>
        <p:txBody>
          <a:bodyPr wrap="none" rtlCol="0" anchor="ctr">
            <a:noAutofit/>
          </a:bodyPr>
          <a:lstStyle/>
          <a:p>
            <a:pPr marL="342900" marR="0" lvl="0" indent="-34290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/>
              <a:tabLst/>
              <a:defRPr/>
            </a:pPr>
            <a:endParaRPr kumimoji="1" lang="ko-KR" altLang="en-US" sz="1800" b="0" i="0" u="none" strike="noStrike" kern="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Arial" pitchFamily="34" charset="0"/>
            </a:endParaRPr>
          </a:p>
        </p:txBody>
      </p:sp>
      <p:sp>
        <p:nvSpPr>
          <p:cNvPr id="130" name="직사각형 129"/>
          <p:cNvSpPr/>
          <p:nvPr/>
        </p:nvSpPr>
        <p:spPr>
          <a:xfrm>
            <a:off x="398805" y="3576869"/>
            <a:ext cx="956754" cy="839606"/>
          </a:xfrm>
          <a:prstGeom prst="rect">
            <a:avLst/>
          </a:prstGeom>
          <a:gradFill flip="none" rotWithShape="1">
            <a:gsLst>
              <a:gs pos="0">
                <a:sysClr val="window" lastClr="FFFFFF">
                  <a:lumMod val="85000"/>
                  <a:shade val="30000"/>
                  <a:satMod val="115000"/>
                </a:sysClr>
              </a:gs>
              <a:gs pos="50000">
                <a:sysClr val="window" lastClr="FFFFFF">
                  <a:lumMod val="85000"/>
                  <a:shade val="67500"/>
                  <a:satMod val="115000"/>
                </a:sysClr>
              </a:gs>
              <a:gs pos="100000">
                <a:sysClr val="window" lastClr="FFFFFF">
                  <a:lumMod val="85000"/>
                  <a:shade val="100000"/>
                  <a:satMod val="115000"/>
                </a:sysClr>
              </a:gs>
            </a:gsLst>
            <a:lin ang="18900000" scaled="1"/>
            <a:tileRect/>
          </a:gradFill>
          <a:ln>
            <a:solidFill>
              <a:sysClr val="window" lastClr="FFFFFF">
                <a:lumMod val="50000"/>
              </a:sysClr>
            </a:solidFill>
          </a:ln>
        </p:spPr>
        <p:txBody>
          <a:bodyPr wrap="none" rtlCol="0" anchor="ctr">
            <a:noAutofit/>
          </a:bodyPr>
          <a:lstStyle/>
          <a:p>
            <a:pPr marL="342900" marR="0" lvl="0" indent="-34290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/>
              <a:tabLst/>
              <a:defRPr/>
            </a:pPr>
            <a:endParaRPr kumimoji="1" lang="ko-KR" altLang="en-US" sz="1800" b="0" i="0" u="none" strike="noStrike" kern="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Arial" pitchFamily="34" charset="0"/>
            </a:endParaRPr>
          </a:p>
        </p:txBody>
      </p:sp>
      <p:sp>
        <p:nvSpPr>
          <p:cNvPr id="131" name="직사각형 130"/>
          <p:cNvSpPr/>
          <p:nvPr/>
        </p:nvSpPr>
        <p:spPr>
          <a:xfrm>
            <a:off x="398805" y="4514650"/>
            <a:ext cx="956754" cy="839606"/>
          </a:xfrm>
          <a:prstGeom prst="rect">
            <a:avLst/>
          </a:prstGeom>
          <a:gradFill flip="none" rotWithShape="1">
            <a:gsLst>
              <a:gs pos="0">
                <a:sysClr val="window" lastClr="FFFFFF">
                  <a:lumMod val="85000"/>
                  <a:shade val="30000"/>
                  <a:satMod val="115000"/>
                </a:sysClr>
              </a:gs>
              <a:gs pos="50000">
                <a:sysClr val="window" lastClr="FFFFFF">
                  <a:lumMod val="85000"/>
                  <a:shade val="67500"/>
                  <a:satMod val="115000"/>
                </a:sysClr>
              </a:gs>
              <a:gs pos="100000">
                <a:sysClr val="window" lastClr="FFFFFF">
                  <a:lumMod val="85000"/>
                  <a:shade val="100000"/>
                  <a:satMod val="115000"/>
                </a:sysClr>
              </a:gs>
            </a:gsLst>
            <a:lin ang="18900000" scaled="1"/>
            <a:tileRect/>
          </a:gradFill>
          <a:ln>
            <a:solidFill>
              <a:sysClr val="window" lastClr="FFFFFF">
                <a:lumMod val="50000"/>
              </a:sysClr>
            </a:solidFill>
          </a:ln>
        </p:spPr>
        <p:txBody>
          <a:bodyPr wrap="none" rtlCol="0" anchor="ctr">
            <a:noAutofit/>
          </a:bodyPr>
          <a:lstStyle/>
          <a:p>
            <a:pPr marL="342900" marR="0" lvl="0" indent="-34290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/>
              <a:tabLst/>
              <a:defRPr/>
            </a:pPr>
            <a:endParaRPr kumimoji="1" lang="ko-KR" altLang="en-US" sz="1800" b="0" i="0" u="none" strike="noStrike" kern="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Arial" pitchFamily="34" charset="0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1903606" y="1715867"/>
            <a:ext cx="2018501" cy="338554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latinLnBrk="0">
              <a:defRPr/>
            </a:pPr>
            <a:r>
              <a:rPr lang="ko-KR" altLang="en-US" sz="16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소통 </a:t>
            </a:r>
            <a:r>
              <a:rPr lang="en-US" altLang="ko-KR" sz="16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Program </a:t>
            </a:r>
            <a:r>
              <a:rPr lang="ko-KR" altLang="en-US" sz="16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방향</a:t>
            </a:r>
            <a:endParaRPr lang="en-US" altLang="ko-KR" sz="1600" kern="0" dirty="0">
              <a:solidFill>
                <a:sysClr val="windowText" lastClr="000000">
                  <a:lumMod val="95000"/>
                  <a:lumOff val="5000"/>
                </a:sysClr>
              </a:solidFill>
              <a:cs typeface="Arial" pitchFamily="34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1097041" y="2208779"/>
            <a:ext cx="1745991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latinLnBrk="0">
              <a:defRPr/>
            </a:pPr>
            <a:r>
              <a:rPr lang="ko-KR" altLang="en-US" sz="1400" kern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프로그램 추진 이유</a:t>
            </a:r>
            <a:endParaRPr lang="en-US" altLang="ko-KR" sz="1400" kern="0" dirty="0">
              <a:solidFill>
                <a:sysClr val="windowText" lastClr="000000">
                  <a:lumMod val="95000"/>
                  <a:lumOff val="5000"/>
                </a:sysClr>
              </a:solidFill>
              <a:cs typeface="Arial" pitchFamily="34" charset="0"/>
            </a:endParaRPr>
          </a:p>
        </p:txBody>
      </p:sp>
      <p:sp>
        <p:nvSpPr>
          <p:cNvPr id="134" name="TextBox 133"/>
          <p:cNvSpPr txBox="1"/>
          <p:nvPr/>
        </p:nvSpPr>
        <p:spPr bwMode="auto">
          <a:xfrm>
            <a:off x="505126" y="2758706"/>
            <a:ext cx="744113" cy="6924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rtlCol="0">
            <a:spAutoFit/>
          </a:bodyPr>
          <a:lstStyle/>
          <a:p>
            <a:pPr marL="342900" indent="-342900"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300" dirty="0">
                <a:solidFill>
                  <a:prstClr val="black"/>
                </a:solidFill>
                <a:cs typeface="Arial" pitchFamily="34" charset="0"/>
              </a:rPr>
              <a:t>新 </a:t>
            </a:r>
            <a:r>
              <a:rPr kumimoji="1" lang="ko-KR" altLang="en-US" sz="1300" dirty="0" smtClean="0">
                <a:solidFill>
                  <a:prstClr val="black"/>
                </a:solidFill>
                <a:cs typeface="Arial" pitchFamily="34" charset="0"/>
              </a:rPr>
              <a:t>비전</a:t>
            </a:r>
            <a:endParaRPr kumimoji="1" lang="en-US" altLang="ko-KR" sz="1300" dirty="0" smtClean="0">
              <a:solidFill>
                <a:prstClr val="black"/>
              </a:solidFill>
              <a:cs typeface="Arial" pitchFamily="34" charset="0"/>
            </a:endParaRPr>
          </a:p>
          <a:p>
            <a:pPr marL="342900" indent="-342900"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300" dirty="0" smtClean="0">
                <a:solidFill>
                  <a:prstClr val="black"/>
                </a:solidFill>
                <a:cs typeface="Arial" pitchFamily="34" charset="0"/>
              </a:rPr>
              <a:t>달성의</a:t>
            </a:r>
            <a:endParaRPr kumimoji="1" lang="en-US" altLang="ko-KR" sz="1300" dirty="0" smtClean="0">
              <a:solidFill>
                <a:prstClr val="black"/>
              </a:solidFill>
              <a:cs typeface="Arial" pitchFamily="34" charset="0"/>
            </a:endParaRPr>
          </a:p>
          <a:p>
            <a:pPr marL="342900" indent="-342900"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300" dirty="0" smtClean="0">
                <a:solidFill>
                  <a:prstClr val="black"/>
                </a:solidFill>
                <a:cs typeface="Arial" pitchFamily="34" charset="0"/>
              </a:rPr>
              <a:t>원동력</a:t>
            </a:r>
            <a:endParaRPr kumimoji="1" lang="en-US" altLang="ko-KR" sz="1300" dirty="0" smtClean="0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135" name="TextBox 134"/>
          <p:cNvSpPr txBox="1"/>
          <p:nvPr/>
        </p:nvSpPr>
        <p:spPr bwMode="auto">
          <a:xfrm>
            <a:off x="451425" y="3650424"/>
            <a:ext cx="851515" cy="6924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rtlCol="0">
            <a:spAutoFit/>
          </a:bodyPr>
          <a:lstStyle/>
          <a:p>
            <a:pPr marL="342900" indent="-342900"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300" dirty="0" smtClean="0">
                <a:solidFill>
                  <a:prstClr val="black"/>
                </a:solidFill>
                <a:cs typeface="Arial" pitchFamily="34" charset="0"/>
              </a:rPr>
              <a:t>구성원의</a:t>
            </a:r>
            <a:endParaRPr kumimoji="1" lang="en-US" altLang="ko-KR" sz="1300" dirty="0" smtClean="0">
              <a:solidFill>
                <a:prstClr val="black"/>
              </a:solidFill>
              <a:cs typeface="Arial" pitchFamily="34" charset="0"/>
            </a:endParaRPr>
          </a:p>
          <a:p>
            <a:pPr marL="342900" indent="-342900"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300" dirty="0" err="1" smtClean="0">
                <a:solidFill>
                  <a:prstClr val="black"/>
                </a:solidFill>
                <a:cs typeface="Arial" pitchFamily="34" charset="0"/>
              </a:rPr>
              <a:t>한방향</a:t>
            </a:r>
            <a:endParaRPr kumimoji="1" lang="en-US" altLang="ko-KR" sz="1300" dirty="0" smtClean="0">
              <a:solidFill>
                <a:prstClr val="black"/>
              </a:solidFill>
              <a:cs typeface="Arial" pitchFamily="34" charset="0"/>
            </a:endParaRPr>
          </a:p>
          <a:p>
            <a:pPr marL="342900" indent="-342900"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300" dirty="0" smtClean="0">
                <a:solidFill>
                  <a:prstClr val="black"/>
                </a:solidFill>
                <a:cs typeface="Arial" pitchFamily="34" charset="0"/>
              </a:rPr>
              <a:t>정렬</a:t>
            </a:r>
            <a:endParaRPr kumimoji="1" lang="en-US" altLang="ko-KR" sz="1300" dirty="0" smtClean="0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136" name="TextBox 135"/>
          <p:cNvSpPr txBox="1"/>
          <p:nvPr/>
        </p:nvSpPr>
        <p:spPr bwMode="auto">
          <a:xfrm>
            <a:off x="383297" y="4476924"/>
            <a:ext cx="987771" cy="8925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rtlCol="0">
            <a:spAutoFit/>
          </a:bodyPr>
          <a:lstStyle/>
          <a:p>
            <a:pPr marL="342900" indent="-342900"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300" dirty="0" smtClean="0">
                <a:solidFill>
                  <a:prstClr val="black"/>
                </a:solidFill>
                <a:cs typeface="Arial" pitchFamily="34" charset="0"/>
              </a:rPr>
              <a:t>직급</a:t>
            </a:r>
            <a:r>
              <a:rPr kumimoji="1" lang="en-US" altLang="ko-KR" sz="1300" dirty="0" smtClean="0">
                <a:solidFill>
                  <a:prstClr val="black"/>
                </a:solidFill>
                <a:cs typeface="Arial" pitchFamily="34" charset="0"/>
              </a:rPr>
              <a:t>/</a:t>
            </a:r>
            <a:r>
              <a:rPr kumimoji="1" lang="ko-KR" altLang="en-US" sz="1300" dirty="0" smtClean="0">
                <a:solidFill>
                  <a:prstClr val="black"/>
                </a:solidFill>
                <a:cs typeface="Arial" pitchFamily="34" charset="0"/>
              </a:rPr>
              <a:t>직렬</a:t>
            </a:r>
            <a:endParaRPr kumimoji="1" lang="en-US" altLang="ko-KR" sz="1300" dirty="0" smtClean="0">
              <a:solidFill>
                <a:prstClr val="black"/>
              </a:solidFill>
              <a:cs typeface="Arial" pitchFamily="34" charset="0"/>
            </a:endParaRPr>
          </a:p>
          <a:p>
            <a:pPr marL="342900" indent="-342900"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300" dirty="0" smtClean="0">
                <a:solidFill>
                  <a:prstClr val="black"/>
                </a:solidFill>
                <a:cs typeface="Arial" pitchFamily="34" charset="0"/>
              </a:rPr>
              <a:t>부서간</a:t>
            </a:r>
            <a:endParaRPr kumimoji="1" lang="en-US" altLang="ko-KR" sz="1300" dirty="0" smtClean="0">
              <a:solidFill>
                <a:prstClr val="black"/>
              </a:solidFill>
              <a:cs typeface="Arial" pitchFamily="34" charset="0"/>
            </a:endParaRPr>
          </a:p>
          <a:p>
            <a:pPr marL="342900" indent="-342900"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300" dirty="0" smtClean="0">
                <a:solidFill>
                  <a:prstClr val="black"/>
                </a:solidFill>
                <a:cs typeface="Arial" pitchFamily="34" charset="0"/>
              </a:rPr>
              <a:t>소통</a:t>
            </a:r>
            <a:r>
              <a:rPr kumimoji="1" lang="en-US" altLang="ko-KR" sz="1300" dirty="0" smtClean="0">
                <a:solidFill>
                  <a:prstClr val="black"/>
                </a:solidFill>
                <a:cs typeface="Arial" pitchFamily="34" charset="0"/>
              </a:rPr>
              <a:t>&amp;</a:t>
            </a:r>
            <a:r>
              <a:rPr kumimoji="1" lang="ko-KR" altLang="en-US" sz="1300" dirty="0" smtClean="0">
                <a:solidFill>
                  <a:prstClr val="black"/>
                </a:solidFill>
                <a:cs typeface="Arial" pitchFamily="34" charset="0"/>
              </a:rPr>
              <a:t>신뢰</a:t>
            </a:r>
            <a:endParaRPr kumimoji="1" lang="en-US" altLang="ko-KR" sz="1300" dirty="0" smtClean="0">
              <a:solidFill>
                <a:prstClr val="black"/>
              </a:solidFill>
              <a:cs typeface="Arial" pitchFamily="34" charset="0"/>
            </a:endParaRPr>
          </a:p>
          <a:p>
            <a:pPr marL="342900" indent="-342900"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300" dirty="0">
                <a:solidFill>
                  <a:prstClr val="black"/>
                </a:solidFill>
                <a:cs typeface="Arial" pitchFamily="34" charset="0"/>
              </a:rPr>
              <a:t> </a:t>
            </a:r>
            <a:r>
              <a:rPr kumimoji="1" lang="ko-KR" altLang="en-US" sz="1300" dirty="0" smtClean="0">
                <a:solidFill>
                  <a:prstClr val="black"/>
                </a:solidFill>
                <a:cs typeface="Arial" pitchFamily="34" charset="0"/>
              </a:rPr>
              <a:t>조직 문화</a:t>
            </a:r>
            <a:endParaRPr kumimoji="1" lang="en-US" altLang="ko-KR" sz="1300" dirty="0" smtClean="0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137" name="TextBox 136"/>
          <p:cNvSpPr txBox="1"/>
          <p:nvPr/>
        </p:nvSpPr>
        <p:spPr bwMode="auto">
          <a:xfrm>
            <a:off x="1294754" y="2736814"/>
            <a:ext cx="2199641" cy="6924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rtlCol="0">
            <a:spAutoFit/>
          </a:bodyPr>
          <a:lstStyle/>
          <a:p>
            <a:pPr marL="342900" indent="-342900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300" dirty="0" smtClean="0">
                <a:solidFill>
                  <a:prstClr val="black"/>
                </a:solidFill>
                <a:cs typeface="Arial" pitchFamily="34" charset="0"/>
              </a:rPr>
              <a:t>新 비전 달성을 위한</a:t>
            </a:r>
            <a:endParaRPr kumimoji="1" lang="en-US" altLang="ko-KR" sz="1300" dirty="0" smtClean="0">
              <a:solidFill>
                <a:prstClr val="black"/>
              </a:solidFill>
              <a:cs typeface="Arial" pitchFamily="34" charset="0"/>
            </a:endParaRPr>
          </a:p>
          <a:p>
            <a:pPr marL="342900" indent="-342900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300" dirty="0" smtClean="0">
                <a:solidFill>
                  <a:prstClr val="black"/>
                </a:solidFill>
                <a:cs typeface="Arial" pitchFamily="34" charset="0"/>
              </a:rPr>
              <a:t>구성원의</a:t>
            </a:r>
            <a:r>
              <a:rPr kumimoji="1" lang="en-US" altLang="ko-KR" sz="1300" dirty="0" smtClean="0">
                <a:solidFill>
                  <a:prstClr val="black"/>
                </a:solidFill>
                <a:cs typeface="Arial" pitchFamily="34" charset="0"/>
              </a:rPr>
              <a:t> </a:t>
            </a:r>
            <a:r>
              <a:rPr kumimoji="1" lang="ko-KR" altLang="en-US" sz="1300" dirty="0" smtClean="0">
                <a:solidFill>
                  <a:prstClr val="black"/>
                </a:solidFill>
                <a:cs typeface="Arial" pitchFamily="34" charset="0"/>
              </a:rPr>
              <a:t>인식 </a:t>
            </a:r>
            <a:r>
              <a:rPr kumimoji="1" lang="en-US" altLang="ko-KR" sz="1300" dirty="0" smtClean="0">
                <a:solidFill>
                  <a:prstClr val="black"/>
                </a:solidFill>
                <a:cs typeface="Arial" pitchFamily="34" charset="0"/>
              </a:rPr>
              <a:t>/</a:t>
            </a:r>
            <a:r>
              <a:rPr kumimoji="1" lang="ko-KR" altLang="en-US" sz="1300" dirty="0" smtClean="0">
                <a:solidFill>
                  <a:prstClr val="black"/>
                </a:solidFill>
                <a:cs typeface="Arial" pitchFamily="34" charset="0"/>
              </a:rPr>
              <a:t>행동변화의</a:t>
            </a:r>
            <a:endParaRPr kumimoji="1" lang="en-US" altLang="ko-KR" sz="1300" dirty="0" smtClean="0">
              <a:solidFill>
                <a:prstClr val="black"/>
              </a:solidFill>
              <a:cs typeface="Arial" pitchFamily="34" charset="0"/>
            </a:endParaRPr>
          </a:p>
          <a:p>
            <a:pPr marL="342900" indent="-342900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300" dirty="0" smtClean="0">
                <a:solidFill>
                  <a:prstClr val="black"/>
                </a:solidFill>
                <a:cs typeface="Arial" pitchFamily="34" charset="0"/>
              </a:rPr>
              <a:t>유도방법은</a:t>
            </a:r>
            <a:r>
              <a:rPr kumimoji="1" lang="en-US" altLang="ko-KR" sz="1300" dirty="0" smtClean="0">
                <a:solidFill>
                  <a:prstClr val="black"/>
                </a:solidFill>
                <a:cs typeface="Arial" pitchFamily="34" charset="0"/>
              </a:rPr>
              <a:t>?</a:t>
            </a:r>
          </a:p>
        </p:txBody>
      </p:sp>
      <p:sp>
        <p:nvSpPr>
          <p:cNvPr id="138" name="TextBox 137"/>
          <p:cNvSpPr txBox="1"/>
          <p:nvPr/>
        </p:nvSpPr>
        <p:spPr bwMode="auto">
          <a:xfrm>
            <a:off x="1294754" y="3750451"/>
            <a:ext cx="1773242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rtlCol="0">
            <a:spAutoFit/>
          </a:bodyPr>
          <a:lstStyle/>
          <a:p>
            <a:pPr marL="342900" indent="-342900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300" dirty="0" smtClean="0">
                <a:solidFill>
                  <a:prstClr val="black"/>
                </a:solidFill>
                <a:cs typeface="Arial" pitchFamily="34" charset="0"/>
              </a:rPr>
              <a:t>조직구성원의의</a:t>
            </a:r>
            <a:endParaRPr kumimoji="1" lang="en-US" altLang="ko-KR" sz="1300" dirty="0" smtClean="0">
              <a:solidFill>
                <a:prstClr val="black"/>
              </a:solidFill>
              <a:cs typeface="Arial" pitchFamily="34" charset="0"/>
            </a:endParaRPr>
          </a:p>
          <a:p>
            <a:pPr marL="342900" indent="-342900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300" dirty="0" err="1" smtClean="0">
                <a:solidFill>
                  <a:prstClr val="black"/>
                </a:solidFill>
                <a:cs typeface="Arial" pitchFamily="34" charset="0"/>
              </a:rPr>
              <a:t>한방향</a:t>
            </a:r>
            <a:r>
              <a:rPr kumimoji="1" lang="ko-KR" altLang="en-US" sz="1300" dirty="0" smtClean="0">
                <a:solidFill>
                  <a:prstClr val="black"/>
                </a:solidFill>
                <a:cs typeface="Arial" pitchFamily="34" charset="0"/>
              </a:rPr>
              <a:t> 정렬  방법은</a:t>
            </a:r>
            <a:r>
              <a:rPr kumimoji="1" lang="en-US" altLang="ko-KR" sz="1300" dirty="0" smtClean="0">
                <a:solidFill>
                  <a:prstClr val="black"/>
                </a:solidFill>
                <a:cs typeface="Arial" pitchFamily="34" charset="0"/>
              </a:rPr>
              <a:t>?</a:t>
            </a:r>
            <a:endParaRPr kumimoji="1" lang="en-US" altLang="ko-KR" sz="1300" dirty="0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139" name="TextBox 138"/>
          <p:cNvSpPr txBox="1"/>
          <p:nvPr/>
        </p:nvSpPr>
        <p:spPr>
          <a:xfrm>
            <a:off x="3492023" y="2208779"/>
            <a:ext cx="1745991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latinLnBrk="0">
              <a:defRPr/>
            </a:pPr>
            <a:r>
              <a:rPr lang="ko-KR" altLang="en-US" sz="1400" kern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소통 프로그램 구조</a:t>
            </a:r>
            <a:endParaRPr lang="en-US" altLang="ko-KR" sz="1400" kern="0" dirty="0">
              <a:solidFill>
                <a:sysClr val="windowText" lastClr="000000">
                  <a:lumMod val="95000"/>
                  <a:lumOff val="5000"/>
                </a:sysClr>
              </a:solidFill>
              <a:cs typeface="Arial" pitchFamily="34" charset="0"/>
            </a:endParaRPr>
          </a:p>
        </p:txBody>
      </p:sp>
      <p:sp>
        <p:nvSpPr>
          <p:cNvPr id="140" name="TextBox 139"/>
          <p:cNvSpPr txBox="1"/>
          <p:nvPr/>
        </p:nvSpPr>
        <p:spPr bwMode="auto">
          <a:xfrm>
            <a:off x="1294754" y="4688232"/>
            <a:ext cx="2196435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rtlCol="0">
            <a:spAutoFit/>
          </a:bodyPr>
          <a:lstStyle/>
          <a:p>
            <a:pPr marL="342900" indent="-342900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300" dirty="0" smtClean="0">
                <a:solidFill>
                  <a:prstClr val="black"/>
                </a:solidFill>
                <a:cs typeface="Arial" pitchFamily="34" charset="0"/>
              </a:rPr>
              <a:t>상호 불신과 소극적 태도의</a:t>
            </a:r>
            <a:endParaRPr kumimoji="1" lang="en-US" altLang="ko-KR" sz="1300" dirty="0" smtClean="0">
              <a:solidFill>
                <a:prstClr val="black"/>
              </a:solidFill>
              <a:cs typeface="Arial" pitchFamily="34" charset="0"/>
            </a:endParaRPr>
          </a:p>
          <a:p>
            <a:pPr marL="342900" indent="-342900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300" dirty="0" smtClean="0">
                <a:solidFill>
                  <a:prstClr val="black"/>
                </a:solidFill>
                <a:cs typeface="Arial" pitchFamily="34" charset="0"/>
              </a:rPr>
              <a:t>감정의 해결방법은</a:t>
            </a:r>
            <a:r>
              <a:rPr kumimoji="1" lang="en-US" altLang="ko-KR" sz="1300" dirty="0" smtClean="0">
                <a:solidFill>
                  <a:prstClr val="black"/>
                </a:solidFill>
                <a:cs typeface="Arial" pitchFamily="34" charset="0"/>
              </a:rPr>
              <a:t>?</a:t>
            </a:r>
            <a:endParaRPr kumimoji="1" lang="en-US" altLang="ko-KR" sz="1300" dirty="0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141" name="Freeform 37"/>
          <p:cNvSpPr>
            <a:spLocks/>
          </p:cNvSpPr>
          <p:nvPr/>
        </p:nvSpPr>
        <p:spPr bwMode="auto">
          <a:xfrm rot="5400000">
            <a:off x="3146252" y="3812143"/>
            <a:ext cx="1085850" cy="385762"/>
          </a:xfrm>
          <a:custGeom>
            <a:avLst/>
            <a:gdLst>
              <a:gd name="T0" fmla="*/ 25 w 564"/>
              <a:gd name="T1" fmla="*/ 87 h 243"/>
              <a:gd name="T2" fmla="*/ 357 w 564"/>
              <a:gd name="T3" fmla="*/ 0 h 243"/>
              <a:gd name="T4" fmla="*/ 680 w 564"/>
              <a:gd name="T5" fmla="*/ 90 h 243"/>
              <a:gd name="T6" fmla="*/ 498 w 564"/>
              <a:gd name="T7" fmla="*/ 90 h 243"/>
              <a:gd name="T8" fmla="*/ 684 w 564"/>
              <a:gd name="T9" fmla="*/ 243 h 243"/>
              <a:gd name="T10" fmla="*/ 0 w 564"/>
              <a:gd name="T11" fmla="*/ 243 h 243"/>
              <a:gd name="T12" fmla="*/ 204 w 564"/>
              <a:gd name="T13" fmla="*/ 90 h 243"/>
              <a:gd name="T14" fmla="*/ 25 w 564"/>
              <a:gd name="T15" fmla="*/ 87 h 2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564"/>
              <a:gd name="T25" fmla="*/ 0 h 243"/>
              <a:gd name="T26" fmla="*/ 564 w 564"/>
              <a:gd name="T27" fmla="*/ 243 h 2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564" h="243">
                <a:moveTo>
                  <a:pt x="21" y="87"/>
                </a:moveTo>
                <a:lnTo>
                  <a:pt x="294" y="0"/>
                </a:lnTo>
                <a:lnTo>
                  <a:pt x="561" y="90"/>
                </a:lnTo>
                <a:lnTo>
                  <a:pt x="411" y="90"/>
                </a:lnTo>
                <a:lnTo>
                  <a:pt x="564" y="243"/>
                </a:lnTo>
                <a:lnTo>
                  <a:pt x="0" y="243"/>
                </a:lnTo>
                <a:lnTo>
                  <a:pt x="168" y="90"/>
                </a:lnTo>
                <a:lnTo>
                  <a:pt x="21" y="87"/>
                </a:lnTo>
                <a:close/>
              </a:path>
            </a:pathLst>
          </a:custGeom>
          <a:gradFill rotWithShape="1">
            <a:gsLst>
              <a:gs pos="0">
                <a:srgbClr val="5796DB"/>
              </a:gs>
              <a:gs pos="100000">
                <a:srgbClr val="FFFFFF">
                  <a:alpha val="0"/>
                </a:srgb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kumimoji="1" lang="ko-KR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142" name="TextBox 141"/>
          <p:cNvSpPr txBox="1"/>
          <p:nvPr/>
        </p:nvSpPr>
        <p:spPr>
          <a:xfrm>
            <a:off x="4116755" y="2883103"/>
            <a:ext cx="1144864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latinLnBrk="0">
              <a:defRPr/>
            </a:pPr>
            <a:r>
              <a:rPr lang="ko-KR" altLang="en-US" sz="14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소통과 신뢰</a:t>
            </a:r>
            <a:endParaRPr lang="en-US" altLang="ko-KR" sz="1400" kern="0" dirty="0" smtClean="0">
              <a:solidFill>
                <a:sysClr val="windowText" lastClr="000000">
                  <a:lumMod val="95000"/>
                  <a:lumOff val="5000"/>
                </a:sysClr>
              </a:solidFill>
              <a:cs typeface="Arial" pitchFamily="34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7016718" y="1544694"/>
            <a:ext cx="1713931" cy="338554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latinLnBrk="0">
              <a:defRPr/>
            </a:pPr>
            <a:r>
              <a:rPr lang="ko-KR" altLang="en-US" sz="16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개발 </a:t>
            </a:r>
            <a:r>
              <a:rPr lang="en-US" altLang="ko-KR" sz="16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/ </a:t>
            </a:r>
            <a:r>
              <a:rPr lang="ko-KR" altLang="en-US" sz="16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운영 방향</a:t>
            </a:r>
            <a:endParaRPr lang="en-US" altLang="ko-KR" sz="1600" kern="0" dirty="0">
              <a:solidFill>
                <a:sysClr val="windowText" lastClr="000000">
                  <a:lumMod val="95000"/>
                  <a:lumOff val="5000"/>
                </a:sysClr>
              </a:solidFill>
              <a:cs typeface="Arial" pitchFamily="34" charset="0"/>
            </a:endParaRPr>
          </a:p>
        </p:txBody>
      </p:sp>
      <p:sp>
        <p:nvSpPr>
          <p:cNvPr id="144" name="AutoShape 21"/>
          <p:cNvSpPr>
            <a:spLocks noChangeArrowheads="1"/>
          </p:cNvSpPr>
          <p:nvPr/>
        </p:nvSpPr>
        <p:spPr bwMode="auto">
          <a:xfrm>
            <a:off x="6170751" y="2006928"/>
            <a:ext cx="3230562" cy="1159608"/>
          </a:xfrm>
          <a:prstGeom prst="roundRect">
            <a:avLst>
              <a:gd name="adj" fmla="val 2032"/>
            </a:avLst>
          </a:prstGeom>
          <a:solidFill>
            <a:srgbClr val="FFFFFF"/>
          </a:solidFill>
          <a:ln w="12700" algn="ctr">
            <a:solidFill>
              <a:srgbClr val="D0C87E">
                <a:alpha val="60001"/>
              </a:srgbClr>
            </a:solidFill>
            <a:round/>
            <a:headEnd/>
            <a:tailEnd/>
          </a:ln>
          <a:effectLst>
            <a:outerShdw dist="17961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latinLnBrk="0">
              <a:defRPr/>
            </a:pPr>
            <a:endParaRPr lang="ko-KR" altLang="ko-KR" sz="1200" b="1" kern="0">
              <a:solidFill>
                <a:sysClr val="windowText" lastClr="000000"/>
              </a:solidFill>
              <a:cs typeface="Arial" pitchFamily="34" charset="0"/>
            </a:endParaRPr>
          </a:p>
        </p:txBody>
      </p:sp>
      <p:sp>
        <p:nvSpPr>
          <p:cNvPr id="145" name="AutoShape 22"/>
          <p:cNvSpPr>
            <a:spLocks noChangeArrowheads="1"/>
          </p:cNvSpPr>
          <p:nvPr/>
        </p:nvSpPr>
        <p:spPr bwMode="auto">
          <a:xfrm>
            <a:off x="8525013" y="2113291"/>
            <a:ext cx="781050" cy="120650"/>
          </a:xfrm>
          <a:prstGeom prst="roundRect">
            <a:avLst>
              <a:gd name="adj" fmla="val 0"/>
            </a:avLst>
          </a:prstGeom>
          <a:solidFill>
            <a:srgbClr val="E2DCAC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0000" anchor="ctr"/>
          <a:lstStyle/>
          <a:p>
            <a:pPr latinLnBrk="0">
              <a:defRPr/>
            </a:pPr>
            <a:endParaRPr lang="ko-KR" altLang="en-US" kern="0" smtClean="0">
              <a:solidFill>
                <a:sysClr val="windowText" lastClr="000000"/>
              </a:solidFill>
              <a:cs typeface="Arial" pitchFamily="34" charset="0"/>
            </a:endParaRPr>
          </a:p>
        </p:txBody>
      </p:sp>
      <p:sp>
        <p:nvSpPr>
          <p:cNvPr id="146" name="AutoShape 23"/>
          <p:cNvSpPr>
            <a:spLocks noChangeArrowheads="1"/>
          </p:cNvSpPr>
          <p:nvPr/>
        </p:nvSpPr>
        <p:spPr bwMode="auto">
          <a:xfrm flipH="1">
            <a:off x="6243776" y="2113291"/>
            <a:ext cx="785812" cy="120650"/>
          </a:xfrm>
          <a:prstGeom prst="roundRect">
            <a:avLst>
              <a:gd name="adj" fmla="val 0"/>
            </a:avLst>
          </a:prstGeom>
          <a:solidFill>
            <a:srgbClr val="E2DCAC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0000" anchor="ctr"/>
          <a:lstStyle/>
          <a:p>
            <a:pPr latinLnBrk="0">
              <a:defRPr/>
            </a:pPr>
            <a:endParaRPr lang="ko-KR" altLang="en-US" kern="0" smtClean="0">
              <a:solidFill>
                <a:sysClr val="windowText" lastClr="000000"/>
              </a:solidFill>
              <a:cs typeface="Arial" pitchFamily="34" charset="0"/>
            </a:endParaRPr>
          </a:p>
        </p:txBody>
      </p:sp>
      <p:grpSp>
        <p:nvGrpSpPr>
          <p:cNvPr id="147" name="그룹 146"/>
          <p:cNvGrpSpPr/>
          <p:nvPr/>
        </p:nvGrpSpPr>
        <p:grpSpPr>
          <a:xfrm>
            <a:off x="6729551" y="2043441"/>
            <a:ext cx="2090738" cy="255588"/>
            <a:chOff x="7104063" y="2335213"/>
            <a:chExt cx="790575" cy="255588"/>
          </a:xfrm>
        </p:grpSpPr>
        <p:sp>
          <p:nvSpPr>
            <p:cNvPr id="148" name="AutoShape 24"/>
            <p:cNvSpPr>
              <a:spLocks noChangeArrowheads="1"/>
            </p:cNvSpPr>
            <p:nvPr/>
          </p:nvSpPr>
          <p:spPr bwMode="auto">
            <a:xfrm flipH="1">
              <a:off x="7104063" y="2335213"/>
              <a:ext cx="790575" cy="255588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90000" anchor="ctr"/>
            <a:lstStyle/>
            <a:p>
              <a:pPr latinLnBrk="0">
                <a:defRPr/>
              </a:pPr>
              <a:endParaRPr lang="ko-KR" altLang="ko-KR" sz="1100" b="1" kern="0" smtClean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149" name="AutoShape 25"/>
            <p:cNvSpPr>
              <a:spLocks noChangeArrowheads="1"/>
            </p:cNvSpPr>
            <p:nvPr/>
          </p:nvSpPr>
          <p:spPr bwMode="auto">
            <a:xfrm>
              <a:off x="7154863" y="2368550"/>
              <a:ext cx="677862" cy="18415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CFBF6"/>
                </a:gs>
                <a:gs pos="100000">
                  <a:srgbClr val="EBE4AF"/>
                </a:gs>
              </a:gsLst>
              <a:lin ang="2700000" scaled="1"/>
            </a:gradFill>
            <a:ln w="3175" algn="ctr">
              <a:solidFill>
                <a:srgbClr val="D1C147">
                  <a:alpha val="60001"/>
                </a:srgbClr>
              </a:solidFill>
              <a:round/>
              <a:headEnd/>
              <a:tailEnd/>
            </a:ln>
            <a:effectLst>
              <a:outerShdw dist="17961" dir="2700000" algn="ctr" rotWithShape="0">
                <a:srgbClr val="808080"/>
              </a:outerShdw>
            </a:effectLst>
          </p:spPr>
          <p:txBody>
            <a:bodyPr wrap="none" anchor="ctr"/>
            <a:lstStyle/>
            <a:p>
              <a:pPr latinLnBrk="0">
                <a:defRPr/>
              </a:pPr>
              <a:endParaRPr lang="ko-KR" altLang="en-US" sz="1200" b="1" kern="0" dirty="0">
                <a:solidFill>
                  <a:sysClr val="windowText" lastClr="000000"/>
                </a:solidFill>
                <a:cs typeface="Arial" pitchFamily="34" charset="0"/>
              </a:endParaRPr>
            </a:p>
          </p:txBody>
        </p:sp>
      </p:grpSp>
      <p:sp>
        <p:nvSpPr>
          <p:cNvPr id="150" name="TextBox 149"/>
          <p:cNvSpPr txBox="1"/>
          <p:nvPr/>
        </p:nvSpPr>
        <p:spPr bwMode="auto">
          <a:xfrm>
            <a:off x="7293859" y="2012549"/>
            <a:ext cx="962123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rtlCol="0">
            <a:spAutoFit/>
          </a:bodyPr>
          <a:lstStyle/>
          <a:p>
            <a:pPr marL="342900" indent="-342900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400" b="1" dirty="0" smtClean="0">
                <a:solidFill>
                  <a:prstClr val="black">
                    <a:lumMod val="95000"/>
                    <a:lumOff val="5000"/>
                  </a:prstClr>
                </a:solidFill>
                <a:cs typeface="Arial" pitchFamily="34" charset="0"/>
              </a:rPr>
              <a:t>교육 목적</a:t>
            </a:r>
          </a:p>
        </p:txBody>
      </p:sp>
      <p:sp>
        <p:nvSpPr>
          <p:cNvPr id="151" name="TextBox 150"/>
          <p:cNvSpPr txBox="1"/>
          <p:nvPr/>
        </p:nvSpPr>
        <p:spPr>
          <a:xfrm>
            <a:off x="6242557" y="2273132"/>
            <a:ext cx="3183885" cy="89255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latinLnBrk="0">
              <a:defRPr/>
            </a:pPr>
            <a:r>
              <a:rPr lang="ko-KR" altLang="en-US" sz="1300" kern="0" dirty="0" err="1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新비전</a:t>
            </a:r>
            <a:r>
              <a:rPr lang="ko-KR" altLang="en-US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 체계 달성을 위한 긍정의</a:t>
            </a:r>
            <a:r>
              <a:rPr lang="en-US" altLang="ko-KR" sz="1300" kern="0" dirty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 </a:t>
            </a:r>
            <a:r>
              <a:rPr lang="ko-KR" altLang="en-US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에너지</a:t>
            </a:r>
            <a:endParaRPr lang="en-US" altLang="ko-KR" sz="1300" kern="0" dirty="0" smtClean="0">
              <a:solidFill>
                <a:sysClr val="windowText" lastClr="000000">
                  <a:lumMod val="95000"/>
                  <a:lumOff val="5000"/>
                </a:sysClr>
              </a:solidFill>
              <a:cs typeface="Arial" pitchFamily="34" charset="0"/>
            </a:endParaRPr>
          </a:p>
          <a:p>
            <a:pPr latinLnBrk="0">
              <a:defRPr/>
            </a:pPr>
            <a:r>
              <a:rPr lang="ko-KR" altLang="en-US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창출을 위해 </a:t>
            </a:r>
            <a:endParaRPr lang="en-US" altLang="ko-KR" sz="1300" kern="0" dirty="0" smtClean="0">
              <a:solidFill>
                <a:sysClr val="windowText" lastClr="000000">
                  <a:lumMod val="95000"/>
                  <a:lumOff val="5000"/>
                </a:sysClr>
              </a:solidFill>
              <a:cs typeface="Arial" pitchFamily="34" charset="0"/>
            </a:endParaRPr>
          </a:p>
          <a:p>
            <a:pPr latinLnBrk="0">
              <a:defRPr/>
            </a:pPr>
            <a:r>
              <a:rPr lang="en-US" altLang="ko-KR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1) </a:t>
            </a:r>
            <a:r>
              <a:rPr lang="ko-KR" altLang="en-US" sz="1300" kern="0" dirty="0" err="1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新비전</a:t>
            </a:r>
            <a:r>
              <a:rPr lang="ko-KR" altLang="en-US" sz="1300" kern="0" dirty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 </a:t>
            </a:r>
            <a:r>
              <a:rPr lang="ko-KR" altLang="en-US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체계에 대한 이해를 바탕으로</a:t>
            </a:r>
            <a:endParaRPr lang="en-US" altLang="ko-KR" sz="1300" kern="0" dirty="0" smtClean="0">
              <a:solidFill>
                <a:sysClr val="windowText" lastClr="000000">
                  <a:lumMod val="95000"/>
                  <a:lumOff val="5000"/>
                </a:sysClr>
              </a:solidFill>
              <a:cs typeface="Arial" pitchFamily="34" charset="0"/>
            </a:endParaRPr>
          </a:p>
          <a:p>
            <a:pPr latinLnBrk="0">
              <a:defRPr/>
            </a:pPr>
            <a:r>
              <a:rPr lang="en-US" altLang="ko-KR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2) </a:t>
            </a:r>
            <a:r>
              <a:rPr lang="ko-KR" altLang="en-US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소통과 신뢰의 조직문화를</a:t>
            </a:r>
            <a:r>
              <a:rPr lang="en-US" altLang="ko-KR" sz="1300" kern="0" dirty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 </a:t>
            </a:r>
            <a:r>
              <a:rPr lang="ko-KR" altLang="en-US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구축함</a:t>
            </a:r>
            <a:endParaRPr lang="en-US" altLang="ko-KR" sz="1300" kern="0" dirty="0">
              <a:solidFill>
                <a:sysClr val="windowText" lastClr="000000">
                  <a:lumMod val="95000"/>
                  <a:lumOff val="5000"/>
                </a:sysClr>
              </a:solidFill>
              <a:cs typeface="Arial" pitchFamily="34" charset="0"/>
            </a:endParaRPr>
          </a:p>
        </p:txBody>
      </p:sp>
      <p:sp>
        <p:nvSpPr>
          <p:cNvPr id="152" name="AutoShape 21"/>
          <p:cNvSpPr>
            <a:spLocks noChangeArrowheads="1"/>
          </p:cNvSpPr>
          <p:nvPr/>
        </p:nvSpPr>
        <p:spPr bwMode="auto">
          <a:xfrm>
            <a:off x="6170751" y="3257798"/>
            <a:ext cx="3230562" cy="1016000"/>
          </a:xfrm>
          <a:prstGeom prst="roundRect">
            <a:avLst>
              <a:gd name="adj" fmla="val 2032"/>
            </a:avLst>
          </a:prstGeom>
          <a:solidFill>
            <a:srgbClr val="FFFFFF"/>
          </a:solidFill>
          <a:ln w="12700" algn="ctr">
            <a:solidFill>
              <a:srgbClr val="D0C87E">
                <a:alpha val="60001"/>
              </a:srgbClr>
            </a:solidFill>
            <a:round/>
            <a:headEnd/>
            <a:tailEnd/>
          </a:ln>
          <a:effectLst>
            <a:outerShdw dist="17961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latinLnBrk="0">
              <a:defRPr/>
            </a:pPr>
            <a:endParaRPr lang="ko-KR" altLang="ko-KR" sz="1200" b="1" kern="0">
              <a:solidFill>
                <a:sysClr val="windowText" lastClr="000000"/>
              </a:solidFill>
              <a:cs typeface="Arial" pitchFamily="34" charset="0"/>
            </a:endParaRPr>
          </a:p>
        </p:txBody>
      </p:sp>
      <p:sp>
        <p:nvSpPr>
          <p:cNvPr id="153" name="AutoShape 22"/>
          <p:cNvSpPr>
            <a:spLocks noChangeArrowheads="1"/>
          </p:cNvSpPr>
          <p:nvPr/>
        </p:nvSpPr>
        <p:spPr bwMode="auto">
          <a:xfrm>
            <a:off x="8525013" y="3364161"/>
            <a:ext cx="781050" cy="120650"/>
          </a:xfrm>
          <a:prstGeom prst="roundRect">
            <a:avLst>
              <a:gd name="adj" fmla="val 0"/>
            </a:avLst>
          </a:prstGeom>
          <a:solidFill>
            <a:srgbClr val="E2DCAC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0000" anchor="ctr"/>
          <a:lstStyle/>
          <a:p>
            <a:pPr latinLnBrk="0">
              <a:defRPr/>
            </a:pPr>
            <a:endParaRPr lang="ko-KR" altLang="en-US" kern="0" smtClean="0">
              <a:solidFill>
                <a:sysClr val="windowText" lastClr="000000"/>
              </a:solidFill>
              <a:cs typeface="Arial" pitchFamily="34" charset="0"/>
            </a:endParaRPr>
          </a:p>
        </p:txBody>
      </p:sp>
      <p:sp>
        <p:nvSpPr>
          <p:cNvPr id="154" name="AutoShape 23"/>
          <p:cNvSpPr>
            <a:spLocks noChangeArrowheads="1"/>
          </p:cNvSpPr>
          <p:nvPr/>
        </p:nvSpPr>
        <p:spPr bwMode="auto">
          <a:xfrm flipH="1">
            <a:off x="6243776" y="3364161"/>
            <a:ext cx="785812" cy="120650"/>
          </a:xfrm>
          <a:prstGeom prst="roundRect">
            <a:avLst>
              <a:gd name="adj" fmla="val 0"/>
            </a:avLst>
          </a:prstGeom>
          <a:solidFill>
            <a:srgbClr val="E2DCAC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0000" anchor="ctr"/>
          <a:lstStyle/>
          <a:p>
            <a:pPr latinLnBrk="0">
              <a:defRPr/>
            </a:pPr>
            <a:endParaRPr lang="ko-KR" altLang="en-US" kern="0" smtClean="0">
              <a:solidFill>
                <a:sysClr val="windowText" lastClr="000000"/>
              </a:solidFill>
              <a:cs typeface="Arial" pitchFamily="34" charset="0"/>
            </a:endParaRPr>
          </a:p>
        </p:txBody>
      </p:sp>
      <p:grpSp>
        <p:nvGrpSpPr>
          <p:cNvPr id="155" name="그룹 154"/>
          <p:cNvGrpSpPr/>
          <p:nvPr/>
        </p:nvGrpSpPr>
        <p:grpSpPr>
          <a:xfrm>
            <a:off x="6729551" y="3294311"/>
            <a:ext cx="2090738" cy="255588"/>
            <a:chOff x="7104063" y="2335213"/>
            <a:chExt cx="790575" cy="255588"/>
          </a:xfrm>
        </p:grpSpPr>
        <p:sp>
          <p:nvSpPr>
            <p:cNvPr id="156" name="AutoShape 24"/>
            <p:cNvSpPr>
              <a:spLocks noChangeArrowheads="1"/>
            </p:cNvSpPr>
            <p:nvPr/>
          </p:nvSpPr>
          <p:spPr bwMode="auto">
            <a:xfrm flipH="1">
              <a:off x="7104063" y="2335213"/>
              <a:ext cx="790575" cy="255588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90000" anchor="ctr"/>
            <a:lstStyle/>
            <a:p>
              <a:pPr latinLnBrk="0">
                <a:defRPr/>
              </a:pPr>
              <a:endParaRPr lang="ko-KR" altLang="ko-KR" sz="1100" b="1" kern="0" smtClean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157" name="AutoShape 25"/>
            <p:cNvSpPr>
              <a:spLocks noChangeArrowheads="1"/>
            </p:cNvSpPr>
            <p:nvPr/>
          </p:nvSpPr>
          <p:spPr bwMode="auto">
            <a:xfrm>
              <a:off x="7154863" y="2368550"/>
              <a:ext cx="677862" cy="18415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CFBF6"/>
                </a:gs>
                <a:gs pos="100000">
                  <a:srgbClr val="EBE4AF"/>
                </a:gs>
              </a:gsLst>
              <a:lin ang="2700000" scaled="1"/>
            </a:gradFill>
            <a:ln w="3175" algn="ctr">
              <a:solidFill>
                <a:srgbClr val="D1C147">
                  <a:alpha val="60001"/>
                </a:srgbClr>
              </a:solidFill>
              <a:round/>
              <a:headEnd/>
              <a:tailEnd/>
            </a:ln>
            <a:effectLst>
              <a:outerShdw dist="17961" dir="2700000" algn="ctr" rotWithShape="0">
                <a:srgbClr val="808080"/>
              </a:outerShdw>
            </a:effectLst>
          </p:spPr>
          <p:txBody>
            <a:bodyPr wrap="none" anchor="ctr"/>
            <a:lstStyle/>
            <a:p>
              <a:pPr latinLnBrk="0">
                <a:defRPr/>
              </a:pPr>
              <a:endParaRPr lang="ko-KR" altLang="en-US" sz="1200" b="1" kern="0" dirty="0">
                <a:solidFill>
                  <a:sysClr val="windowText" lastClr="000000"/>
                </a:solidFill>
                <a:cs typeface="Arial" pitchFamily="34" charset="0"/>
              </a:endParaRPr>
            </a:p>
          </p:txBody>
        </p:sp>
      </p:grpSp>
      <p:sp>
        <p:nvSpPr>
          <p:cNvPr id="158" name="TextBox 157"/>
          <p:cNvSpPr txBox="1"/>
          <p:nvPr/>
        </p:nvSpPr>
        <p:spPr bwMode="auto">
          <a:xfrm>
            <a:off x="7293859" y="3263419"/>
            <a:ext cx="962123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rtlCol="0">
            <a:spAutoFit/>
          </a:bodyPr>
          <a:lstStyle/>
          <a:p>
            <a:pPr marL="342900" indent="-342900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400" b="1" smtClean="0">
                <a:solidFill>
                  <a:prstClr val="black">
                    <a:lumMod val="95000"/>
                    <a:lumOff val="5000"/>
                  </a:prstClr>
                </a:solidFill>
                <a:cs typeface="Arial" pitchFamily="34" charset="0"/>
              </a:rPr>
              <a:t>교육 내용</a:t>
            </a:r>
            <a:endParaRPr kumimoji="1" lang="ko-KR" altLang="en-US" sz="1400" b="1" dirty="0" smtClean="0">
              <a:solidFill>
                <a:prstClr val="black">
                  <a:lumMod val="95000"/>
                  <a:lumOff val="5000"/>
                </a:prstClr>
              </a:solidFill>
              <a:cs typeface="Arial" pitchFamily="34" charset="0"/>
            </a:endParaRPr>
          </a:p>
        </p:txBody>
      </p:sp>
      <p:sp>
        <p:nvSpPr>
          <p:cNvPr id="159" name="TextBox 158"/>
          <p:cNvSpPr txBox="1"/>
          <p:nvPr/>
        </p:nvSpPr>
        <p:spPr>
          <a:xfrm>
            <a:off x="6155906" y="3573077"/>
            <a:ext cx="3316934" cy="69249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latinLnBrk="0">
              <a:defRPr/>
            </a:pPr>
            <a:r>
              <a:rPr lang="en-US" altLang="ko-KR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M1. Imagine - </a:t>
            </a:r>
            <a:r>
              <a:rPr lang="ko-KR" altLang="en-US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비전의 이해</a:t>
            </a:r>
            <a:endParaRPr lang="en-US" altLang="ko-KR" sz="1300" kern="0" dirty="0" smtClean="0">
              <a:solidFill>
                <a:sysClr val="windowText" lastClr="000000">
                  <a:lumMod val="95000"/>
                  <a:lumOff val="5000"/>
                </a:sysClr>
              </a:solidFill>
              <a:cs typeface="Arial" pitchFamily="34" charset="0"/>
            </a:endParaRPr>
          </a:p>
          <a:p>
            <a:pPr latinLnBrk="0">
              <a:defRPr/>
            </a:pPr>
            <a:r>
              <a:rPr lang="en-US" altLang="ko-KR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M2. Build</a:t>
            </a:r>
            <a:r>
              <a:rPr lang="ko-KR" altLang="en-US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     </a:t>
            </a:r>
            <a:r>
              <a:rPr lang="en-US" altLang="ko-KR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- </a:t>
            </a:r>
            <a:r>
              <a:rPr lang="ko-KR" altLang="en-US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비전으로의 길</a:t>
            </a:r>
            <a:r>
              <a:rPr lang="en-US" altLang="ko-KR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,</a:t>
            </a:r>
            <a:r>
              <a:rPr lang="ko-KR" altLang="en-US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소통과 신뢰</a:t>
            </a:r>
            <a:endParaRPr lang="en-US" altLang="ko-KR" sz="1300" kern="0" dirty="0">
              <a:solidFill>
                <a:sysClr val="windowText" lastClr="000000">
                  <a:lumMod val="95000"/>
                  <a:lumOff val="5000"/>
                </a:sysClr>
              </a:solidFill>
              <a:cs typeface="Arial" pitchFamily="34" charset="0"/>
            </a:endParaRPr>
          </a:p>
          <a:p>
            <a:pPr latinLnBrk="0">
              <a:defRPr/>
            </a:pPr>
            <a:r>
              <a:rPr lang="en-US" altLang="ko-KR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M3. Feel</a:t>
            </a:r>
            <a:r>
              <a:rPr lang="ko-KR" altLang="en-US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      </a:t>
            </a:r>
            <a:r>
              <a:rPr lang="en-US" altLang="ko-KR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- </a:t>
            </a:r>
            <a:r>
              <a:rPr lang="ko-KR" altLang="en-US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꿈을 </a:t>
            </a:r>
            <a:r>
              <a:rPr lang="ko-KR" altLang="en-US" sz="1300" kern="0" dirty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향한 열정</a:t>
            </a:r>
            <a:endParaRPr lang="en-US" altLang="ko-KR" sz="1300" kern="0" dirty="0">
              <a:solidFill>
                <a:sysClr val="windowText" lastClr="000000">
                  <a:lumMod val="95000"/>
                  <a:lumOff val="5000"/>
                </a:sysClr>
              </a:solidFill>
              <a:cs typeface="Arial" pitchFamily="34" charset="0"/>
            </a:endParaRPr>
          </a:p>
        </p:txBody>
      </p:sp>
      <p:sp>
        <p:nvSpPr>
          <p:cNvPr id="160" name="AutoShape 21"/>
          <p:cNvSpPr>
            <a:spLocks noChangeArrowheads="1"/>
          </p:cNvSpPr>
          <p:nvPr/>
        </p:nvSpPr>
        <p:spPr bwMode="auto">
          <a:xfrm>
            <a:off x="6170751" y="4421649"/>
            <a:ext cx="3230562" cy="1234728"/>
          </a:xfrm>
          <a:prstGeom prst="roundRect">
            <a:avLst>
              <a:gd name="adj" fmla="val 2032"/>
            </a:avLst>
          </a:prstGeom>
          <a:solidFill>
            <a:srgbClr val="FFFFFF"/>
          </a:solidFill>
          <a:ln w="12700" algn="ctr">
            <a:solidFill>
              <a:srgbClr val="D0C87E">
                <a:alpha val="60001"/>
              </a:srgbClr>
            </a:solidFill>
            <a:round/>
            <a:headEnd/>
            <a:tailEnd/>
          </a:ln>
          <a:effectLst>
            <a:outerShdw dist="17961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latinLnBrk="0">
              <a:defRPr/>
            </a:pPr>
            <a:endParaRPr lang="ko-KR" altLang="ko-KR" sz="1200" b="1" kern="0">
              <a:solidFill>
                <a:sysClr val="windowText" lastClr="000000"/>
              </a:solidFill>
              <a:cs typeface="Arial" pitchFamily="34" charset="0"/>
            </a:endParaRPr>
          </a:p>
        </p:txBody>
      </p:sp>
      <p:sp>
        <p:nvSpPr>
          <p:cNvPr id="161" name="AutoShape 22"/>
          <p:cNvSpPr>
            <a:spLocks noChangeArrowheads="1"/>
          </p:cNvSpPr>
          <p:nvPr/>
        </p:nvSpPr>
        <p:spPr bwMode="auto">
          <a:xfrm>
            <a:off x="8525013" y="4528012"/>
            <a:ext cx="781050" cy="120650"/>
          </a:xfrm>
          <a:prstGeom prst="roundRect">
            <a:avLst>
              <a:gd name="adj" fmla="val 0"/>
            </a:avLst>
          </a:prstGeom>
          <a:solidFill>
            <a:srgbClr val="E2DCAC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0000" anchor="ctr"/>
          <a:lstStyle/>
          <a:p>
            <a:pPr latinLnBrk="0">
              <a:defRPr/>
            </a:pPr>
            <a:endParaRPr lang="ko-KR" altLang="en-US" kern="0" smtClean="0">
              <a:solidFill>
                <a:sysClr val="windowText" lastClr="000000"/>
              </a:solidFill>
              <a:cs typeface="Arial" pitchFamily="34" charset="0"/>
            </a:endParaRPr>
          </a:p>
        </p:txBody>
      </p:sp>
      <p:sp>
        <p:nvSpPr>
          <p:cNvPr id="162" name="AutoShape 23"/>
          <p:cNvSpPr>
            <a:spLocks noChangeArrowheads="1"/>
          </p:cNvSpPr>
          <p:nvPr/>
        </p:nvSpPr>
        <p:spPr bwMode="auto">
          <a:xfrm flipH="1">
            <a:off x="6243776" y="4528012"/>
            <a:ext cx="785812" cy="120650"/>
          </a:xfrm>
          <a:prstGeom prst="roundRect">
            <a:avLst>
              <a:gd name="adj" fmla="val 0"/>
            </a:avLst>
          </a:prstGeom>
          <a:solidFill>
            <a:srgbClr val="E2DCAC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0000" anchor="ctr"/>
          <a:lstStyle/>
          <a:p>
            <a:pPr latinLnBrk="0">
              <a:defRPr/>
            </a:pPr>
            <a:endParaRPr lang="ko-KR" altLang="en-US" kern="0" smtClean="0">
              <a:solidFill>
                <a:sysClr val="windowText" lastClr="000000"/>
              </a:solidFill>
              <a:cs typeface="Arial" pitchFamily="34" charset="0"/>
            </a:endParaRPr>
          </a:p>
        </p:txBody>
      </p:sp>
      <p:grpSp>
        <p:nvGrpSpPr>
          <p:cNvPr id="163" name="그룹 162"/>
          <p:cNvGrpSpPr/>
          <p:nvPr/>
        </p:nvGrpSpPr>
        <p:grpSpPr>
          <a:xfrm>
            <a:off x="6729551" y="4458162"/>
            <a:ext cx="2090738" cy="255588"/>
            <a:chOff x="7104063" y="2335213"/>
            <a:chExt cx="790575" cy="255588"/>
          </a:xfrm>
        </p:grpSpPr>
        <p:sp>
          <p:nvSpPr>
            <p:cNvPr id="164" name="AutoShape 24"/>
            <p:cNvSpPr>
              <a:spLocks noChangeArrowheads="1"/>
            </p:cNvSpPr>
            <p:nvPr/>
          </p:nvSpPr>
          <p:spPr bwMode="auto">
            <a:xfrm flipH="1">
              <a:off x="7104063" y="2335213"/>
              <a:ext cx="790575" cy="255588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90000" anchor="ctr"/>
            <a:lstStyle/>
            <a:p>
              <a:pPr latinLnBrk="0">
                <a:defRPr/>
              </a:pPr>
              <a:endParaRPr lang="ko-KR" altLang="ko-KR" sz="1100" b="1" kern="0" smtClean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165" name="AutoShape 25"/>
            <p:cNvSpPr>
              <a:spLocks noChangeArrowheads="1"/>
            </p:cNvSpPr>
            <p:nvPr/>
          </p:nvSpPr>
          <p:spPr bwMode="auto">
            <a:xfrm>
              <a:off x="7154863" y="2368550"/>
              <a:ext cx="677862" cy="18415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CFBF6"/>
                </a:gs>
                <a:gs pos="100000">
                  <a:srgbClr val="EBE4AF"/>
                </a:gs>
              </a:gsLst>
              <a:lin ang="2700000" scaled="1"/>
            </a:gradFill>
            <a:ln w="3175" algn="ctr">
              <a:solidFill>
                <a:srgbClr val="D1C147">
                  <a:alpha val="60001"/>
                </a:srgbClr>
              </a:solidFill>
              <a:round/>
              <a:headEnd/>
              <a:tailEnd/>
            </a:ln>
            <a:effectLst>
              <a:outerShdw dist="17961" dir="2700000" algn="ctr" rotWithShape="0">
                <a:srgbClr val="808080"/>
              </a:outerShdw>
            </a:effectLst>
          </p:spPr>
          <p:txBody>
            <a:bodyPr wrap="none" anchor="ctr"/>
            <a:lstStyle/>
            <a:p>
              <a:pPr latinLnBrk="0">
                <a:defRPr/>
              </a:pPr>
              <a:endParaRPr lang="ko-KR" altLang="en-US" sz="1200" b="1" kern="0" dirty="0">
                <a:solidFill>
                  <a:sysClr val="windowText" lastClr="000000"/>
                </a:solidFill>
                <a:cs typeface="Arial" pitchFamily="34" charset="0"/>
              </a:endParaRPr>
            </a:p>
          </p:txBody>
        </p:sp>
      </p:grpSp>
      <p:sp>
        <p:nvSpPr>
          <p:cNvPr id="166" name="TextBox 165"/>
          <p:cNvSpPr txBox="1"/>
          <p:nvPr/>
        </p:nvSpPr>
        <p:spPr bwMode="auto">
          <a:xfrm>
            <a:off x="7300271" y="4427270"/>
            <a:ext cx="965329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rtlCol="0">
            <a:spAutoFit/>
          </a:bodyPr>
          <a:lstStyle/>
          <a:p>
            <a:pPr marL="342900" indent="-342900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400" b="1" dirty="0" smtClean="0">
                <a:solidFill>
                  <a:prstClr val="black">
                    <a:lumMod val="95000"/>
                    <a:lumOff val="5000"/>
                  </a:prstClr>
                </a:solidFill>
                <a:cs typeface="Arial" pitchFamily="34" charset="0"/>
              </a:rPr>
              <a:t>교육</a:t>
            </a:r>
            <a:r>
              <a:rPr kumimoji="1" lang="en-US" altLang="ko-KR" sz="1400" b="1" dirty="0" smtClean="0">
                <a:solidFill>
                  <a:prstClr val="black">
                    <a:lumMod val="95000"/>
                    <a:lumOff val="5000"/>
                  </a:prstClr>
                </a:solidFill>
                <a:cs typeface="Arial" pitchFamily="34" charset="0"/>
              </a:rPr>
              <a:t> </a:t>
            </a:r>
            <a:r>
              <a:rPr kumimoji="1" lang="ko-KR" altLang="en-US" sz="1400" b="1" dirty="0" smtClean="0">
                <a:solidFill>
                  <a:prstClr val="black">
                    <a:lumMod val="95000"/>
                    <a:lumOff val="5000"/>
                  </a:prstClr>
                </a:solidFill>
                <a:cs typeface="Arial" pitchFamily="34" charset="0"/>
              </a:rPr>
              <a:t>운영</a:t>
            </a:r>
          </a:p>
        </p:txBody>
      </p:sp>
      <p:sp>
        <p:nvSpPr>
          <p:cNvPr id="167" name="TextBox 166"/>
          <p:cNvSpPr txBox="1"/>
          <p:nvPr/>
        </p:nvSpPr>
        <p:spPr>
          <a:xfrm>
            <a:off x="6242557" y="4789453"/>
            <a:ext cx="2954655" cy="69249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latinLnBrk="0">
              <a:defRPr/>
            </a:pPr>
            <a:r>
              <a:rPr lang="ko-KR" altLang="en-US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대상 </a:t>
            </a:r>
            <a:r>
              <a:rPr lang="en-US" altLang="ko-KR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: </a:t>
            </a:r>
            <a:r>
              <a:rPr lang="ko-KR" altLang="en-US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본청</a:t>
            </a:r>
            <a:endParaRPr lang="en-US" altLang="ko-KR" sz="1300" kern="0" dirty="0" smtClean="0">
              <a:solidFill>
                <a:sysClr val="windowText" lastClr="000000">
                  <a:lumMod val="95000"/>
                  <a:lumOff val="5000"/>
                </a:sysClr>
              </a:solidFill>
              <a:cs typeface="Arial" pitchFamily="34" charset="0"/>
            </a:endParaRPr>
          </a:p>
          <a:p>
            <a:pPr latinLnBrk="0">
              <a:defRPr/>
            </a:pPr>
            <a:r>
              <a:rPr lang="ko-KR" altLang="en-US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일정 </a:t>
            </a:r>
            <a:r>
              <a:rPr lang="en-US" altLang="ko-KR" sz="1300" kern="0" dirty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: 1</a:t>
            </a:r>
            <a:r>
              <a:rPr lang="ko-KR" altLang="en-US" sz="1300" kern="0" dirty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박</a:t>
            </a:r>
            <a:r>
              <a:rPr lang="en-US" altLang="ko-KR" sz="1300" kern="0" dirty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2</a:t>
            </a:r>
            <a:r>
              <a:rPr lang="ko-KR" altLang="en-US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일 </a:t>
            </a:r>
            <a:endParaRPr lang="en-US" altLang="ko-KR" sz="1300" kern="0" dirty="0" smtClean="0">
              <a:solidFill>
                <a:sysClr val="windowText" lastClr="000000">
                  <a:lumMod val="95000"/>
                  <a:lumOff val="5000"/>
                </a:sysClr>
              </a:solidFill>
              <a:cs typeface="Arial" pitchFamily="34" charset="0"/>
            </a:endParaRPr>
          </a:p>
          <a:p>
            <a:pPr latinLnBrk="0">
              <a:defRPr/>
            </a:pPr>
            <a:r>
              <a:rPr lang="ko-KR" altLang="en-US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방법 </a:t>
            </a:r>
            <a:r>
              <a:rPr lang="en-US" altLang="ko-KR" sz="1300" kern="0" dirty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:</a:t>
            </a:r>
            <a:r>
              <a:rPr lang="en-US" altLang="ko-KR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 </a:t>
            </a:r>
            <a:r>
              <a:rPr lang="ko-KR" altLang="en-US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계층별 운영</a:t>
            </a:r>
            <a:r>
              <a:rPr lang="en-US" altLang="ko-KR" sz="1300" kern="0" dirty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 </a:t>
            </a:r>
            <a:r>
              <a:rPr lang="en-US" altLang="ko-KR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(</a:t>
            </a:r>
            <a:r>
              <a:rPr lang="ko-KR" altLang="en-US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조직활성화 연계</a:t>
            </a:r>
            <a:r>
              <a:rPr lang="en-US" altLang="ko-KR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)</a:t>
            </a:r>
            <a:endParaRPr lang="en-US" altLang="ko-KR" sz="1300" kern="0" dirty="0">
              <a:solidFill>
                <a:sysClr val="windowText" lastClr="000000">
                  <a:lumMod val="95000"/>
                  <a:lumOff val="5000"/>
                </a:sysClr>
              </a:solidFill>
              <a:cs typeface="Arial" pitchFamily="34" charset="0"/>
            </a:endParaRPr>
          </a:p>
        </p:txBody>
      </p:sp>
      <p:sp>
        <p:nvSpPr>
          <p:cNvPr id="168" name="Oval 178"/>
          <p:cNvSpPr>
            <a:spLocks noChangeArrowheads="1"/>
          </p:cNvSpPr>
          <p:nvPr/>
        </p:nvSpPr>
        <p:spPr bwMode="auto">
          <a:xfrm>
            <a:off x="4291151" y="3357731"/>
            <a:ext cx="625966" cy="627523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B7CFFF"/>
              </a:gs>
            </a:gsLst>
            <a:lin ang="2700000" scaled="1"/>
          </a:gradFill>
          <a:ln w="57150" algn="ctr">
            <a:solidFill>
              <a:srgbClr val="97BAFF">
                <a:alpha val="60001"/>
              </a:srgbClr>
            </a:solidFill>
            <a:round/>
            <a:headEnd/>
            <a:tailEnd/>
          </a:ln>
          <a:effectLst>
            <a:outerShdw dist="17961" dir="2700000" algn="ctr" rotWithShape="0">
              <a:srgbClr val="808080"/>
            </a:outerShdw>
          </a:effectLst>
        </p:spPr>
        <p:txBody>
          <a:bodyPr wrap="none" bIns="3600" anchor="ctr"/>
          <a:lstStyle/>
          <a:p>
            <a:pPr latinLnBrk="0">
              <a:defRPr/>
            </a:pPr>
            <a:endParaRPr lang="ko-KR" altLang="en-US" sz="1200" b="1" kern="0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169" name="Oval 179"/>
          <p:cNvSpPr>
            <a:spLocks noChangeArrowheads="1"/>
          </p:cNvSpPr>
          <p:nvPr/>
        </p:nvSpPr>
        <p:spPr bwMode="auto">
          <a:xfrm>
            <a:off x="3868349" y="4025239"/>
            <a:ext cx="627525" cy="62752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B7CFFF"/>
              </a:gs>
            </a:gsLst>
            <a:lin ang="2700000" scaled="1"/>
          </a:gradFill>
          <a:ln w="57150" algn="ctr">
            <a:solidFill>
              <a:srgbClr val="97BAFF">
                <a:alpha val="60001"/>
              </a:srgbClr>
            </a:solidFill>
            <a:round/>
            <a:headEnd/>
            <a:tailEnd/>
          </a:ln>
          <a:effectLst>
            <a:outerShdw dist="17961" dir="2700000" algn="ctr" rotWithShape="0">
              <a:srgbClr val="808080"/>
            </a:outerShdw>
          </a:effectLst>
        </p:spPr>
        <p:txBody>
          <a:bodyPr wrap="none" bIns="3600" anchor="ctr"/>
          <a:lstStyle/>
          <a:p>
            <a:pPr latinLnBrk="0">
              <a:defRPr/>
            </a:pPr>
            <a:endParaRPr lang="ko-KR" altLang="en-US" sz="1200" b="1" kern="0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170" name="Oval 180"/>
          <p:cNvSpPr>
            <a:spLocks noChangeArrowheads="1"/>
          </p:cNvSpPr>
          <p:nvPr/>
        </p:nvSpPr>
        <p:spPr bwMode="auto">
          <a:xfrm>
            <a:off x="4712394" y="4025239"/>
            <a:ext cx="627525" cy="627522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B7CFFF"/>
              </a:gs>
            </a:gsLst>
            <a:lin ang="2700000" scaled="1"/>
          </a:gradFill>
          <a:ln w="57150" algn="ctr">
            <a:solidFill>
              <a:srgbClr val="97BAFF">
                <a:alpha val="60001"/>
              </a:srgbClr>
            </a:solidFill>
            <a:round/>
            <a:headEnd/>
            <a:tailEnd/>
          </a:ln>
          <a:effectLst>
            <a:outerShdw dist="17961" dir="2700000" algn="ctr" rotWithShape="0">
              <a:srgbClr val="808080"/>
            </a:outerShdw>
          </a:effectLst>
        </p:spPr>
        <p:txBody>
          <a:bodyPr wrap="none" bIns="3600" anchor="ctr"/>
          <a:lstStyle/>
          <a:p>
            <a:pPr latinLnBrk="0">
              <a:defRPr/>
            </a:pPr>
            <a:endParaRPr lang="ko-KR" altLang="en-US" sz="1200" b="1" kern="0" dirty="0">
              <a:solidFill>
                <a:srgbClr val="000000"/>
              </a:solidFill>
              <a:cs typeface="Arial" pitchFamily="34" charset="0"/>
            </a:endParaRPr>
          </a:p>
        </p:txBody>
      </p:sp>
      <p:grpSp>
        <p:nvGrpSpPr>
          <p:cNvPr id="171" name="그룹 170"/>
          <p:cNvGrpSpPr/>
          <p:nvPr/>
        </p:nvGrpSpPr>
        <p:grpSpPr>
          <a:xfrm>
            <a:off x="4105219" y="3728749"/>
            <a:ext cx="512205" cy="504012"/>
            <a:chOff x="8420520" y="3984271"/>
            <a:chExt cx="1692190" cy="1665124"/>
          </a:xfrm>
        </p:grpSpPr>
        <p:sp>
          <p:nvSpPr>
            <p:cNvPr id="172" name="AutoShape 199"/>
            <p:cNvSpPr>
              <a:spLocks noChangeArrowheads="1"/>
            </p:cNvSpPr>
            <p:nvPr/>
          </p:nvSpPr>
          <p:spPr bwMode="auto">
            <a:xfrm rot="18087715">
              <a:off x="8447947" y="3984631"/>
              <a:ext cx="1665124" cy="1664403"/>
            </a:xfrm>
            <a:custGeom>
              <a:avLst/>
              <a:gdLst>
                <a:gd name="G0" fmla="+- 10353 0 0"/>
                <a:gd name="G1" fmla="+- -8138441 0 0"/>
                <a:gd name="G2" fmla="+- 0 0 -8138441"/>
                <a:gd name="T0" fmla="*/ 0 256 1"/>
                <a:gd name="T1" fmla="*/ 180 256 1"/>
                <a:gd name="G3" fmla="+- -8138441 T0 T1"/>
                <a:gd name="T2" fmla="*/ 0 256 1"/>
                <a:gd name="T3" fmla="*/ 90 256 1"/>
                <a:gd name="G4" fmla="+- -8138441 T2 T3"/>
                <a:gd name="G5" fmla="*/ G4 2 1"/>
                <a:gd name="T4" fmla="*/ 90 256 1"/>
                <a:gd name="T5" fmla="*/ 0 256 1"/>
                <a:gd name="G6" fmla="+- -8138441 T4 T5"/>
                <a:gd name="G7" fmla="*/ G6 2 1"/>
                <a:gd name="G8" fmla="abs -8138441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10353"/>
                <a:gd name="G18" fmla="*/ 10353 1 2"/>
                <a:gd name="G19" fmla="+- G18 5400 0"/>
                <a:gd name="G20" fmla="cos G19 -8138441"/>
                <a:gd name="G21" fmla="sin G19 -8138441"/>
                <a:gd name="G22" fmla="+- G20 10800 0"/>
                <a:gd name="G23" fmla="+- G21 10800 0"/>
                <a:gd name="G24" fmla="+- 10800 0 G20"/>
                <a:gd name="G25" fmla="+- 10353 10800 0"/>
                <a:gd name="G26" fmla="?: G9 G17 G25"/>
                <a:gd name="G27" fmla="?: G9 0 21600"/>
                <a:gd name="G28" fmla="cos 10800 -8138441"/>
                <a:gd name="G29" fmla="sin 10800 -8138441"/>
                <a:gd name="G30" fmla="sin 10353 -8138441"/>
                <a:gd name="G31" fmla="+- G28 10800 0"/>
                <a:gd name="G32" fmla="+- G29 10800 0"/>
                <a:gd name="G33" fmla="+- G30 10800 0"/>
                <a:gd name="G34" fmla="?: G4 0 G31"/>
                <a:gd name="G35" fmla="?: -8138441 G34 0"/>
                <a:gd name="G36" fmla="?: G6 G35 G31"/>
                <a:gd name="G37" fmla="+- 21600 0 G36"/>
                <a:gd name="G38" fmla="?: G4 0 G33"/>
                <a:gd name="G39" fmla="?: -8138441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4857 w 21600"/>
                <a:gd name="T15" fmla="*/ 2050 h 21600"/>
                <a:gd name="T16" fmla="*/ 10800 w 21600"/>
                <a:gd name="T17" fmla="*/ 447 h 21600"/>
                <a:gd name="T18" fmla="*/ 16743 w 21600"/>
                <a:gd name="T19" fmla="*/ 2050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4983" y="2235"/>
                  </a:moveTo>
                  <a:cubicBezTo>
                    <a:pt x="6699" y="1070"/>
                    <a:pt x="8725" y="446"/>
                    <a:pt x="10800" y="447"/>
                  </a:cubicBezTo>
                  <a:cubicBezTo>
                    <a:pt x="12874" y="447"/>
                    <a:pt x="14900" y="1070"/>
                    <a:pt x="16616" y="2235"/>
                  </a:cubicBezTo>
                  <a:lnTo>
                    <a:pt x="16867" y="1865"/>
                  </a:lnTo>
                  <a:cubicBezTo>
                    <a:pt x="15077" y="649"/>
                    <a:pt x="12963" y="-1"/>
                    <a:pt x="10799" y="0"/>
                  </a:cubicBezTo>
                  <a:cubicBezTo>
                    <a:pt x="8636" y="0"/>
                    <a:pt x="6522" y="649"/>
                    <a:pt x="4732" y="1865"/>
                  </a:cubicBezTo>
                  <a:close/>
                </a:path>
              </a:pathLst>
            </a:custGeom>
            <a:solidFill>
              <a:srgbClr val="FA9972"/>
            </a:solidFill>
            <a:ln w="19050" algn="ctr">
              <a:solidFill>
                <a:srgbClr val="EEDC92">
                  <a:alpha val="60001"/>
                </a:srgbClr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E0B848"/>
              </a:outerShdw>
            </a:effectLst>
          </p:spPr>
          <p:txBody>
            <a:bodyPr vert="eaVert" wrap="none" anchor="ctr"/>
            <a:lstStyle/>
            <a:p>
              <a:pPr latinLnBrk="0">
                <a:defRPr/>
              </a:pPr>
              <a:endParaRPr lang="ko-KR" altLang="ko-KR" b="1" kern="0">
                <a:solidFill>
                  <a:sysClr val="windowText" lastClr="000000"/>
                </a:solidFill>
                <a:cs typeface="Arial" pitchFamily="34" charset="0"/>
              </a:endParaRPr>
            </a:p>
          </p:txBody>
        </p:sp>
        <p:grpSp>
          <p:nvGrpSpPr>
            <p:cNvPr id="173" name="그룹 172"/>
            <p:cNvGrpSpPr/>
            <p:nvPr/>
          </p:nvGrpSpPr>
          <p:grpSpPr>
            <a:xfrm>
              <a:off x="8420520" y="4025050"/>
              <a:ext cx="566591" cy="881282"/>
              <a:chOff x="8420520" y="4025050"/>
              <a:chExt cx="566591" cy="881282"/>
            </a:xfrm>
          </p:grpSpPr>
          <p:sp>
            <p:nvSpPr>
              <p:cNvPr id="174" name="AutoShape 203"/>
              <p:cNvSpPr>
                <a:spLocks noChangeArrowheads="1"/>
              </p:cNvSpPr>
              <p:nvPr/>
            </p:nvSpPr>
            <p:spPr bwMode="auto">
              <a:xfrm rot="10569714" flipH="1">
                <a:off x="8420520" y="4829102"/>
                <a:ext cx="89500" cy="77230"/>
              </a:xfrm>
              <a:prstGeom prst="triangle">
                <a:avLst>
                  <a:gd name="adj" fmla="val 50000"/>
                </a:avLst>
              </a:prstGeom>
              <a:solidFill>
                <a:srgbClr val="FA9972"/>
              </a:solidFill>
              <a:ln w="19050" algn="ctr">
                <a:solidFill>
                  <a:srgbClr val="EEDC92">
                    <a:alpha val="60001"/>
                  </a:srgbClr>
                </a:solidFill>
                <a:miter lim="800000"/>
                <a:headEnd/>
                <a:tailEnd/>
              </a:ln>
              <a:effectLst>
                <a:outerShdw dist="17961" dir="2700000" algn="ctr" rotWithShape="0">
                  <a:srgbClr val="E0B848"/>
                </a:outerShdw>
              </a:effectLst>
            </p:spPr>
            <p:txBody>
              <a:bodyPr vert="eaVert" wrap="none" anchor="ctr"/>
              <a:lstStyle/>
              <a:p>
                <a:pPr latinLnBrk="0">
                  <a:defRPr/>
                </a:pPr>
                <a:endParaRPr lang="ko-KR" altLang="en-US" kern="0">
                  <a:solidFill>
                    <a:sysClr val="windowText" lastClr="000000"/>
                  </a:solidFill>
                  <a:cs typeface="Arial" pitchFamily="34" charset="0"/>
                </a:endParaRPr>
              </a:p>
            </p:txBody>
          </p:sp>
          <p:sp>
            <p:nvSpPr>
              <p:cNvPr id="175" name="AutoShape 204"/>
              <p:cNvSpPr>
                <a:spLocks noChangeArrowheads="1"/>
              </p:cNvSpPr>
              <p:nvPr/>
            </p:nvSpPr>
            <p:spPr bwMode="auto">
              <a:xfrm rot="3817130" flipH="1">
                <a:off x="8903385" y="4031546"/>
                <a:ext cx="90222" cy="77230"/>
              </a:xfrm>
              <a:prstGeom prst="triangle">
                <a:avLst>
                  <a:gd name="adj" fmla="val 50000"/>
                </a:avLst>
              </a:prstGeom>
              <a:solidFill>
                <a:srgbClr val="FA9972"/>
              </a:solidFill>
              <a:ln w="19050" algn="ctr">
                <a:solidFill>
                  <a:srgbClr val="EEDC92">
                    <a:alpha val="60001"/>
                  </a:srgbClr>
                </a:solidFill>
                <a:miter lim="800000"/>
                <a:headEnd/>
                <a:tailEnd/>
              </a:ln>
              <a:effectLst>
                <a:outerShdw dist="17961" dir="2700000" algn="ctr" rotWithShape="0">
                  <a:srgbClr val="E0B848"/>
                </a:outerShdw>
              </a:effectLst>
            </p:spPr>
            <p:txBody>
              <a:bodyPr vert="eaVert" wrap="none" anchor="ctr"/>
              <a:lstStyle/>
              <a:p>
                <a:pPr latinLnBrk="0">
                  <a:defRPr/>
                </a:pPr>
                <a:endParaRPr lang="ko-KR" altLang="en-US" kern="0">
                  <a:solidFill>
                    <a:sysClr val="windowText" lastClr="000000"/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176" name="그룹 175"/>
          <p:cNvGrpSpPr/>
          <p:nvPr/>
        </p:nvGrpSpPr>
        <p:grpSpPr>
          <a:xfrm rot="7200000">
            <a:off x="4587021" y="3720760"/>
            <a:ext cx="512205" cy="504012"/>
            <a:chOff x="8420520" y="3984271"/>
            <a:chExt cx="1692190" cy="1665124"/>
          </a:xfrm>
        </p:grpSpPr>
        <p:sp>
          <p:nvSpPr>
            <p:cNvPr id="177" name="AutoShape 199"/>
            <p:cNvSpPr>
              <a:spLocks noChangeArrowheads="1"/>
            </p:cNvSpPr>
            <p:nvPr/>
          </p:nvSpPr>
          <p:spPr bwMode="auto">
            <a:xfrm rot="18087715">
              <a:off x="8447947" y="3984631"/>
              <a:ext cx="1665124" cy="1664403"/>
            </a:xfrm>
            <a:custGeom>
              <a:avLst/>
              <a:gdLst>
                <a:gd name="G0" fmla="+- 10353 0 0"/>
                <a:gd name="G1" fmla="+- -8138441 0 0"/>
                <a:gd name="G2" fmla="+- 0 0 -8138441"/>
                <a:gd name="T0" fmla="*/ 0 256 1"/>
                <a:gd name="T1" fmla="*/ 180 256 1"/>
                <a:gd name="G3" fmla="+- -8138441 T0 T1"/>
                <a:gd name="T2" fmla="*/ 0 256 1"/>
                <a:gd name="T3" fmla="*/ 90 256 1"/>
                <a:gd name="G4" fmla="+- -8138441 T2 T3"/>
                <a:gd name="G5" fmla="*/ G4 2 1"/>
                <a:gd name="T4" fmla="*/ 90 256 1"/>
                <a:gd name="T5" fmla="*/ 0 256 1"/>
                <a:gd name="G6" fmla="+- -8138441 T4 T5"/>
                <a:gd name="G7" fmla="*/ G6 2 1"/>
                <a:gd name="G8" fmla="abs -8138441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10353"/>
                <a:gd name="G18" fmla="*/ 10353 1 2"/>
                <a:gd name="G19" fmla="+- G18 5400 0"/>
                <a:gd name="G20" fmla="cos G19 -8138441"/>
                <a:gd name="G21" fmla="sin G19 -8138441"/>
                <a:gd name="G22" fmla="+- G20 10800 0"/>
                <a:gd name="G23" fmla="+- G21 10800 0"/>
                <a:gd name="G24" fmla="+- 10800 0 G20"/>
                <a:gd name="G25" fmla="+- 10353 10800 0"/>
                <a:gd name="G26" fmla="?: G9 G17 G25"/>
                <a:gd name="G27" fmla="?: G9 0 21600"/>
                <a:gd name="G28" fmla="cos 10800 -8138441"/>
                <a:gd name="G29" fmla="sin 10800 -8138441"/>
                <a:gd name="G30" fmla="sin 10353 -8138441"/>
                <a:gd name="G31" fmla="+- G28 10800 0"/>
                <a:gd name="G32" fmla="+- G29 10800 0"/>
                <a:gd name="G33" fmla="+- G30 10800 0"/>
                <a:gd name="G34" fmla="?: G4 0 G31"/>
                <a:gd name="G35" fmla="?: -8138441 G34 0"/>
                <a:gd name="G36" fmla="?: G6 G35 G31"/>
                <a:gd name="G37" fmla="+- 21600 0 G36"/>
                <a:gd name="G38" fmla="?: G4 0 G33"/>
                <a:gd name="G39" fmla="?: -8138441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4857 w 21600"/>
                <a:gd name="T15" fmla="*/ 2050 h 21600"/>
                <a:gd name="T16" fmla="*/ 10800 w 21600"/>
                <a:gd name="T17" fmla="*/ 447 h 21600"/>
                <a:gd name="T18" fmla="*/ 16743 w 21600"/>
                <a:gd name="T19" fmla="*/ 2050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4983" y="2235"/>
                  </a:moveTo>
                  <a:cubicBezTo>
                    <a:pt x="6699" y="1070"/>
                    <a:pt x="8725" y="446"/>
                    <a:pt x="10800" y="447"/>
                  </a:cubicBezTo>
                  <a:cubicBezTo>
                    <a:pt x="12874" y="447"/>
                    <a:pt x="14900" y="1070"/>
                    <a:pt x="16616" y="2235"/>
                  </a:cubicBezTo>
                  <a:lnTo>
                    <a:pt x="16867" y="1865"/>
                  </a:lnTo>
                  <a:cubicBezTo>
                    <a:pt x="15077" y="649"/>
                    <a:pt x="12963" y="-1"/>
                    <a:pt x="10799" y="0"/>
                  </a:cubicBezTo>
                  <a:cubicBezTo>
                    <a:pt x="8636" y="0"/>
                    <a:pt x="6522" y="649"/>
                    <a:pt x="4732" y="1865"/>
                  </a:cubicBezTo>
                  <a:close/>
                </a:path>
              </a:pathLst>
            </a:custGeom>
            <a:solidFill>
              <a:srgbClr val="FA9972"/>
            </a:solidFill>
            <a:ln w="19050" algn="ctr">
              <a:solidFill>
                <a:srgbClr val="EEDC92">
                  <a:alpha val="60001"/>
                </a:srgbClr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E0B848"/>
              </a:outerShdw>
            </a:effectLst>
          </p:spPr>
          <p:txBody>
            <a:bodyPr vert="eaVert" wrap="none" anchor="ctr"/>
            <a:lstStyle/>
            <a:p>
              <a:pPr latinLnBrk="0">
                <a:defRPr/>
              </a:pPr>
              <a:endParaRPr lang="ko-KR" altLang="ko-KR" b="1" kern="0">
                <a:solidFill>
                  <a:sysClr val="windowText" lastClr="000000"/>
                </a:solidFill>
                <a:cs typeface="Arial" pitchFamily="34" charset="0"/>
              </a:endParaRPr>
            </a:p>
          </p:txBody>
        </p:sp>
        <p:grpSp>
          <p:nvGrpSpPr>
            <p:cNvPr id="178" name="그룹 177"/>
            <p:cNvGrpSpPr/>
            <p:nvPr/>
          </p:nvGrpSpPr>
          <p:grpSpPr>
            <a:xfrm>
              <a:off x="8420520" y="4025050"/>
              <a:ext cx="566591" cy="881282"/>
              <a:chOff x="8420520" y="4025050"/>
              <a:chExt cx="566591" cy="881282"/>
            </a:xfrm>
          </p:grpSpPr>
          <p:sp>
            <p:nvSpPr>
              <p:cNvPr id="179" name="AutoShape 203"/>
              <p:cNvSpPr>
                <a:spLocks noChangeArrowheads="1"/>
              </p:cNvSpPr>
              <p:nvPr/>
            </p:nvSpPr>
            <p:spPr bwMode="auto">
              <a:xfrm rot="10569714" flipH="1">
                <a:off x="8420520" y="4829102"/>
                <a:ext cx="89500" cy="77230"/>
              </a:xfrm>
              <a:prstGeom prst="triangle">
                <a:avLst>
                  <a:gd name="adj" fmla="val 50000"/>
                </a:avLst>
              </a:prstGeom>
              <a:solidFill>
                <a:srgbClr val="FA9972"/>
              </a:solidFill>
              <a:ln w="19050" algn="ctr">
                <a:solidFill>
                  <a:srgbClr val="EEDC92">
                    <a:alpha val="60001"/>
                  </a:srgbClr>
                </a:solidFill>
                <a:miter lim="800000"/>
                <a:headEnd/>
                <a:tailEnd/>
              </a:ln>
              <a:effectLst>
                <a:outerShdw dist="17961" dir="2700000" algn="ctr" rotWithShape="0">
                  <a:srgbClr val="E0B848"/>
                </a:outerShdw>
              </a:effectLst>
            </p:spPr>
            <p:txBody>
              <a:bodyPr vert="eaVert" wrap="none" anchor="ctr"/>
              <a:lstStyle/>
              <a:p>
                <a:pPr latinLnBrk="0">
                  <a:defRPr/>
                </a:pPr>
                <a:endParaRPr lang="ko-KR" altLang="en-US" kern="0">
                  <a:solidFill>
                    <a:sysClr val="windowText" lastClr="000000"/>
                  </a:solidFill>
                  <a:cs typeface="Arial" pitchFamily="34" charset="0"/>
                </a:endParaRPr>
              </a:p>
            </p:txBody>
          </p:sp>
          <p:sp>
            <p:nvSpPr>
              <p:cNvPr id="180" name="AutoShape 204"/>
              <p:cNvSpPr>
                <a:spLocks noChangeArrowheads="1"/>
              </p:cNvSpPr>
              <p:nvPr/>
            </p:nvSpPr>
            <p:spPr bwMode="auto">
              <a:xfrm rot="3817130" flipH="1">
                <a:off x="8903385" y="4031546"/>
                <a:ext cx="90222" cy="77230"/>
              </a:xfrm>
              <a:prstGeom prst="triangle">
                <a:avLst>
                  <a:gd name="adj" fmla="val 50000"/>
                </a:avLst>
              </a:prstGeom>
              <a:solidFill>
                <a:srgbClr val="FA9972"/>
              </a:solidFill>
              <a:ln w="19050" algn="ctr">
                <a:solidFill>
                  <a:srgbClr val="EEDC92">
                    <a:alpha val="60001"/>
                  </a:srgbClr>
                </a:solidFill>
                <a:miter lim="800000"/>
                <a:headEnd/>
                <a:tailEnd/>
              </a:ln>
              <a:effectLst>
                <a:outerShdw dist="17961" dir="2700000" algn="ctr" rotWithShape="0">
                  <a:srgbClr val="E0B848"/>
                </a:outerShdw>
              </a:effectLst>
            </p:spPr>
            <p:txBody>
              <a:bodyPr vert="eaVert" wrap="none" anchor="ctr"/>
              <a:lstStyle/>
              <a:p>
                <a:pPr latinLnBrk="0">
                  <a:defRPr/>
                </a:pPr>
                <a:endParaRPr lang="ko-KR" altLang="en-US" kern="0">
                  <a:solidFill>
                    <a:sysClr val="windowText" lastClr="000000"/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181" name="그룹 180"/>
          <p:cNvGrpSpPr/>
          <p:nvPr/>
        </p:nvGrpSpPr>
        <p:grpSpPr>
          <a:xfrm rot="14015167">
            <a:off x="4347248" y="4105897"/>
            <a:ext cx="512205" cy="504012"/>
            <a:chOff x="8420520" y="3984271"/>
            <a:chExt cx="1692190" cy="1665124"/>
          </a:xfrm>
        </p:grpSpPr>
        <p:sp>
          <p:nvSpPr>
            <p:cNvPr id="182" name="AutoShape 199"/>
            <p:cNvSpPr>
              <a:spLocks noChangeArrowheads="1"/>
            </p:cNvSpPr>
            <p:nvPr/>
          </p:nvSpPr>
          <p:spPr bwMode="auto">
            <a:xfrm rot="18087715">
              <a:off x="8447947" y="3984631"/>
              <a:ext cx="1665124" cy="1664403"/>
            </a:xfrm>
            <a:custGeom>
              <a:avLst/>
              <a:gdLst>
                <a:gd name="G0" fmla="+- 10353 0 0"/>
                <a:gd name="G1" fmla="+- -8138441 0 0"/>
                <a:gd name="G2" fmla="+- 0 0 -8138441"/>
                <a:gd name="T0" fmla="*/ 0 256 1"/>
                <a:gd name="T1" fmla="*/ 180 256 1"/>
                <a:gd name="G3" fmla="+- -8138441 T0 T1"/>
                <a:gd name="T2" fmla="*/ 0 256 1"/>
                <a:gd name="T3" fmla="*/ 90 256 1"/>
                <a:gd name="G4" fmla="+- -8138441 T2 T3"/>
                <a:gd name="G5" fmla="*/ G4 2 1"/>
                <a:gd name="T4" fmla="*/ 90 256 1"/>
                <a:gd name="T5" fmla="*/ 0 256 1"/>
                <a:gd name="G6" fmla="+- -8138441 T4 T5"/>
                <a:gd name="G7" fmla="*/ G6 2 1"/>
                <a:gd name="G8" fmla="abs -8138441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10353"/>
                <a:gd name="G18" fmla="*/ 10353 1 2"/>
                <a:gd name="G19" fmla="+- G18 5400 0"/>
                <a:gd name="G20" fmla="cos G19 -8138441"/>
                <a:gd name="G21" fmla="sin G19 -8138441"/>
                <a:gd name="G22" fmla="+- G20 10800 0"/>
                <a:gd name="G23" fmla="+- G21 10800 0"/>
                <a:gd name="G24" fmla="+- 10800 0 G20"/>
                <a:gd name="G25" fmla="+- 10353 10800 0"/>
                <a:gd name="G26" fmla="?: G9 G17 G25"/>
                <a:gd name="G27" fmla="?: G9 0 21600"/>
                <a:gd name="G28" fmla="cos 10800 -8138441"/>
                <a:gd name="G29" fmla="sin 10800 -8138441"/>
                <a:gd name="G30" fmla="sin 10353 -8138441"/>
                <a:gd name="G31" fmla="+- G28 10800 0"/>
                <a:gd name="G32" fmla="+- G29 10800 0"/>
                <a:gd name="G33" fmla="+- G30 10800 0"/>
                <a:gd name="G34" fmla="?: G4 0 G31"/>
                <a:gd name="G35" fmla="?: -8138441 G34 0"/>
                <a:gd name="G36" fmla="?: G6 G35 G31"/>
                <a:gd name="G37" fmla="+- 21600 0 G36"/>
                <a:gd name="G38" fmla="?: G4 0 G33"/>
                <a:gd name="G39" fmla="?: -8138441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4857 w 21600"/>
                <a:gd name="T15" fmla="*/ 2050 h 21600"/>
                <a:gd name="T16" fmla="*/ 10800 w 21600"/>
                <a:gd name="T17" fmla="*/ 447 h 21600"/>
                <a:gd name="T18" fmla="*/ 16743 w 21600"/>
                <a:gd name="T19" fmla="*/ 2050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4983" y="2235"/>
                  </a:moveTo>
                  <a:cubicBezTo>
                    <a:pt x="6699" y="1070"/>
                    <a:pt x="8725" y="446"/>
                    <a:pt x="10800" y="447"/>
                  </a:cubicBezTo>
                  <a:cubicBezTo>
                    <a:pt x="12874" y="447"/>
                    <a:pt x="14900" y="1070"/>
                    <a:pt x="16616" y="2235"/>
                  </a:cubicBezTo>
                  <a:lnTo>
                    <a:pt x="16867" y="1865"/>
                  </a:lnTo>
                  <a:cubicBezTo>
                    <a:pt x="15077" y="649"/>
                    <a:pt x="12963" y="-1"/>
                    <a:pt x="10799" y="0"/>
                  </a:cubicBezTo>
                  <a:cubicBezTo>
                    <a:pt x="8636" y="0"/>
                    <a:pt x="6522" y="649"/>
                    <a:pt x="4732" y="1865"/>
                  </a:cubicBezTo>
                  <a:close/>
                </a:path>
              </a:pathLst>
            </a:custGeom>
            <a:solidFill>
              <a:srgbClr val="FA9972"/>
            </a:solidFill>
            <a:ln w="19050" algn="ctr">
              <a:solidFill>
                <a:srgbClr val="EEDC92">
                  <a:alpha val="60001"/>
                </a:srgbClr>
              </a:solidFill>
              <a:miter lim="800000"/>
              <a:headEnd/>
              <a:tailEnd/>
            </a:ln>
            <a:effectLst>
              <a:outerShdw dist="17961" dir="2700000" algn="ctr" rotWithShape="0">
                <a:srgbClr val="E0B848"/>
              </a:outerShdw>
            </a:effectLst>
          </p:spPr>
          <p:txBody>
            <a:bodyPr vert="eaVert" wrap="none" anchor="ctr"/>
            <a:lstStyle/>
            <a:p>
              <a:pPr latinLnBrk="0">
                <a:defRPr/>
              </a:pPr>
              <a:endParaRPr lang="ko-KR" altLang="ko-KR" b="1" kern="0">
                <a:solidFill>
                  <a:sysClr val="windowText" lastClr="000000"/>
                </a:solidFill>
                <a:cs typeface="Arial" pitchFamily="34" charset="0"/>
              </a:endParaRPr>
            </a:p>
          </p:txBody>
        </p:sp>
        <p:grpSp>
          <p:nvGrpSpPr>
            <p:cNvPr id="183" name="그룹 182"/>
            <p:cNvGrpSpPr/>
            <p:nvPr/>
          </p:nvGrpSpPr>
          <p:grpSpPr>
            <a:xfrm>
              <a:off x="8420520" y="4025050"/>
              <a:ext cx="566591" cy="881282"/>
              <a:chOff x="8420520" y="4025050"/>
              <a:chExt cx="566591" cy="881282"/>
            </a:xfrm>
          </p:grpSpPr>
          <p:sp>
            <p:nvSpPr>
              <p:cNvPr id="184" name="AutoShape 203"/>
              <p:cNvSpPr>
                <a:spLocks noChangeArrowheads="1"/>
              </p:cNvSpPr>
              <p:nvPr/>
            </p:nvSpPr>
            <p:spPr bwMode="auto">
              <a:xfrm rot="10569714" flipH="1">
                <a:off x="8420520" y="4829102"/>
                <a:ext cx="89500" cy="77230"/>
              </a:xfrm>
              <a:prstGeom prst="triangle">
                <a:avLst>
                  <a:gd name="adj" fmla="val 50000"/>
                </a:avLst>
              </a:prstGeom>
              <a:solidFill>
                <a:srgbClr val="FA9972"/>
              </a:solidFill>
              <a:ln w="19050" algn="ctr">
                <a:solidFill>
                  <a:srgbClr val="EEDC92">
                    <a:alpha val="60001"/>
                  </a:srgbClr>
                </a:solidFill>
                <a:miter lim="800000"/>
                <a:headEnd/>
                <a:tailEnd/>
              </a:ln>
              <a:effectLst>
                <a:outerShdw dist="17961" dir="2700000" algn="ctr" rotWithShape="0">
                  <a:srgbClr val="E0B848"/>
                </a:outerShdw>
              </a:effectLst>
            </p:spPr>
            <p:txBody>
              <a:bodyPr vert="eaVert" wrap="none" anchor="ctr"/>
              <a:lstStyle/>
              <a:p>
                <a:pPr latinLnBrk="0">
                  <a:defRPr/>
                </a:pPr>
                <a:endParaRPr lang="ko-KR" altLang="en-US" kern="0">
                  <a:solidFill>
                    <a:sysClr val="windowText" lastClr="000000"/>
                  </a:solidFill>
                  <a:cs typeface="Arial" pitchFamily="34" charset="0"/>
                </a:endParaRPr>
              </a:p>
            </p:txBody>
          </p:sp>
          <p:sp>
            <p:nvSpPr>
              <p:cNvPr id="185" name="AutoShape 204"/>
              <p:cNvSpPr>
                <a:spLocks noChangeArrowheads="1"/>
              </p:cNvSpPr>
              <p:nvPr/>
            </p:nvSpPr>
            <p:spPr bwMode="auto">
              <a:xfrm rot="3817130" flipH="1">
                <a:off x="8903385" y="4031546"/>
                <a:ext cx="90222" cy="77230"/>
              </a:xfrm>
              <a:prstGeom prst="triangle">
                <a:avLst>
                  <a:gd name="adj" fmla="val 50000"/>
                </a:avLst>
              </a:prstGeom>
              <a:solidFill>
                <a:srgbClr val="FA9972"/>
              </a:solidFill>
              <a:ln w="19050" algn="ctr">
                <a:solidFill>
                  <a:srgbClr val="EEDC92">
                    <a:alpha val="60001"/>
                  </a:srgbClr>
                </a:solidFill>
                <a:miter lim="800000"/>
                <a:headEnd/>
                <a:tailEnd/>
              </a:ln>
              <a:effectLst>
                <a:outerShdw dist="17961" dir="2700000" algn="ctr" rotWithShape="0">
                  <a:srgbClr val="E0B848"/>
                </a:outerShdw>
              </a:effectLst>
            </p:spPr>
            <p:txBody>
              <a:bodyPr vert="eaVert" wrap="none" anchor="ctr"/>
              <a:lstStyle/>
              <a:p>
                <a:pPr latinLnBrk="0">
                  <a:defRPr/>
                </a:pPr>
                <a:endParaRPr lang="ko-KR" altLang="en-US" kern="0">
                  <a:solidFill>
                    <a:sysClr val="windowText" lastClr="000000"/>
                  </a:solidFill>
                  <a:cs typeface="Arial" pitchFamily="34" charset="0"/>
                </a:endParaRPr>
              </a:p>
            </p:txBody>
          </p:sp>
        </p:grpSp>
      </p:grpSp>
      <p:sp>
        <p:nvSpPr>
          <p:cNvPr id="186" name="TextBox 185"/>
          <p:cNvSpPr txBox="1"/>
          <p:nvPr/>
        </p:nvSpPr>
        <p:spPr>
          <a:xfrm>
            <a:off x="4306341" y="3420986"/>
            <a:ext cx="630302" cy="49244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latinLnBrk="0">
              <a:defRPr/>
            </a:pPr>
            <a:r>
              <a:rPr lang="ko-KR" altLang="en-US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사고</a:t>
            </a:r>
            <a:endParaRPr lang="en-US" altLang="ko-KR" sz="1300" kern="0" dirty="0">
              <a:solidFill>
                <a:sysClr val="windowText" lastClr="000000">
                  <a:lumMod val="95000"/>
                  <a:lumOff val="5000"/>
                </a:sysClr>
              </a:solidFill>
              <a:cs typeface="Arial" pitchFamily="34" charset="0"/>
            </a:endParaRPr>
          </a:p>
          <a:p>
            <a:pPr algn="ctr" latinLnBrk="0">
              <a:defRPr/>
            </a:pPr>
            <a:r>
              <a:rPr lang="en-US" altLang="ko-KR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(</a:t>
            </a:r>
            <a:r>
              <a:rPr lang="ko-KR" altLang="en-US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머리</a:t>
            </a:r>
            <a:r>
              <a:rPr lang="en-US" altLang="ko-KR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)</a:t>
            </a:r>
          </a:p>
        </p:txBody>
      </p:sp>
      <p:sp>
        <p:nvSpPr>
          <p:cNvPr id="187" name="TextBox 186"/>
          <p:cNvSpPr txBox="1"/>
          <p:nvPr/>
        </p:nvSpPr>
        <p:spPr>
          <a:xfrm>
            <a:off x="4814002" y="4092675"/>
            <a:ext cx="518091" cy="49244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latinLnBrk="0">
              <a:defRPr/>
            </a:pPr>
            <a:r>
              <a:rPr lang="ko-KR" altLang="en-US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행동</a:t>
            </a:r>
            <a:endParaRPr lang="en-US" altLang="ko-KR" sz="1300" kern="0" dirty="0" smtClean="0">
              <a:solidFill>
                <a:sysClr val="windowText" lastClr="000000">
                  <a:lumMod val="95000"/>
                  <a:lumOff val="5000"/>
                </a:sysClr>
              </a:solidFill>
              <a:cs typeface="Arial" pitchFamily="34" charset="0"/>
            </a:endParaRPr>
          </a:p>
          <a:p>
            <a:pPr algn="ctr" latinLnBrk="0">
              <a:defRPr/>
            </a:pPr>
            <a:r>
              <a:rPr lang="en-US" altLang="ko-KR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(</a:t>
            </a:r>
            <a:r>
              <a:rPr lang="ko-KR" altLang="en-US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몸</a:t>
            </a:r>
            <a:r>
              <a:rPr lang="en-US" altLang="ko-KR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)</a:t>
            </a:r>
          </a:p>
        </p:txBody>
      </p:sp>
      <p:sp>
        <p:nvSpPr>
          <p:cNvPr id="188" name="TextBox 187"/>
          <p:cNvSpPr txBox="1"/>
          <p:nvPr/>
        </p:nvSpPr>
        <p:spPr>
          <a:xfrm>
            <a:off x="3827535" y="4092675"/>
            <a:ext cx="684803" cy="49244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latinLnBrk="0">
              <a:defRPr/>
            </a:pPr>
            <a:r>
              <a:rPr lang="ko-KR" altLang="en-US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내재화</a:t>
            </a:r>
            <a:endParaRPr lang="en-US" altLang="ko-KR" sz="1300" kern="0" dirty="0" smtClean="0">
              <a:solidFill>
                <a:sysClr val="windowText" lastClr="000000">
                  <a:lumMod val="95000"/>
                  <a:lumOff val="5000"/>
                </a:sysClr>
              </a:solidFill>
              <a:cs typeface="Arial" pitchFamily="34" charset="0"/>
            </a:endParaRPr>
          </a:p>
          <a:p>
            <a:pPr algn="ctr" latinLnBrk="0">
              <a:defRPr/>
            </a:pPr>
            <a:r>
              <a:rPr lang="en-US" altLang="ko-KR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(</a:t>
            </a:r>
            <a:r>
              <a:rPr lang="ko-KR" altLang="en-US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습관</a:t>
            </a:r>
            <a:r>
              <a:rPr lang="en-US" altLang="ko-KR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)</a:t>
            </a:r>
          </a:p>
        </p:txBody>
      </p:sp>
      <p:sp>
        <p:nvSpPr>
          <p:cNvPr id="189" name="TextBox 188"/>
          <p:cNvSpPr txBox="1"/>
          <p:nvPr/>
        </p:nvSpPr>
        <p:spPr>
          <a:xfrm>
            <a:off x="4862702" y="3420904"/>
            <a:ext cx="792205" cy="292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latinLnBrk="0">
              <a:defRPr/>
            </a:pPr>
            <a:r>
              <a:rPr lang="en-US" altLang="ko-KR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Imagine</a:t>
            </a:r>
            <a:endParaRPr lang="en-US" altLang="ko-KR" sz="1300" kern="0" dirty="0">
              <a:solidFill>
                <a:sysClr val="windowText" lastClr="000000">
                  <a:lumMod val="95000"/>
                  <a:lumOff val="5000"/>
                </a:sysClr>
              </a:solidFill>
              <a:cs typeface="Arial" pitchFamily="34" charset="0"/>
            </a:endParaRPr>
          </a:p>
        </p:txBody>
      </p:sp>
      <p:sp>
        <p:nvSpPr>
          <p:cNvPr id="190" name="TextBox 189"/>
          <p:cNvSpPr txBox="1"/>
          <p:nvPr/>
        </p:nvSpPr>
        <p:spPr>
          <a:xfrm>
            <a:off x="4817546" y="4685260"/>
            <a:ext cx="562975" cy="292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latinLnBrk="0">
              <a:defRPr/>
            </a:pPr>
            <a:r>
              <a:rPr lang="en-US" altLang="ko-KR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Build</a:t>
            </a:r>
            <a:endParaRPr lang="en-US" altLang="ko-KR" sz="1300" kern="0" dirty="0">
              <a:solidFill>
                <a:sysClr val="windowText" lastClr="000000">
                  <a:lumMod val="95000"/>
                  <a:lumOff val="5000"/>
                </a:sysClr>
              </a:solidFill>
              <a:cs typeface="Arial" pitchFamily="34" charset="0"/>
            </a:endParaRPr>
          </a:p>
        </p:txBody>
      </p:sp>
      <p:sp>
        <p:nvSpPr>
          <p:cNvPr id="191" name="TextBox 190"/>
          <p:cNvSpPr txBox="1"/>
          <p:nvPr/>
        </p:nvSpPr>
        <p:spPr>
          <a:xfrm>
            <a:off x="3943156" y="4685260"/>
            <a:ext cx="489236" cy="292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latinLnBrk="0">
              <a:defRPr/>
            </a:pPr>
            <a:r>
              <a:rPr lang="en-US" altLang="ko-KR" sz="1300" kern="0" dirty="0" smtClean="0">
                <a:solidFill>
                  <a:sysClr val="windowText" lastClr="000000">
                    <a:lumMod val="95000"/>
                    <a:lumOff val="5000"/>
                  </a:sysClr>
                </a:solidFill>
                <a:cs typeface="Arial" pitchFamily="34" charset="0"/>
              </a:rPr>
              <a:t>Feel</a:t>
            </a:r>
            <a:endParaRPr lang="en-US" altLang="ko-KR" sz="1300" kern="0" dirty="0">
              <a:solidFill>
                <a:sysClr val="windowText" lastClr="000000">
                  <a:lumMod val="95000"/>
                  <a:lumOff val="5000"/>
                </a:sysClr>
              </a:solidFill>
              <a:cs typeface="Arial" pitchFamily="34" charset="0"/>
            </a:endParaRPr>
          </a:p>
        </p:txBody>
      </p:sp>
      <p:sp>
        <p:nvSpPr>
          <p:cNvPr id="192" name="직사각형 191"/>
          <p:cNvSpPr/>
          <p:nvPr/>
        </p:nvSpPr>
        <p:spPr>
          <a:xfrm>
            <a:off x="1353486" y="2663259"/>
            <a:ext cx="2091173" cy="839606"/>
          </a:xfrm>
          <a:prstGeom prst="rect">
            <a:avLst/>
          </a:prstGeom>
          <a:noFill/>
          <a:ln>
            <a:solidFill>
              <a:sysClr val="window" lastClr="FFFFFF">
                <a:lumMod val="50000"/>
              </a:sysClr>
            </a:solidFill>
          </a:ln>
        </p:spPr>
        <p:txBody>
          <a:bodyPr wrap="none" rtlCol="0" anchor="ctr">
            <a:noAutofit/>
          </a:bodyPr>
          <a:lstStyle/>
          <a:p>
            <a:pPr marL="342900" marR="0" lvl="0" indent="-34290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/>
              <a:tabLst/>
              <a:defRPr/>
            </a:pPr>
            <a:endParaRPr kumimoji="1" lang="ko-KR" altLang="en-US" sz="1800" b="0" i="0" u="none" strike="noStrike" kern="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Arial" pitchFamily="34" charset="0"/>
            </a:endParaRPr>
          </a:p>
        </p:txBody>
      </p:sp>
      <p:sp>
        <p:nvSpPr>
          <p:cNvPr id="193" name="직사각형 192"/>
          <p:cNvSpPr/>
          <p:nvPr/>
        </p:nvSpPr>
        <p:spPr>
          <a:xfrm>
            <a:off x="1353486" y="3576869"/>
            <a:ext cx="2091173" cy="839606"/>
          </a:xfrm>
          <a:prstGeom prst="rect">
            <a:avLst/>
          </a:prstGeom>
          <a:noFill/>
          <a:ln>
            <a:solidFill>
              <a:sysClr val="window" lastClr="FFFFFF">
                <a:lumMod val="50000"/>
              </a:sysClr>
            </a:solidFill>
          </a:ln>
        </p:spPr>
        <p:txBody>
          <a:bodyPr wrap="none" rtlCol="0" anchor="ctr">
            <a:noAutofit/>
          </a:bodyPr>
          <a:lstStyle/>
          <a:p>
            <a:pPr marL="342900" marR="0" lvl="0" indent="-34290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/>
              <a:tabLst/>
              <a:defRPr/>
            </a:pPr>
            <a:endParaRPr kumimoji="1" lang="ko-KR" altLang="en-US" sz="1800" b="0" i="0" u="none" strike="noStrike" kern="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Arial" pitchFamily="34" charset="0"/>
            </a:endParaRPr>
          </a:p>
        </p:txBody>
      </p:sp>
      <p:sp>
        <p:nvSpPr>
          <p:cNvPr id="194" name="직사각형 193"/>
          <p:cNvSpPr/>
          <p:nvPr/>
        </p:nvSpPr>
        <p:spPr>
          <a:xfrm>
            <a:off x="1353486" y="4514650"/>
            <a:ext cx="2091173" cy="839606"/>
          </a:xfrm>
          <a:prstGeom prst="rect">
            <a:avLst/>
          </a:prstGeom>
          <a:noFill/>
          <a:ln>
            <a:solidFill>
              <a:sysClr val="window" lastClr="FFFFFF">
                <a:lumMod val="50000"/>
              </a:sysClr>
            </a:solidFill>
          </a:ln>
        </p:spPr>
        <p:txBody>
          <a:bodyPr wrap="none" rtlCol="0" anchor="ctr">
            <a:noAutofit/>
          </a:bodyPr>
          <a:lstStyle/>
          <a:p>
            <a:pPr marL="342900" marR="0" lvl="0" indent="-34290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/>
              <a:tabLst/>
              <a:defRPr/>
            </a:pPr>
            <a:endParaRPr kumimoji="1" lang="ko-KR" altLang="en-US" sz="1800" b="0" i="0" u="none" strike="noStrike" kern="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Arial" pitchFamily="34" charset="0"/>
            </a:endParaRPr>
          </a:p>
        </p:txBody>
      </p:sp>
      <p:grpSp>
        <p:nvGrpSpPr>
          <p:cNvPr id="195" name="그룹 194"/>
          <p:cNvGrpSpPr/>
          <p:nvPr/>
        </p:nvGrpSpPr>
        <p:grpSpPr>
          <a:xfrm rot="20000380">
            <a:off x="8300027" y="5395661"/>
            <a:ext cx="908497" cy="307777"/>
            <a:chOff x="8667805" y="4050273"/>
            <a:chExt cx="908497" cy="307777"/>
          </a:xfrm>
        </p:grpSpPr>
        <p:cxnSp>
          <p:nvCxnSpPr>
            <p:cNvPr id="196" name="직선 연결선 195"/>
            <p:cNvCxnSpPr/>
            <p:nvPr/>
          </p:nvCxnSpPr>
          <p:spPr>
            <a:xfrm>
              <a:off x="8667805" y="4077072"/>
              <a:ext cx="908497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직선 연결선 196"/>
            <p:cNvCxnSpPr/>
            <p:nvPr/>
          </p:nvCxnSpPr>
          <p:spPr>
            <a:xfrm>
              <a:off x="8667805" y="4312742"/>
              <a:ext cx="908497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8" name="Rectangle 21"/>
            <p:cNvSpPr>
              <a:spLocks noChangeArrowheads="1"/>
            </p:cNvSpPr>
            <p:nvPr/>
          </p:nvSpPr>
          <p:spPr bwMode="auto">
            <a:xfrm>
              <a:off x="8760416" y="4050273"/>
              <a:ext cx="72327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ko-KR" altLang="en-US" sz="1400" smtClean="0">
                  <a:latin typeface="맑은 고딕" pitchFamily="50" charset="-127"/>
                  <a:ea typeface="맑은 고딕" pitchFamily="50" charset="-127"/>
                </a:rPr>
                <a:t>예시적</a:t>
              </a:r>
              <a:endParaRPr lang="ko-KR" altLang="en-US" sz="1400" dirty="0"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7504938" y="187786"/>
            <a:ext cx="20810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Ⅶ.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 역량 강화 방안</a:t>
            </a:r>
          </a:p>
        </p:txBody>
      </p:sp>
    </p:spTree>
    <p:extLst>
      <p:ext uri="{BB962C8B-B14F-4D97-AF65-F5344CB8AC3E}">
        <p14:creationId xmlns:p14="http://schemas.microsoft.com/office/powerpoint/2010/main" val="36669693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0"/>
          <p:cNvSpPr>
            <a:spLocks noChangeArrowheads="1"/>
          </p:cNvSpPr>
          <p:nvPr/>
        </p:nvSpPr>
        <p:spPr bwMode="auto">
          <a:xfrm>
            <a:off x="318950" y="681797"/>
            <a:ext cx="9278937" cy="3877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latinLnBrk="0" hangingPunct="0">
              <a:lnSpc>
                <a:spcPct val="120000"/>
              </a:lnSpc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</a:pPr>
            <a:r>
              <a:rPr kumimoji="1" lang="ko-KR" altLang="en-US" sz="1600" dirty="0" smtClean="0">
                <a:latin typeface="+mn-ea"/>
              </a:rPr>
              <a:t>소통 프로그램 이외 </a:t>
            </a:r>
            <a:r>
              <a:rPr kumimoji="1" lang="ko-KR" altLang="en-US" sz="1600" dirty="0">
                <a:latin typeface="+mn-ea"/>
              </a:rPr>
              <a:t>지</a:t>
            </a:r>
            <a:r>
              <a:rPr kumimoji="1" lang="ko-KR" altLang="en-US" sz="1600" dirty="0" smtClean="0">
                <a:latin typeface="+mn-ea"/>
              </a:rPr>
              <a:t>속적</a:t>
            </a:r>
            <a:r>
              <a:rPr kumimoji="1" lang="en-US" altLang="ko-KR" sz="1600" dirty="0" smtClean="0">
                <a:latin typeface="+mn-ea"/>
              </a:rPr>
              <a:t>/</a:t>
            </a:r>
            <a:r>
              <a:rPr kumimoji="1" lang="ko-KR" altLang="en-US" sz="1600" dirty="0" smtClean="0">
                <a:latin typeface="+mn-ea"/>
              </a:rPr>
              <a:t>구조적인 소통을 위해 </a:t>
            </a:r>
            <a:r>
              <a:rPr kumimoji="1" lang="ko-KR" altLang="en-US" sz="1600" dirty="0" err="1" smtClean="0">
                <a:latin typeface="+mn-ea"/>
              </a:rPr>
              <a:t>新비전</a:t>
            </a:r>
            <a:r>
              <a:rPr kumimoji="1" lang="ko-KR" altLang="en-US" sz="1600" dirty="0" smtClean="0">
                <a:latin typeface="+mn-ea"/>
              </a:rPr>
              <a:t> 체계의 공유를 위한 채널을 구축하여 운영</a:t>
            </a:r>
            <a:endParaRPr kumimoji="1" lang="ko-KR" altLang="en-US" sz="1600" dirty="0">
              <a:latin typeface="+mn-ea"/>
            </a:endParaRPr>
          </a:p>
        </p:txBody>
      </p:sp>
      <p:sp>
        <p:nvSpPr>
          <p:cNvPr id="3" name="제목 3"/>
          <p:cNvSpPr txBox="1">
            <a:spLocks/>
          </p:cNvSpPr>
          <p:nvPr/>
        </p:nvSpPr>
        <p:spPr>
          <a:xfrm>
            <a:off x="57116" y="143344"/>
            <a:ext cx="2792752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2. </a:t>
            </a:r>
            <a:r>
              <a:rPr lang="ko-KR" altLang="en-US" dirty="0" smtClean="0">
                <a:latin typeface="맑은 고딕" panose="020B0503020000020004" pitchFamily="50" charset="-127"/>
              </a:rPr>
              <a:t>조직 소통강화 방안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4" name="Rectangle 7"/>
          <p:cNvSpPr>
            <a:spLocks noChangeArrowheads="1"/>
          </p:cNvSpPr>
          <p:nvPr/>
        </p:nvSpPr>
        <p:spPr bwMode="blackWhite">
          <a:xfrm>
            <a:off x="349250" y="3285489"/>
            <a:ext cx="1093788" cy="658812"/>
          </a:xfrm>
          <a:prstGeom prst="rect">
            <a:avLst/>
          </a:prstGeom>
          <a:solidFill>
            <a:srgbClr val="002060"/>
          </a:solidFill>
          <a:ln w="12700">
            <a:solidFill>
              <a:schemeClr val="tx1"/>
            </a:solidFill>
            <a:headEnd/>
            <a:tailEnd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lIns="45720" tIns="0" rIns="45720" bIns="0" anchor="ctr"/>
          <a:lstStyle/>
          <a:p>
            <a:pPr algn="ctr">
              <a:spcBef>
                <a:spcPct val="50000"/>
              </a:spcBef>
              <a:defRPr/>
            </a:pPr>
            <a:r>
              <a:rPr lang="ko-KR" altLang="en-US" sz="1200" dirty="0" err="1" smtClean="0">
                <a:latin typeface="+mn-ea"/>
                <a:cs typeface="Arial Unicode MS" pitchFamily="50" charset="-127"/>
              </a:rPr>
              <a:t>최고층</a:t>
            </a:r>
            <a:endParaRPr lang="en-US" altLang="ko-KR" sz="1200" dirty="0" smtClean="0">
              <a:latin typeface="+mn-ea"/>
              <a:cs typeface="Arial Unicode MS" pitchFamily="50" charset="-127"/>
            </a:endParaRPr>
          </a:p>
          <a:p>
            <a:pPr algn="ctr">
              <a:spcBef>
                <a:spcPct val="50000"/>
              </a:spcBef>
              <a:defRPr/>
            </a:pPr>
            <a:r>
              <a:rPr lang="ko-KR" altLang="en-US" sz="1200" dirty="0" smtClean="0">
                <a:latin typeface="+mn-ea"/>
                <a:cs typeface="Arial Unicode MS" pitchFamily="50" charset="-127"/>
              </a:rPr>
              <a:t>솔선수범</a:t>
            </a:r>
            <a:endParaRPr lang="ko-KR" altLang="en-US" sz="1200" dirty="0">
              <a:latin typeface="+mn-ea"/>
              <a:cs typeface="Arial Unicode MS" pitchFamily="50" charset="-127"/>
            </a:endParaRPr>
          </a:p>
        </p:txBody>
      </p:sp>
      <p:sp>
        <p:nvSpPr>
          <p:cNvPr id="5" name="Rectangle 9"/>
          <p:cNvSpPr>
            <a:spLocks noChangeArrowheads="1"/>
          </p:cNvSpPr>
          <p:nvPr/>
        </p:nvSpPr>
        <p:spPr bwMode="blackWhite">
          <a:xfrm>
            <a:off x="346075" y="3990339"/>
            <a:ext cx="452438" cy="1109562"/>
          </a:xfrm>
          <a:prstGeom prst="rect">
            <a:avLst/>
          </a:prstGeom>
          <a:solidFill>
            <a:srgbClr val="002060"/>
          </a:solidFill>
          <a:ln w="12700">
            <a:solidFill>
              <a:schemeClr val="tx1"/>
            </a:solidFill>
            <a:headEnd/>
            <a:tailEnd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lIns="45720" tIns="0" rIns="45720" bIns="0" anchor="ctr"/>
          <a:lstStyle/>
          <a:p>
            <a:pPr>
              <a:spcBef>
                <a:spcPct val="50000"/>
              </a:spcBef>
              <a:defRPr/>
            </a:pPr>
            <a:endParaRPr lang="ko-KR" altLang="ko-KR">
              <a:latin typeface="+mn-ea"/>
              <a:cs typeface="Arial Unicode MS" pitchFamily="50" charset="-127"/>
            </a:endParaRPr>
          </a:p>
        </p:txBody>
      </p:sp>
      <p:sp>
        <p:nvSpPr>
          <p:cNvPr id="6" name="Text Box 11"/>
          <p:cNvSpPr txBox="1">
            <a:spLocks noChangeArrowheads="1"/>
          </p:cNvSpPr>
          <p:nvPr/>
        </p:nvSpPr>
        <p:spPr bwMode="auto">
          <a:xfrm>
            <a:off x="387906" y="3968997"/>
            <a:ext cx="369332" cy="1339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1pPr>
            <a:lvl2pPr marL="742950" indent="-28575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2pPr>
            <a:lvl3pPr marL="1143000" indent="-22860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3pPr>
            <a:lvl4pPr marL="1600200" indent="-22860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4pPr>
            <a:lvl5pPr marL="2057400" indent="-22860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1" lang="ko-KR" altLang="en-US" b="1" dirty="0" smtClean="0">
                <a:solidFill>
                  <a:schemeClr val="bg1"/>
                </a:solidFill>
                <a:latin typeface="+mn-ea"/>
                <a:ea typeface="+mn-ea"/>
                <a:cs typeface="Arial Unicode MS" pitchFamily="50" charset="-127"/>
              </a:rPr>
              <a:t>조직학습체계</a:t>
            </a:r>
            <a:endParaRPr kumimoji="1" lang="en-US" altLang="ko-KR" b="1" dirty="0">
              <a:solidFill>
                <a:schemeClr val="bg1"/>
              </a:solidFill>
              <a:latin typeface="+mn-ea"/>
              <a:ea typeface="+mn-ea"/>
              <a:cs typeface="Arial Unicode MS" pitchFamily="50" charset="-127"/>
            </a:endParaRPr>
          </a:p>
        </p:txBody>
      </p:sp>
      <p:sp>
        <p:nvSpPr>
          <p:cNvPr id="7" name="Rectangle 12"/>
          <p:cNvSpPr>
            <a:spLocks noChangeArrowheads="1"/>
          </p:cNvSpPr>
          <p:nvPr/>
        </p:nvSpPr>
        <p:spPr bwMode="auto">
          <a:xfrm>
            <a:off x="847725" y="3983383"/>
            <a:ext cx="593725" cy="4032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1pPr>
            <a:lvl2pPr marL="742950" indent="-28575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2pPr>
            <a:lvl3pPr marL="1143000" indent="-22860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3pPr>
            <a:lvl4pPr marL="1600200" indent="-22860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4pPr>
            <a:lvl5pPr marL="2057400" indent="-22860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9pPr>
          </a:lstStyle>
          <a:p>
            <a:pPr algn="ctr"/>
            <a:r>
              <a:rPr lang="ko-KR" altLang="en-US">
                <a:latin typeface="+mn-ea"/>
                <a:ea typeface="+mn-ea"/>
                <a:cs typeface="Arial Unicode MS" pitchFamily="50" charset="-127"/>
              </a:rPr>
              <a:t>조직</a:t>
            </a:r>
            <a:endParaRPr lang="en-US" altLang="ko-KR">
              <a:latin typeface="+mn-ea"/>
              <a:ea typeface="+mn-ea"/>
              <a:cs typeface="Arial Unicode MS" pitchFamily="50" charset="-127"/>
            </a:endParaRPr>
          </a:p>
          <a:p>
            <a:pPr algn="ctr"/>
            <a:r>
              <a:rPr lang="ko-KR" altLang="en-US">
                <a:latin typeface="+mn-ea"/>
                <a:ea typeface="+mn-ea"/>
                <a:cs typeface="Arial Unicode MS" pitchFamily="50" charset="-127"/>
              </a:rPr>
              <a:t>책임자</a:t>
            </a:r>
          </a:p>
        </p:txBody>
      </p:sp>
      <p:sp>
        <p:nvSpPr>
          <p:cNvPr id="9" name="Rectangle 14"/>
          <p:cNvSpPr>
            <a:spLocks noChangeArrowheads="1"/>
          </p:cNvSpPr>
          <p:nvPr/>
        </p:nvSpPr>
        <p:spPr bwMode="auto">
          <a:xfrm>
            <a:off x="847725" y="4547895"/>
            <a:ext cx="593725" cy="4032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1pPr>
            <a:lvl2pPr marL="742950" indent="-28575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2pPr>
            <a:lvl3pPr marL="1143000" indent="-22860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3pPr>
            <a:lvl4pPr marL="1600200" indent="-22860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4pPr>
            <a:lvl5pPr marL="2057400" indent="-22860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9pPr>
          </a:lstStyle>
          <a:p>
            <a:pPr algn="ctr"/>
            <a:r>
              <a:rPr lang="ko-KR" altLang="en-US">
                <a:latin typeface="+mn-ea"/>
                <a:ea typeface="+mn-ea"/>
                <a:cs typeface="Arial Unicode MS" pitchFamily="50" charset="-127"/>
              </a:rPr>
              <a:t>구성원</a:t>
            </a:r>
          </a:p>
        </p:txBody>
      </p:sp>
      <p:sp>
        <p:nvSpPr>
          <p:cNvPr id="10" name="Rectangle 17"/>
          <p:cNvSpPr>
            <a:spLocks noChangeArrowheads="1"/>
          </p:cNvSpPr>
          <p:nvPr/>
        </p:nvSpPr>
        <p:spPr bwMode="auto">
          <a:xfrm>
            <a:off x="2498725" y="3272789"/>
            <a:ext cx="1045753" cy="5827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1pPr>
            <a:lvl2pPr marL="742950" indent="-28575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2pPr>
            <a:lvl3pPr marL="1143000" indent="-22860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3pPr>
            <a:lvl4pPr marL="1600200" indent="-22860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4pPr>
            <a:lvl5pPr marL="2057400" indent="-22860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9pPr>
          </a:lstStyle>
          <a:p>
            <a:pPr algn="ctr"/>
            <a:r>
              <a:rPr lang="en-US" altLang="ko-KR" dirty="0" smtClean="0">
                <a:latin typeface="+mn-ea"/>
                <a:ea typeface="+mn-ea"/>
                <a:cs typeface="Arial Unicode MS" pitchFamily="50" charset="-127"/>
              </a:rPr>
              <a:t>Top-MGT</a:t>
            </a:r>
          </a:p>
          <a:p>
            <a:pPr algn="ctr"/>
            <a:r>
              <a:rPr lang="ko-KR" altLang="en-US" dirty="0" smtClean="0">
                <a:latin typeface="+mn-ea"/>
                <a:ea typeface="+mn-ea"/>
                <a:cs typeface="Arial Unicode MS" pitchFamily="50" charset="-127"/>
              </a:rPr>
              <a:t>및 과장 </a:t>
            </a:r>
            <a:r>
              <a:rPr lang="ko-KR" altLang="en-US" dirty="0">
                <a:latin typeface="+mn-ea"/>
                <a:ea typeface="+mn-ea"/>
                <a:cs typeface="Arial Unicode MS" pitchFamily="50" charset="-127"/>
              </a:rPr>
              <a:t>합</a:t>
            </a:r>
            <a:r>
              <a:rPr lang="ko-KR" altLang="en-US" dirty="0" smtClean="0">
                <a:latin typeface="+mn-ea"/>
                <a:ea typeface="+mn-ea"/>
                <a:cs typeface="Arial Unicode MS" pitchFamily="50" charset="-127"/>
              </a:rPr>
              <a:t>동</a:t>
            </a:r>
            <a:endParaRPr lang="ko-KR" altLang="en-US" dirty="0">
              <a:latin typeface="+mn-ea"/>
              <a:ea typeface="+mn-ea"/>
              <a:cs typeface="Arial Unicode MS" pitchFamily="50" charset="-127"/>
            </a:endParaRPr>
          </a:p>
          <a:p>
            <a:pPr algn="ctr"/>
            <a:r>
              <a:rPr lang="ko-KR" altLang="en-US" dirty="0" smtClean="0">
                <a:latin typeface="+mn-ea"/>
                <a:ea typeface="+mn-ea"/>
                <a:cs typeface="Arial Unicode MS" pitchFamily="50" charset="-127"/>
              </a:rPr>
              <a:t>워크숍</a:t>
            </a:r>
            <a:endParaRPr lang="en-US" altLang="ko-KR" dirty="0" smtClean="0">
              <a:latin typeface="+mn-ea"/>
              <a:ea typeface="+mn-ea"/>
              <a:cs typeface="Arial Unicode MS" pitchFamily="50" charset="-127"/>
            </a:endParaRPr>
          </a:p>
        </p:txBody>
      </p:sp>
      <p:sp>
        <p:nvSpPr>
          <p:cNvPr id="11" name="AutoShape 27"/>
          <p:cNvSpPr>
            <a:spLocks noChangeArrowheads="1"/>
          </p:cNvSpPr>
          <p:nvPr/>
        </p:nvSpPr>
        <p:spPr bwMode="blackWhite">
          <a:xfrm>
            <a:off x="7321550" y="2201226"/>
            <a:ext cx="1984375" cy="492125"/>
          </a:xfrm>
          <a:prstGeom prst="homePlate">
            <a:avLst>
              <a:gd name="adj" fmla="val 15088"/>
            </a:avLst>
          </a:prstGeom>
          <a:solidFill>
            <a:srgbClr val="002060"/>
          </a:solidFill>
          <a:ln w="12700">
            <a:solidFill>
              <a:schemeClr val="bg1"/>
            </a:solidFill>
            <a:headEnd/>
            <a:tailEnd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lIns="45720" tIns="0" rIns="45720" bIns="0" anchor="ctr"/>
          <a:lstStyle/>
          <a:p>
            <a:pPr algn="ctr">
              <a:spcBef>
                <a:spcPct val="50000"/>
              </a:spcBef>
              <a:defRPr/>
            </a:pPr>
            <a:r>
              <a:rPr lang="ko-KR" altLang="en-US" sz="1200">
                <a:latin typeface="+mn-ea"/>
                <a:cs typeface="Arial Unicode MS" pitchFamily="50" charset="-127"/>
              </a:rPr>
              <a:t>성과기</a:t>
            </a:r>
            <a:endParaRPr lang="ko-KR" altLang="en-US" sz="1200" dirty="0">
              <a:latin typeface="+mn-ea"/>
              <a:cs typeface="Arial Unicode MS" pitchFamily="50" charset="-127"/>
            </a:endParaRPr>
          </a:p>
        </p:txBody>
      </p:sp>
      <p:sp>
        <p:nvSpPr>
          <p:cNvPr id="12" name="AutoShape 28"/>
          <p:cNvSpPr>
            <a:spLocks noChangeArrowheads="1"/>
          </p:cNvSpPr>
          <p:nvPr/>
        </p:nvSpPr>
        <p:spPr bwMode="blackWhite">
          <a:xfrm>
            <a:off x="4197350" y="2201226"/>
            <a:ext cx="3557588" cy="492125"/>
          </a:xfrm>
          <a:prstGeom prst="homePlate">
            <a:avLst>
              <a:gd name="adj" fmla="val 20870"/>
            </a:avLst>
          </a:prstGeom>
          <a:solidFill>
            <a:srgbClr val="002060"/>
          </a:solidFill>
          <a:ln w="12700">
            <a:solidFill>
              <a:schemeClr val="bg1"/>
            </a:solidFill>
            <a:headEnd/>
            <a:tailEnd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lIns="45720" tIns="0" rIns="45720" bIns="0" anchor="ctr"/>
          <a:lstStyle/>
          <a:p>
            <a:pPr algn="ctr">
              <a:spcBef>
                <a:spcPct val="50000"/>
              </a:spcBef>
              <a:defRPr/>
            </a:pPr>
            <a:r>
              <a:rPr lang="ko-KR" altLang="en-US" sz="1200" dirty="0" err="1">
                <a:latin typeface="+mn-ea"/>
                <a:cs typeface="Arial Unicode MS" pitchFamily="50" charset="-127"/>
              </a:rPr>
              <a:t>정착기</a:t>
            </a:r>
            <a:endParaRPr lang="ko-KR" altLang="en-US" sz="1200" dirty="0">
              <a:latin typeface="+mn-ea"/>
              <a:cs typeface="Arial Unicode MS" pitchFamily="50" charset="-127"/>
            </a:endParaRPr>
          </a:p>
        </p:txBody>
      </p:sp>
      <p:sp>
        <p:nvSpPr>
          <p:cNvPr id="13" name="AutoShape 32"/>
          <p:cNvSpPr>
            <a:spLocks noChangeArrowheads="1"/>
          </p:cNvSpPr>
          <p:nvPr/>
        </p:nvSpPr>
        <p:spPr bwMode="blackWhite">
          <a:xfrm>
            <a:off x="1593850" y="2201226"/>
            <a:ext cx="2684463" cy="492125"/>
          </a:xfrm>
          <a:prstGeom prst="homePlate">
            <a:avLst>
              <a:gd name="adj" fmla="val 17618"/>
            </a:avLst>
          </a:prstGeom>
          <a:solidFill>
            <a:srgbClr val="002060"/>
          </a:solidFill>
          <a:ln w="12700">
            <a:solidFill>
              <a:schemeClr val="bg1"/>
            </a:solidFill>
            <a:headEnd/>
            <a:tailEnd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lIns="45720" tIns="0" rIns="45720" bIns="0" anchor="ctr"/>
          <a:lstStyle/>
          <a:p>
            <a:pPr algn="ctr">
              <a:spcBef>
                <a:spcPct val="50000"/>
              </a:spcBef>
              <a:defRPr/>
            </a:pPr>
            <a:r>
              <a:rPr lang="ko-KR" altLang="en-US" sz="1200" dirty="0">
                <a:latin typeface="+mn-ea"/>
                <a:cs typeface="Arial Unicode MS" pitchFamily="50" charset="-127"/>
              </a:rPr>
              <a:t>점화기 </a:t>
            </a:r>
            <a:r>
              <a:rPr lang="en-US" altLang="ko-KR" sz="1200" dirty="0">
                <a:latin typeface="+mn-ea"/>
                <a:cs typeface="Arial Unicode MS" pitchFamily="50" charset="-127"/>
              </a:rPr>
              <a:t>/ </a:t>
            </a:r>
            <a:r>
              <a:rPr lang="ko-KR" altLang="en-US" sz="1200" dirty="0" err="1">
                <a:latin typeface="+mn-ea"/>
                <a:cs typeface="Arial Unicode MS" pitchFamily="50" charset="-127"/>
              </a:rPr>
              <a:t>확산기</a:t>
            </a:r>
            <a:endParaRPr lang="en-US" altLang="ko-KR" sz="1200" dirty="0">
              <a:latin typeface="+mn-ea"/>
              <a:cs typeface="Arial Unicode MS" pitchFamily="50" charset="-127"/>
            </a:endParaRPr>
          </a:p>
        </p:txBody>
      </p:sp>
      <p:sp>
        <p:nvSpPr>
          <p:cNvPr id="14" name="Rectangle 33"/>
          <p:cNvSpPr>
            <a:spLocks noChangeArrowheads="1"/>
          </p:cNvSpPr>
          <p:nvPr/>
        </p:nvSpPr>
        <p:spPr bwMode="auto">
          <a:xfrm>
            <a:off x="1625600" y="3269614"/>
            <a:ext cx="669925" cy="1707739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1pPr>
            <a:lvl2pPr marL="742950" indent="-28575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2pPr>
            <a:lvl3pPr marL="1143000" indent="-22860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3pPr>
            <a:lvl4pPr marL="1600200" indent="-22860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4pPr>
            <a:lvl5pPr marL="2057400" indent="-22860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9pPr>
          </a:lstStyle>
          <a:p>
            <a:pPr algn="ctr"/>
            <a:r>
              <a:rPr lang="ko-KR" altLang="en-US" dirty="0" smtClean="0">
                <a:latin typeface="+mn-ea"/>
                <a:ea typeface="+mn-ea"/>
                <a:cs typeface="Arial Unicode MS" pitchFamily="50" charset="-127"/>
              </a:rPr>
              <a:t>비전</a:t>
            </a:r>
            <a:endParaRPr lang="en-US" altLang="ko-KR" dirty="0">
              <a:latin typeface="+mn-ea"/>
              <a:ea typeface="+mn-ea"/>
              <a:cs typeface="Arial Unicode MS" pitchFamily="50" charset="-127"/>
            </a:endParaRPr>
          </a:p>
          <a:p>
            <a:pPr algn="ctr"/>
            <a:r>
              <a:rPr lang="ko-KR" altLang="en-US" dirty="0" err="1" smtClean="0">
                <a:latin typeface="+mn-ea"/>
                <a:ea typeface="+mn-ea"/>
                <a:cs typeface="Arial Unicode MS" pitchFamily="50" charset="-127"/>
              </a:rPr>
              <a:t>선포식</a:t>
            </a:r>
            <a:endParaRPr lang="ko-KR" altLang="en-US" dirty="0">
              <a:latin typeface="+mn-ea"/>
              <a:ea typeface="+mn-ea"/>
              <a:cs typeface="Arial Unicode MS" pitchFamily="50" charset="-127"/>
            </a:endParaRPr>
          </a:p>
        </p:txBody>
      </p:sp>
      <p:sp>
        <p:nvSpPr>
          <p:cNvPr id="15" name="Oval 39"/>
          <p:cNvSpPr>
            <a:spLocks noChangeArrowheads="1"/>
          </p:cNvSpPr>
          <p:nvPr/>
        </p:nvSpPr>
        <p:spPr bwMode="auto">
          <a:xfrm>
            <a:off x="373063" y="2690176"/>
            <a:ext cx="952500" cy="466725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1pPr>
            <a:lvl2pPr marL="742950" indent="-28575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2pPr>
            <a:lvl3pPr marL="1143000" indent="-22860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3pPr>
            <a:lvl4pPr marL="1600200" indent="-22860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4pPr>
            <a:lvl5pPr marL="2057400" indent="-22860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9pPr>
          </a:lstStyle>
          <a:p>
            <a:pPr algn="ctr"/>
            <a:r>
              <a:rPr lang="ko-KR" altLang="en-US" dirty="0">
                <a:latin typeface="+mn-ea"/>
                <a:ea typeface="+mn-ea"/>
                <a:cs typeface="Arial Unicode MS" pitchFamily="50" charset="-127"/>
              </a:rPr>
              <a:t>단계별</a:t>
            </a:r>
          </a:p>
          <a:p>
            <a:pPr algn="ctr"/>
            <a:r>
              <a:rPr lang="ko-KR" altLang="en-US" dirty="0">
                <a:latin typeface="+mn-ea"/>
                <a:ea typeface="+mn-ea"/>
                <a:cs typeface="Arial Unicode MS" pitchFamily="50" charset="-127"/>
              </a:rPr>
              <a:t>목표</a:t>
            </a:r>
          </a:p>
        </p:txBody>
      </p:sp>
      <p:sp>
        <p:nvSpPr>
          <p:cNvPr id="16" name="Text Box 40"/>
          <p:cNvSpPr txBox="1">
            <a:spLocks noChangeArrowheads="1"/>
          </p:cNvSpPr>
          <p:nvPr/>
        </p:nvSpPr>
        <p:spPr bwMode="auto">
          <a:xfrm>
            <a:off x="1636713" y="2725101"/>
            <a:ext cx="636713" cy="496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ko-KR" altLang="en-US" sz="1050" dirty="0" smtClean="0">
                <a:latin typeface="+mn-ea"/>
                <a:ea typeface="+mn-ea"/>
                <a:cs typeface="Arial Unicode MS" pitchFamily="50" charset="-127"/>
              </a:rPr>
              <a:t>新 비전</a:t>
            </a:r>
            <a:endParaRPr lang="en-US" altLang="ko-KR" sz="1050" dirty="0" smtClean="0">
              <a:latin typeface="+mn-ea"/>
              <a:ea typeface="+mn-ea"/>
              <a:cs typeface="Arial Unicode MS" pitchFamily="50" charset="-127"/>
            </a:endParaRPr>
          </a:p>
          <a:p>
            <a:pPr eaLnBrk="1" hangingPunct="1">
              <a:spcBef>
                <a:spcPct val="50000"/>
              </a:spcBef>
              <a:defRPr/>
            </a:pPr>
            <a:r>
              <a:rPr lang="ko-KR" altLang="en-US" sz="1050" dirty="0" smtClean="0">
                <a:latin typeface="+mn-ea"/>
                <a:ea typeface="+mn-ea"/>
                <a:cs typeface="Arial Unicode MS" pitchFamily="50" charset="-127"/>
              </a:rPr>
              <a:t>공식화</a:t>
            </a:r>
          </a:p>
        </p:txBody>
      </p:sp>
      <p:sp>
        <p:nvSpPr>
          <p:cNvPr id="17" name="Text Box 41"/>
          <p:cNvSpPr txBox="1">
            <a:spLocks noChangeArrowheads="1"/>
          </p:cNvSpPr>
          <p:nvPr/>
        </p:nvSpPr>
        <p:spPr bwMode="auto">
          <a:xfrm>
            <a:off x="2571636" y="2725101"/>
            <a:ext cx="1540806" cy="496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ko-KR" altLang="en-US" sz="1050" smtClean="0">
                <a:latin typeface="+mn-ea"/>
                <a:ea typeface="+mn-ea"/>
                <a:cs typeface="Arial Unicode MS" pitchFamily="50" charset="-127"/>
              </a:rPr>
              <a:t>전파 공유를 위한 추진</a:t>
            </a:r>
            <a:endParaRPr lang="en-US" altLang="ko-KR" sz="1050" smtClean="0">
              <a:latin typeface="+mn-ea"/>
              <a:ea typeface="+mn-ea"/>
              <a:cs typeface="Arial Unicode MS" pitchFamily="50" charset="-127"/>
            </a:endParaRPr>
          </a:p>
          <a:p>
            <a:pPr eaLnBrk="1" hangingPunct="1">
              <a:spcBef>
                <a:spcPct val="50000"/>
              </a:spcBef>
              <a:defRPr/>
            </a:pPr>
            <a:r>
              <a:rPr lang="ko-KR" altLang="en-US" sz="1050" smtClean="0">
                <a:latin typeface="+mn-ea"/>
                <a:ea typeface="+mn-ea"/>
                <a:cs typeface="Arial Unicode MS" pitchFamily="50" charset="-127"/>
              </a:rPr>
              <a:t>원동력 확보</a:t>
            </a:r>
          </a:p>
        </p:txBody>
      </p:sp>
      <p:sp>
        <p:nvSpPr>
          <p:cNvPr id="18" name="Text Box 42"/>
          <p:cNvSpPr txBox="1">
            <a:spLocks noChangeArrowheads="1"/>
          </p:cNvSpPr>
          <p:nvPr/>
        </p:nvSpPr>
        <p:spPr bwMode="auto">
          <a:xfrm>
            <a:off x="4518238" y="2725101"/>
            <a:ext cx="2722220" cy="463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50000"/>
              </a:spcBef>
              <a:buFont typeface="Arial" pitchFamily="34" charset="0"/>
              <a:buChar char="•"/>
              <a:defRPr/>
            </a:pPr>
            <a:r>
              <a:rPr lang="ko-KR" altLang="en-US" sz="1050" dirty="0" smtClean="0">
                <a:latin typeface="+mn-ea"/>
                <a:ea typeface="+mn-ea"/>
                <a:cs typeface="Arial Unicode MS" pitchFamily="50" charset="-127"/>
              </a:rPr>
              <a:t>단위 조직 별 논의 및 행동으로 </a:t>
            </a:r>
            <a:r>
              <a:rPr lang="ko-KR" altLang="en-US" sz="1050" dirty="0" err="1" smtClean="0">
                <a:latin typeface="+mn-ea"/>
                <a:ea typeface="+mn-ea"/>
                <a:cs typeface="Arial Unicode MS" pitchFamily="50" charset="-127"/>
              </a:rPr>
              <a:t>체화</a:t>
            </a:r>
            <a:endParaRPr lang="en-US" altLang="ko-KR" sz="1050" dirty="0" smtClean="0">
              <a:latin typeface="+mn-ea"/>
              <a:ea typeface="+mn-ea"/>
              <a:cs typeface="Arial Unicode MS" pitchFamily="50" charset="-127"/>
            </a:endParaRPr>
          </a:p>
          <a:p>
            <a:pPr algn="l" eaLnBrk="1" hangingPunct="1">
              <a:lnSpc>
                <a:spcPct val="90000"/>
              </a:lnSpc>
              <a:spcBef>
                <a:spcPct val="50000"/>
              </a:spcBef>
              <a:buFont typeface="Arial" pitchFamily="34" charset="0"/>
              <a:buChar char="•"/>
              <a:defRPr/>
            </a:pPr>
            <a:r>
              <a:rPr lang="ko-KR" altLang="en-US" sz="1050" dirty="0" smtClean="0">
                <a:latin typeface="+mn-ea"/>
                <a:ea typeface="+mn-ea"/>
                <a:cs typeface="Arial Unicode MS" pitchFamily="50" charset="-127"/>
              </a:rPr>
              <a:t>조직 단위 변화 및 성과 창출 방법론 구축</a:t>
            </a:r>
          </a:p>
        </p:txBody>
      </p:sp>
      <p:sp>
        <p:nvSpPr>
          <p:cNvPr id="19" name="Text Box 73"/>
          <p:cNvSpPr txBox="1">
            <a:spLocks noChangeArrowheads="1"/>
          </p:cNvSpPr>
          <p:nvPr/>
        </p:nvSpPr>
        <p:spPr bwMode="auto">
          <a:xfrm>
            <a:off x="7916994" y="2725101"/>
            <a:ext cx="1119217" cy="463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" pitchFamily="50" charset="-127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50000"/>
              </a:spcBef>
              <a:defRPr/>
            </a:pPr>
            <a:r>
              <a:rPr lang="ko-KR" altLang="en-US" sz="1050" dirty="0" smtClean="0">
                <a:latin typeface="+mn-ea"/>
                <a:ea typeface="+mn-ea"/>
                <a:cs typeface="Arial Unicode MS" pitchFamily="50" charset="-127"/>
              </a:rPr>
              <a:t>지속적 실천을</a:t>
            </a:r>
            <a:endParaRPr lang="en-US" altLang="ko-KR" sz="1050" dirty="0" smtClean="0">
              <a:latin typeface="+mn-ea"/>
              <a:ea typeface="+mn-ea"/>
              <a:cs typeface="Arial Unicode MS" pitchFamily="50" charset="-127"/>
            </a:endParaRPr>
          </a:p>
          <a:p>
            <a:pPr algn="ctr" eaLnBrk="1" hangingPunct="1">
              <a:lnSpc>
                <a:spcPct val="90000"/>
              </a:lnSpc>
              <a:spcBef>
                <a:spcPct val="50000"/>
              </a:spcBef>
              <a:defRPr/>
            </a:pPr>
            <a:r>
              <a:rPr lang="ko-KR" altLang="en-US" sz="1050" dirty="0" smtClean="0">
                <a:latin typeface="+mn-ea"/>
                <a:ea typeface="+mn-ea"/>
                <a:cs typeface="Arial Unicode MS" pitchFamily="50" charset="-127"/>
              </a:rPr>
              <a:t>위한 </a:t>
            </a:r>
            <a:r>
              <a:rPr lang="en-US" altLang="ko-KR" sz="1050" dirty="0" smtClean="0">
                <a:latin typeface="+mn-ea"/>
                <a:ea typeface="+mn-ea"/>
                <a:cs typeface="Arial Unicode MS" pitchFamily="50" charset="-127"/>
              </a:rPr>
              <a:t>Infra </a:t>
            </a:r>
            <a:r>
              <a:rPr lang="ko-KR" altLang="en-US" sz="1050" dirty="0" smtClean="0">
                <a:latin typeface="+mn-ea"/>
                <a:ea typeface="+mn-ea"/>
                <a:cs typeface="Arial Unicode MS" pitchFamily="50" charset="-127"/>
              </a:rPr>
              <a:t>구축</a:t>
            </a:r>
          </a:p>
        </p:txBody>
      </p:sp>
      <p:sp>
        <p:nvSpPr>
          <p:cNvPr id="20" name="Rectangle 17"/>
          <p:cNvSpPr>
            <a:spLocks noChangeArrowheads="1"/>
          </p:cNvSpPr>
          <p:nvPr/>
        </p:nvSpPr>
        <p:spPr bwMode="auto">
          <a:xfrm>
            <a:off x="2498725" y="3983383"/>
            <a:ext cx="1036327" cy="4318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ko-KR" altLang="en-US" sz="1200" dirty="0">
                <a:solidFill>
                  <a:srgbClr val="000000"/>
                </a:solidFill>
                <a:latin typeface="+mn-ea"/>
                <a:cs typeface="Arial Unicode MS" pitchFamily="50" charset="-127"/>
              </a:rPr>
              <a:t>과장</a:t>
            </a:r>
            <a:r>
              <a:rPr lang="en-US" altLang="ko-KR" sz="1200" dirty="0">
                <a:solidFill>
                  <a:srgbClr val="000000"/>
                </a:solidFill>
                <a:latin typeface="+mn-ea"/>
                <a:cs typeface="Arial Unicode MS" pitchFamily="50" charset="-127"/>
              </a:rPr>
              <a:t>/</a:t>
            </a:r>
            <a:r>
              <a:rPr lang="ko-KR" altLang="en-US" sz="1200" dirty="0">
                <a:solidFill>
                  <a:srgbClr val="000000"/>
                </a:solidFill>
                <a:latin typeface="+mn-ea"/>
                <a:cs typeface="Arial Unicode MS" pitchFamily="50" charset="-127"/>
              </a:rPr>
              <a:t>담당</a:t>
            </a:r>
            <a:endParaRPr lang="en-US" altLang="ko-KR" sz="1200" dirty="0">
              <a:solidFill>
                <a:srgbClr val="000000"/>
              </a:solidFill>
              <a:latin typeface="+mn-ea"/>
              <a:cs typeface="Arial Unicode MS" pitchFamily="50" charset="-127"/>
            </a:endParaRPr>
          </a:p>
          <a:p>
            <a:pPr algn="ctr"/>
            <a:r>
              <a:rPr lang="ko-KR" altLang="en-US" sz="1200" dirty="0">
                <a:solidFill>
                  <a:srgbClr val="000000"/>
                </a:solidFill>
                <a:latin typeface="+mn-ea"/>
                <a:cs typeface="Arial Unicode MS" pitchFamily="50" charset="-127"/>
              </a:rPr>
              <a:t>워크숍</a:t>
            </a:r>
            <a:endParaRPr lang="en-US" altLang="ko-KR" sz="1200" dirty="0">
              <a:solidFill>
                <a:srgbClr val="000000"/>
              </a:solidFill>
              <a:latin typeface="+mn-ea"/>
              <a:cs typeface="Arial Unicode MS" pitchFamily="50" charset="-127"/>
            </a:endParaRPr>
          </a:p>
        </p:txBody>
      </p:sp>
      <p:sp>
        <p:nvSpPr>
          <p:cNvPr id="22" name="Rectangle 17"/>
          <p:cNvSpPr>
            <a:spLocks noChangeArrowheads="1"/>
          </p:cNvSpPr>
          <p:nvPr/>
        </p:nvSpPr>
        <p:spPr bwMode="auto">
          <a:xfrm>
            <a:off x="3529520" y="4613882"/>
            <a:ext cx="874713" cy="39370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prstDash val="lgDash"/>
            <a:miter lim="800000"/>
            <a:headEnd/>
            <a:tailEnd/>
          </a:ln>
        </p:spPr>
        <p:txBody>
          <a:bodyPr wrap="none" anchor="ctr"/>
          <a:lstStyle>
            <a:lvl1pPr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1pPr>
            <a:lvl2pPr marL="742950" indent="-28575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2pPr>
            <a:lvl3pPr marL="1143000" indent="-22860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3pPr>
            <a:lvl4pPr marL="1600200" indent="-22860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4pPr>
            <a:lvl5pPr marL="2057400" indent="-22860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9pPr>
          </a:lstStyle>
          <a:p>
            <a:pPr algn="ctr"/>
            <a:r>
              <a:rPr lang="ko-KR" altLang="en-US" dirty="0">
                <a:latin typeface="+mn-ea"/>
                <a:ea typeface="+mn-ea"/>
                <a:cs typeface="Arial Unicode MS" pitchFamily="50" charset="-127"/>
              </a:rPr>
              <a:t>전 </a:t>
            </a:r>
            <a:r>
              <a:rPr lang="ko-KR" altLang="en-US" dirty="0" smtClean="0">
                <a:latin typeface="+mn-ea"/>
                <a:ea typeface="+mn-ea"/>
                <a:cs typeface="Arial Unicode MS" pitchFamily="50" charset="-127"/>
              </a:rPr>
              <a:t>구성원</a:t>
            </a:r>
            <a:endParaRPr lang="en-US" altLang="ko-KR" dirty="0">
              <a:latin typeface="+mn-ea"/>
              <a:ea typeface="+mn-ea"/>
              <a:cs typeface="Arial Unicode MS" pitchFamily="50" charset="-127"/>
            </a:endParaRPr>
          </a:p>
          <a:p>
            <a:pPr algn="ctr"/>
            <a:r>
              <a:rPr lang="ko-KR" altLang="en-US" dirty="0" smtClean="0">
                <a:latin typeface="+mn-ea"/>
                <a:ea typeface="+mn-ea"/>
                <a:cs typeface="Arial Unicode MS" pitchFamily="50" charset="-127"/>
              </a:rPr>
              <a:t>소통 프로그램</a:t>
            </a:r>
            <a:endParaRPr lang="en-US" altLang="ko-KR" dirty="0">
              <a:latin typeface="+mn-ea"/>
              <a:ea typeface="+mn-ea"/>
              <a:cs typeface="Arial Unicode MS" pitchFamily="50" charset="-127"/>
            </a:endParaRPr>
          </a:p>
        </p:txBody>
      </p:sp>
      <p:sp>
        <p:nvSpPr>
          <p:cNvPr id="23" name="Rectangle 17"/>
          <p:cNvSpPr>
            <a:spLocks noChangeArrowheads="1"/>
          </p:cNvSpPr>
          <p:nvPr/>
        </p:nvSpPr>
        <p:spPr bwMode="auto">
          <a:xfrm>
            <a:off x="4572000" y="4411746"/>
            <a:ext cx="2082800" cy="584462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ko-KR" altLang="en-US" sz="1200" dirty="0" err="1">
                <a:solidFill>
                  <a:srgbClr val="000000"/>
                </a:solidFill>
                <a:latin typeface="+mn-ea"/>
                <a:cs typeface="Arial Unicode MS" pitchFamily="50" charset="-127"/>
              </a:rPr>
              <a:t>과단위</a:t>
            </a:r>
            <a:endParaRPr lang="en-US" altLang="ko-KR" sz="1200" dirty="0">
              <a:solidFill>
                <a:srgbClr val="000000"/>
              </a:solidFill>
              <a:latin typeface="+mn-ea"/>
              <a:cs typeface="Arial Unicode MS" pitchFamily="50" charset="-127"/>
            </a:endParaRPr>
          </a:p>
          <a:p>
            <a:pPr algn="ctr"/>
            <a:r>
              <a:rPr lang="ko-KR" altLang="en-US" sz="1200" dirty="0">
                <a:solidFill>
                  <a:srgbClr val="000000"/>
                </a:solidFill>
                <a:latin typeface="+mn-ea"/>
                <a:cs typeface="Arial Unicode MS" pitchFamily="50" charset="-127"/>
              </a:rPr>
              <a:t>소통 프로그램 추진</a:t>
            </a:r>
            <a:endParaRPr lang="en-US" altLang="ko-KR" sz="1200" dirty="0">
              <a:solidFill>
                <a:srgbClr val="000000"/>
              </a:solidFill>
              <a:latin typeface="+mn-ea"/>
              <a:cs typeface="Arial Unicode MS" pitchFamily="50" charset="-127"/>
            </a:endParaRPr>
          </a:p>
          <a:p>
            <a:pPr algn="ctr"/>
            <a:r>
              <a:rPr lang="en-US" altLang="ko-KR" sz="1200" dirty="0">
                <a:solidFill>
                  <a:srgbClr val="000000"/>
                </a:solidFill>
                <a:latin typeface="+mn-ea"/>
                <a:cs typeface="Arial Unicode MS" pitchFamily="50" charset="-127"/>
              </a:rPr>
              <a:t>(</a:t>
            </a:r>
            <a:r>
              <a:rPr lang="ko-KR" altLang="en-US" sz="1200" dirty="0">
                <a:solidFill>
                  <a:srgbClr val="000000"/>
                </a:solidFill>
                <a:latin typeface="+mn-ea"/>
                <a:cs typeface="Arial Unicode MS" pitchFamily="50" charset="-127"/>
              </a:rPr>
              <a:t>국</a:t>
            </a:r>
            <a:r>
              <a:rPr lang="en-US" altLang="ko-KR" sz="1200" dirty="0">
                <a:solidFill>
                  <a:srgbClr val="000000"/>
                </a:solidFill>
                <a:latin typeface="+mn-ea"/>
                <a:cs typeface="Arial Unicode MS" pitchFamily="50" charset="-127"/>
              </a:rPr>
              <a:t>/</a:t>
            </a:r>
            <a:r>
              <a:rPr lang="ko-KR" altLang="en-US" sz="1200" dirty="0">
                <a:solidFill>
                  <a:srgbClr val="000000"/>
                </a:solidFill>
                <a:latin typeface="+mn-ea"/>
                <a:cs typeface="Arial Unicode MS" pitchFamily="50" charset="-127"/>
              </a:rPr>
              <a:t>단</a:t>
            </a:r>
            <a:r>
              <a:rPr lang="en-US" altLang="ko-KR" sz="1200" dirty="0">
                <a:solidFill>
                  <a:srgbClr val="000000"/>
                </a:solidFill>
                <a:latin typeface="+mn-ea"/>
                <a:cs typeface="Arial Unicode MS" pitchFamily="50" charset="-127"/>
              </a:rPr>
              <a:t>/</a:t>
            </a:r>
            <a:r>
              <a:rPr lang="ko-KR" altLang="en-US" sz="1200" dirty="0">
                <a:solidFill>
                  <a:srgbClr val="000000"/>
                </a:solidFill>
                <a:latin typeface="+mn-ea"/>
                <a:cs typeface="Arial Unicode MS" pitchFamily="50" charset="-127"/>
              </a:rPr>
              <a:t>소장 주관</a:t>
            </a:r>
            <a:r>
              <a:rPr lang="en-US" altLang="ko-KR" sz="1200" dirty="0">
                <a:solidFill>
                  <a:srgbClr val="000000"/>
                </a:solidFill>
                <a:latin typeface="+mn-ea"/>
                <a:cs typeface="Arial Unicode MS" pitchFamily="50" charset="-127"/>
              </a:rPr>
              <a:t>)</a:t>
            </a:r>
          </a:p>
        </p:txBody>
      </p:sp>
      <p:sp>
        <p:nvSpPr>
          <p:cNvPr id="24" name="Rectangle 17"/>
          <p:cNvSpPr>
            <a:spLocks noChangeArrowheads="1"/>
          </p:cNvSpPr>
          <p:nvPr/>
        </p:nvSpPr>
        <p:spPr bwMode="auto">
          <a:xfrm>
            <a:off x="4572000" y="3247389"/>
            <a:ext cx="2082800" cy="29210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ko-KR" altLang="en-US" sz="1200" dirty="0">
                <a:solidFill>
                  <a:srgbClr val="000000"/>
                </a:solidFill>
                <a:latin typeface="+mn-ea"/>
                <a:cs typeface="Arial Unicode MS" pitchFamily="50" charset="-127"/>
              </a:rPr>
              <a:t>시장님</a:t>
            </a:r>
            <a:r>
              <a:rPr lang="en-US" altLang="ko-KR" sz="1200" dirty="0">
                <a:solidFill>
                  <a:srgbClr val="000000"/>
                </a:solidFill>
                <a:latin typeface="+mn-ea"/>
                <a:cs typeface="Arial Unicode MS" pitchFamily="50" charset="-127"/>
              </a:rPr>
              <a:t> </a:t>
            </a:r>
            <a:r>
              <a:rPr lang="ko-KR" altLang="en-US" sz="1200" dirty="0">
                <a:solidFill>
                  <a:srgbClr val="000000"/>
                </a:solidFill>
                <a:latin typeface="+mn-ea"/>
                <a:cs typeface="Arial Unicode MS" pitchFamily="50" charset="-127"/>
              </a:rPr>
              <a:t>소통 </a:t>
            </a:r>
            <a:r>
              <a:rPr lang="en-US" altLang="ko-KR" sz="1200" dirty="0">
                <a:solidFill>
                  <a:srgbClr val="000000"/>
                </a:solidFill>
                <a:latin typeface="+mn-ea"/>
                <a:cs typeface="Arial Unicode MS" pitchFamily="50" charset="-127"/>
              </a:rPr>
              <a:t>/ </a:t>
            </a:r>
            <a:r>
              <a:rPr lang="ko-KR" altLang="en-US" sz="1200" dirty="0">
                <a:solidFill>
                  <a:srgbClr val="000000"/>
                </a:solidFill>
                <a:latin typeface="+mn-ea"/>
                <a:cs typeface="Arial Unicode MS" pitchFamily="50" charset="-127"/>
              </a:rPr>
              <a:t>참여 활동</a:t>
            </a:r>
            <a:endParaRPr lang="en-US" altLang="ko-KR" sz="1200" dirty="0">
              <a:solidFill>
                <a:srgbClr val="000000"/>
              </a:solidFill>
              <a:latin typeface="+mn-ea"/>
              <a:cs typeface="Arial Unicode MS" pitchFamily="50" charset="-127"/>
            </a:endParaRPr>
          </a:p>
        </p:txBody>
      </p:sp>
      <p:sp>
        <p:nvSpPr>
          <p:cNvPr id="26" name="Rectangle 17"/>
          <p:cNvSpPr>
            <a:spLocks noChangeArrowheads="1"/>
          </p:cNvSpPr>
          <p:nvPr/>
        </p:nvSpPr>
        <p:spPr bwMode="auto">
          <a:xfrm>
            <a:off x="6762750" y="3983383"/>
            <a:ext cx="874713" cy="564512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80000"/>
              </a:lnSpc>
            </a:pPr>
            <a:r>
              <a:rPr lang="ko-KR" altLang="en-US" sz="1200" dirty="0">
                <a:solidFill>
                  <a:srgbClr val="000000"/>
                </a:solidFill>
                <a:latin typeface="+mn-ea"/>
                <a:cs typeface="Arial Unicode MS" pitchFamily="50" charset="-127"/>
              </a:rPr>
              <a:t>신임</a:t>
            </a:r>
            <a:endParaRPr lang="en-US" altLang="ko-KR" sz="1200" dirty="0">
              <a:solidFill>
                <a:srgbClr val="000000"/>
              </a:solidFill>
              <a:latin typeface="+mn-ea"/>
              <a:cs typeface="Arial Unicode MS" pitchFamily="50" charset="-127"/>
            </a:endParaRPr>
          </a:p>
          <a:p>
            <a:pPr algn="ctr">
              <a:lnSpc>
                <a:spcPct val="80000"/>
              </a:lnSpc>
            </a:pPr>
            <a:r>
              <a:rPr lang="ko-KR" altLang="en-US" sz="1200" dirty="0">
                <a:solidFill>
                  <a:srgbClr val="000000"/>
                </a:solidFill>
                <a:latin typeface="+mn-ea"/>
                <a:cs typeface="Arial Unicode MS" pitchFamily="50" charset="-127"/>
              </a:rPr>
              <a:t>과장</a:t>
            </a:r>
            <a:r>
              <a:rPr lang="en-US" altLang="ko-KR" sz="1200" dirty="0">
                <a:solidFill>
                  <a:srgbClr val="000000"/>
                </a:solidFill>
                <a:latin typeface="+mn-ea"/>
                <a:cs typeface="Arial Unicode MS" pitchFamily="50" charset="-127"/>
              </a:rPr>
              <a:t>/</a:t>
            </a:r>
            <a:r>
              <a:rPr lang="ko-KR" altLang="en-US" sz="1200" dirty="0">
                <a:solidFill>
                  <a:srgbClr val="000000"/>
                </a:solidFill>
                <a:latin typeface="+mn-ea"/>
                <a:cs typeface="Arial Unicode MS" pitchFamily="50" charset="-127"/>
              </a:rPr>
              <a:t>담당</a:t>
            </a:r>
            <a:r>
              <a:rPr lang="en-US" altLang="ko-KR" sz="1200" dirty="0">
                <a:solidFill>
                  <a:srgbClr val="000000"/>
                </a:solidFill>
                <a:latin typeface="+mn-ea"/>
                <a:cs typeface="Arial Unicode MS" pitchFamily="50" charset="-127"/>
              </a:rPr>
              <a:t/>
            </a:r>
            <a:br>
              <a:rPr lang="en-US" altLang="ko-KR" sz="1200" dirty="0">
                <a:solidFill>
                  <a:srgbClr val="000000"/>
                </a:solidFill>
                <a:latin typeface="+mn-ea"/>
                <a:cs typeface="Arial Unicode MS" pitchFamily="50" charset="-127"/>
              </a:rPr>
            </a:br>
            <a:r>
              <a:rPr lang="ko-KR" altLang="en-US" sz="1200" dirty="0">
                <a:solidFill>
                  <a:srgbClr val="000000"/>
                </a:solidFill>
                <a:latin typeface="+mn-ea"/>
                <a:cs typeface="Arial Unicode MS" pitchFamily="50" charset="-127"/>
              </a:rPr>
              <a:t>교육</a:t>
            </a:r>
            <a:endParaRPr lang="en-US" altLang="ko-KR" sz="1200" dirty="0">
              <a:solidFill>
                <a:srgbClr val="000000"/>
              </a:solidFill>
              <a:latin typeface="+mn-ea"/>
              <a:cs typeface="Arial Unicode MS" pitchFamily="50" charset="-127"/>
            </a:endParaRPr>
          </a:p>
        </p:txBody>
      </p:sp>
      <p:sp>
        <p:nvSpPr>
          <p:cNvPr id="34" name="Rectangle 17"/>
          <p:cNvSpPr>
            <a:spLocks noChangeArrowheads="1"/>
          </p:cNvSpPr>
          <p:nvPr/>
        </p:nvSpPr>
        <p:spPr bwMode="auto">
          <a:xfrm>
            <a:off x="7783513" y="3234689"/>
            <a:ext cx="620712" cy="1770944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1pPr>
            <a:lvl2pPr marL="742950" indent="-28575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2pPr>
            <a:lvl3pPr marL="1143000" indent="-22860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3pPr>
            <a:lvl4pPr marL="1600200" indent="-22860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4pPr>
            <a:lvl5pPr marL="2057400" indent="-22860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9pPr>
          </a:lstStyle>
          <a:p>
            <a:pPr algn="ctr"/>
            <a:r>
              <a:rPr lang="ko-KR" altLang="en-US" dirty="0" smtClean="0">
                <a:latin typeface="+mn-ea"/>
                <a:ea typeface="+mn-ea"/>
                <a:cs typeface="Arial Unicode MS" pitchFamily="50" charset="-127"/>
              </a:rPr>
              <a:t>행정</a:t>
            </a:r>
            <a:endParaRPr lang="en-US" altLang="ko-KR" dirty="0">
              <a:latin typeface="+mn-ea"/>
              <a:ea typeface="+mn-ea"/>
              <a:cs typeface="Arial Unicode MS" pitchFamily="50" charset="-127"/>
            </a:endParaRPr>
          </a:p>
          <a:p>
            <a:pPr algn="ctr"/>
            <a:r>
              <a:rPr lang="ko-KR" altLang="en-US" dirty="0">
                <a:latin typeface="+mn-ea"/>
                <a:ea typeface="+mn-ea"/>
                <a:cs typeface="Arial Unicode MS" pitchFamily="50" charset="-127"/>
              </a:rPr>
              <a:t>혁신</a:t>
            </a:r>
            <a:endParaRPr lang="en-US" altLang="ko-KR" dirty="0">
              <a:latin typeface="+mn-ea"/>
              <a:ea typeface="+mn-ea"/>
              <a:cs typeface="Arial Unicode MS" pitchFamily="50" charset="-127"/>
            </a:endParaRPr>
          </a:p>
          <a:p>
            <a:pPr algn="ctr"/>
            <a:r>
              <a:rPr lang="ko-KR" altLang="en-US" dirty="0" smtClean="0">
                <a:latin typeface="+mn-ea"/>
                <a:ea typeface="+mn-ea"/>
                <a:cs typeface="Arial Unicode MS" pitchFamily="50" charset="-127"/>
              </a:rPr>
              <a:t>활동</a:t>
            </a:r>
            <a:endParaRPr lang="en-US" altLang="ko-KR" dirty="0">
              <a:latin typeface="+mn-ea"/>
              <a:ea typeface="+mn-ea"/>
              <a:cs typeface="Arial Unicode MS" pitchFamily="50" charset="-127"/>
            </a:endParaRPr>
          </a:p>
        </p:txBody>
      </p:sp>
      <p:sp>
        <p:nvSpPr>
          <p:cNvPr id="47" name="Rectangle 17"/>
          <p:cNvSpPr>
            <a:spLocks noChangeArrowheads="1"/>
          </p:cNvSpPr>
          <p:nvPr/>
        </p:nvSpPr>
        <p:spPr bwMode="auto">
          <a:xfrm>
            <a:off x="8466138" y="3234689"/>
            <a:ext cx="620712" cy="1770944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1pPr>
            <a:lvl2pPr marL="742950" indent="-28575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2pPr>
            <a:lvl3pPr marL="1143000" indent="-22860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3pPr>
            <a:lvl4pPr marL="1600200" indent="-22860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4pPr>
            <a:lvl5pPr marL="2057400" indent="-228600"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anose="020B0604020202020204" pitchFamily="34" charset="0"/>
                <a:ea typeface="돋움" panose="020B0600000101010101" pitchFamily="50" charset="-127"/>
              </a:defRPr>
            </a:lvl9pPr>
          </a:lstStyle>
          <a:p>
            <a:pPr algn="ctr"/>
            <a:r>
              <a:rPr lang="ko-KR" altLang="en-US">
                <a:latin typeface="+mn-ea"/>
                <a:ea typeface="+mn-ea"/>
                <a:cs typeface="Arial Unicode MS" pitchFamily="50" charset="-127"/>
              </a:rPr>
              <a:t>학습</a:t>
            </a:r>
            <a:endParaRPr lang="en-US" altLang="ko-KR">
              <a:latin typeface="+mn-ea"/>
              <a:ea typeface="+mn-ea"/>
              <a:cs typeface="Arial Unicode MS" pitchFamily="50" charset="-127"/>
            </a:endParaRPr>
          </a:p>
          <a:p>
            <a:pPr algn="ctr"/>
            <a:r>
              <a:rPr lang="ko-KR" altLang="en-US">
                <a:latin typeface="+mn-ea"/>
                <a:ea typeface="+mn-ea"/>
                <a:cs typeface="Arial Unicode MS" pitchFamily="50" charset="-127"/>
              </a:rPr>
              <a:t>조직화</a:t>
            </a:r>
            <a:endParaRPr lang="en-US" altLang="ko-KR">
              <a:latin typeface="+mn-ea"/>
              <a:ea typeface="+mn-ea"/>
              <a:cs typeface="Arial Unicode MS" pitchFamily="50" charset="-127"/>
            </a:endParaRPr>
          </a:p>
        </p:txBody>
      </p:sp>
      <p:sp>
        <p:nvSpPr>
          <p:cNvPr id="54" name="직사각형 53"/>
          <p:cNvSpPr/>
          <p:nvPr/>
        </p:nvSpPr>
        <p:spPr>
          <a:xfrm>
            <a:off x="235008" y="5403072"/>
            <a:ext cx="312136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200" dirty="0" smtClean="0">
                <a:latin typeface="+mn-ea"/>
                <a:cs typeface="Arial Unicode MS" pitchFamily="50" charset="-127"/>
              </a:rPr>
              <a:t>*Top-MGT= </a:t>
            </a:r>
            <a:r>
              <a:rPr lang="ko-KR" altLang="en-US" sz="1200" dirty="0" smtClean="0">
                <a:latin typeface="+mn-ea"/>
                <a:cs typeface="Arial Unicode MS" pitchFamily="50" charset="-127"/>
              </a:rPr>
              <a:t>시장님</a:t>
            </a:r>
            <a:r>
              <a:rPr lang="en-US" altLang="ko-KR" sz="1200" dirty="0" smtClean="0">
                <a:latin typeface="+mn-ea"/>
                <a:cs typeface="Arial Unicode MS" pitchFamily="50" charset="-127"/>
              </a:rPr>
              <a:t>,</a:t>
            </a:r>
            <a:r>
              <a:rPr lang="ko-KR" altLang="en-US" sz="1200" dirty="0" smtClean="0">
                <a:latin typeface="+mn-ea"/>
                <a:cs typeface="Arial Unicode MS" pitchFamily="50" charset="-127"/>
              </a:rPr>
              <a:t>부시장님</a:t>
            </a:r>
            <a:r>
              <a:rPr lang="en-US" altLang="ko-KR" sz="1200" dirty="0" smtClean="0">
                <a:latin typeface="+mn-ea"/>
                <a:cs typeface="Arial Unicode MS" pitchFamily="50" charset="-127"/>
              </a:rPr>
              <a:t>, </a:t>
            </a:r>
            <a:r>
              <a:rPr lang="ko-KR" altLang="en-US" sz="1200" dirty="0" smtClean="0">
                <a:latin typeface="+mn-ea"/>
                <a:cs typeface="Arial Unicode MS" pitchFamily="50" charset="-127"/>
              </a:rPr>
              <a:t>국</a:t>
            </a:r>
            <a:r>
              <a:rPr lang="en-US" altLang="ko-KR" sz="1200" dirty="0" smtClean="0">
                <a:latin typeface="+mn-ea"/>
                <a:cs typeface="Arial Unicode MS" pitchFamily="50" charset="-127"/>
              </a:rPr>
              <a:t>/</a:t>
            </a:r>
            <a:r>
              <a:rPr lang="ko-KR" altLang="en-US" sz="1200" dirty="0" smtClean="0">
                <a:latin typeface="+mn-ea"/>
                <a:cs typeface="Arial Unicode MS" pitchFamily="50" charset="-127"/>
              </a:rPr>
              <a:t>단장님</a:t>
            </a:r>
            <a:endParaRPr lang="en-US" altLang="ko-KR" sz="1200" dirty="0" smtClean="0">
              <a:latin typeface="+mn-ea"/>
              <a:cs typeface="Arial Unicode MS" pitchFamily="50" charset="-127"/>
            </a:endParaRPr>
          </a:p>
          <a:p>
            <a:r>
              <a:rPr lang="en-US" altLang="ko-KR" sz="1200" dirty="0" smtClean="0">
                <a:latin typeface="+mn-ea"/>
                <a:cs typeface="Arial Unicode MS" pitchFamily="50" charset="-127"/>
              </a:rPr>
              <a:t>**= </a:t>
            </a:r>
            <a:r>
              <a:rPr lang="ko-KR" altLang="en-US" sz="1200" dirty="0" smtClean="0">
                <a:latin typeface="+mn-ea"/>
                <a:cs typeface="Arial Unicode MS" pitchFamily="50" charset="-127"/>
              </a:rPr>
              <a:t>소통 프로그램과 연계하여 추진 필요</a:t>
            </a:r>
            <a:endParaRPr lang="en-US" altLang="ko-KR" sz="1200" dirty="0" smtClean="0">
              <a:latin typeface="+mn-ea"/>
              <a:cs typeface="Arial Unicode MS" pitchFamily="50" charset="-127"/>
            </a:endParaRPr>
          </a:p>
        </p:txBody>
      </p:sp>
      <p:grpSp>
        <p:nvGrpSpPr>
          <p:cNvPr id="55" name="그룹 54"/>
          <p:cNvGrpSpPr/>
          <p:nvPr/>
        </p:nvGrpSpPr>
        <p:grpSpPr>
          <a:xfrm rot="20000380">
            <a:off x="8300027" y="4924323"/>
            <a:ext cx="908497" cy="307777"/>
            <a:chOff x="8667805" y="4050273"/>
            <a:chExt cx="908497" cy="307777"/>
          </a:xfrm>
        </p:grpSpPr>
        <p:cxnSp>
          <p:nvCxnSpPr>
            <p:cNvPr id="56" name="직선 연결선 55"/>
            <p:cNvCxnSpPr/>
            <p:nvPr/>
          </p:nvCxnSpPr>
          <p:spPr>
            <a:xfrm>
              <a:off x="8667805" y="4077072"/>
              <a:ext cx="908497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직선 연결선 56"/>
            <p:cNvCxnSpPr/>
            <p:nvPr/>
          </p:nvCxnSpPr>
          <p:spPr>
            <a:xfrm>
              <a:off x="8667805" y="4312742"/>
              <a:ext cx="908497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Rectangle 21"/>
            <p:cNvSpPr>
              <a:spLocks noChangeArrowheads="1"/>
            </p:cNvSpPr>
            <p:nvPr/>
          </p:nvSpPr>
          <p:spPr bwMode="auto">
            <a:xfrm>
              <a:off x="8760416" y="4050273"/>
              <a:ext cx="72327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ko-KR" altLang="en-US" sz="1400" smtClean="0">
                  <a:latin typeface="맑은 고딕" pitchFamily="50" charset="-127"/>
                  <a:ea typeface="맑은 고딕" pitchFamily="50" charset="-127"/>
                </a:rPr>
                <a:t>예시적</a:t>
              </a:r>
              <a:endParaRPr lang="ko-KR" altLang="en-US" sz="1400" dirty="0"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sp>
        <p:nvSpPr>
          <p:cNvPr id="60" name="직사각형 59"/>
          <p:cNvSpPr/>
          <p:nvPr/>
        </p:nvSpPr>
        <p:spPr>
          <a:xfrm>
            <a:off x="3254341" y="3207865"/>
            <a:ext cx="28245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dirty="0">
                <a:solidFill>
                  <a:srgbClr val="C00000"/>
                </a:solidFill>
                <a:latin typeface="+mn-ea"/>
                <a:cs typeface="Arial Unicode MS" pitchFamily="50" charset="-127"/>
              </a:rPr>
              <a:t>*</a:t>
            </a:r>
            <a:endParaRPr lang="ko-KR" altLang="en-US" dirty="0">
              <a:solidFill>
                <a:srgbClr val="C00000"/>
              </a:solidFill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4131289" y="4366123"/>
            <a:ext cx="38023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dirty="0">
                <a:solidFill>
                  <a:srgbClr val="C00000"/>
                </a:solidFill>
                <a:latin typeface="+mn-ea"/>
                <a:cs typeface="Arial Unicode MS" pitchFamily="50" charset="-127"/>
              </a:rPr>
              <a:t>**</a:t>
            </a:r>
            <a:endParaRPr lang="ko-KR" altLang="en-US" dirty="0">
              <a:solidFill>
                <a:srgbClr val="C00000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7504938" y="187786"/>
            <a:ext cx="20810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Ⅶ.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 역량 강화 방안</a:t>
            </a:r>
          </a:p>
        </p:txBody>
      </p:sp>
    </p:spTree>
    <p:extLst>
      <p:ext uri="{BB962C8B-B14F-4D97-AF65-F5344CB8AC3E}">
        <p14:creationId xmlns:p14="http://schemas.microsoft.com/office/powerpoint/2010/main" val="23601800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 bwMode="auto">
          <a:xfrm>
            <a:off x="1535113" y="5774035"/>
            <a:ext cx="7773987" cy="601662"/>
          </a:xfrm>
          <a:prstGeom prst="rect">
            <a:avLst/>
          </a:prstGeom>
          <a:solidFill>
            <a:schemeClr val="bg1">
              <a:lumMod val="75000"/>
            </a:schemeClr>
          </a:solidFill>
          <a:ln w="12700" algn="ctr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fontAlgn="auto" latinLnBrk="0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b="1" kern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6" name="Line 2"/>
          <p:cNvSpPr>
            <a:spLocks noChangeShapeType="1"/>
          </p:cNvSpPr>
          <p:nvPr/>
        </p:nvSpPr>
        <p:spPr bwMode="auto">
          <a:xfrm>
            <a:off x="6905625" y="1808543"/>
            <a:ext cx="0" cy="4427538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>
              <a:latin typeface="+mn-ea"/>
            </a:endParaRPr>
          </a:p>
        </p:txBody>
      </p:sp>
      <p:sp>
        <p:nvSpPr>
          <p:cNvPr id="7" name="AutoShape 6"/>
          <p:cNvSpPr>
            <a:spLocks noChangeArrowheads="1"/>
          </p:cNvSpPr>
          <p:nvPr/>
        </p:nvSpPr>
        <p:spPr bwMode="auto">
          <a:xfrm>
            <a:off x="2228850" y="1768856"/>
            <a:ext cx="2286000" cy="584200"/>
          </a:xfrm>
          <a:prstGeom prst="homePlate">
            <a:avLst>
              <a:gd name="adj" fmla="val 36069"/>
            </a:avLst>
          </a:prstGeom>
          <a:solidFill>
            <a:srgbClr val="B4C9E2"/>
          </a:solidFill>
          <a:ln w="9525" algn="ctr">
            <a:solidFill>
              <a:srgbClr val="B2B2B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ko-KR" sz="2000" b="1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glow rad="101600">
                    <a:schemeClr val="tx1">
                      <a:alpha val="60000"/>
                    </a:schemeClr>
                  </a:glow>
                </a:effectLst>
                <a:latin typeface="+mn-ea"/>
              </a:rPr>
              <a:t>1</a:t>
            </a:r>
            <a:r>
              <a:rPr lang="ko-KR" altLang="en-US" b="1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glow rad="101600">
                    <a:schemeClr val="tx1">
                      <a:alpha val="60000"/>
                    </a:schemeClr>
                  </a:glow>
                </a:effectLst>
                <a:latin typeface="+mn-ea"/>
              </a:rPr>
              <a:t>단계</a:t>
            </a:r>
            <a:br>
              <a:rPr lang="ko-KR" altLang="en-US" b="1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glow rad="101600">
                    <a:schemeClr val="tx1">
                      <a:alpha val="60000"/>
                    </a:schemeClr>
                  </a:glow>
                </a:effectLst>
                <a:latin typeface="+mn-ea"/>
              </a:rPr>
            </a:br>
            <a:r>
              <a:rPr lang="ko-KR" altLang="en-US" sz="1300" b="1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glow rad="101600">
                    <a:schemeClr val="tx1">
                      <a:alpha val="60000"/>
                    </a:schemeClr>
                  </a:glow>
                </a:effectLst>
                <a:latin typeface="+mn-ea"/>
              </a:rPr>
              <a:t>점화기</a:t>
            </a:r>
            <a:r>
              <a:rPr lang="en-US" altLang="ko-KR" sz="1300" b="1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glow rad="101600">
                    <a:schemeClr val="tx1">
                      <a:alpha val="60000"/>
                    </a:schemeClr>
                  </a:glow>
                </a:effectLst>
                <a:latin typeface="+mn-ea"/>
              </a:rPr>
              <a:t>(Boom-up)</a:t>
            </a:r>
          </a:p>
        </p:txBody>
      </p:sp>
      <p:sp>
        <p:nvSpPr>
          <p:cNvPr id="8" name="AutoShape 7"/>
          <p:cNvSpPr>
            <a:spLocks noChangeArrowheads="1"/>
          </p:cNvSpPr>
          <p:nvPr/>
        </p:nvSpPr>
        <p:spPr bwMode="auto">
          <a:xfrm>
            <a:off x="4619625" y="1768856"/>
            <a:ext cx="2286000" cy="584200"/>
          </a:xfrm>
          <a:prstGeom prst="homePlate">
            <a:avLst>
              <a:gd name="adj" fmla="val 36069"/>
            </a:avLst>
          </a:prstGeom>
          <a:solidFill>
            <a:srgbClr val="96B3D6"/>
          </a:solidFill>
          <a:ln w="9525" algn="ctr">
            <a:solidFill>
              <a:srgbClr val="B2B2B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ko-KR" sz="2000" b="1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glow rad="101600">
                    <a:schemeClr val="tx1">
                      <a:alpha val="60000"/>
                    </a:schemeClr>
                  </a:glow>
                </a:effectLst>
                <a:latin typeface="+mn-ea"/>
              </a:rPr>
              <a:t>2</a:t>
            </a:r>
            <a:r>
              <a:rPr lang="ko-KR" altLang="en-US" b="1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glow rad="101600">
                    <a:schemeClr val="tx1">
                      <a:alpha val="60000"/>
                    </a:schemeClr>
                  </a:glow>
                </a:effectLst>
                <a:latin typeface="+mn-ea"/>
              </a:rPr>
              <a:t>단계</a:t>
            </a:r>
            <a:br>
              <a:rPr lang="ko-KR" altLang="en-US" b="1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glow rad="101600">
                    <a:schemeClr val="tx1">
                      <a:alpha val="60000"/>
                    </a:schemeClr>
                  </a:glow>
                </a:effectLst>
                <a:latin typeface="+mn-ea"/>
              </a:rPr>
            </a:br>
            <a:r>
              <a:rPr lang="ko-KR" altLang="en-US" sz="1300" b="1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glow rad="101600">
                    <a:schemeClr val="tx1">
                      <a:alpha val="60000"/>
                    </a:schemeClr>
                  </a:glow>
                </a:effectLst>
                <a:latin typeface="+mn-ea"/>
              </a:rPr>
              <a:t>확산기</a:t>
            </a:r>
            <a:r>
              <a:rPr lang="en-US" altLang="ko-KR" sz="1300" b="1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glow rad="101600">
                    <a:schemeClr val="tx1">
                      <a:alpha val="60000"/>
                    </a:schemeClr>
                  </a:glow>
                </a:effectLst>
                <a:latin typeface="+mn-ea"/>
              </a:rPr>
              <a:t>(Spread-out</a:t>
            </a:r>
            <a:r>
              <a:rPr lang="en-US" altLang="ko-KR" sz="1200" b="1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glow rad="101600">
                    <a:schemeClr val="tx1">
                      <a:alpha val="60000"/>
                    </a:schemeClr>
                  </a:glow>
                </a:effectLst>
                <a:latin typeface="+mn-ea"/>
              </a:rPr>
              <a:t>)</a:t>
            </a:r>
          </a:p>
        </p:txBody>
      </p:sp>
      <p:sp>
        <p:nvSpPr>
          <p:cNvPr id="9" name="AutoShape 8"/>
          <p:cNvSpPr>
            <a:spLocks noChangeArrowheads="1"/>
          </p:cNvSpPr>
          <p:nvPr/>
        </p:nvSpPr>
        <p:spPr bwMode="auto">
          <a:xfrm>
            <a:off x="6962775" y="1768856"/>
            <a:ext cx="2286000" cy="584200"/>
          </a:xfrm>
          <a:prstGeom prst="homePlate">
            <a:avLst>
              <a:gd name="adj" fmla="val 36069"/>
            </a:avLst>
          </a:prstGeom>
          <a:solidFill>
            <a:srgbClr val="6590C3"/>
          </a:solidFill>
          <a:ln w="9525" algn="ctr">
            <a:solidFill>
              <a:srgbClr val="B2B2B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ko-KR" sz="2000" b="1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glow rad="101600">
                    <a:schemeClr val="tx1">
                      <a:alpha val="60000"/>
                    </a:schemeClr>
                  </a:glow>
                </a:effectLst>
                <a:latin typeface="+mn-ea"/>
              </a:rPr>
              <a:t>3</a:t>
            </a:r>
            <a:r>
              <a:rPr lang="ko-KR" altLang="en-US" b="1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glow rad="101600">
                    <a:schemeClr val="tx1">
                      <a:alpha val="60000"/>
                    </a:schemeClr>
                  </a:glow>
                </a:effectLst>
                <a:latin typeface="+mn-ea"/>
              </a:rPr>
              <a:t>단계</a:t>
            </a:r>
            <a:br>
              <a:rPr lang="ko-KR" altLang="en-US" b="1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glow rad="101600">
                    <a:schemeClr val="tx1">
                      <a:alpha val="60000"/>
                    </a:schemeClr>
                  </a:glow>
                </a:effectLst>
                <a:latin typeface="+mn-ea"/>
              </a:rPr>
            </a:br>
            <a:r>
              <a:rPr lang="ko-KR" altLang="en-US" sz="1300" b="1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glow rad="101600">
                    <a:schemeClr val="tx1">
                      <a:alpha val="60000"/>
                    </a:schemeClr>
                  </a:glow>
                </a:effectLst>
                <a:latin typeface="+mn-ea"/>
              </a:rPr>
              <a:t>정착기</a:t>
            </a:r>
            <a:r>
              <a:rPr lang="en-US" altLang="ko-KR" sz="1300" b="1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glow rad="101600">
                    <a:schemeClr val="tx1">
                      <a:alpha val="60000"/>
                    </a:schemeClr>
                  </a:glow>
                </a:effectLst>
                <a:latin typeface="+mn-ea"/>
              </a:rPr>
              <a:t>(Settle-down)</a:t>
            </a:r>
          </a:p>
        </p:txBody>
      </p:sp>
      <p:sp>
        <p:nvSpPr>
          <p:cNvPr id="10" name="Text Box 9"/>
          <p:cNvSpPr txBox="1">
            <a:spLocks noChangeArrowheads="1"/>
          </p:cNvSpPr>
          <p:nvPr/>
        </p:nvSpPr>
        <p:spPr bwMode="auto">
          <a:xfrm>
            <a:off x="2139629" y="2391156"/>
            <a:ext cx="2741363" cy="8528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4000" tIns="10800" rIns="18000" bIns="10800">
            <a:spAutoFit/>
          </a:bodyPr>
          <a:lstStyle>
            <a:lvl1pPr marL="85725" indent="-85725" eaLnBrk="0" hangingPunct="0"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1pPr>
            <a:lvl2pPr marL="742950" indent="-285750" eaLnBrk="0" hangingPunct="0"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2pPr>
            <a:lvl3pPr marL="1143000" indent="-228600" eaLnBrk="0" hangingPunct="0"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3pPr>
            <a:lvl4pPr marL="1600200" indent="-228600" eaLnBrk="0" hangingPunct="0"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4pPr>
            <a:lvl5pPr marL="2057400" indent="-228600" eaLnBrk="0" hangingPunct="0"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9pPr>
          </a:lstStyle>
          <a:p>
            <a:pPr eaLnBrk="1" hangingPunct="1">
              <a:spcAft>
                <a:spcPct val="10000"/>
              </a:spcAft>
              <a:buFontTx/>
              <a:buChar char="•"/>
            </a:pPr>
            <a:r>
              <a:rPr lang="ko-KR" altLang="en-US" sz="1000" dirty="0" smtClean="0">
                <a:latin typeface="+mn-ea"/>
                <a:ea typeface="+mn-ea"/>
              </a:rPr>
              <a:t>시정방침</a:t>
            </a:r>
            <a:r>
              <a:rPr lang="en-US" altLang="ko-KR" sz="1000" dirty="0" smtClean="0">
                <a:latin typeface="+mn-ea"/>
                <a:ea typeface="+mn-ea"/>
              </a:rPr>
              <a:t>/</a:t>
            </a:r>
            <a:r>
              <a:rPr lang="ko-KR" altLang="en-US" sz="1000" dirty="0" smtClean="0">
                <a:latin typeface="+mn-ea"/>
                <a:ea typeface="+mn-ea"/>
              </a:rPr>
              <a:t>핵심가치의 </a:t>
            </a:r>
            <a:r>
              <a:rPr lang="ko-KR" altLang="en-US" sz="1000" dirty="0">
                <a:latin typeface="+mn-ea"/>
                <a:ea typeface="+mn-ea"/>
              </a:rPr>
              <a:t>의미를 이해하고</a:t>
            </a:r>
            <a:r>
              <a:rPr lang="en-US" altLang="ko-KR" sz="1000" dirty="0" smtClean="0">
                <a:latin typeface="+mn-ea"/>
                <a:ea typeface="+mn-ea"/>
              </a:rPr>
              <a:t>,</a:t>
            </a:r>
          </a:p>
          <a:p>
            <a:pPr marL="0" indent="0" eaLnBrk="1" hangingPunct="1">
              <a:spcAft>
                <a:spcPct val="10000"/>
              </a:spcAft>
            </a:pPr>
            <a:r>
              <a:rPr lang="en-US" altLang="ko-KR" sz="1000" dirty="0" smtClean="0">
                <a:latin typeface="+mn-ea"/>
                <a:ea typeface="+mn-ea"/>
              </a:rPr>
              <a:t>  </a:t>
            </a:r>
            <a:r>
              <a:rPr lang="ko-KR" altLang="en-US" sz="1000" dirty="0" smtClean="0">
                <a:latin typeface="+mn-ea"/>
                <a:ea typeface="+mn-ea"/>
              </a:rPr>
              <a:t>내재화의 </a:t>
            </a:r>
            <a:r>
              <a:rPr lang="en-US" altLang="ko-KR" sz="1000" dirty="0" smtClean="0">
                <a:latin typeface="+mn-ea"/>
                <a:ea typeface="+mn-ea"/>
              </a:rPr>
              <a:t> </a:t>
            </a:r>
            <a:r>
              <a:rPr lang="ko-KR" altLang="en-US" sz="1000" dirty="0" smtClean="0">
                <a:latin typeface="+mn-ea"/>
                <a:ea typeface="+mn-ea"/>
              </a:rPr>
              <a:t>필요성과 </a:t>
            </a:r>
            <a:r>
              <a:rPr lang="ko-KR" altLang="en-US" sz="1000" dirty="0">
                <a:latin typeface="+mn-ea"/>
                <a:ea typeface="+mn-ea"/>
              </a:rPr>
              <a:t>방향에 대한 관심을 </a:t>
            </a:r>
            <a:endParaRPr lang="en-US" altLang="ko-KR" sz="1000" dirty="0">
              <a:latin typeface="+mn-ea"/>
              <a:ea typeface="+mn-ea"/>
            </a:endParaRPr>
          </a:p>
          <a:p>
            <a:pPr marL="0" indent="0" eaLnBrk="1" hangingPunct="1">
              <a:spcAft>
                <a:spcPct val="10000"/>
              </a:spcAft>
            </a:pPr>
            <a:r>
              <a:rPr lang="en-US" altLang="ko-KR" sz="1000" dirty="0" smtClean="0">
                <a:latin typeface="+mn-ea"/>
                <a:ea typeface="+mn-ea"/>
              </a:rPr>
              <a:t>  </a:t>
            </a:r>
            <a:r>
              <a:rPr lang="ko-KR" altLang="en-US" sz="1000" dirty="0" smtClean="0">
                <a:latin typeface="+mn-ea"/>
                <a:ea typeface="+mn-ea"/>
              </a:rPr>
              <a:t>높임으로써</a:t>
            </a:r>
            <a:endParaRPr lang="ko-KR" altLang="en-US" sz="1000" dirty="0">
              <a:latin typeface="+mn-ea"/>
              <a:ea typeface="+mn-ea"/>
            </a:endParaRPr>
          </a:p>
          <a:p>
            <a:pPr eaLnBrk="1" hangingPunct="1">
              <a:spcAft>
                <a:spcPct val="10000"/>
              </a:spcAft>
              <a:buFontTx/>
              <a:buChar char="•"/>
            </a:pPr>
            <a:r>
              <a:rPr lang="ko-KR" altLang="en-US" sz="1000" b="1" u="sng" dirty="0">
                <a:latin typeface="+mn-ea"/>
                <a:ea typeface="+mn-ea"/>
              </a:rPr>
              <a:t>시정방침</a:t>
            </a:r>
            <a:r>
              <a:rPr lang="en-US" altLang="ko-KR" sz="1000" b="1" u="sng" dirty="0">
                <a:latin typeface="+mn-ea"/>
                <a:ea typeface="+mn-ea"/>
              </a:rPr>
              <a:t>/</a:t>
            </a:r>
            <a:r>
              <a:rPr lang="ko-KR" altLang="en-US" sz="1000" b="1" u="sng" dirty="0" smtClean="0">
                <a:latin typeface="+mn-ea"/>
                <a:ea typeface="+mn-ea"/>
              </a:rPr>
              <a:t>핵심가치에 </a:t>
            </a:r>
            <a:r>
              <a:rPr lang="ko-KR" altLang="en-US" sz="1000" b="1" u="sng" dirty="0">
                <a:latin typeface="+mn-ea"/>
                <a:ea typeface="+mn-ea"/>
              </a:rPr>
              <a:t>대한 구성원들의 </a:t>
            </a:r>
            <a:endParaRPr lang="en-US" altLang="ko-KR" sz="1000" b="1" u="sng" dirty="0" smtClean="0">
              <a:latin typeface="+mn-ea"/>
              <a:ea typeface="+mn-ea"/>
            </a:endParaRPr>
          </a:p>
          <a:p>
            <a:pPr marL="0" indent="0" eaLnBrk="1" hangingPunct="1">
              <a:spcAft>
                <a:spcPct val="10000"/>
              </a:spcAft>
            </a:pPr>
            <a:r>
              <a:rPr lang="en-US" altLang="ko-KR" sz="1000" b="1" u="sng" dirty="0">
                <a:latin typeface="+mn-ea"/>
                <a:ea typeface="+mn-ea"/>
              </a:rPr>
              <a:t> </a:t>
            </a:r>
            <a:r>
              <a:rPr lang="ko-KR" altLang="en-US" sz="1000" b="1" u="sng" dirty="0" smtClean="0">
                <a:latin typeface="+mn-ea"/>
                <a:ea typeface="+mn-ea"/>
              </a:rPr>
              <a:t>긍정적인 분위기를 </a:t>
            </a:r>
            <a:r>
              <a:rPr lang="ko-KR" altLang="en-US" sz="1000" b="1" u="sng" dirty="0">
                <a:latin typeface="+mn-ea"/>
                <a:ea typeface="+mn-ea"/>
              </a:rPr>
              <a:t>조성하는 단계</a:t>
            </a:r>
          </a:p>
        </p:txBody>
      </p:sp>
      <p:sp>
        <p:nvSpPr>
          <p:cNvPr id="11" name="Text Box 10"/>
          <p:cNvSpPr txBox="1">
            <a:spLocks noChangeArrowheads="1"/>
          </p:cNvSpPr>
          <p:nvPr/>
        </p:nvSpPr>
        <p:spPr bwMode="auto">
          <a:xfrm>
            <a:off x="4610702" y="2391156"/>
            <a:ext cx="2683077" cy="837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4000" tIns="10800" rIns="18000" bIns="10800">
            <a:spAutoFit/>
          </a:bodyPr>
          <a:lstStyle>
            <a:lvl1pPr marL="85725" indent="-85725" eaLnBrk="0" hangingPunct="0"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1pPr>
            <a:lvl2pPr marL="742950" indent="-285750" eaLnBrk="0" hangingPunct="0"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2pPr>
            <a:lvl3pPr marL="1143000" indent="-228600" eaLnBrk="0" hangingPunct="0"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3pPr>
            <a:lvl4pPr marL="1600200" indent="-228600" eaLnBrk="0" hangingPunct="0"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4pPr>
            <a:lvl5pPr marL="2057400" indent="-228600" eaLnBrk="0" hangingPunct="0"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9pPr>
          </a:lstStyle>
          <a:p>
            <a:pPr eaLnBrk="1" hangingPunct="1">
              <a:spcAft>
                <a:spcPct val="10000"/>
              </a:spcAft>
              <a:buFontTx/>
              <a:buChar char="•"/>
            </a:pPr>
            <a:r>
              <a:rPr lang="ko-KR" altLang="en-US" sz="1000" dirty="0">
                <a:latin typeface="+mn-ea"/>
                <a:ea typeface="+mn-ea"/>
              </a:rPr>
              <a:t>다양한 형태의 </a:t>
            </a:r>
            <a:r>
              <a:rPr lang="ko-KR" altLang="en-US" sz="1000" dirty="0" smtClean="0">
                <a:latin typeface="+mn-ea"/>
                <a:ea typeface="+mn-ea"/>
              </a:rPr>
              <a:t>의사소통을 통해 </a:t>
            </a:r>
            <a:endParaRPr lang="en-US" altLang="ko-KR" sz="1000" dirty="0" smtClean="0">
              <a:latin typeface="+mn-ea"/>
              <a:ea typeface="+mn-ea"/>
            </a:endParaRPr>
          </a:p>
          <a:p>
            <a:pPr marL="0" indent="0" eaLnBrk="1" hangingPunct="1">
              <a:spcAft>
                <a:spcPct val="10000"/>
              </a:spcAft>
            </a:pPr>
            <a:r>
              <a:rPr lang="ko-KR" altLang="en-US" sz="1000" dirty="0" smtClean="0">
                <a:latin typeface="+mn-ea"/>
                <a:ea typeface="+mn-ea"/>
              </a:rPr>
              <a:t> 시정방침</a:t>
            </a:r>
            <a:r>
              <a:rPr lang="en-US" altLang="ko-KR" sz="1000" dirty="0" smtClean="0">
                <a:latin typeface="+mn-ea"/>
                <a:ea typeface="+mn-ea"/>
              </a:rPr>
              <a:t>/</a:t>
            </a:r>
            <a:r>
              <a:rPr lang="ko-KR" altLang="en-US" sz="1000" dirty="0">
                <a:latin typeface="+mn-ea"/>
                <a:ea typeface="+mn-ea"/>
              </a:rPr>
              <a:t>핵심가치의 </a:t>
            </a:r>
            <a:r>
              <a:rPr lang="ko-KR" altLang="en-US" sz="1000" dirty="0" smtClean="0">
                <a:latin typeface="+mn-ea"/>
                <a:ea typeface="+mn-ea"/>
              </a:rPr>
              <a:t>실천에 </a:t>
            </a:r>
            <a:r>
              <a:rPr lang="ko-KR" altLang="en-US" sz="1000" dirty="0">
                <a:latin typeface="+mn-ea"/>
                <a:ea typeface="+mn-ea"/>
              </a:rPr>
              <a:t>필요한 </a:t>
            </a:r>
            <a:endParaRPr lang="en-US" altLang="ko-KR" sz="1000" dirty="0" smtClean="0">
              <a:latin typeface="+mn-ea"/>
              <a:ea typeface="+mn-ea"/>
            </a:endParaRPr>
          </a:p>
          <a:p>
            <a:pPr marL="0" indent="0" eaLnBrk="1" hangingPunct="1">
              <a:spcAft>
                <a:spcPct val="10000"/>
              </a:spcAft>
            </a:pPr>
            <a:r>
              <a:rPr lang="en-US" altLang="ko-KR" sz="1000" dirty="0">
                <a:latin typeface="+mn-ea"/>
                <a:ea typeface="+mn-ea"/>
              </a:rPr>
              <a:t> </a:t>
            </a:r>
            <a:r>
              <a:rPr lang="en-US" altLang="ko-KR" sz="1000" dirty="0" smtClean="0">
                <a:latin typeface="+mn-ea"/>
                <a:ea typeface="+mn-ea"/>
              </a:rPr>
              <a:t> </a:t>
            </a:r>
            <a:r>
              <a:rPr lang="ko-KR" altLang="en-US" sz="1000" dirty="0" smtClean="0">
                <a:latin typeface="+mn-ea"/>
                <a:ea typeface="+mn-ea"/>
              </a:rPr>
              <a:t>능력배양을 통해</a:t>
            </a:r>
            <a:r>
              <a:rPr lang="en-US" altLang="ko-KR" sz="1000" dirty="0" smtClean="0">
                <a:latin typeface="+mn-ea"/>
                <a:ea typeface="+mn-ea"/>
              </a:rPr>
              <a:t/>
            </a:r>
            <a:br>
              <a:rPr lang="en-US" altLang="ko-KR" sz="1000" dirty="0" smtClean="0">
                <a:latin typeface="+mn-ea"/>
                <a:ea typeface="+mn-ea"/>
              </a:rPr>
            </a:br>
            <a:r>
              <a:rPr lang="ko-KR" altLang="en-US" sz="1000" b="1" u="sng" dirty="0">
                <a:latin typeface="+mn-ea"/>
              </a:rPr>
              <a:t>시정방침</a:t>
            </a:r>
            <a:r>
              <a:rPr lang="en-US" altLang="ko-KR" sz="1000" b="1" u="sng" dirty="0">
                <a:latin typeface="+mn-ea"/>
              </a:rPr>
              <a:t>/</a:t>
            </a:r>
            <a:r>
              <a:rPr lang="ko-KR" altLang="en-US" sz="1000" b="1" u="sng" dirty="0" smtClean="0">
                <a:latin typeface="+mn-ea"/>
              </a:rPr>
              <a:t>핵심가치</a:t>
            </a:r>
            <a:r>
              <a:rPr lang="ko-KR" altLang="en-US" sz="1000" b="1" u="sng" dirty="0" smtClean="0">
                <a:latin typeface="+mn-ea"/>
                <a:ea typeface="+mn-ea"/>
              </a:rPr>
              <a:t>를 </a:t>
            </a:r>
            <a:r>
              <a:rPr lang="ko-KR" altLang="en-US" sz="1000" b="1" u="sng" dirty="0">
                <a:latin typeface="+mn-ea"/>
                <a:ea typeface="+mn-ea"/>
              </a:rPr>
              <a:t>행동의 준거나 </a:t>
            </a:r>
            <a:endParaRPr lang="en-US" altLang="ko-KR" sz="1000" b="1" u="sng" dirty="0" smtClean="0">
              <a:latin typeface="+mn-ea"/>
              <a:ea typeface="+mn-ea"/>
            </a:endParaRPr>
          </a:p>
          <a:p>
            <a:pPr marL="0" indent="0" eaLnBrk="1" hangingPunct="1">
              <a:spcAft>
                <a:spcPct val="10000"/>
              </a:spcAft>
            </a:pPr>
            <a:r>
              <a:rPr lang="ko-KR" altLang="en-US" sz="1000" b="1" u="sng" dirty="0" smtClean="0">
                <a:latin typeface="+mn-ea"/>
                <a:ea typeface="+mn-ea"/>
              </a:rPr>
              <a:t>의사결정의 </a:t>
            </a:r>
            <a:r>
              <a:rPr lang="en-US" altLang="ko-KR" sz="1000" b="1" u="sng" dirty="0">
                <a:latin typeface="+mn-ea"/>
                <a:ea typeface="+mn-ea"/>
              </a:rPr>
              <a:t> </a:t>
            </a:r>
            <a:r>
              <a:rPr lang="ko-KR" altLang="en-US" sz="1000" b="1" u="sng" dirty="0" smtClean="0">
                <a:latin typeface="+mn-ea"/>
                <a:ea typeface="+mn-ea"/>
              </a:rPr>
              <a:t>기준으로 수용하는 </a:t>
            </a:r>
            <a:r>
              <a:rPr lang="ko-KR" altLang="en-US" sz="1000" b="1" u="sng" dirty="0">
                <a:latin typeface="+mn-ea"/>
                <a:ea typeface="+mn-ea"/>
              </a:rPr>
              <a:t>단계</a:t>
            </a:r>
          </a:p>
        </p:txBody>
      </p:sp>
      <p:sp>
        <p:nvSpPr>
          <p:cNvPr id="12" name="Text Box 11"/>
          <p:cNvSpPr txBox="1">
            <a:spLocks noChangeArrowheads="1"/>
          </p:cNvSpPr>
          <p:nvPr/>
        </p:nvSpPr>
        <p:spPr bwMode="auto">
          <a:xfrm>
            <a:off x="6918424" y="2481259"/>
            <a:ext cx="2701479" cy="683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4000" tIns="10800" rIns="18000" bIns="10800">
            <a:spAutoFit/>
          </a:bodyPr>
          <a:lstStyle>
            <a:lvl1pPr marL="85725" indent="-85725" eaLnBrk="0" hangingPunct="0"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1pPr>
            <a:lvl2pPr marL="742950" indent="-285750" eaLnBrk="0" hangingPunct="0"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2pPr>
            <a:lvl3pPr marL="1143000" indent="-228600" eaLnBrk="0" hangingPunct="0"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3pPr>
            <a:lvl4pPr marL="1600200" indent="-228600" eaLnBrk="0" hangingPunct="0"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4pPr>
            <a:lvl5pPr marL="2057400" indent="-228600" eaLnBrk="0" hangingPunct="0"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9pPr>
          </a:lstStyle>
          <a:p>
            <a:pPr eaLnBrk="1" hangingPunct="1">
              <a:spcAft>
                <a:spcPct val="10000"/>
              </a:spcAft>
              <a:buFontTx/>
              <a:buChar char="•"/>
            </a:pPr>
            <a:r>
              <a:rPr lang="ko-KR" altLang="en-US" sz="1000" dirty="0">
                <a:latin typeface="+mn-ea"/>
                <a:ea typeface="+mn-ea"/>
              </a:rPr>
              <a:t>조직문화의 핵심요소로서 시정방침</a:t>
            </a:r>
            <a:r>
              <a:rPr lang="en-US" altLang="ko-KR" sz="1000" dirty="0" smtClean="0">
                <a:latin typeface="+mn-ea"/>
                <a:ea typeface="+mn-ea"/>
              </a:rPr>
              <a:t>/</a:t>
            </a:r>
          </a:p>
          <a:p>
            <a:pPr marL="0" indent="0" eaLnBrk="1" hangingPunct="1">
              <a:spcAft>
                <a:spcPct val="10000"/>
              </a:spcAft>
            </a:pPr>
            <a:r>
              <a:rPr lang="en-US" altLang="ko-KR" sz="1000" dirty="0">
                <a:latin typeface="+mn-ea"/>
                <a:ea typeface="+mn-ea"/>
              </a:rPr>
              <a:t> </a:t>
            </a:r>
            <a:r>
              <a:rPr lang="ko-KR" altLang="en-US" sz="1000" dirty="0" smtClean="0">
                <a:latin typeface="+mn-ea"/>
                <a:ea typeface="+mn-ea"/>
              </a:rPr>
              <a:t>핵심가치가</a:t>
            </a:r>
            <a:r>
              <a:rPr lang="en-US" altLang="ko-KR" sz="1000" dirty="0" smtClean="0">
                <a:latin typeface="+mn-ea"/>
                <a:ea typeface="+mn-ea"/>
              </a:rPr>
              <a:t> </a:t>
            </a:r>
            <a:r>
              <a:rPr lang="ko-KR" altLang="en-US" sz="1000" dirty="0" smtClean="0">
                <a:latin typeface="+mn-ea"/>
                <a:ea typeface="+mn-ea"/>
              </a:rPr>
              <a:t>자연스럽게 </a:t>
            </a:r>
            <a:r>
              <a:rPr lang="ko-KR" altLang="en-US" sz="1000" dirty="0" err="1">
                <a:latin typeface="+mn-ea"/>
                <a:ea typeface="+mn-ea"/>
              </a:rPr>
              <a:t>행동준거로</a:t>
            </a:r>
            <a:r>
              <a:rPr lang="ko-KR" altLang="en-US" sz="1000" dirty="0">
                <a:latin typeface="+mn-ea"/>
                <a:ea typeface="+mn-ea"/>
              </a:rPr>
              <a:t> </a:t>
            </a:r>
            <a:endParaRPr lang="en-US" altLang="ko-KR" sz="1000" dirty="0" smtClean="0">
              <a:latin typeface="+mn-ea"/>
              <a:ea typeface="+mn-ea"/>
            </a:endParaRPr>
          </a:p>
          <a:p>
            <a:pPr marL="0" indent="0" eaLnBrk="1" hangingPunct="1">
              <a:spcAft>
                <a:spcPct val="10000"/>
              </a:spcAft>
            </a:pPr>
            <a:r>
              <a:rPr lang="en-US" altLang="ko-KR" sz="1000" dirty="0">
                <a:latin typeface="+mn-ea"/>
                <a:ea typeface="+mn-ea"/>
              </a:rPr>
              <a:t> </a:t>
            </a:r>
            <a:r>
              <a:rPr lang="ko-KR" altLang="en-US" sz="1000" dirty="0" smtClean="0">
                <a:latin typeface="+mn-ea"/>
                <a:ea typeface="+mn-ea"/>
              </a:rPr>
              <a:t>내재화되고</a:t>
            </a:r>
            <a:r>
              <a:rPr lang="en-US" altLang="ko-KR" sz="1000" dirty="0">
                <a:latin typeface="+mn-ea"/>
                <a:ea typeface="+mn-ea"/>
              </a:rPr>
              <a:t>, </a:t>
            </a:r>
            <a:r>
              <a:rPr lang="ko-KR" altLang="en-US" sz="1000" dirty="0" smtClean="0">
                <a:latin typeface="+mn-ea"/>
                <a:ea typeface="+mn-ea"/>
              </a:rPr>
              <a:t>무의식적으로 </a:t>
            </a:r>
            <a:r>
              <a:rPr lang="ko-KR" altLang="en-US" sz="1000" dirty="0">
                <a:latin typeface="+mn-ea"/>
                <a:ea typeface="+mn-ea"/>
              </a:rPr>
              <a:t>발현됨으로써</a:t>
            </a:r>
            <a:endParaRPr lang="en-US" altLang="ko-KR" sz="1000" dirty="0">
              <a:latin typeface="+mn-ea"/>
              <a:ea typeface="+mn-ea"/>
            </a:endParaRPr>
          </a:p>
          <a:p>
            <a:pPr eaLnBrk="1" hangingPunct="1">
              <a:spcAft>
                <a:spcPct val="10000"/>
              </a:spcAft>
              <a:buFontTx/>
              <a:buChar char="•"/>
            </a:pPr>
            <a:r>
              <a:rPr lang="ko-KR" altLang="en-US" sz="1000" b="1" u="sng" dirty="0" smtClean="0">
                <a:latin typeface="+mn-ea"/>
                <a:ea typeface="+mn-ea"/>
              </a:rPr>
              <a:t>조직문화 </a:t>
            </a:r>
            <a:r>
              <a:rPr lang="en-US" altLang="ko-KR" sz="1000" b="1" u="sng" dirty="0" smtClean="0">
                <a:latin typeface="+mn-ea"/>
                <a:ea typeface="+mn-ea"/>
              </a:rPr>
              <a:t>Identity</a:t>
            </a:r>
            <a:r>
              <a:rPr lang="ko-KR" altLang="en-US" sz="1000" b="1" u="sng" dirty="0">
                <a:latin typeface="+mn-ea"/>
                <a:ea typeface="+mn-ea"/>
              </a:rPr>
              <a:t>가 정립되는 </a:t>
            </a:r>
            <a:r>
              <a:rPr lang="ko-KR" altLang="en-US" sz="1000" b="1" u="sng" dirty="0" smtClean="0">
                <a:latin typeface="+mn-ea"/>
                <a:ea typeface="+mn-ea"/>
              </a:rPr>
              <a:t>단계</a:t>
            </a:r>
            <a:endParaRPr lang="ko-KR" altLang="en-US" sz="1000" b="1" u="sng" dirty="0">
              <a:latin typeface="+mn-ea"/>
              <a:ea typeface="+mn-ea"/>
            </a:endParaRPr>
          </a:p>
        </p:txBody>
      </p:sp>
      <p:sp>
        <p:nvSpPr>
          <p:cNvPr id="13" name="AutoShape 16"/>
          <p:cNvSpPr>
            <a:spLocks noChangeArrowheads="1"/>
          </p:cNvSpPr>
          <p:nvPr/>
        </p:nvSpPr>
        <p:spPr bwMode="auto">
          <a:xfrm>
            <a:off x="2303463" y="4046835"/>
            <a:ext cx="2181225" cy="482600"/>
          </a:xfrm>
          <a:prstGeom prst="homePlate">
            <a:avLst>
              <a:gd name="adj" fmla="val 43837"/>
            </a:avLst>
          </a:prstGeom>
          <a:solidFill>
            <a:schemeClr val="tx2">
              <a:lumMod val="60000"/>
              <a:lumOff val="40000"/>
            </a:schemeClr>
          </a:solidFill>
          <a:ln w="12700" algn="ctr">
            <a:solidFill>
              <a:srgbClr val="808080"/>
            </a:solidFill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ko-KR" altLang="en-US" sz="1200" dirty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시정방침</a:t>
            </a:r>
            <a:r>
              <a:rPr lang="en-US" altLang="ko-KR" sz="1200" dirty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/</a:t>
            </a:r>
            <a:r>
              <a:rPr lang="ko-KR" altLang="en-US" sz="1200" dirty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핵심가치의 이해</a:t>
            </a:r>
          </a:p>
        </p:txBody>
      </p:sp>
      <p:sp>
        <p:nvSpPr>
          <p:cNvPr id="14" name="AutoShape 18"/>
          <p:cNvSpPr>
            <a:spLocks noChangeArrowheads="1"/>
          </p:cNvSpPr>
          <p:nvPr/>
        </p:nvSpPr>
        <p:spPr bwMode="auto">
          <a:xfrm>
            <a:off x="4627563" y="5227935"/>
            <a:ext cx="2220912" cy="482600"/>
          </a:xfrm>
          <a:prstGeom prst="homePlate">
            <a:avLst>
              <a:gd name="adj" fmla="val 35260"/>
            </a:avLst>
          </a:prstGeom>
          <a:solidFill>
            <a:schemeClr val="bg2"/>
          </a:solidFill>
          <a:ln w="12700">
            <a:solidFill>
              <a:srgbClr val="808080"/>
            </a:solidFill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ko-KR" altLang="en-US" sz="1200" dirty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동기부여</a:t>
            </a:r>
            <a:r>
              <a:rPr lang="en-US" altLang="ko-KR" sz="1200" dirty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 </a:t>
            </a:r>
            <a:r>
              <a:rPr lang="ko-KR" altLang="en-US" sz="1200" dirty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관련 제도 </a:t>
            </a:r>
            <a:r>
              <a:rPr lang="ko-KR" altLang="en-US" sz="1200" dirty="0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정렬</a:t>
            </a:r>
            <a:endParaRPr lang="en-US" altLang="ko-KR" sz="1200" dirty="0" smtClean="0">
              <a:ln>
                <a:solidFill>
                  <a:sysClr val="windowText" lastClr="000000"/>
                </a:solidFill>
              </a:ln>
              <a:solidFill>
                <a:sysClr val="windowText" lastClr="000000"/>
              </a:solidFill>
              <a:latin typeface="+mn-ea"/>
            </a:endParaRPr>
          </a:p>
          <a:p>
            <a:pPr algn="ctr"/>
            <a:r>
              <a:rPr lang="ko-KR" altLang="en-US" sz="1200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+mn-ea"/>
              </a:rPr>
              <a:t>변화 관리</a:t>
            </a:r>
            <a:endParaRPr lang="ko-KR" altLang="en-US" sz="1200" dirty="0">
              <a:ln>
                <a:solidFill>
                  <a:sysClr val="windowText" lastClr="000000"/>
                </a:solidFill>
              </a:ln>
              <a:solidFill>
                <a:srgbClr val="FF0000"/>
              </a:solidFill>
              <a:latin typeface="+mn-ea"/>
            </a:endParaRPr>
          </a:p>
        </p:txBody>
      </p:sp>
      <p:sp>
        <p:nvSpPr>
          <p:cNvPr id="15" name="AutoShape 19"/>
          <p:cNvSpPr>
            <a:spLocks noChangeArrowheads="1"/>
          </p:cNvSpPr>
          <p:nvPr/>
        </p:nvSpPr>
        <p:spPr bwMode="auto">
          <a:xfrm>
            <a:off x="4627563" y="4046835"/>
            <a:ext cx="1216025" cy="482600"/>
          </a:xfrm>
          <a:prstGeom prst="homePlate">
            <a:avLst>
              <a:gd name="adj" fmla="val 30645"/>
            </a:avLst>
          </a:prstGeom>
          <a:solidFill>
            <a:schemeClr val="tx2">
              <a:lumMod val="60000"/>
              <a:lumOff val="40000"/>
            </a:schemeClr>
          </a:solidFill>
          <a:ln w="12700" algn="ctr">
            <a:solidFill>
              <a:srgbClr val="808080"/>
            </a:solidFill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ko-KR" altLang="en-US" sz="1200" dirty="0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시정방침</a:t>
            </a:r>
            <a:endParaRPr lang="en-US" altLang="ko-KR" sz="1200" dirty="0" smtClean="0">
              <a:ln>
                <a:solidFill>
                  <a:sysClr val="windowText" lastClr="000000"/>
                </a:solidFill>
              </a:ln>
              <a:solidFill>
                <a:sysClr val="windowText" lastClr="000000"/>
              </a:solidFill>
              <a:latin typeface="+mn-ea"/>
            </a:endParaRPr>
          </a:p>
          <a:p>
            <a:pPr algn="ctr"/>
            <a:r>
              <a:rPr lang="ko-KR" altLang="en-US" sz="1200" dirty="0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핵심가치의</a:t>
            </a:r>
            <a:r>
              <a:rPr lang="en-US" altLang="ko-KR" sz="1200" dirty="0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/>
            </a:r>
            <a:br>
              <a:rPr lang="en-US" altLang="ko-KR" sz="1200" dirty="0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</a:br>
            <a:r>
              <a:rPr lang="ko-KR" altLang="en-US" sz="1200" dirty="0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수용</a:t>
            </a:r>
            <a:endParaRPr lang="ko-KR" altLang="en-US" sz="1200" dirty="0">
              <a:ln>
                <a:solidFill>
                  <a:sysClr val="windowText" lastClr="000000"/>
                </a:solidFill>
              </a:ln>
              <a:solidFill>
                <a:sysClr val="windowText" lastClr="000000"/>
              </a:solidFill>
              <a:latin typeface="+mn-ea"/>
            </a:endParaRPr>
          </a:p>
        </p:txBody>
      </p:sp>
      <p:sp>
        <p:nvSpPr>
          <p:cNvPr id="16" name="AutoShape 20"/>
          <p:cNvSpPr>
            <a:spLocks noChangeArrowheads="1"/>
          </p:cNvSpPr>
          <p:nvPr/>
        </p:nvSpPr>
        <p:spPr bwMode="auto">
          <a:xfrm>
            <a:off x="4627563" y="4635797"/>
            <a:ext cx="2228850" cy="484188"/>
          </a:xfrm>
          <a:prstGeom prst="homePlate">
            <a:avLst>
              <a:gd name="adj" fmla="val 24039"/>
            </a:avLst>
          </a:prstGeom>
          <a:solidFill>
            <a:schemeClr val="bg2"/>
          </a:solidFill>
          <a:ln w="12700">
            <a:solidFill>
              <a:srgbClr val="808080"/>
            </a:solidFill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ko-KR" altLang="en-US" sz="1200" dirty="0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업무적용 방법론 학습</a:t>
            </a:r>
            <a:endParaRPr lang="en-US" altLang="ko-KR" sz="1200" dirty="0" smtClean="0">
              <a:ln>
                <a:solidFill>
                  <a:sysClr val="windowText" lastClr="000000"/>
                </a:solidFill>
              </a:ln>
              <a:solidFill>
                <a:sysClr val="windowText" lastClr="000000"/>
              </a:solidFill>
              <a:latin typeface="+mn-ea"/>
            </a:endParaRPr>
          </a:p>
          <a:p>
            <a:pPr algn="ctr"/>
            <a:r>
              <a:rPr lang="ko-KR" altLang="en-US" sz="1200" dirty="0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및 실제 변화 유도</a:t>
            </a:r>
            <a:endParaRPr lang="ko-KR" altLang="en-US" sz="1200" dirty="0">
              <a:ln>
                <a:solidFill>
                  <a:sysClr val="windowText" lastClr="000000"/>
                </a:solidFill>
              </a:ln>
              <a:solidFill>
                <a:sysClr val="windowText" lastClr="000000"/>
              </a:solidFill>
              <a:latin typeface="+mn-ea"/>
            </a:endParaRPr>
          </a:p>
        </p:txBody>
      </p:sp>
      <p:sp>
        <p:nvSpPr>
          <p:cNvPr id="17" name="AutoShape 21"/>
          <p:cNvSpPr>
            <a:spLocks noChangeArrowheads="1"/>
          </p:cNvSpPr>
          <p:nvPr/>
        </p:nvSpPr>
        <p:spPr bwMode="auto">
          <a:xfrm>
            <a:off x="5895975" y="4046835"/>
            <a:ext cx="3381375" cy="482600"/>
          </a:xfrm>
          <a:prstGeom prst="homePlate">
            <a:avLst>
              <a:gd name="adj" fmla="val 33833"/>
            </a:avLst>
          </a:prstGeom>
          <a:solidFill>
            <a:schemeClr val="bg2"/>
          </a:solidFill>
          <a:ln w="12700">
            <a:solidFill>
              <a:srgbClr val="808080"/>
            </a:solidFill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ko-KR" altLang="en-US" sz="1200" dirty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시정방침</a:t>
            </a:r>
            <a:r>
              <a:rPr lang="en-US" altLang="ko-KR" sz="1200" dirty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/</a:t>
            </a:r>
            <a:r>
              <a:rPr lang="ko-KR" altLang="en-US" sz="1200" dirty="0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핵심가치의 </a:t>
            </a:r>
            <a:r>
              <a:rPr lang="ko-KR" altLang="en-US" sz="1200" dirty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실천</a:t>
            </a:r>
          </a:p>
        </p:txBody>
      </p:sp>
      <p:sp>
        <p:nvSpPr>
          <p:cNvPr id="18" name="AutoShape 22"/>
          <p:cNvSpPr>
            <a:spLocks noChangeArrowheads="1"/>
          </p:cNvSpPr>
          <p:nvPr/>
        </p:nvSpPr>
        <p:spPr bwMode="auto">
          <a:xfrm>
            <a:off x="6970713" y="4635797"/>
            <a:ext cx="2286000" cy="484188"/>
          </a:xfrm>
          <a:prstGeom prst="homePlate">
            <a:avLst>
              <a:gd name="adj" fmla="val 27760"/>
            </a:avLst>
          </a:prstGeom>
          <a:solidFill>
            <a:schemeClr val="bg2"/>
          </a:solidFill>
          <a:ln w="12700">
            <a:solidFill>
              <a:srgbClr val="808080"/>
            </a:solidFill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ko-KR" altLang="en-US" sz="1200" dirty="0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가치기반 성과 창출 체계</a:t>
            </a:r>
            <a:endParaRPr lang="en-US" altLang="ko-KR" sz="1200" dirty="0" smtClean="0">
              <a:ln>
                <a:solidFill>
                  <a:sysClr val="windowText" lastClr="000000"/>
                </a:solidFill>
              </a:ln>
              <a:solidFill>
                <a:sysClr val="windowText" lastClr="000000"/>
              </a:solidFill>
              <a:latin typeface="+mn-ea"/>
            </a:endParaRPr>
          </a:p>
          <a:p>
            <a:pPr algn="ctr"/>
            <a:r>
              <a:rPr lang="ko-KR" altLang="en-US" sz="1200" dirty="0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구</a:t>
            </a:r>
            <a:r>
              <a:rPr lang="ko-KR" altLang="en-US" sz="1200" dirty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축</a:t>
            </a:r>
            <a:endParaRPr lang="en-US" altLang="ko-KR" sz="1200" dirty="0">
              <a:ln>
                <a:solidFill>
                  <a:sysClr val="windowText" lastClr="000000"/>
                </a:solidFill>
              </a:ln>
              <a:solidFill>
                <a:sysClr val="windowText" lastClr="000000"/>
              </a:solidFill>
              <a:latin typeface="+mn-ea"/>
            </a:endParaRPr>
          </a:p>
        </p:txBody>
      </p:sp>
      <p:sp>
        <p:nvSpPr>
          <p:cNvPr id="19" name="AutoShape 23"/>
          <p:cNvSpPr>
            <a:spLocks noChangeArrowheads="1"/>
          </p:cNvSpPr>
          <p:nvPr/>
        </p:nvSpPr>
        <p:spPr bwMode="auto">
          <a:xfrm>
            <a:off x="6970713" y="5227935"/>
            <a:ext cx="2286000" cy="482600"/>
          </a:xfrm>
          <a:prstGeom prst="homePlate">
            <a:avLst>
              <a:gd name="adj" fmla="val 25482"/>
            </a:avLst>
          </a:prstGeom>
          <a:solidFill>
            <a:schemeClr val="bg2"/>
          </a:solidFill>
          <a:ln w="12700">
            <a:solidFill>
              <a:srgbClr val="808080"/>
            </a:solidFill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ko-KR" altLang="en-US" sz="1200" dirty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제도 </a:t>
            </a:r>
            <a:r>
              <a:rPr lang="ko-KR" altLang="en-US" sz="1200" dirty="0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적용과정에서의</a:t>
            </a:r>
            <a:endParaRPr lang="en-US" altLang="ko-KR" sz="1200" dirty="0" smtClean="0">
              <a:ln>
                <a:solidFill>
                  <a:sysClr val="windowText" lastClr="000000"/>
                </a:solidFill>
              </a:ln>
              <a:solidFill>
                <a:sysClr val="windowText" lastClr="000000"/>
              </a:solidFill>
              <a:latin typeface="+mn-ea"/>
            </a:endParaRPr>
          </a:p>
          <a:p>
            <a:pPr algn="ctr"/>
            <a:r>
              <a:rPr lang="ko-KR" altLang="en-US" sz="1200" dirty="0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 </a:t>
            </a:r>
            <a:r>
              <a:rPr lang="ko-KR" altLang="en-US" sz="1200" dirty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개선사항 </a:t>
            </a:r>
            <a:r>
              <a:rPr lang="ko-KR" altLang="en-US" sz="1200" dirty="0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관리</a:t>
            </a:r>
            <a:endParaRPr lang="en-US" altLang="ko-KR" sz="1200" dirty="0">
              <a:ln>
                <a:solidFill>
                  <a:sysClr val="windowText" lastClr="000000"/>
                </a:solidFill>
              </a:ln>
              <a:solidFill>
                <a:sysClr val="windowText" lastClr="000000"/>
              </a:solidFill>
              <a:latin typeface="+mn-ea"/>
            </a:endParaRPr>
          </a:p>
        </p:txBody>
      </p:sp>
      <p:sp>
        <p:nvSpPr>
          <p:cNvPr id="20" name="Oval 24"/>
          <p:cNvSpPr>
            <a:spLocks noChangeArrowheads="1"/>
          </p:cNvSpPr>
          <p:nvPr/>
        </p:nvSpPr>
        <p:spPr bwMode="auto">
          <a:xfrm>
            <a:off x="1571625" y="4092872"/>
            <a:ext cx="668338" cy="371475"/>
          </a:xfrm>
          <a:prstGeom prst="ellipse">
            <a:avLst/>
          </a:prstGeom>
          <a:solidFill>
            <a:srgbClr val="C0C0C0"/>
          </a:solidFill>
          <a:ln w="9525" algn="ctr">
            <a:solidFill>
              <a:srgbClr val="777777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ko-KR" altLang="en-US" sz="1000" b="1" dirty="0" smtClean="0">
                <a:latin typeface="+mn-ea"/>
              </a:rPr>
              <a:t>교육</a:t>
            </a:r>
            <a:endParaRPr lang="en-US" altLang="ko-KR" sz="1000" b="1" dirty="0" smtClean="0">
              <a:latin typeface="+mn-ea"/>
            </a:endParaRPr>
          </a:p>
          <a:p>
            <a:pPr algn="ctr"/>
            <a:r>
              <a:rPr lang="ko-KR" altLang="en-US" sz="1000" b="1" dirty="0" smtClean="0">
                <a:latin typeface="+mn-ea"/>
              </a:rPr>
              <a:t>훈</a:t>
            </a:r>
            <a:r>
              <a:rPr lang="ko-KR" altLang="en-US" sz="1000" b="1" dirty="0">
                <a:latin typeface="+mn-ea"/>
              </a:rPr>
              <a:t>련</a:t>
            </a:r>
          </a:p>
        </p:txBody>
      </p:sp>
      <p:sp>
        <p:nvSpPr>
          <p:cNvPr id="21" name="Oval 25"/>
          <p:cNvSpPr>
            <a:spLocks noChangeArrowheads="1"/>
          </p:cNvSpPr>
          <p:nvPr/>
        </p:nvSpPr>
        <p:spPr bwMode="auto">
          <a:xfrm>
            <a:off x="1571625" y="4635797"/>
            <a:ext cx="668338" cy="371475"/>
          </a:xfrm>
          <a:prstGeom prst="ellipse">
            <a:avLst/>
          </a:prstGeom>
          <a:solidFill>
            <a:srgbClr val="C0C0C0"/>
          </a:solidFill>
          <a:ln w="9525" algn="ctr">
            <a:solidFill>
              <a:srgbClr val="777777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ko-KR" altLang="en-US" sz="1000" b="1" dirty="0" smtClean="0">
                <a:latin typeface="+mn-ea"/>
              </a:rPr>
              <a:t>업무적용</a:t>
            </a:r>
            <a:endParaRPr lang="en-US" altLang="ko-KR" sz="1000" b="1" dirty="0" smtClean="0">
              <a:latin typeface="+mn-ea"/>
            </a:endParaRPr>
          </a:p>
          <a:p>
            <a:pPr algn="ctr"/>
            <a:r>
              <a:rPr lang="ko-KR" altLang="en-US" sz="1000" b="1" dirty="0" smtClean="0">
                <a:latin typeface="+mn-ea"/>
              </a:rPr>
              <a:t>지</a:t>
            </a:r>
            <a:r>
              <a:rPr lang="ko-KR" altLang="en-US" sz="1000" b="1" dirty="0">
                <a:latin typeface="+mn-ea"/>
              </a:rPr>
              <a:t>원</a:t>
            </a:r>
            <a:endParaRPr lang="en-US" altLang="ko-KR" sz="1000" b="1" dirty="0" smtClean="0">
              <a:latin typeface="+mn-ea"/>
            </a:endParaRPr>
          </a:p>
        </p:txBody>
      </p:sp>
      <p:sp>
        <p:nvSpPr>
          <p:cNvPr id="22" name="Oval 26"/>
          <p:cNvSpPr>
            <a:spLocks noChangeArrowheads="1"/>
          </p:cNvSpPr>
          <p:nvPr/>
        </p:nvSpPr>
        <p:spPr bwMode="auto">
          <a:xfrm>
            <a:off x="1571625" y="5207297"/>
            <a:ext cx="668338" cy="371475"/>
          </a:xfrm>
          <a:prstGeom prst="ellipse">
            <a:avLst/>
          </a:prstGeom>
          <a:solidFill>
            <a:srgbClr val="C0C0C0"/>
          </a:solidFill>
          <a:ln w="9525" algn="ctr">
            <a:solidFill>
              <a:srgbClr val="777777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ko-KR" altLang="en-US" sz="1000" b="1">
                <a:latin typeface="+mn-ea"/>
              </a:rPr>
              <a:t>제도화</a:t>
            </a:r>
          </a:p>
        </p:txBody>
      </p:sp>
      <p:sp>
        <p:nvSpPr>
          <p:cNvPr id="23" name="AutoShape 27"/>
          <p:cNvSpPr>
            <a:spLocks/>
          </p:cNvSpPr>
          <p:nvPr/>
        </p:nvSpPr>
        <p:spPr bwMode="auto">
          <a:xfrm>
            <a:off x="1330325" y="4057947"/>
            <a:ext cx="204788" cy="1463675"/>
          </a:xfrm>
          <a:prstGeom prst="leftBrace">
            <a:avLst>
              <a:gd name="adj1" fmla="val 88083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24" name="Rectangle 28"/>
          <p:cNvSpPr>
            <a:spLocks noChangeArrowheads="1"/>
          </p:cNvSpPr>
          <p:nvPr/>
        </p:nvSpPr>
        <p:spPr bwMode="auto">
          <a:xfrm>
            <a:off x="2300288" y="3357860"/>
            <a:ext cx="2146300" cy="552450"/>
          </a:xfrm>
          <a:prstGeom prst="rect">
            <a:avLst/>
          </a:prstGeom>
          <a:solidFill>
            <a:schemeClr val="tx1"/>
          </a:solidFill>
          <a:ln w="9525" algn="ctr">
            <a:solidFill>
              <a:srgbClr val="B2B2B2"/>
            </a:solidFill>
            <a:miter lim="800000"/>
            <a:headEnd/>
            <a:tailEnd/>
          </a:ln>
        </p:spPr>
        <p:txBody>
          <a:bodyPr wrap="none" lIns="54000" rIns="54000" anchor="ctr"/>
          <a:lstStyle/>
          <a:p>
            <a:pPr algn="ctr"/>
            <a:r>
              <a:rPr lang="ko-KR" altLang="en-US" sz="1000" b="1">
                <a:solidFill>
                  <a:schemeClr val="bg1"/>
                </a:solidFill>
                <a:latin typeface="+mn-ea"/>
              </a:rPr>
              <a:t>핵심가치 홍보</a:t>
            </a:r>
            <a:br>
              <a:rPr lang="ko-KR" altLang="en-US" sz="1000" b="1">
                <a:solidFill>
                  <a:schemeClr val="bg1"/>
                </a:solidFill>
                <a:latin typeface="+mn-ea"/>
              </a:rPr>
            </a:br>
            <a:r>
              <a:rPr lang="ko-KR" altLang="en-US" sz="1000" b="1">
                <a:solidFill>
                  <a:schemeClr val="bg1"/>
                </a:solidFill>
                <a:latin typeface="+mn-ea"/>
              </a:rPr>
              <a:t>핵심가치 관련 내용 전달</a:t>
            </a:r>
            <a:endParaRPr lang="en-US" altLang="ko-KR" sz="1000" b="1">
              <a:solidFill>
                <a:schemeClr val="bg1"/>
              </a:solidFill>
              <a:latin typeface="+mn-ea"/>
            </a:endParaRPr>
          </a:p>
        </p:txBody>
      </p:sp>
      <p:sp>
        <p:nvSpPr>
          <p:cNvPr id="25" name="Rectangle 29"/>
          <p:cNvSpPr>
            <a:spLocks noChangeArrowheads="1"/>
          </p:cNvSpPr>
          <p:nvPr/>
        </p:nvSpPr>
        <p:spPr bwMode="auto">
          <a:xfrm>
            <a:off x="4657725" y="3361035"/>
            <a:ext cx="2143125" cy="552450"/>
          </a:xfrm>
          <a:prstGeom prst="rect">
            <a:avLst/>
          </a:prstGeom>
          <a:solidFill>
            <a:schemeClr val="tx1"/>
          </a:solidFill>
          <a:ln w="9525" algn="ctr">
            <a:solidFill>
              <a:srgbClr val="B2B2B2"/>
            </a:solidFill>
            <a:miter lim="800000"/>
            <a:headEnd/>
            <a:tailEnd/>
          </a:ln>
        </p:spPr>
        <p:txBody>
          <a:bodyPr lIns="54000" rIns="54000" anchor="ctr"/>
          <a:lstStyle/>
          <a:p>
            <a:pPr algn="ctr"/>
            <a:r>
              <a:rPr lang="ko-KR" altLang="en-US" sz="1000" b="1">
                <a:solidFill>
                  <a:schemeClr val="bg1"/>
                </a:solidFill>
                <a:latin typeface="+mn-ea"/>
              </a:rPr>
              <a:t>의사소통의 지원</a:t>
            </a:r>
            <a:br>
              <a:rPr lang="ko-KR" altLang="en-US" sz="1000" b="1">
                <a:solidFill>
                  <a:schemeClr val="bg1"/>
                </a:solidFill>
                <a:latin typeface="+mn-ea"/>
              </a:rPr>
            </a:br>
            <a:r>
              <a:rPr lang="ko-KR" altLang="en-US" sz="1000" b="1">
                <a:solidFill>
                  <a:schemeClr val="bg1"/>
                </a:solidFill>
                <a:latin typeface="+mn-ea"/>
              </a:rPr>
              <a:t>성공사례의 발굴과 전파</a:t>
            </a:r>
            <a:br>
              <a:rPr lang="ko-KR" altLang="en-US" sz="1000" b="1">
                <a:solidFill>
                  <a:schemeClr val="bg1"/>
                </a:solidFill>
                <a:latin typeface="+mn-ea"/>
              </a:rPr>
            </a:br>
            <a:r>
              <a:rPr lang="ko-KR" altLang="en-US" sz="1000" b="1">
                <a:solidFill>
                  <a:schemeClr val="bg1"/>
                </a:solidFill>
                <a:latin typeface="+mn-ea"/>
              </a:rPr>
              <a:t>필요 기술</a:t>
            </a:r>
            <a:r>
              <a:rPr lang="en-US" altLang="ko-KR" sz="1000" b="1">
                <a:solidFill>
                  <a:schemeClr val="bg1"/>
                </a:solidFill>
                <a:latin typeface="+mn-ea"/>
              </a:rPr>
              <a:t>(skill)</a:t>
            </a:r>
            <a:r>
              <a:rPr lang="ko-KR" altLang="en-US" sz="1000" b="1">
                <a:solidFill>
                  <a:schemeClr val="bg1"/>
                </a:solidFill>
                <a:latin typeface="+mn-ea"/>
              </a:rPr>
              <a:t>의 습득</a:t>
            </a:r>
          </a:p>
        </p:txBody>
      </p:sp>
      <p:sp>
        <p:nvSpPr>
          <p:cNvPr id="26" name="Rectangle 30"/>
          <p:cNvSpPr>
            <a:spLocks noChangeArrowheads="1"/>
          </p:cNvSpPr>
          <p:nvPr/>
        </p:nvSpPr>
        <p:spPr bwMode="auto">
          <a:xfrm>
            <a:off x="7013575" y="3370560"/>
            <a:ext cx="2141538" cy="552450"/>
          </a:xfrm>
          <a:prstGeom prst="rect">
            <a:avLst/>
          </a:prstGeom>
          <a:solidFill>
            <a:schemeClr val="tx1"/>
          </a:solidFill>
          <a:ln w="9525" algn="ctr">
            <a:solidFill>
              <a:srgbClr val="B2B2B2"/>
            </a:solidFill>
            <a:miter lim="800000"/>
            <a:headEnd/>
            <a:tailEnd/>
          </a:ln>
        </p:spPr>
        <p:txBody>
          <a:bodyPr lIns="54000" rIns="54000" anchor="ctr"/>
          <a:lstStyle/>
          <a:p>
            <a:pPr algn="ctr"/>
            <a:r>
              <a:rPr lang="en-US" altLang="ko-KR" sz="1000" b="1">
                <a:solidFill>
                  <a:schemeClr val="bg1"/>
                </a:solidFill>
                <a:latin typeface="+mn-ea"/>
              </a:rPr>
              <a:t>trouble-shooting</a:t>
            </a:r>
            <a:br>
              <a:rPr lang="en-US" altLang="ko-KR" sz="1000" b="1">
                <a:solidFill>
                  <a:schemeClr val="bg1"/>
                </a:solidFill>
                <a:latin typeface="+mn-ea"/>
              </a:rPr>
            </a:br>
            <a:r>
              <a:rPr lang="ko-KR" altLang="en-US" sz="1000" b="1">
                <a:solidFill>
                  <a:schemeClr val="bg1"/>
                </a:solidFill>
                <a:latin typeface="+mn-ea"/>
              </a:rPr>
              <a:t>성과에 대한 보상</a:t>
            </a:r>
          </a:p>
        </p:txBody>
      </p:sp>
      <p:sp>
        <p:nvSpPr>
          <p:cNvPr id="27" name="Rectangle 31"/>
          <p:cNvSpPr>
            <a:spLocks noChangeArrowheads="1"/>
          </p:cNvSpPr>
          <p:nvPr/>
        </p:nvSpPr>
        <p:spPr bwMode="auto">
          <a:xfrm>
            <a:off x="318950" y="2564193"/>
            <a:ext cx="1349375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000" rIns="54000" anchor="ctr">
            <a:spAutoFit/>
          </a:bodyPr>
          <a:lstStyle/>
          <a:p>
            <a:pPr algn="r"/>
            <a:r>
              <a:rPr kumimoji="0" lang="ko-KR" altLang="en-US" sz="1100" b="1" u="sng">
                <a:latin typeface="+mn-ea"/>
              </a:rPr>
              <a:t>내재화 단계의 정의</a:t>
            </a:r>
          </a:p>
        </p:txBody>
      </p:sp>
      <p:sp>
        <p:nvSpPr>
          <p:cNvPr id="28" name="Rectangle 32"/>
          <p:cNvSpPr>
            <a:spLocks noChangeArrowheads="1"/>
          </p:cNvSpPr>
          <p:nvPr/>
        </p:nvSpPr>
        <p:spPr bwMode="auto">
          <a:xfrm>
            <a:off x="815975" y="3513435"/>
            <a:ext cx="1238250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000" rIns="54000" anchor="ctr">
            <a:spAutoFit/>
          </a:bodyPr>
          <a:lstStyle/>
          <a:p>
            <a:pPr algn="r"/>
            <a:r>
              <a:rPr kumimoji="0" lang="ko-KR" altLang="en-US" sz="1100" b="1" u="sng">
                <a:latin typeface="+mn-ea"/>
              </a:rPr>
              <a:t>내재화 추진 방향</a:t>
            </a:r>
          </a:p>
        </p:txBody>
      </p:sp>
      <p:sp>
        <p:nvSpPr>
          <p:cNvPr id="29" name="Rectangle 33"/>
          <p:cNvSpPr>
            <a:spLocks noChangeArrowheads="1"/>
          </p:cNvSpPr>
          <p:nvPr/>
        </p:nvSpPr>
        <p:spPr bwMode="auto">
          <a:xfrm>
            <a:off x="306388" y="4467522"/>
            <a:ext cx="976312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000" rIns="54000" anchor="ctr">
            <a:spAutoFit/>
          </a:bodyPr>
          <a:lstStyle/>
          <a:p>
            <a:pPr algn="r"/>
            <a:r>
              <a:rPr kumimoji="0" lang="ko-KR" altLang="en-US" sz="1100" b="1" u="sng">
                <a:latin typeface="+mn-ea"/>
              </a:rPr>
              <a:t>추진 </a:t>
            </a:r>
            <a:endParaRPr kumimoji="0" lang="en-US" altLang="ko-KR" sz="1100" b="1" u="sng">
              <a:latin typeface="+mn-ea"/>
            </a:endParaRPr>
          </a:p>
          <a:p>
            <a:pPr algn="r"/>
            <a:r>
              <a:rPr kumimoji="0" lang="ko-KR" altLang="en-US" sz="1100" b="1" u="sng">
                <a:latin typeface="+mn-ea"/>
              </a:rPr>
              <a:t>영역별</a:t>
            </a:r>
            <a:br>
              <a:rPr kumimoji="0" lang="ko-KR" altLang="en-US" sz="1100" b="1" u="sng">
                <a:latin typeface="+mn-ea"/>
              </a:rPr>
            </a:br>
            <a:r>
              <a:rPr kumimoji="0" lang="ko-KR" altLang="en-US" sz="1100" b="1" u="sng">
                <a:latin typeface="+mn-ea"/>
              </a:rPr>
              <a:t>단계별 </a:t>
            </a:r>
            <a:endParaRPr kumimoji="0" lang="en-US" altLang="ko-KR" sz="1100" b="1" u="sng">
              <a:latin typeface="+mn-ea"/>
            </a:endParaRPr>
          </a:p>
          <a:p>
            <a:pPr algn="r"/>
            <a:r>
              <a:rPr kumimoji="0" lang="ko-KR" altLang="en-US" sz="1100" b="1" u="sng">
                <a:latin typeface="+mn-ea"/>
              </a:rPr>
              <a:t>전략</a:t>
            </a:r>
          </a:p>
        </p:txBody>
      </p:sp>
      <p:sp>
        <p:nvSpPr>
          <p:cNvPr id="30" name="Line 34"/>
          <p:cNvSpPr>
            <a:spLocks noChangeShapeType="1"/>
          </p:cNvSpPr>
          <p:nvPr/>
        </p:nvSpPr>
        <p:spPr bwMode="auto">
          <a:xfrm>
            <a:off x="4552950" y="1808543"/>
            <a:ext cx="0" cy="4427538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>
              <a:latin typeface="+mn-ea"/>
            </a:endParaRPr>
          </a:p>
        </p:txBody>
      </p:sp>
      <p:sp>
        <p:nvSpPr>
          <p:cNvPr id="31" name="Line 35"/>
          <p:cNvSpPr>
            <a:spLocks noChangeShapeType="1"/>
          </p:cNvSpPr>
          <p:nvPr/>
        </p:nvSpPr>
        <p:spPr bwMode="auto">
          <a:xfrm>
            <a:off x="790575" y="3297535"/>
            <a:ext cx="851535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ko-KR" altLang="en-US">
              <a:latin typeface="+mn-ea"/>
            </a:endParaRPr>
          </a:p>
        </p:txBody>
      </p:sp>
      <p:sp>
        <p:nvSpPr>
          <p:cNvPr id="32" name="AutoShape 38"/>
          <p:cNvSpPr>
            <a:spLocks noChangeArrowheads="1"/>
          </p:cNvSpPr>
          <p:nvPr/>
        </p:nvSpPr>
        <p:spPr bwMode="auto">
          <a:xfrm>
            <a:off x="2303463" y="5778797"/>
            <a:ext cx="2181225" cy="566126"/>
          </a:xfrm>
          <a:prstGeom prst="homePlate">
            <a:avLst>
              <a:gd name="adj" fmla="val 46280"/>
            </a:avLst>
          </a:prstGeom>
          <a:solidFill>
            <a:schemeClr val="bg2"/>
          </a:solidFill>
          <a:ln w="12700">
            <a:solidFill>
              <a:srgbClr val="808080"/>
            </a:solidFill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ko-KR" altLang="en-US" sz="120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핵심가치체계 구축</a:t>
            </a:r>
          </a:p>
        </p:txBody>
      </p:sp>
      <p:sp>
        <p:nvSpPr>
          <p:cNvPr id="33" name="AutoShape 40"/>
          <p:cNvSpPr>
            <a:spLocks noChangeArrowheads="1"/>
          </p:cNvSpPr>
          <p:nvPr/>
        </p:nvSpPr>
        <p:spPr bwMode="auto">
          <a:xfrm>
            <a:off x="4627563" y="5778797"/>
            <a:ext cx="2217737" cy="566126"/>
          </a:xfrm>
          <a:prstGeom prst="homePlate">
            <a:avLst>
              <a:gd name="adj" fmla="val 24068"/>
            </a:avLst>
          </a:prstGeom>
          <a:solidFill>
            <a:schemeClr val="bg2"/>
          </a:solidFill>
          <a:ln w="12700">
            <a:solidFill>
              <a:srgbClr val="808080"/>
            </a:solidFill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ko-KR" altLang="en-US" sz="1200" dirty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가치체계 </a:t>
            </a:r>
            <a:r>
              <a:rPr lang="ko-KR" altLang="en-US" sz="1200" dirty="0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자기언어화</a:t>
            </a:r>
            <a:endParaRPr lang="en-US" altLang="ko-KR" sz="1200" dirty="0" smtClean="0">
              <a:ln>
                <a:solidFill>
                  <a:sysClr val="windowText" lastClr="000000"/>
                </a:solidFill>
              </a:ln>
              <a:solidFill>
                <a:sysClr val="windowText" lastClr="000000"/>
              </a:solidFill>
              <a:latin typeface="+mn-ea"/>
            </a:endParaRPr>
          </a:p>
          <a:p>
            <a:pPr algn="ctr"/>
            <a:r>
              <a:rPr lang="ko-KR" altLang="en-US" sz="1200" dirty="0" smtClea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+mn-ea"/>
              </a:rPr>
              <a:t>시정방침과 결합</a:t>
            </a:r>
            <a:endParaRPr lang="ko-KR" altLang="en-US" sz="1200" dirty="0">
              <a:ln>
                <a:solidFill>
                  <a:sysClr val="windowText" lastClr="000000"/>
                </a:solidFill>
              </a:ln>
              <a:solidFill>
                <a:srgbClr val="FF0000"/>
              </a:solidFill>
              <a:latin typeface="+mn-ea"/>
            </a:endParaRPr>
          </a:p>
        </p:txBody>
      </p:sp>
      <p:sp>
        <p:nvSpPr>
          <p:cNvPr id="34" name="Oval 41"/>
          <p:cNvSpPr>
            <a:spLocks noChangeArrowheads="1"/>
          </p:cNvSpPr>
          <p:nvPr/>
        </p:nvSpPr>
        <p:spPr bwMode="auto">
          <a:xfrm>
            <a:off x="1571625" y="5840710"/>
            <a:ext cx="668338" cy="371475"/>
          </a:xfrm>
          <a:prstGeom prst="ellipse">
            <a:avLst/>
          </a:prstGeom>
          <a:solidFill>
            <a:srgbClr val="C0C0C0"/>
          </a:solidFill>
          <a:ln w="9525" algn="ctr">
            <a:solidFill>
              <a:srgbClr val="777777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ko-KR" altLang="en-US" sz="1000" b="1">
                <a:latin typeface="+mn-ea"/>
              </a:rPr>
              <a:t>가치체계</a:t>
            </a:r>
            <a:r>
              <a:rPr lang="en-US" altLang="ko-KR" sz="1000" b="1">
                <a:latin typeface="+mn-ea"/>
              </a:rPr>
              <a:t>*</a:t>
            </a:r>
            <a:endParaRPr lang="ko-KR" altLang="en-US" sz="1000" b="1">
              <a:latin typeface="+mn-ea"/>
            </a:endParaRPr>
          </a:p>
        </p:txBody>
      </p:sp>
      <p:sp>
        <p:nvSpPr>
          <p:cNvPr id="35" name="AutoShape 40"/>
          <p:cNvSpPr>
            <a:spLocks noChangeArrowheads="1"/>
          </p:cNvSpPr>
          <p:nvPr/>
        </p:nvSpPr>
        <p:spPr bwMode="auto">
          <a:xfrm>
            <a:off x="6985000" y="5778797"/>
            <a:ext cx="2279650" cy="566126"/>
          </a:xfrm>
          <a:prstGeom prst="homePlate">
            <a:avLst>
              <a:gd name="adj" fmla="val 24086"/>
            </a:avLst>
          </a:prstGeom>
          <a:solidFill>
            <a:schemeClr val="bg2"/>
          </a:solidFill>
          <a:ln w="12700">
            <a:solidFill>
              <a:srgbClr val="808080"/>
            </a:solidFill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ko-KR" altLang="en-US" sz="1200" dirty="0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모니터링 실행 및 피드백</a:t>
            </a:r>
            <a:br>
              <a:rPr lang="ko-KR" altLang="en-US" sz="1200" dirty="0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</a:br>
            <a:r>
              <a:rPr lang="en-US" altLang="ko-KR" sz="1200" dirty="0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(</a:t>
            </a:r>
            <a:r>
              <a:rPr lang="ko-KR" altLang="en-US" sz="1200" dirty="0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결과 해석을 위한 </a:t>
            </a:r>
            <a:r>
              <a:rPr lang="en-US" altLang="ko-KR" sz="1200" dirty="0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norm </a:t>
            </a:r>
            <a:r>
              <a:rPr lang="ko-KR" altLang="en-US" sz="1200" dirty="0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확보</a:t>
            </a:r>
            <a:r>
              <a:rPr lang="en-US" altLang="ko-KR" sz="1200" dirty="0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latin typeface="+mn-ea"/>
              </a:rPr>
              <a:t>)</a:t>
            </a:r>
            <a:endParaRPr lang="en-US" altLang="ko-KR" sz="1200" dirty="0">
              <a:ln>
                <a:solidFill>
                  <a:sysClr val="windowText" lastClr="000000"/>
                </a:solidFill>
              </a:ln>
              <a:solidFill>
                <a:sysClr val="windowText" lastClr="000000"/>
              </a:solidFill>
              <a:latin typeface="+mn-ea"/>
            </a:endParaRPr>
          </a:p>
        </p:txBody>
      </p:sp>
      <p:sp>
        <p:nvSpPr>
          <p:cNvPr id="36" name="TextBox 36"/>
          <p:cNvSpPr txBox="1">
            <a:spLocks noChangeArrowheads="1"/>
          </p:cNvSpPr>
          <p:nvPr/>
        </p:nvSpPr>
        <p:spPr bwMode="auto">
          <a:xfrm>
            <a:off x="1268800" y="1340768"/>
            <a:ext cx="23129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1pPr>
            <a:lvl2pPr marL="742950" indent="-285750" eaLnBrk="0" hangingPunct="0"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2pPr>
            <a:lvl3pPr marL="1143000" indent="-228600" eaLnBrk="0" hangingPunct="0"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3pPr>
            <a:lvl4pPr marL="1600200" indent="-228600" eaLnBrk="0" hangingPunct="0"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4pPr>
            <a:lvl5pPr marL="2057400" indent="-228600" eaLnBrk="0" hangingPunct="0"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9pPr>
          </a:lstStyle>
          <a:p>
            <a:pPr algn="ctr" eaLnBrk="1" hangingPunct="1"/>
            <a:r>
              <a:rPr lang="ko-KR" altLang="en-US" sz="1200" b="1" dirty="0" smtClean="0">
                <a:solidFill>
                  <a:schemeClr val="accent1"/>
                </a:solidFill>
                <a:latin typeface="+mn-ea"/>
                <a:ea typeface="+mn-ea"/>
              </a:rPr>
              <a:t>공주시의 단계</a:t>
            </a:r>
            <a:endParaRPr lang="ko-KR" altLang="en-US" sz="1200" b="1" dirty="0">
              <a:solidFill>
                <a:schemeClr val="accent1"/>
              </a:solidFill>
              <a:latin typeface="+mn-ea"/>
              <a:ea typeface="+mn-ea"/>
            </a:endParaRPr>
          </a:p>
        </p:txBody>
      </p:sp>
      <p:sp>
        <p:nvSpPr>
          <p:cNvPr id="38" name="이등변 삼각형 37"/>
          <p:cNvSpPr/>
          <p:nvPr/>
        </p:nvSpPr>
        <p:spPr>
          <a:xfrm rot="10800000">
            <a:off x="2177840" y="1590608"/>
            <a:ext cx="513014" cy="148550"/>
          </a:xfrm>
          <a:prstGeom prst="triangl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39" name="직사각형 38"/>
          <p:cNvSpPr>
            <a:spLocks noChangeArrowheads="1"/>
          </p:cNvSpPr>
          <p:nvPr/>
        </p:nvSpPr>
        <p:spPr bwMode="auto">
          <a:xfrm>
            <a:off x="2261962" y="3979844"/>
            <a:ext cx="3590680" cy="606425"/>
          </a:xfrm>
          <a:prstGeom prst="rect">
            <a:avLst/>
          </a:prstGeom>
          <a:noFill/>
          <a:ln w="31750" algn="ctr">
            <a:solidFill>
              <a:srgbClr val="FF0000"/>
            </a:solidFill>
            <a:prstDash val="sysDot"/>
            <a:miter lim="800000"/>
            <a:headEnd/>
            <a:tailEnd/>
          </a:ln>
        </p:spPr>
        <p:txBody>
          <a:bodyPr anchor="ctr"/>
          <a:lstStyle/>
          <a:p>
            <a:pPr algn="ctr" fontAlgn="auto" latinLnBrk="0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b="1" kern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43" name="제목 3"/>
          <p:cNvSpPr txBox="1">
            <a:spLocks/>
          </p:cNvSpPr>
          <p:nvPr/>
        </p:nvSpPr>
        <p:spPr>
          <a:xfrm>
            <a:off x="57116" y="143344"/>
            <a:ext cx="5024132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3. </a:t>
            </a:r>
            <a:r>
              <a:rPr lang="ko-KR" altLang="en-US" dirty="0" smtClean="0">
                <a:latin typeface="맑은 고딕" panose="020B0503020000020004" pitchFamily="50" charset="-127"/>
              </a:rPr>
              <a:t>조직 소통강화 교육 프로그램 운영방안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44" name="Rectangle 20"/>
          <p:cNvSpPr>
            <a:spLocks noChangeArrowheads="1"/>
          </p:cNvSpPr>
          <p:nvPr/>
        </p:nvSpPr>
        <p:spPr bwMode="auto">
          <a:xfrm>
            <a:off x="318950" y="681797"/>
            <a:ext cx="9278937" cy="6832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latinLnBrk="0" hangingPunct="0">
              <a:lnSpc>
                <a:spcPct val="120000"/>
              </a:lnSpc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</a:pPr>
            <a:r>
              <a:rPr lang="ko-KR" altLang="en-US" sz="1600" dirty="0" smtClean="0">
                <a:latin typeface="+mn-ea"/>
              </a:rPr>
              <a:t>공주시는 시정방침</a:t>
            </a:r>
            <a:r>
              <a:rPr lang="en-US" altLang="ko-KR" sz="1600" dirty="0">
                <a:latin typeface="+mn-ea"/>
              </a:rPr>
              <a:t>/</a:t>
            </a:r>
            <a:r>
              <a:rPr lang="ko-KR" altLang="en-US" sz="1600" dirty="0">
                <a:latin typeface="+mn-ea"/>
              </a:rPr>
              <a:t>핵심가치의</a:t>
            </a:r>
            <a:r>
              <a:rPr kumimoji="1" lang="ko-KR" altLang="en-US" sz="1600" dirty="0" smtClean="0">
                <a:latin typeface="+mn-ea"/>
              </a:rPr>
              <a:t> 내재화를 위한 점화기를 준비하여야 하며</a:t>
            </a:r>
            <a:r>
              <a:rPr kumimoji="1" lang="en-US" altLang="ko-KR" sz="1600" dirty="0" smtClean="0">
                <a:latin typeface="+mn-ea"/>
              </a:rPr>
              <a:t>,</a:t>
            </a:r>
            <a:r>
              <a:rPr kumimoji="1" lang="ko-KR" altLang="en-US" sz="1600" dirty="0" smtClean="0">
                <a:latin typeface="+mn-ea"/>
              </a:rPr>
              <a:t> 시장님의 시정방침과 </a:t>
            </a:r>
            <a:r>
              <a:rPr kumimoji="1" lang="ko-KR" altLang="en-US" sz="1600" dirty="0">
                <a:latin typeface="+mn-ea"/>
              </a:rPr>
              <a:t>결합을 </a:t>
            </a:r>
            <a:r>
              <a:rPr kumimoji="1" lang="ko-KR" altLang="en-US" sz="1600" dirty="0" smtClean="0">
                <a:latin typeface="+mn-ea"/>
              </a:rPr>
              <a:t>통한 조직구성원의 변화관리 및 </a:t>
            </a:r>
            <a:r>
              <a:rPr kumimoji="1" lang="ko-KR" altLang="en-US" sz="1600" dirty="0">
                <a:latin typeface="+mn-ea"/>
              </a:rPr>
              <a:t>내재화를 유도하여야 함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504938" y="187786"/>
            <a:ext cx="20810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Ⅶ.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 역량 강화 방안</a:t>
            </a:r>
          </a:p>
        </p:txBody>
      </p:sp>
    </p:spTree>
    <p:extLst>
      <p:ext uri="{BB962C8B-B14F-4D97-AF65-F5344CB8AC3E}">
        <p14:creationId xmlns:p14="http://schemas.microsoft.com/office/powerpoint/2010/main" val="359549238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1"/>
          <p:cNvSpPr>
            <a:spLocks noGrp="1"/>
          </p:cNvSpPr>
          <p:nvPr>
            <p:ph type="title" idx="4294967295"/>
          </p:nvPr>
        </p:nvSpPr>
        <p:spPr>
          <a:xfrm>
            <a:off x="0" y="112713"/>
            <a:ext cx="8915400" cy="307975"/>
          </a:xfrm>
        </p:spPr>
        <p:txBody>
          <a:bodyPr>
            <a:noAutofit/>
          </a:bodyPr>
          <a:lstStyle/>
          <a:p>
            <a:pPr algn="l"/>
            <a:r>
              <a:rPr lang="ko-KR" altLang="en-US" sz="2000" dirty="0" smtClean="0"/>
              <a:t>참고</a:t>
            </a:r>
            <a:r>
              <a:rPr lang="en-US" altLang="ko-KR" sz="2000" dirty="0" smtClean="0"/>
              <a:t>) </a:t>
            </a:r>
            <a:r>
              <a:rPr lang="ko-KR" altLang="en-US" sz="2000" dirty="0" smtClean="0"/>
              <a:t>변화 </a:t>
            </a:r>
            <a:r>
              <a:rPr lang="ko-KR" altLang="en-US" sz="2000" dirty="0"/>
              <a:t>상황에서 구성원 몰입 단계</a:t>
            </a: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628650" y="6326188"/>
            <a:ext cx="2994025" cy="207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4138" tIns="41275" rIns="84138" bIns="41275" anchor="ctr"/>
          <a:lstStyle>
            <a:lvl1pPr marL="85725" indent="-85725" defTabSz="792163" eaLnBrk="0" hangingPunct="0">
              <a:tabLst>
                <a:tab pos="6169025" algn="l"/>
              </a:tabLst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1pPr>
            <a:lvl2pPr marL="742950" indent="-285750" defTabSz="792163" eaLnBrk="0" hangingPunct="0">
              <a:tabLst>
                <a:tab pos="6169025" algn="l"/>
              </a:tabLst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2pPr>
            <a:lvl3pPr marL="1143000" indent="-228600" defTabSz="792163" eaLnBrk="0" hangingPunct="0">
              <a:tabLst>
                <a:tab pos="6169025" algn="l"/>
              </a:tabLst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3pPr>
            <a:lvl4pPr marL="1600200" indent="-228600" defTabSz="792163" eaLnBrk="0" hangingPunct="0">
              <a:tabLst>
                <a:tab pos="6169025" algn="l"/>
              </a:tabLst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4pPr>
            <a:lvl5pPr marL="2057400" indent="-228600" defTabSz="792163" eaLnBrk="0" hangingPunct="0">
              <a:tabLst>
                <a:tab pos="6169025" algn="l"/>
              </a:tabLst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5pPr>
            <a:lvl6pPr marL="2514600" indent="-228600" defTabSz="792163" eaLnBrk="0" fontAlgn="base" hangingPunct="0">
              <a:spcBef>
                <a:spcPct val="0"/>
              </a:spcBef>
              <a:spcAft>
                <a:spcPct val="0"/>
              </a:spcAft>
              <a:tabLst>
                <a:tab pos="6169025" algn="l"/>
              </a:tabLst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6pPr>
            <a:lvl7pPr marL="2971800" indent="-228600" defTabSz="792163" eaLnBrk="0" fontAlgn="base" hangingPunct="0">
              <a:spcBef>
                <a:spcPct val="0"/>
              </a:spcBef>
              <a:spcAft>
                <a:spcPct val="0"/>
              </a:spcAft>
              <a:tabLst>
                <a:tab pos="6169025" algn="l"/>
              </a:tabLst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7pPr>
            <a:lvl8pPr marL="3429000" indent="-228600" defTabSz="792163" eaLnBrk="0" fontAlgn="base" hangingPunct="0">
              <a:spcBef>
                <a:spcPct val="0"/>
              </a:spcBef>
              <a:spcAft>
                <a:spcPct val="0"/>
              </a:spcAft>
              <a:tabLst>
                <a:tab pos="6169025" algn="l"/>
              </a:tabLst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8pPr>
            <a:lvl9pPr marL="3886200" indent="-228600" defTabSz="792163" eaLnBrk="0" fontAlgn="base" hangingPunct="0">
              <a:spcBef>
                <a:spcPct val="0"/>
              </a:spcBef>
              <a:spcAft>
                <a:spcPct val="0"/>
              </a:spcAft>
              <a:tabLst>
                <a:tab pos="6169025" algn="l"/>
              </a:tabLst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9pPr>
          </a:lstStyle>
          <a:p>
            <a:pPr algn="ctr" latinLnBrk="0">
              <a:buFontTx/>
              <a:buChar char="•"/>
            </a:pPr>
            <a:r>
              <a:rPr kumimoji="0" lang="en-US" altLang="ko-KR" sz="800" i="1" dirty="0">
                <a:latin typeface="+mn-ea"/>
                <a:ea typeface="+mn-ea"/>
              </a:rPr>
              <a:t>Source: D. Conner, Managing at the Speed of Change</a:t>
            </a:r>
          </a:p>
        </p:txBody>
      </p:sp>
      <p:sp>
        <p:nvSpPr>
          <p:cNvPr id="7" name="Line 8"/>
          <p:cNvSpPr>
            <a:spLocks noChangeShapeType="1"/>
          </p:cNvSpPr>
          <p:nvPr/>
        </p:nvSpPr>
        <p:spPr bwMode="auto">
          <a:xfrm>
            <a:off x="1350963" y="5972175"/>
            <a:ext cx="7272337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none" w="sm" len="sm"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endParaRPr lang="ko-KR" altLang="en-US">
              <a:latin typeface="+mn-ea"/>
            </a:endParaRPr>
          </a:p>
        </p:txBody>
      </p:sp>
      <p:sp>
        <p:nvSpPr>
          <p:cNvPr id="8" name="Rectangle 10"/>
          <p:cNvSpPr>
            <a:spLocks noChangeArrowheads="1"/>
          </p:cNvSpPr>
          <p:nvPr/>
        </p:nvSpPr>
        <p:spPr bwMode="auto">
          <a:xfrm>
            <a:off x="771525" y="3735262"/>
            <a:ext cx="509588" cy="452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4138" tIns="41275" rIns="84138" bIns="41275" anchor="ctr">
            <a:spAutoFit/>
          </a:bodyPr>
          <a:lstStyle/>
          <a:p>
            <a:pPr algn="ctr" defTabSz="792163" eaLnBrk="0" latinLnBrk="0" hangingPunct="0"/>
            <a:r>
              <a:rPr kumimoji="0" lang="ko-KR" altLang="en-US" sz="1200" b="1" dirty="0">
                <a:latin typeface="+mn-ea"/>
              </a:rPr>
              <a:t>몰입</a:t>
            </a:r>
            <a:r>
              <a:rPr kumimoji="0" lang="en-US" altLang="ko-KR" sz="1200" b="1" dirty="0">
                <a:latin typeface="+mn-ea"/>
              </a:rPr>
              <a:t/>
            </a:r>
            <a:br>
              <a:rPr kumimoji="0" lang="en-US" altLang="ko-KR" sz="1200" b="1" dirty="0">
                <a:latin typeface="+mn-ea"/>
              </a:rPr>
            </a:br>
            <a:r>
              <a:rPr kumimoji="0" lang="ko-KR" altLang="en-US" sz="1200" b="1" dirty="0">
                <a:latin typeface="+mn-ea"/>
              </a:rPr>
              <a:t>정도</a:t>
            </a:r>
          </a:p>
        </p:txBody>
      </p:sp>
      <p:sp>
        <p:nvSpPr>
          <p:cNvPr id="9" name="Rectangle 11"/>
          <p:cNvSpPr>
            <a:spLocks noChangeArrowheads="1"/>
          </p:cNvSpPr>
          <p:nvPr/>
        </p:nvSpPr>
        <p:spPr bwMode="auto">
          <a:xfrm>
            <a:off x="889000" y="2265363"/>
            <a:ext cx="45561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4138" tIns="41275" rIns="84138" bIns="41275" anchor="ctr"/>
          <a:lstStyle/>
          <a:p>
            <a:pPr algn="ctr" defTabSz="792163" eaLnBrk="0" latinLnBrk="0" hangingPunct="0">
              <a:lnSpc>
                <a:spcPct val="90000"/>
              </a:lnSpc>
            </a:pPr>
            <a:r>
              <a:rPr kumimoji="0" lang="ko-KR" altLang="en-US" sz="1000" b="1">
                <a:latin typeface="+mn-ea"/>
              </a:rPr>
              <a:t>높음</a:t>
            </a:r>
          </a:p>
        </p:txBody>
      </p:sp>
      <p:sp>
        <p:nvSpPr>
          <p:cNvPr id="10" name="Rectangle 12"/>
          <p:cNvSpPr>
            <a:spLocks noChangeArrowheads="1"/>
          </p:cNvSpPr>
          <p:nvPr/>
        </p:nvSpPr>
        <p:spPr bwMode="auto">
          <a:xfrm>
            <a:off x="900113" y="5740400"/>
            <a:ext cx="4349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4138" tIns="41275" rIns="84138" bIns="41275" anchor="ctr"/>
          <a:lstStyle/>
          <a:p>
            <a:pPr algn="ctr" defTabSz="792163" eaLnBrk="0" latinLnBrk="0" hangingPunct="0">
              <a:lnSpc>
                <a:spcPct val="90000"/>
              </a:lnSpc>
            </a:pPr>
            <a:r>
              <a:rPr kumimoji="0" lang="ko-KR" altLang="en-US" sz="1000" b="1">
                <a:latin typeface="+mn-ea"/>
              </a:rPr>
              <a:t>낮음</a:t>
            </a:r>
          </a:p>
        </p:txBody>
      </p:sp>
      <p:sp>
        <p:nvSpPr>
          <p:cNvPr id="11" name="Arc 21"/>
          <p:cNvSpPr>
            <a:spLocks/>
          </p:cNvSpPr>
          <p:nvPr/>
        </p:nvSpPr>
        <p:spPr bwMode="auto">
          <a:xfrm>
            <a:off x="1401763" y="2489200"/>
            <a:ext cx="5949950" cy="2822575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600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600"/>
                </a:cubicBezTo>
                <a:lnTo>
                  <a:pt x="0" y="0"/>
                </a:lnTo>
                <a:close/>
              </a:path>
            </a:pathLst>
          </a:custGeom>
          <a:noFill/>
          <a:ln w="50800" cap="rnd">
            <a:solidFill>
              <a:srgbClr val="777777"/>
            </a:solidFill>
            <a:round/>
            <a:headEnd type="stealth" w="med" len="lg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ko-KR" altLang="en-US">
              <a:latin typeface="+mn-ea"/>
            </a:endParaRPr>
          </a:p>
        </p:txBody>
      </p:sp>
      <p:sp>
        <p:nvSpPr>
          <p:cNvPr id="12" name="Line 20"/>
          <p:cNvSpPr>
            <a:spLocks noChangeShapeType="1"/>
          </p:cNvSpPr>
          <p:nvPr/>
        </p:nvSpPr>
        <p:spPr bwMode="auto">
          <a:xfrm flipV="1">
            <a:off x="1357313" y="2157413"/>
            <a:ext cx="0" cy="381793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none" w="sm" len="sm"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endParaRPr lang="ko-KR" altLang="en-US">
              <a:latin typeface="+mn-ea"/>
            </a:endParaRPr>
          </a:p>
        </p:txBody>
      </p:sp>
      <p:sp>
        <p:nvSpPr>
          <p:cNvPr id="13" name="Oval 22"/>
          <p:cNvSpPr>
            <a:spLocks noChangeArrowheads="1"/>
          </p:cNvSpPr>
          <p:nvPr/>
        </p:nvSpPr>
        <p:spPr bwMode="auto">
          <a:xfrm>
            <a:off x="2901950" y="5138738"/>
            <a:ext cx="150813" cy="130175"/>
          </a:xfrm>
          <a:prstGeom prst="ellipse">
            <a:avLst/>
          </a:prstGeom>
          <a:solidFill>
            <a:srgbClr val="330099"/>
          </a:solidFill>
          <a:ln w="38100">
            <a:solidFill>
              <a:srgbClr val="777777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14" name="Oval 23"/>
          <p:cNvSpPr>
            <a:spLocks noChangeArrowheads="1"/>
          </p:cNvSpPr>
          <p:nvPr/>
        </p:nvSpPr>
        <p:spPr bwMode="auto">
          <a:xfrm>
            <a:off x="4057650" y="4938713"/>
            <a:ext cx="150813" cy="130175"/>
          </a:xfrm>
          <a:prstGeom prst="ellipse">
            <a:avLst/>
          </a:prstGeom>
          <a:solidFill>
            <a:srgbClr val="00CC00"/>
          </a:solidFill>
          <a:ln w="38100">
            <a:solidFill>
              <a:srgbClr val="777777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15" name="Oval 24"/>
          <p:cNvSpPr>
            <a:spLocks noChangeArrowheads="1"/>
          </p:cNvSpPr>
          <p:nvPr/>
        </p:nvSpPr>
        <p:spPr bwMode="auto">
          <a:xfrm>
            <a:off x="5245100" y="4540250"/>
            <a:ext cx="149225" cy="131763"/>
          </a:xfrm>
          <a:prstGeom prst="ellipse">
            <a:avLst/>
          </a:prstGeom>
          <a:solidFill>
            <a:srgbClr val="FFF947"/>
          </a:solidFill>
          <a:ln w="38100">
            <a:solidFill>
              <a:srgbClr val="777777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16" name="Oval 25"/>
          <p:cNvSpPr>
            <a:spLocks noChangeArrowheads="1"/>
          </p:cNvSpPr>
          <p:nvPr/>
        </p:nvSpPr>
        <p:spPr bwMode="auto">
          <a:xfrm>
            <a:off x="6199188" y="4051300"/>
            <a:ext cx="150812" cy="128588"/>
          </a:xfrm>
          <a:prstGeom prst="ellipse">
            <a:avLst/>
          </a:prstGeom>
          <a:solidFill>
            <a:srgbClr val="FF5050"/>
          </a:solidFill>
          <a:ln w="38100">
            <a:solidFill>
              <a:srgbClr val="777777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17" name="Oval 26"/>
          <p:cNvSpPr>
            <a:spLocks noChangeArrowheads="1"/>
          </p:cNvSpPr>
          <p:nvPr/>
        </p:nvSpPr>
        <p:spPr bwMode="auto">
          <a:xfrm>
            <a:off x="6843713" y="3486150"/>
            <a:ext cx="152400" cy="130175"/>
          </a:xfrm>
          <a:prstGeom prst="ellipse">
            <a:avLst/>
          </a:prstGeom>
          <a:solidFill>
            <a:schemeClr val="tx1"/>
          </a:solidFill>
          <a:ln w="38100">
            <a:solidFill>
              <a:srgbClr val="777777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18" name="Oval 27"/>
          <p:cNvSpPr>
            <a:spLocks noChangeArrowheads="1"/>
          </p:cNvSpPr>
          <p:nvPr/>
        </p:nvSpPr>
        <p:spPr bwMode="auto">
          <a:xfrm>
            <a:off x="7240588" y="2747963"/>
            <a:ext cx="150812" cy="131762"/>
          </a:xfrm>
          <a:prstGeom prst="ellipse">
            <a:avLst/>
          </a:prstGeom>
          <a:solidFill>
            <a:schemeClr val="accent1"/>
          </a:solidFill>
          <a:ln w="38100">
            <a:solidFill>
              <a:srgbClr val="777777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19" name="Oval 28"/>
          <p:cNvSpPr>
            <a:spLocks noChangeArrowheads="1"/>
          </p:cNvSpPr>
          <p:nvPr/>
        </p:nvSpPr>
        <p:spPr bwMode="auto">
          <a:xfrm>
            <a:off x="1357313" y="5232400"/>
            <a:ext cx="150812" cy="130175"/>
          </a:xfrm>
          <a:prstGeom prst="ellipse">
            <a:avLst/>
          </a:prstGeom>
          <a:solidFill>
            <a:srgbClr val="CC6600"/>
          </a:solidFill>
          <a:ln w="38100">
            <a:solidFill>
              <a:srgbClr val="777777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20" name="Rectangle 30"/>
          <p:cNvSpPr>
            <a:spLocks noChangeArrowheads="1"/>
          </p:cNvSpPr>
          <p:nvPr/>
        </p:nvSpPr>
        <p:spPr bwMode="auto">
          <a:xfrm>
            <a:off x="631825" y="1917700"/>
            <a:ext cx="8640763" cy="4378325"/>
          </a:xfrm>
          <a:prstGeom prst="rect">
            <a:avLst/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2710469" y="1506538"/>
            <a:ext cx="4498813" cy="220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18000" rIns="90000" bIns="18000" anchor="ctr">
            <a:spAutoFit/>
          </a:bodyPr>
          <a:lstStyle>
            <a:lvl1pPr eaLnBrk="0" hangingPunct="0"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1pPr>
            <a:lvl2pPr marL="742950" indent="-285750" eaLnBrk="0" hangingPunct="0"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2pPr>
            <a:lvl3pPr marL="1143000" indent="-228600" eaLnBrk="0" hangingPunct="0"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3pPr>
            <a:lvl4pPr marL="1600200" indent="-228600" eaLnBrk="0" hangingPunct="0"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4pPr>
            <a:lvl5pPr marL="2057400" indent="-228600" eaLnBrk="0" hangingPunct="0"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900">
                <a:solidFill>
                  <a:schemeClr val="tx1"/>
                </a:solidFill>
                <a:latin typeface="돋움" pitchFamily="50" charset="-127"/>
                <a:ea typeface="돋움" pitchFamily="50" charset="-127"/>
              </a:defRPr>
            </a:lvl9pPr>
          </a:lstStyle>
          <a:p>
            <a:pPr algn="ctr" eaLnBrk="1" fontAlgn="ctr" latinLnBrk="0" hangingPunct="1">
              <a:spcBef>
                <a:spcPct val="50000"/>
              </a:spcBef>
              <a:buSzPct val="75000"/>
              <a:buFont typeface="Wingdings" pitchFamily="2" charset="2"/>
              <a:buNone/>
            </a:pPr>
            <a:r>
              <a:rPr kumimoji="0" lang="ko-KR" altLang="en-US" sz="1200" b="1">
                <a:solidFill>
                  <a:srgbClr val="000000"/>
                </a:solidFill>
                <a:latin typeface="+mn-ea"/>
                <a:ea typeface="+mn-ea"/>
              </a:rPr>
              <a:t>변화상황에서의 구성원 몰입 단계</a:t>
            </a:r>
            <a:r>
              <a:rPr kumimoji="0" lang="en-US" altLang="ko-KR" sz="1200" b="1">
                <a:solidFill>
                  <a:srgbClr val="000000"/>
                </a:solidFill>
                <a:latin typeface="+mn-ea"/>
                <a:ea typeface="+mn-ea"/>
              </a:rPr>
              <a:t>(Commitment Curve)</a:t>
            </a:r>
          </a:p>
        </p:txBody>
      </p:sp>
      <p:cxnSp>
        <p:nvCxnSpPr>
          <p:cNvPr id="23" name="직선 연결선 22"/>
          <p:cNvCxnSpPr/>
          <p:nvPr/>
        </p:nvCxnSpPr>
        <p:spPr bwMode="auto">
          <a:xfrm>
            <a:off x="608013" y="1768475"/>
            <a:ext cx="8675687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tangle 6"/>
          <p:cNvSpPr>
            <a:spLocks noChangeArrowheads="1"/>
          </p:cNvSpPr>
          <p:nvPr/>
        </p:nvSpPr>
        <p:spPr bwMode="auto">
          <a:xfrm>
            <a:off x="7540625" y="2541588"/>
            <a:ext cx="1090613" cy="779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/>
          <a:p>
            <a:pPr algn="ctr" defTabSz="792163" eaLnBrk="0" latinLnBrk="0" hangingPunct="0">
              <a:lnSpc>
                <a:spcPct val="90000"/>
              </a:lnSpc>
            </a:pPr>
            <a:r>
              <a:rPr kumimoji="0" lang="ko-KR" altLang="en-US" sz="1100" b="1" dirty="0">
                <a:latin typeface="+mn-ea"/>
              </a:rPr>
              <a:t>내면화</a:t>
            </a:r>
          </a:p>
          <a:p>
            <a:pPr algn="ctr" defTabSz="792163" eaLnBrk="0" latinLnBrk="0" hangingPunct="0">
              <a:lnSpc>
                <a:spcPct val="90000"/>
              </a:lnSpc>
            </a:pPr>
            <a:r>
              <a:rPr kumimoji="0" lang="ko-KR" altLang="en-US" sz="800" b="1" dirty="0">
                <a:latin typeface="+mn-ea"/>
              </a:rPr>
              <a:t>구성원들이 스스로 핵심가치를 만들고</a:t>
            </a:r>
            <a:r>
              <a:rPr kumimoji="0" lang="en-US" altLang="ko-KR" sz="800" b="1" dirty="0">
                <a:latin typeface="+mn-ea"/>
              </a:rPr>
              <a:t>, </a:t>
            </a:r>
            <a:r>
              <a:rPr kumimoji="0" lang="ko-KR" altLang="en-US" sz="800" b="1" dirty="0">
                <a:latin typeface="+mn-ea"/>
              </a:rPr>
              <a:t>실천하고 향상시키기 위해 혁신적인 방법을 강구함</a:t>
            </a:r>
          </a:p>
        </p:txBody>
      </p:sp>
      <p:sp>
        <p:nvSpPr>
          <p:cNvPr id="25" name="Rectangle 7"/>
          <p:cNvSpPr>
            <a:spLocks noChangeArrowheads="1"/>
          </p:cNvSpPr>
          <p:nvPr/>
        </p:nvSpPr>
        <p:spPr bwMode="auto">
          <a:xfrm>
            <a:off x="1339850" y="5403850"/>
            <a:ext cx="1101725" cy="5574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/>
          <a:p>
            <a:pPr algn="ctr" defTabSz="792163" eaLnBrk="0" latinLnBrk="0" hangingPunct="0">
              <a:lnSpc>
                <a:spcPct val="90000"/>
              </a:lnSpc>
            </a:pPr>
            <a:r>
              <a:rPr kumimoji="0" lang="ko-KR" altLang="en-US" sz="1100" b="1" dirty="0">
                <a:latin typeface="+mn-ea"/>
              </a:rPr>
              <a:t>노출</a:t>
            </a:r>
          </a:p>
          <a:p>
            <a:pPr algn="ctr" defTabSz="792163" eaLnBrk="0" latinLnBrk="0" hangingPunct="0">
              <a:lnSpc>
                <a:spcPct val="90000"/>
              </a:lnSpc>
            </a:pPr>
            <a:r>
              <a:rPr lang="ko-KR" altLang="en-US" sz="800" b="1" dirty="0">
                <a:latin typeface="+mn-ea"/>
              </a:rPr>
              <a:t>구성원들이 핵심가치 관련 활동의 존재를 알게 됨</a:t>
            </a:r>
            <a:endParaRPr lang="en-US" altLang="ko-KR" sz="800" b="1" dirty="0">
              <a:latin typeface="+mn-ea"/>
            </a:endParaRPr>
          </a:p>
        </p:txBody>
      </p:sp>
      <p:sp>
        <p:nvSpPr>
          <p:cNvPr id="26" name="Rectangle 8"/>
          <p:cNvSpPr>
            <a:spLocks noChangeArrowheads="1"/>
          </p:cNvSpPr>
          <p:nvPr/>
        </p:nvSpPr>
        <p:spPr bwMode="auto">
          <a:xfrm>
            <a:off x="2505075" y="5264150"/>
            <a:ext cx="1033463" cy="6682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/>
          <a:p>
            <a:pPr algn="ctr" defTabSz="792163" eaLnBrk="0" latinLnBrk="0" hangingPunct="0">
              <a:lnSpc>
                <a:spcPct val="90000"/>
              </a:lnSpc>
            </a:pPr>
            <a:r>
              <a:rPr kumimoji="0" lang="ko-KR" altLang="en-US" sz="1100" b="1" dirty="0">
                <a:latin typeface="+mn-ea"/>
              </a:rPr>
              <a:t>인식</a:t>
            </a:r>
          </a:p>
          <a:p>
            <a:pPr algn="ctr" defTabSz="792163" eaLnBrk="0" latinLnBrk="0" hangingPunct="0">
              <a:lnSpc>
                <a:spcPct val="90000"/>
              </a:lnSpc>
            </a:pPr>
            <a:r>
              <a:rPr lang="ko-KR" altLang="en-US" sz="800" b="1" dirty="0">
                <a:latin typeface="+mn-ea"/>
              </a:rPr>
              <a:t>구성원들이 핵심가치의 </a:t>
            </a:r>
            <a:br>
              <a:rPr lang="ko-KR" altLang="en-US" sz="800" b="1" dirty="0">
                <a:latin typeface="+mn-ea"/>
              </a:rPr>
            </a:br>
            <a:r>
              <a:rPr lang="ko-KR" altLang="en-US" sz="800" b="1" dirty="0">
                <a:latin typeface="+mn-ea"/>
              </a:rPr>
              <a:t>기본 개념과 범위를 </a:t>
            </a:r>
            <a:br>
              <a:rPr lang="ko-KR" altLang="en-US" sz="800" b="1" dirty="0">
                <a:latin typeface="+mn-ea"/>
              </a:rPr>
            </a:br>
            <a:r>
              <a:rPr lang="ko-KR" altLang="en-US" sz="800" b="1" dirty="0">
                <a:latin typeface="+mn-ea"/>
              </a:rPr>
              <a:t>알게 됨</a:t>
            </a:r>
          </a:p>
        </p:txBody>
      </p:sp>
      <p:sp>
        <p:nvSpPr>
          <p:cNvPr id="27" name="Rectangle 9"/>
          <p:cNvSpPr>
            <a:spLocks noChangeArrowheads="1"/>
          </p:cNvSpPr>
          <p:nvPr/>
        </p:nvSpPr>
        <p:spPr bwMode="auto">
          <a:xfrm>
            <a:off x="3783013" y="5140325"/>
            <a:ext cx="1123950" cy="5574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/>
          <a:p>
            <a:pPr algn="ctr" defTabSz="792163" eaLnBrk="0" latinLnBrk="0" hangingPunct="0">
              <a:lnSpc>
                <a:spcPct val="90000"/>
              </a:lnSpc>
            </a:pPr>
            <a:r>
              <a:rPr kumimoji="0" lang="ko-KR" altLang="en-US" sz="1100" b="1" dirty="0">
                <a:latin typeface="+mn-ea"/>
              </a:rPr>
              <a:t>이해</a:t>
            </a:r>
          </a:p>
          <a:p>
            <a:pPr algn="ctr" defTabSz="792163" eaLnBrk="0" latinLnBrk="0" hangingPunct="0">
              <a:lnSpc>
                <a:spcPct val="90000"/>
              </a:lnSpc>
            </a:pPr>
            <a:r>
              <a:rPr lang="ko-KR" altLang="en-US" sz="800" b="1" dirty="0">
                <a:latin typeface="+mn-ea"/>
              </a:rPr>
              <a:t>구성원들이 업무 분야에서 어떠한 영향을 받을지 이해함</a:t>
            </a:r>
            <a:endParaRPr lang="en-US" altLang="ko-KR" sz="800" b="1" dirty="0">
              <a:latin typeface="+mn-ea"/>
            </a:endParaRPr>
          </a:p>
        </p:txBody>
      </p:sp>
      <p:sp>
        <p:nvSpPr>
          <p:cNvPr id="28" name="Rectangle 10"/>
          <p:cNvSpPr>
            <a:spLocks noChangeArrowheads="1"/>
          </p:cNvSpPr>
          <p:nvPr/>
        </p:nvSpPr>
        <p:spPr bwMode="auto">
          <a:xfrm>
            <a:off x="5270500" y="4759325"/>
            <a:ext cx="933450" cy="6682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/>
          <a:p>
            <a:pPr algn="ctr" defTabSz="792163" eaLnBrk="0" latinLnBrk="0" hangingPunct="0">
              <a:lnSpc>
                <a:spcPct val="90000"/>
              </a:lnSpc>
            </a:pPr>
            <a:r>
              <a:rPr kumimoji="0" lang="ko-KR" altLang="en-US" sz="1100" b="1" dirty="0">
                <a:latin typeface="+mn-ea"/>
              </a:rPr>
              <a:t>긍정적 지각</a:t>
            </a:r>
          </a:p>
          <a:p>
            <a:pPr algn="ctr" defTabSz="792163" eaLnBrk="0" latinLnBrk="0" hangingPunct="0">
              <a:lnSpc>
                <a:spcPct val="90000"/>
              </a:lnSpc>
            </a:pPr>
            <a:r>
              <a:rPr lang="ko-KR" altLang="en-US" sz="800" b="1" dirty="0">
                <a:latin typeface="+mn-ea"/>
              </a:rPr>
              <a:t>구성원들이 그들에게 있을 효과 및 혜택을 이해함</a:t>
            </a:r>
          </a:p>
        </p:txBody>
      </p:sp>
      <p:sp>
        <p:nvSpPr>
          <p:cNvPr id="29" name="Rectangle 11"/>
          <p:cNvSpPr>
            <a:spLocks noChangeArrowheads="1"/>
          </p:cNvSpPr>
          <p:nvPr/>
        </p:nvSpPr>
        <p:spPr bwMode="auto">
          <a:xfrm>
            <a:off x="6138863" y="4261524"/>
            <a:ext cx="857250" cy="5574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/>
          <a:p>
            <a:pPr algn="ctr" defTabSz="792163" eaLnBrk="0" latinLnBrk="0" hangingPunct="0">
              <a:lnSpc>
                <a:spcPct val="90000"/>
              </a:lnSpc>
            </a:pPr>
            <a:r>
              <a:rPr kumimoji="0" lang="ko-KR" altLang="en-US" sz="1100" b="1" dirty="0">
                <a:latin typeface="+mn-ea"/>
              </a:rPr>
              <a:t>수용</a:t>
            </a:r>
          </a:p>
          <a:p>
            <a:pPr algn="ctr" defTabSz="792163" eaLnBrk="0" latinLnBrk="0" hangingPunct="0">
              <a:lnSpc>
                <a:spcPct val="90000"/>
              </a:lnSpc>
            </a:pPr>
            <a:r>
              <a:rPr lang="ko-KR" altLang="en-US" sz="800" b="1" dirty="0">
                <a:latin typeface="+mn-ea"/>
              </a:rPr>
              <a:t>구성원들이 핵심가치를 실천하려고 함</a:t>
            </a:r>
          </a:p>
        </p:txBody>
      </p:sp>
      <p:sp>
        <p:nvSpPr>
          <p:cNvPr id="30" name="Rectangle 12"/>
          <p:cNvSpPr>
            <a:spLocks noChangeArrowheads="1"/>
          </p:cNvSpPr>
          <p:nvPr/>
        </p:nvSpPr>
        <p:spPr bwMode="auto">
          <a:xfrm>
            <a:off x="7062788" y="3559175"/>
            <a:ext cx="1362075" cy="5574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/>
          <a:p>
            <a:pPr algn="ctr" defTabSz="792163" eaLnBrk="0" latinLnBrk="0" hangingPunct="0">
              <a:lnSpc>
                <a:spcPct val="90000"/>
              </a:lnSpc>
            </a:pPr>
            <a:r>
              <a:rPr kumimoji="0" lang="ko-KR" altLang="en-US" sz="1100" b="1" dirty="0">
                <a:latin typeface="+mn-ea"/>
              </a:rPr>
              <a:t>제도화</a:t>
            </a:r>
          </a:p>
          <a:p>
            <a:pPr algn="ctr" defTabSz="792163" eaLnBrk="0" latinLnBrk="0" hangingPunct="0">
              <a:lnSpc>
                <a:spcPct val="90000"/>
              </a:lnSpc>
            </a:pPr>
            <a:r>
              <a:rPr kumimoji="0" lang="ko-KR" altLang="en-US" sz="800" b="1" dirty="0">
                <a:latin typeface="+mn-ea"/>
              </a:rPr>
              <a:t>핵심가치는 업무가 </a:t>
            </a:r>
            <a:br>
              <a:rPr kumimoji="0" lang="ko-KR" altLang="en-US" sz="800" b="1" dirty="0">
                <a:latin typeface="+mn-ea"/>
              </a:rPr>
            </a:br>
            <a:r>
              <a:rPr kumimoji="0" lang="ko-KR" altLang="en-US" sz="800" b="1" dirty="0">
                <a:latin typeface="+mn-ea"/>
              </a:rPr>
              <a:t>수행되는 방식임</a:t>
            </a:r>
            <a:br>
              <a:rPr kumimoji="0" lang="ko-KR" altLang="en-US" sz="800" b="1" dirty="0">
                <a:latin typeface="+mn-ea"/>
              </a:rPr>
            </a:br>
            <a:r>
              <a:rPr kumimoji="0" lang="en-US" altLang="ko-KR" sz="800" b="1" dirty="0">
                <a:latin typeface="+mn-ea"/>
              </a:rPr>
              <a:t>- </a:t>
            </a:r>
            <a:r>
              <a:rPr kumimoji="0" lang="ko-KR" altLang="en-US" sz="800" b="1" dirty="0">
                <a:latin typeface="+mn-ea"/>
              </a:rPr>
              <a:t>새로운 현상</a:t>
            </a:r>
          </a:p>
        </p:txBody>
      </p:sp>
      <p:sp>
        <p:nvSpPr>
          <p:cNvPr id="31" name="Line 54"/>
          <p:cNvSpPr>
            <a:spLocks noChangeShapeType="1"/>
          </p:cNvSpPr>
          <p:nvPr/>
        </p:nvSpPr>
        <p:spPr bwMode="auto">
          <a:xfrm>
            <a:off x="6921500" y="2241550"/>
            <a:ext cx="0" cy="3727450"/>
          </a:xfrm>
          <a:prstGeom prst="line">
            <a:avLst/>
          </a:prstGeom>
          <a:noFill/>
          <a:ln w="9525">
            <a:solidFill>
              <a:srgbClr val="80808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>
              <a:latin typeface="+mn-ea"/>
            </a:endParaRPr>
          </a:p>
        </p:txBody>
      </p:sp>
      <p:sp>
        <p:nvSpPr>
          <p:cNvPr id="32" name="Rectangle 21"/>
          <p:cNvSpPr>
            <a:spLocks noChangeArrowheads="1"/>
          </p:cNvSpPr>
          <p:nvPr/>
        </p:nvSpPr>
        <p:spPr bwMode="auto">
          <a:xfrm>
            <a:off x="2049463" y="1985963"/>
            <a:ext cx="1514475" cy="207962"/>
          </a:xfrm>
          <a:prstGeom prst="rect">
            <a:avLst/>
          </a:prstGeom>
          <a:solidFill>
            <a:srgbClr val="C2D3E8"/>
          </a:solidFill>
          <a:ln w="9525" algn="ctr">
            <a:solidFill>
              <a:srgbClr val="B2B2B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ko-KR" altLang="en-US" sz="1400" b="1">
                <a:latin typeface="+mn-ea"/>
              </a:rPr>
              <a:t>점화기</a:t>
            </a:r>
            <a:r>
              <a:rPr lang="en-US" altLang="ko-KR" sz="1400" b="1">
                <a:latin typeface="+mn-ea"/>
              </a:rPr>
              <a:t>(Boom-up)</a:t>
            </a:r>
          </a:p>
        </p:txBody>
      </p:sp>
      <p:sp>
        <p:nvSpPr>
          <p:cNvPr id="33" name="Rectangle 21"/>
          <p:cNvSpPr>
            <a:spLocks noChangeArrowheads="1"/>
          </p:cNvSpPr>
          <p:nvPr/>
        </p:nvSpPr>
        <p:spPr bwMode="auto">
          <a:xfrm>
            <a:off x="4565651" y="1967434"/>
            <a:ext cx="1784350" cy="245020"/>
          </a:xfrm>
          <a:prstGeom prst="rect">
            <a:avLst/>
          </a:prstGeom>
          <a:solidFill>
            <a:srgbClr val="C2D3E8"/>
          </a:solidFill>
          <a:ln w="9525" algn="ctr">
            <a:solidFill>
              <a:srgbClr val="B2B2B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ko-KR" altLang="en-US" sz="1400" b="1">
                <a:latin typeface="+mn-ea"/>
              </a:rPr>
              <a:t>확산기</a:t>
            </a:r>
            <a:r>
              <a:rPr lang="en-US" altLang="ko-KR" sz="1400" b="1">
                <a:latin typeface="+mn-ea"/>
              </a:rPr>
              <a:t>(Spread-out)</a:t>
            </a:r>
          </a:p>
        </p:txBody>
      </p:sp>
      <p:sp>
        <p:nvSpPr>
          <p:cNvPr id="34" name="Rectangle 21"/>
          <p:cNvSpPr>
            <a:spLocks noChangeArrowheads="1"/>
          </p:cNvSpPr>
          <p:nvPr/>
        </p:nvSpPr>
        <p:spPr bwMode="auto">
          <a:xfrm>
            <a:off x="6907213" y="1967434"/>
            <a:ext cx="1784350" cy="245020"/>
          </a:xfrm>
          <a:prstGeom prst="rect">
            <a:avLst/>
          </a:prstGeom>
          <a:solidFill>
            <a:srgbClr val="C2D3E8"/>
          </a:solidFill>
          <a:ln w="9525" algn="ctr">
            <a:solidFill>
              <a:srgbClr val="B2B2B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ko-KR" altLang="en-US" sz="1400" b="1" dirty="0" err="1">
                <a:latin typeface="+mn-ea"/>
              </a:rPr>
              <a:t>정착기</a:t>
            </a:r>
            <a:r>
              <a:rPr lang="en-US" altLang="ko-KR" sz="1400" b="1" dirty="0">
                <a:latin typeface="+mn-ea"/>
              </a:rPr>
              <a:t>(Settle-down)</a:t>
            </a:r>
          </a:p>
        </p:txBody>
      </p:sp>
      <p:sp>
        <p:nvSpPr>
          <p:cNvPr id="35" name="Rectangle 7"/>
          <p:cNvSpPr>
            <a:spLocks noChangeArrowheads="1"/>
          </p:cNvSpPr>
          <p:nvPr/>
        </p:nvSpPr>
        <p:spPr bwMode="auto">
          <a:xfrm>
            <a:off x="4184650" y="6015038"/>
            <a:ext cx="1182688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4138" tIns="41275" rIns="84138" bIns="41275" anchor="ctr"/>
          <a:lstStyle/>
          <a:p>
            <a:pPr algn="ctr" defTabSz="792163" eaLnBrk="0" latinLnBrk="0" hangingPunct="0"/>
            <a:r>
              <a:rPr kumimoji="0" lang="en-US" altLang="ko-KR" sz="1000" b="1">
                <a:latin typeface="+mn-ea"/>
              </a:rPr>
              <a:t>TIME</a:t>
            </a:r>
          </a:p>
        </p:txBody>
      </p:sp>
      <p:sp>
        <p:nvSpPr>
          <p:cNvPr id="36" name="Line 53"/>
          <p:cNvSpPr>
            <a:spLocks noChangeShapeType="1"/>
          </p:cNvSpPr>
          <p:nvPr/>
        </p:nvSpPr>
        <p:spPr bwMode="auto">
          <a:xfrm>
            <a:off x="4127500" y="2241550"/>
            <a:ext cx="0" cy="3727450"/>
          </a:xfrm>
          <a:prstGeom prst="line">
            <a:avLst/>
          </a:prstGeom>
          <a:noFill/>
          <a:ln w="9525">
            <a:solidFill>
              <a:srgbClr val="80808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>
              <a:latin typeface="+mn-ea"/>
            </a:endParaRPr>
          </a:p>
        </p:txBody>
      </p:sp>
      <p:sp>
        <p:nvSpPr>
          <p:cNvPr id="37" name="Rectangle 20"/>
          <p:cNvSpPr>
            <a:spLocks noChangeArrowheads="1"/>
          </p:cNvSpPr>
          <p:nvPr/>
        </p:nvSpPr>
        <p:spPr bwMode="auto">
          <a:xfrm>
            <a:off x="318950" y="681797"/>
            <a:ext cx="9278937" cy="6540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latinLnBrk="0" hangingPunct="0">
              <a:lnSpc>
                <a:spcPct val="120000"/>
              </a:lnSpc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</a:pPr>
            <a:r>
              <a:rPr lang="en-US" altLang="ko-KR" sz="1600" dirty="0">
                <a:latin typeface="+mn-ea"/>
              </a:rPr>
              <a:t>Conner</a:t>
            </a:r>
            <a:r>
              <a:rPr lang="ko-KR" altLang="en-US" sz="1600" dirty="0">
                <a:latin typeface="+mn-ea"/>
              </a:rPr>
              <a:t>의 ‘</a:t>
            </a:r>
            <a:r>
              <a:rPr lang="en-US" altLang="ko-KR" sz="1600" dirty="0">
                <a:latin typeface="+mn-ea"/>
              </a:rPr>
              <a:t>Commitment Curve’</a:t>
            </a:r>
            <a:r>
              <a:rPr lang="ko-KR" altLang="en-US" sz="1600" dirty="0">
                <a:latin typeface="+mn-ea"/>
              </a:rPr>
              <a:t>는 구성원이 변화상황에 노출</a:t>
            </a:r>
            <a:r>
              <a:rPr lang="en-US" altLang="ko-KR" sz="1600" dirty="0">
                <a:latin typeface="+mn-ea"/>
              </a:rPr>
              <a:t>, </a:t>
            </a:r>
            <a:r>
              <a:rPr lang="ko-KR" altLang="en-US" sz="1600" dirty="0">
                <a:latin typeface="+mn-ea"/>
              </a:rPr>
              <a:t>인지</a:t>
            </a:r>
            <a:r>
              <a:rPr lang="en-US" altLang="ko-KR" sz="1600" dirty="0">
                <a:latin typeface="+mn-ea"/>
              </a:rPr>
              <a:t>, </a:t>
            </a:r>
            <a:r>
              <a:rPr lang="ko-KR" altLang="en-US" sz="1600" dirty="0">
                <a:latin typeface="+mn-ea"/>
              </a:rPr>
              <a:t>수용단계를 거쳐서 내재화 되어가는 </a:t>
            </a:r>
            <a:r>
              <a:rPr lang="en-US" altLang="ko-KR" sz="1600" dirty="0" smtClean="0">
                <a:latin typeface="+mn-ea"/>
              </a:rPr>
              <a:t>7</a:t>
            </a:r>
            <a:r>
              <a:rPr lang="ko-KR" altLang="en-US" sz="1600" dirty="0">
                <a:latin typeface="+mn-ea"/>
              </a:rPr>
              <a:t>단계를 설명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7504938" y="187786"/>
            <a:ext cx="20810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Ⅶ.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 역량 강화 방안</a:t>
            </a:r>
          </a:p>
        </p:txBody>
      </p:sp>
    </p:spTree>
    <p:extLst>
      <p:ext uri="{BB962C8B-B14F-4D97-AF65-F5344CB8AC3E}">
        <p14:creationId xmlns:p14="http://schemas.microsoft.com/office/powerpoint/2010/main" val="528383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/>
        </p:nvSpPr>
        <p:spPr>
          <a:xfrm>
            <a:off x="330584" y="4983003"/>
            <a:ext cx="396000" cy="833345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en-US" altLang="ko-KR" sz="1400" dirty="0" smtClean="0">
                <a:solidFill>
                  <a:prstClr val="white"/>
                </a:solidFill>
                <a:latin typeface="+mn-ea"/>
              </a:rPr>
              <a:t>4</a:t>
            </a:r>
            <a:endParaRPr lang="ko-KR" altLang="en-US" sz="1400" dirty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8" name="직사각형 7"/>
          <p:cNvSpPr/>
          <p:nvPr/>
        </p:nvSpPr>
        <p:spPr>
          <a:xfrm>
            <a:off x="720520" y="4983003"/>
            <a:ext cx="1890000" cy="833345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ko-KR" altLang="en-US" sz="1400" dirty="0">
                <a:solidFill>
                  <a:prstClr val="black"/>
                </a:solidFill>
                <a:latin typeface="+mn-ea"/>
              </a:rPr>
              <a:t>통일평화기반구축</a:t>
            </a:r>
          </a:p>
        </p:txBody>
      </p:sp>
      <p:grpSp>
        <p:nvGrpSpPr>
          <p:cNvPr id="195" name="그룹 194"/>
          <p:cNvGrpSpPr/>
          <p:nvPr/>
        </p:nvGrpSpPr>
        <p:grpSpPr>
          <a:xfrm>
            <a:off x="330584" y="6279755"/>
            <a:ext cx="3240000" cy="189397"/>
            <a:chOff x="5189023" y="6072206"/>
            <a:chExt cx="3240000" cy="189397"/>
          </a:xfrm>
        </p:grpSpPr>
        <p:sp>
          <p:nvSpPr>
            <p:cNvPr id="72" name="직사각형 71"/>
            <p:cNvSpPr/>
            <p:nvPr/>
          </p:nvSpPr>
          <p:spPr>
            <a:xfrm>
              <a:off x="5189023" y="6072206"/>
              <a:ext cx="720000" cy="189397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 wrap="square" lIns="36000" rIns="36000" anchor="ctr">
              <a:noAutofit/>
            </a:bodyPr>
            <a:lstStyle/>
            <a:p>
              <a:pPr algn="ctr">
                <a:buNone/>
              </a:pPr>
              <a:endParaRPr lang="ko-KR" altLang="en-US" dirty="0" smtClean="0">
                <a:solidFill>
                  <a:srgbClr val="000000"/>
                </a:solidFill>
                <a:latin typeface="+mn-ea"/>
              </a:endParaRPr>
            </a:p>
          </p:txBody>
        </p:sp>
        <p:sp>
          <p:nvSpPr>
            <p:cNvPr id="73" name="직사각형 72"/>
            <p:cNvSpPr/>
            <p:nvPr/>
          </p:nvSpPr>
          <p:spPr>
            <a:xfrm>
              <a:off x="5909023" y="6072206"/>
              <a:ext cx="2520000" cy="189397"/>
            </a:xfrm>
            <a:prstGeom prst="rect">
              <a:avLst/>
            </a:prstGeom>
          </p:spPr>
          <p:txBody>
            <a:bodyPr wrap="square" anchor="ctr" anchorCtr="0">
              <a:noAutofit/>
            </a:bodyPr>
            <a:lstStyle/>
            <a:p>
              <a:pPr fontAlgn="t" latinLnBrk="0">
                <a:buNone/>
              </a:pPr>
              <a:r>
                <a:rPr lang="ko-KR" altLang="en-US" sz="900" dirty="0" smtClean="0">
                  <a:solidFill>
                    <a:prstClr val="black"/>
                  </a:solidFill>
                  <a:latin typeface="+mn-ea"/>
                </a:rPr>
                <a:t>공주시에 직접적으로 관련된 국정과제</a:t>
              </a:r>
              <a:endParaRPr lang="en-US" altLang="ko-KR" sz="900" dirty="0" smtClean="0">
                <a:solidFill>
                  <a:prstClr val="black"/>
                </a:solidFill>
                <a:latin typeface="+mn-ea"/>
              </a:endParaRPr>
            </a:p>
          </p:txBody>
        </p:sp>
      </p:grpSp>
      <p:sp>
        <p:nvSpPr>
          <p:cNvPr id="76" name="내용 개체 틀 2"/>
          <p:cNvSpPr txBox="1">
            <a:spLocks/>
          </p:cNvSpPr>
          <p:nvPr/>
        </p:nvSpPr>
        <p:spPr>
          <a:xfrm>
            <a:off x="273000" y="686515"/>
            <a:ext cx="9360000" cy="65409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140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개의 국정과제 중 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15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개가 </a:t>
            </a:r>
            <a:r>
              <a:rPr kumimoji="1" lang="ko-KR" altLang="en-US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충청남도청의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종합계획과 관련되어 있으며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이 중 약 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10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여 개가 공주시청과 직∙간접적으로 관련되어 있다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  <a:endParaRPr kumimoji="1" lang="ko-KR" altLang="en-US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" name="직사각형 2"/>
          <p:cNvSpPr/>
          <p:nvPr/>
        </p:nvSpPr>
        <p:spPr>
          <a:xfrm>
            <a:off x="330584" y="3087153"/>
            <a:ext cx="396000" cy="833345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en-US" altLang="ko-KR" sz="1400" dirty="0">
                <a:solidFill>
                  <a:prstClr val="white"/>
                </a:solidFill>
                <a:latin typeface="+mn-ea"/>
              </a:rPr>
              <a:t>2</a:t>
            </a:r>
            <a:endParaRPr lang="ko-KR" altLang="en-US" sz="1400" dirty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720520" y="3087153"/>
            <a:ext cx="1890000" cy="83334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ko-KR" altLang="en-US" sz="1400" dirty="0" smtClean="0">
                <a:solidFill>
                  <a:prstClr val="black"/>
                </a:solidFill>
                <a:latin typeface="+mn-ea"/>
              </a:rPr>
              <a:t>국민행복</a:t>
            </a:r>
            <a:endParaRPr lang="ko-KR" altLang="en-US" sz="140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330584" y="4035078"/>
            <a:ext cx="396000" cy="833345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en-US" altLang="ko-KR" sz="1400" dirty="0" smtClean="0">
                <a:solidFill>
                  <a:prstClr val="white"/>
                </a:solidFill>
                <a:latin typeface="+mn-ea"/>
              </a:rPr>
              <a:t>3</a:t>
            </a:r>
            <a:endParaRPr lang="ko-KR" altLang="en-US" sz="1400" dirty="0" smtClean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720520" y="4035078"/>
            <a:ext cx="1890000" cy="83334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ko-KR" altLang="en-US" sz="1400" dirty="0" smtClean="0">
                <a:solidFill>
                  <a:prstClr val="black"/>
                </a:solidFill>
                <a:latin typeface="+mn-ea"/>
              </a:rPr>
              <a:t>문화융성</a:t>
            </a:r>
            <a:endParaRPr lang="ko-KR" altLang="en-US" sz="140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330584" y="2139229"/>
            <a:ext cx="396000" cy="833345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en-US" altLang="ko-KR" sz="1400" dirty="0">
                <a:solidFill>
                  <a:prstClr val="white"/>
                </a:solidFill>
                <a:latin typeface="+mn-ea"/>
              </a:rPr>
              <a:t>1</a:t>
            </a:r>
            <a:endParaRPr lang="ko-KR" altLang="en-US" sz="1400" dirty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720520" y="2139229"/>
            <a:ext cx="1890000" cy="83334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anchor="ctr">
            <a:noAutofit/>
          </a:bodyPr>
          <a:lstStyle/>
          <a:p>
            <a:pPr algn="ctr">
              <a:buNone/>
            </a:pPr>
            <a:r>
              <a:rPr lang="ko-KR" altLang="en-US" sz="1400" dirty="0" smtClean="0">
                <a:solidFill>
                  <a:prstClr val="black"/>
                </a:solidFill>
                <a:latin typeface="+mn-ea"/>
              </a:rPr>
              <a:t>경제부흥</a:t>
            </a:r>
            <a:endParaRPr lang="ko-KR" altLang="en-US" sz="140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43" name="직사각형 42"/>
          <p:cNvSpPr/>
          <p:nvPr/>
        </p:nvSpPr>
        <p:spPr>
          <a:xfrm>
            <a:off x="330584" y="1598116"/>
            <a:ext cx="2279936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국정기조</a:t>
            </a:r>
          </a:p>
        </p:txBody>
      </p:sp>
      <p:sp>
        <p:nvSpPr>
          <p:cNvPr id="44" name="직사각형 43"/>
          <p:cNvSpPr/>
          <p:nvPr/>
        </p:nvSpPr>
        <p:spPr>
          <a:xfrm>
            <a:off x="2880568" y="1598116"/>
            <a:ext cx="2055451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추진전략</a:t>
            </a:r>
          </a:p>
        </p:txBody>
      </p:sp>
      <p:sp>
        <p:nvSpPr>
          <p:cNvPr id="49" name="직사각형 48"/>
          <p:cNvSpPr/>
          <p:nvPr/>
        </p:nvSpPr>
        <p:spPr>
          <a:xfrm>
            <a:off x="2880568" y="2099473"/>
            <a:ext cx="396000" cy="378793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/>
            <a:r>
              <a:rPr lang="en-US" altLang="ko-KR" sz="1400" dirty="0">
                <a:solidFill>
                  <a:prstClr val="white"/>
                </a:solidFill>
                <a:latin typeface="+mn-ea"/>
              </a:rPr>
              <a:t>1</a:t>
            </a:r>
            <a:endParaRPr lang="ko-KR" altLang="en-US" sz="1400" dirty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50" name="직사각형 49"/>
          <p:cNvSpPr/>
          <p:nvPr/>
        </p:nvSpPr>
        <p:spPr>
          <a:xfrm>
            <a:off x="3254328" y="2099473"/>
            <a:ext cx="1681733" cy="37879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창조경제</a:t>
            </a:r>
            <a:endParaRPr lang="ko-KR" altLang="en-US" sz="120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52" name="직사각형 51"/>
          <p:cNvSpPr/>
          <p:nvPr/>
        </p:nvSpPr>
        <p:spPr>
          <a:xfrm>
            <a:off x="2880568" y="2477591"/>
            <a:ext cx="396000" cy="378793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en-US" altLang="ko-KR" sz="1400" dirty="0" smtClean="0">
                <a:solidFill>
                  <a:prstClr val="white"/>
                </a:solidFill>
                <a:latin typeface="+mn-ea"/>
              </a:rPr>
              <a:t>2</a:t>
            </a:r>
            <a:endParaRPr lang="ko-KR" altLang="en-US" sz="1400" dirty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53" name="직사각형 52"/>
          <p:cNvSpPr/>
          <p:nvPr/>
        </p:nvSpPr>
        <p:spPr>
          <a:xfrm>
            <a:off x="3254328" y="2477591"/>
            <a:ext cx="1681733" cy="37879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ko-KR" altLang="en-US" sz="1200" smtClean="0">
                <a:solidFill>
                  <a:prstClr val="black"/>
                </a:solidFill>
                <a:latin typeface="+mn-ea"/>
              </a:rPr>
              <a:t>민생경제</a:t>
            </a:r>
            <a:endParaRPr lang="ko-KR" altLang="en-US" sz="120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54" name="직사각형 53"/>
          <p:cNvSpPr/>
          <p:nvPr/>
        </p:nvSpPr>
        <p:spPr>
          <a:xfrm>
            <a:off x="5410449" y="1598116"/>
            <a:ext cx="4140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국정과제 </a:t>
            </a:r>
          </a:p>
        </p:txBody>
      </p:sp>
      <p:sp>
        <p:nvSpPr>
          <p:cNvPr id="91" name="직사각형 90"/>
          <p:cNvSpPr/>
          <p:nvPr/>
        </p:nvSpPr>
        <p:spPr>
          <a:xfrm>
            <a:off x="5806449" y="5800817"/>
            <a:ext cx="3744000" cy="216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/>
            <a:r>
              <a:rPr lang="ko-KR" altLang="en-US" sz="1000" dirty="0" smtClean="0">
                <a:solidFill>
                  <a:srgbClr val="000000"/>
                </a:solidFill>
                <a:latin typeface="+mn-ea"/>
              </a:rPr>
              <a:t>고부가가치 </a:t>
            </a:r>
            <a:r>
              <a:rPr lang="ko-KR" altLang="en-US" sz="1000" dirty="0" err="1" smtClean="0">
                <a:solidFill>
                  <a:srgbClr val="000000"/>
                </a:solidFill>
                <a:latin typeface="+mn-ea"/>
              </a:rPr>
              <a:t>융ㆍ복합</a:t>
            </a:r>
            <a:r>
              <a:rPr lang="ko-KR" altLang="en-US" sz="1000" dirty="0" smtClean="0">
                <a:solidFill>
                  <a:srgbClr val="000000"/>
                </a:solidFill>
                <a:latin typeface="+mn-ea"/>
              </a:rPr>
              <a:t> 관광 산업 육성 </a:t>
            </a:r>
            <a:endParaRPr lang="ko-KR" altLang="en-US" sz="1000" dirty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92" name="직사각형 91"/>
          <p:cNvSpPr/>
          <p:nvPr/>
        </p:nvSpPr>
        <p:spPr>
          <a:xfrm>
            <a:off x="5410450" y="5800817"/>
            <a:ext cx="396000" cy="21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000" dirty="0" smtClean="0">
                <a:solidFill>
                  <a:srgbClr val="FFFFFF"/>
                </a:solidFill>
                <a:latin typeface="+mn-ea"/>
              </a:rPr>
              <a:t>116</a:t>
            </a:r>
            <a:endParaRPr kumimoji="1" lang="ko-KR" altLang="en-US" sz="100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80" name="직사각형 79"/>
          <p:cNvSpPr/>
          <p:nvPr/>
        </p:nvSpPr>
        <p:spPr>
          <a:xfrm>
            <a:off x="2880568" y="3016421"/>
            <a:ext cx="396000" cy="378793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en-US" altLang="ko-KR" sz="1400" dirty="0" smtClean="0">
                <a:solidFill>
                  <a:prstClr val="white"/>
                </a:solidFill>
                <a:latin typeface="+mn-ea"/>
              </a:rPr>
              <a:t>1</a:t>
            </a:r>
            <a:endParaRPr lang="ko-KR" altLang="en-US" sz="1400" dirty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81" name="직사각형 80"/>
          <p:cNvSpPr/>
          <p:nvPr/>
        </p:nvSpPr>
        <p:spPr>
          <a:xfrm>
            <a:off x="3254328" y="3016421"/>
            <a:ext cx="1681733" cy="37879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맞춤형 고용</a:t>
            </a:r>
            <a:r>
              <a:rPr lang="en-US" altLang="ko-KR" sz="1200" dirty="0" smtClean="0">
                <a:solidFill>
                  <a:prstClr val="black"/>
                </a:solidFill>
                <a:latin typeface="+mn-ea"/>
              </a:rPr>
              <a:t>/</a:t>
            </a: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복지</a:t>
            </a:r>
            <a:endParaRPr lang="ko-KR" altLang="en-US" sz="120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83" name="직사각형 82"/>
          <p:cNvSpPr/>
          <p:nvPr/>
        </p:nvSpPr>
        <p:spPr>
          <a:xfrm>
            <a:off x="2880568" y="3395214"/>
            <a:ext cx="396000" cy="378793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en-US" altLang="ko-KR" sz="1400" dirty="0" smtClean="0">
                <a:solidFill>
                  <a:prstClr val="white"/>
                </a:solidFill>
                <a:latin typeface="+mn-ea"/>
              </a:rPr>
              <a:t>2</a:t>
            </a:r>
            <a:endParaRPr lang="ko-KR" altLang="en-US" sz="1400" dirty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84" name="직사각형 83"/>
          <p:cNvSpPr/>
          <p:nvPr/>
        </p:nvSpPr>
        <p:spPr>
          <a:xfrm>
            <a:off x="3254328" y="3395214"/>
            <a:ext cx="1681733" cy="37879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창의교육</a:t>
            </a:r>
            <a:endParaRPr lang="ko-KR" altLang="en-US" sz="120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86" name="직사각형 85"/>
          <p:cNvSpPr/>
          <p:nvPr/>
        </p:nvSpPr>
        <p:spPr>
          <a:xfrm>
            <a:off x="2880568" y="4146177"/>
            <a:ext cx="396000" cy="378793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en-US" altLang="ko-KR" sz="1400" dirty="0" smtClean="0">
                <a:solidFill>
                  <a:prstClr val="white"/>
                </a:solidFill>
                <a:latin typeface="+mn-ea"/>
              </a:rPr>
              <a:t>4</a:t>
            </a:r>
            <a:endParaRPr lang="ko-KR" altLang="en-US" sz="1400" dirty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87" name="직사각형 86"/>
          <p:cNvSpPr/>
          <p:nvPr/>
        </p:nvSpPr>
        <p:spPr>
          <a:xfrm>
            <a:off x="3254328" y="4146177"/>
            <a:ext cx="1681733" cy="378793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ko-KR" altLang="en-US" sz="1200" smtClean="0">
                <a:solidFill>
                  <a:prstClr val="black"/>
                </a:solidFill>
                <a:latin typeface="+mn-ea"/>
              </a:rPr>
              <a:t>사회통합</a:t>
            </a:r>
            <a:endParaRPr lang="ko-KR" altLang="en-US" sz="120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46" name="직사각형 45"/>
          <p:cNvSpPr/>
          <p:nvPr/>
        </p:nvSpPr>
        <p:spPr>
          <a:xfrm>
            <a:off x="2880568" y="4735764"/>
            <a:ext cx="396000" cy="378793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en-US" altLang="ko-KR" sz="1400" dirty="0" smtClean="0">
                <a:solidFill>
                  <a:prstClr val="white"/>
                </a:solidFill>
                <a:latin typeface="+mn-ea"/>
              </a:rPr>
              <a:t>1</a:t>
            </a:r>
            <a:endParaRPr lang="ko-KR" altLang="en-US" sz="1400" dirty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47" name="직사각형 46"/>
          <p:cNvSpPr/>
          <p:nvPr/>
        </p:nvSpPr>
        <p:spPr>
          <a:xfrm>
            <a:off x="3254494" y="4735764"/>
            <a:ext cx="1681733" cy="378793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anchor="ctr">
            <a:noAutofit/>
          </a:bodyPr>
          <a:lstStyle/>
          <a:p>
            <a:pPr algn="ctr"/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문화참여확대</a:t>
            </a:r>
            <a:endParaRPr lang="ko-KR" altLang="en-US" sz="120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89" name="직사각형 88"/>
          <p:cNvSpPr/>
          <p:nvPr/>
        </p:nvSpPr>
        <p:spPr>
          <a:xfrm>
            <a:off x="2880568" y="5113178"/>
            <a:ext cx="396000" cy="378793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en-US" altLang="ko-KR" sz="1400" dirty="0" smtClean="0">
                <a:solidFill>
                  <a:prstClr val="white"/>
                </a:solidFill>
                <a:latin typeface="+mn-ea"/>
              </a:rPr>
              <a:t>2</a:t>
            </a:r>
            <a:endParaRPr lang="ko-KR" altLang="en-US" sz="1400" dirty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90" name="직사각형 89"/>
          <p:cNvSpPr/>
          <p:nvPr/>
        </p:nvSpPr>
        <p:spPr>
          <a:xfrm>
            <a:off x="3254494" y="5113178"/>
            <a:ext cx="1681733" cy="378793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anchor="ctr">
            <a:noAutofit/>
          </a:bodyPr>
          <a:lstStyle/>
          <a:p>
            <a:pPr algn="ctr"/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문화</a:t>
            </a:r>
            <a:r>
              <a:rPr lang="en-US" altLang="ko-KR" sz="1200" dirty="0" smtClean="0">
                <a:solidFill>
                  <a:prstClr val="black"/>
                </a:solidFill>
                <a:latin typeface="+mn-ea"/>
              </a:rPr>
              <a:t>/</a:t>
            </a: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예술진흥</a:t>
            </a:r>
            <a:endParaRPr lang="ko-KR" altLang="en-US" sz="120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94" name="직사각형 93"/>
          <p:cNvSpPr/>
          <p:nvPr/>
        </p:nvSpPr>
        <p:spPr>
          <a:xfrm>
            <a:off x="2880568" y="5492767"/>
            <a:ext cx="396000" cy="378793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en-US" altLang="ko-KR" sz="1400" dirty="0" smtClean="0">
                <a:solidFill>
                  <a:prstClr val="white"/>
                </a:solidFill>
                <a:latin typeface="+mn-ea"/>
              </a:rPr>
              <a:t>3</a:t>
            </a:r>
            <a:endParaRPr lang="ko-KR" altLang="en-US" sz="1400" dirty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95" name="직사각형 94"/>
          <p:cNvSpPr/>
          <p:nvPr/>
        </p:nvSpPr>
        <p:spPr>
          <a:xfrm>
            <a:off x="3254494" y="5492767"/>
            <a:ext cx="1681733" cy="378793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anchor="ctr">
            <a:noAutofit/>
          </a:bodyPr>
          <a:lstStyle/>
          <a:p>
            <a:pPr algn="ctr"/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문화와 산업의 융합</a:t>
            </a:r>
            <a:endParaRPr lang="ko-KR" altLang="en-US" sz="1200" dirty="0">
              <a:solidFill>
                <a:prstClr val="black"/>
              </a:solidFill>
              <a:latin typeface="+mn-ea"/>
            </a:endParaRPr>
          </a:p>
        </p:txBody>
      </p:sp>
      <p:cxnSp>
        <p:nvCxnSpPr>
          <p:cNvPr id="111" name="직선 화살표 연결선 110"/>
          <p:cNvCxnSpPr>
            <a:stCxn id="50" idx="3"/>
            <a:endCxn id="33" idx="1"/>
          </p:cNvCxnSpPr>
          <p:nvPr/>
        </p:nvCxnSpPr>
        <p:spPr>
          <a:xfrm flipV="1">
            <a:off x="4936061" y="2124289"/>
            <a:ext cx="474389" cy="164581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직선 화살표 연결선 111"/>
          <p:cNvCxnSpPr>
            <a:stCxn id="53" idx="3"/>
            <a:endCxn id="19" idx="1"/>
          </p:cNvCxnSpPr>
          <p:nvPr/>
        </p:nvCxnSpPr>
        <p:spPr>
          <a:xfrm flipV="1">
            <a:off x="4936061" y="2409293"/>
            <a:ext cx="474389" cy="257695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직선 화살표 연결선 115"/>
          <p:cNvCxnSpPr>
            <a:stCxn id="53" idx="3"/>
            <a:endCxn id="23" idx="1"/>
          </p:cNvCxnSpPr>
          <p:nvPr/>
        </p:nvCxnSpPr>
        <p:spPr>
          <a:xfrm flipV="1">
            <a:off x="4936061" y="2624796"/>
            <a:ext cx="474389" cy="42192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직선 화살표 연결선 118"/>
          <p:cNvCxnSpPr>
            <a:stCxn id="81" idx="3"/>
            <a:endCxn id="67" idx="1"/>
          </p:cNvCxnSpPr>
          <p:nvPr/>
        </p:nvCxnSpPr>
        <p:spPr>
          <a:xfrm flipV="1">
            <a:off x="4936061" y="2909800"/>
            <a:ext cx="474389" cy="296018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직선 화살표 연결선 121"/>
          <p:cNvCxnSpPr>
            <a:stCxn id="81" idx="3"/>
            <a:endCxn id="16" idx="1"/>
          </p:cNvCxnSpPr>
          <p:nvPr/>
        </p:nvCxnSpPr>
        <p:spPr>
          <a:xfrm flipV="1">
            <a:off x="4936061" y="3126019"/>
            <a:ext cx="474389" cy="79799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직선 화살표 연결선 124"/>
          <p:cNvCxnSpPr>
            <a:stCxn id="87" idx="3"/>
            <a:endCxn id="27" idx="1"/>
          </p:cNvCxnSpPr>
          <p:nvPr/>
        </p:nvCxnSpPr>
        <p:spPr>
          <a:xfrm>
            <a:off x="4936061" y="4335574"/>
            <a:ext cx="474389" cy="73311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직선 화살표 연결선 127"/>
          <p:cNvCxnSpPr>
            <a:stCxn id="87" idx="3"/>
            <a:endCxn id="39" idx="1"/>
          </p:cNvCxnSpPr>
          <p:nvPr/>
        </p:nvCxnSpPr>
        <p:spPr>
          <a:xfrm>
            <a:off x="4936061" y="4335574"/>
            <a:ext cx="474389" cy="287797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직선 화살표 연결선 130"/>
          <p:cNvCxnSpPr>
            <a:stCxn id="87" idx="3"/>
            <a:endCxn id="40" idx="1"/>
          </p:cNvCxnSpPr>
          <p:nvPr/>
        </p:nvCxnSpPr>
        <p:spPr>
          <a:xfrm>
            <a:off x="4936061" y="4335574"/>
            <a:ext cx="474389" cy="504204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직선 화살표 연결선 134"/>
          <p:cNvCxnSpPr>
            <a:stCxn id="47" idx="3"/>
            <a:endCxn id="29" idx="1"/>
          </p:cNvCxnSpPr>
          <p:nvPr/>
        </p:nvCxnSpPr>
        <p:spPr>
          <a:xfrm>
            <a:off x="4936227" y="4925161"/>
            <a:ext cx="474223" cy="199622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직선 화살표 연결선 137"/>
          <p:cNvCxnSpPr>
            <a:stCxn id="47" idx="3"/>
            <a:endCxn id="31" idx="1"/>
          </p:cNvCxnSpPr>
          <p:nvPr/>
        </p:nvCxnSpPr>
        <p:spPr>
          <a:xfrm>
            <a:off x="4936227" y="4925161"/>
            <a:ext cx="474223" cy="413647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직선 화살표 연결선 140"/>
          <p:cNvCxnSpPr>
            <a:stCxn id="90" idx="3"/>
            <a:endCxn id="38" idx="1"/>
          </p:cNvCxnSpPr>
          <p:nvPr/>
        </p:nvCxnSpPr>
        <p:spPr>
          <a:xfrm>
            <a:off x="4936227" y="5302575"/>
            <a:ext cx="474223" cy="321238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직선 화살표 연결선 143"/>
          <p:cNvCxnSpPr>
            <a:stCxn id="95" idx="3"/>
            <a:endCxn id="92" idx="1"/>
          </p:cNvCxnSpPr>
          <p:nvPr/>
        </p:nvCxnSpPr>
        <p:spPr>
          <a:xfrm>
            <a:off x="4936227" y="5682164"/>
            <a:ext cx="474223" cy="226653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직선 화살표 연결선 157"/>
          <p:cNvCxnSpPr>
            <a:stCxn id="87" idx="3"/>
            <a:endCxn id="21" idx="1"/>
          </p:cNvCxnSpPr>
          <p:nvPr/>
        </p:nvCxnSpPr>
        <p:spPr>
          <a:xfrm flipV="1">
            <a:off x="4936061" y="4195851"/>
            <a:ext cx="474389" cy="139723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7" name="직선 화살표 연결선 166"/>
          <p:cNvCxnSpPr>
            <a:stCxn id="87" idx="3"/>
            <a:endCxn id="24" idx="1"/>
          </p:cNvCxnSpPr>
          <p:nvPr/>
        </p:nvCxnSpPr>
        <p:spPr>
          <a:xfrm flipV="1">
            <a:off x="4936061" y="3981033"/>
            <a:ext cx="474389" cy="354541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0" name="직선 화살표 연결선 169"/>
          <p:cNvCxnSpPr>
            <a:stCxn id="84" idx="3"/>
            <a:endCxn id="13" idx="1"/>
          </p:cNvCxnSpPr>
          <p:nvPr/>
        </p:nvCxnSpPr>
        <p:spPr>
          <a:xfrm flipV="1">
            <a:off x="4936061" y="3411023"/>
            <a:ext cx="474389" cy="173588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직사각형 12"/>
          <p:cNvSpPr/>
          <p:nvPr/>
        </p:nvSpPr>
        <p:spPr>
          <a:xfrm>
            <a:off x="5410450" y="3303023"/>
            <a:ext cx="396000" cy="21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000" dirty="0" smtClean="0">
                <a:solidFill>
                  <a:srgbClr val="FFFFFF"/>
                </a:solidFill>
                <a:latin typeface="+mn-ea"/>
              </a:rPr>
              <a:t>70</a:t>
            </a:r>
            <a:endParaRPr kumimoji="1" lang="ko-KR" altLang="en-US" sz="100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5806449" y="3303023"/>
            <a:ext cx="3744000" cy="216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대학 특성화 및 재정지원 확대</a:t>
            </a:r>
          </a:p>
        </p:txBody>
      </p:sp>
      <p:sp>
        <p:nvSpPr>
          <p:cNvPr id="19" name="직사각형 18"/>
          <p:cNvSpPr/>
          <p:nvPr/>
        </p:nvSpPr>
        <p:spPr>
          <a:xfrm>
            <a:off x="5410450" y="2301293"/>
            <a:ext cx="396000" cy="21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000" dirty="0" smtClean="0">
                <a:solidFill>
                  <a:srgbClr val="FFFFFF"/>
                </a:solidFill>
                <a:latin typeface="+mn-ea"/>
              </a:rPr>
              <a:t>33</a:t>
            </a:r>
            <a:endParaRPr kumimoji="1" lang="ko-KR" altLang="en-US" sz="100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23" name="직사각형 22"/>
          <p:cNvSpPr/>
          <p:nvPr/>
        </p:nvSpPr>
        <p:spPr>
          <a:xfrm>
            <a:off x="5410450" y="2516796"/>
            <a:ext cx="396000" cy="21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000" dirty="0" smtClean="0">
                <a:solidFill>
                  <a:srgbClr val="FFFFFF"/>
                </a:solidFill>
                <a:latin typeface="+mn-ea"/>
              </a:rPr>
              <a:t>34</a:t>
            </a:r>
            <a:endParaRPr kumimoji="1" lang="ko-KR" altLang="en-US" sz="100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20" name="직사각형 19"/>
          <p:cNvSpPr/>
          <p:nvPr/>
        </p:nvSpPr>
        <p:spPr>
          <a:xfrm>
            <a:off x="5806449" y="2301293"/>
            <a:ext cx="3744000" cy="216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농어가 소득 </a:t>
            </a:r>
            <a:r>
              <a:rPr lang="ko-KR" altLang="en-US" sz="1000" dirty="0" err="1" smtClean="0">
                <a:solidFill>
                  <a:prstClr val="black"/>
                </a:solidFill>
                <a:latin typeface="+mn-ea"/>
              </a:rPr>
              <a:t>안전망</a:t>
            </a: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 확충</a:t>
            </a:r>
          </a:p>
        </p:txBody>
      </p:sp>
      <p:sp>
        <p:nvSpPr>
          <p:cNvPr id="25" name="직사각형 24"/>
          <p:cNvSpPr/>
          <p:nvPr/>
        </p:nvSpPr>
        <p:spPr>
          <a:xfrm>
            <a:off x="5806449" y="2516796"/>
            <a:ext cx="3744000" cy="216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농축수산물 유통구조 개선</a:t>
            </a:r>
          </a:p>
        </p:txBody>
      </p:sp>
      <p:sp>
        <p:nvSpPr>
          <p:cNvPr id="33" name="직사각형 32"/>
          <p:cNvSpPr/>
          <p:nvPr/>
        </p:nvSpPr>
        <p:spPr>
          <a:xfrm>
            <a:off x="5410450" y="2016289"/>
            <a:ext cx="396000" cy="21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000" dirty="0" smtClean="0">
                <a:solidFill>
                  <a:srgbClr val="FFFFFF"/>
                </a:solidFill>
                <a:latin typeface="+mn-ea"/>
              </a:rPr>
              <a:t> </a:t>
            </a:r>
            <a:r>
              <a:rPr kumimoji="1" lang="en-US" altLang="ko-KR" sz="1000" dirty="0" smtClean="0">
                <a:solidFill>
                  <a:srgbClr val="FFFFFF"/>
                </a:solidFill>
                <a:latin typeface="+mn-ea"/>
              </a:rPr>
              <a:t>12</a:t>
            </a:r>
            <a:endParaRPr kumimoji="1" lang="ko-KR" altLang="en-US" sz="100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36" name="직사각형 35"/>
          <p:cNvSpPr/>
          <p:nvPr/>
        </p:nvSpPr>
        <p:spPr>
          <a:xfrm>
            <a:off x="5806449" y="2016289"/>
            <a:ext cx="3744000" cy="216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농림축산업의 미래성장산업화</a:t>
            </a:r>
          </a:p>
        </p:txBody>
      </p:sp>
      <p:sp>
        <p:nvSpPr>
          <p:cNvPr id="29" name="직사각형 28"/>
          <p:cNvSpPr/>
          <p:nvPr/>
        </p:nvSpPr>
        <p:spPr>
          <a:xfrm>
            <a:off x="5410450" y="5016783"/>
            <a:ext cx="396000" cy="21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000" dirty="0" smtClean="0">
                <a:solidFill>
                  <a:srgbClr val="FFFFFF"/>
                </a:solidFill>
                <a:latin typeface="+mn-ea"/>
              </a:rPr>
              <a:t>109</a:t>
            </a:r>
            <a:endParaRPr kumimoji="1" lang="ko-KR" altLang="en-US" sz="100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31" name="직사각형 30"/>
          <p:cNvSpPr/>
          <p:nvPr/>
        </p:nvSpPr>
        <p:spPr>
          <a:xfrm>
            <a:off x="5410450" y="5230808"/>
            <a:ext cx="396000" cy="21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000" dirty="0" smtClean="0">
                <a:solidFill>
                  <a:srgbClr val="FFFFFF"/>
                </a:solidFill>
                <a:latin typeface="+mn-ea"/>
              </a:rPr>
              <a:t>110</a:t>
            </a:r>
            <a:endParaRPr kumimoji="1" lang="ko-KR" altLang="en-US" sz="100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30" name="직사각형 29"/>
          <p:cNvSpPr/>
          <p:nvPr/>
        </p:nvSpPr>
        <p:spPr>
          <a:xfrm>
            <a:off x="5806449" y="5016783"/>
            <a:ext cx="3744000" cy="216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/>
            <a:r>
              <a:rPr lang="ko-KR" altLang="en-US" sz="1000" dirty="0" smtClean="0">
                <a:solidFill>
                  <a:srgbClr val="000000"/>
                </a:solidFill>
                <a:latin typeface="+mn-ea"/>
              </a:rPr>
              <a:t>문화참여 기회 확대와 문화격차 해소</a:t>
            </a:r>
            <a:endParaRPr lang="ko-KR" altLang="en-US" sz="1000" dirty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32" name="직사각형 31"/>
          <p:cNvSpPr/>
          <p:nvPr/>
        </p:nvSpPr>
        <p:spPr>
          <a:xfrm>
            <a:off x="5806449" y="5230808"/>
            <a:ext cx="3744000" cy="216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/>
            <a:r>
              <a:rPr lang="ko-KR" altLang="en-US" sz="1000" dirty="0" smtClean="0">
                <a:solidFill>
                  <a:srgbClr val="000000"/>
                </a:solidFill>
                <a:latin typeface="+mn-ea"/>
              </a:rPr>
              <a:t>문화 다양성 증진과 문화교류</a:t>
            </a:r>
            <a:r>
              <a:rPr lang="en-US" altLang="ko-KR" sz="1000" dirty="0" smtClean="0">
                <a:solidFill>
                  <a:srgbClr val="000000"/>
                </a:solidFill>
                <a:latin typeface="+mn-ea"/>
              </a:rPr>
              <a:t>·</a:t>
            </a:r>
            <a:r>
              <a:rPr lang="ko-KR" altLang="en-US" sz="1000" dirty="0" smtClean="0">
                <a:solidFill>
                  <a:srgbClr val="000000"/>
                </a:solidFill>
                <a:latin typeface="+mn-ea"/>
              </a:rPr>
              <a:t>협력 확대</a:t>
            </a:r>
            <a:endParaRPr lang="ko-KR" altLang="en-US" sz="1000" dirty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38" name="직사각형 37"/>
          <p:cNvSpPr/>
          <p:nvPr/>
        </p:nvSpPr>
        <p:spPr>
          <a:xfrm>
            <a:off x="5410450" y="5515813"/>
            <a:ext cx="396000" cy="21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000" dirty="0" smtClean="0">
                <a:solidFill>
                  <a:srgbClr val="FFFFFF"/>
                </a:solidFill>
                <a:latin typeface="+mn-ea"/>
              </a:rPr>
              <a:t>113</a:t>
            </a:r>
            <a:endParaRPr kumimoji="1" lang="ko-KR" altLang="en-US" sz="100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34" name="직사각형 33"/>
          <p:cNvSpPr/>
          <p:nvPr/>
        </p:nvSpPr>
        <p:spPr>
          <a:xfrm>
            <a:off x="5806449" y="5515813"/>
            <a:ext cx="3744000" cy="216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/>
            <a:r>
              <a:rPr lang="ko-KR" altLang="en-US" sz="1000" dirty="0" smtClean="0">
                <a:solidFill>
                  <a:srgbClr val="000000"/>
                </a:solidFill>
                <a:latin typeface="+mn-ea"/>
              </a:rPr>
              <a:t>문화유산 보존 강화 및 활용 확대</a:t>
            </a:r>
            <a:endParaRPr lang="ko-KR" altLang="en-US" sz="1000" dirty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16" name="직사각형 15"/>
          <p:cNvSpPr/>
          <p:nvPr/>
        </p:nvSpPr>
        <p:spPr>
          <a:xfrm>
            <a:off x="5410450" y="3018019"/>
            <a:ext cx="396000" cy="21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buNone/>
            </a:pPr>
            <a:r>
              <a:rPr kumimoji="1" lang="en-US" altLang="ko-KR" sz="1000" dirty="0" smtClean="0">
                <a:solidFill>
                  <a:srgbClr val="FFFFFF"/>
                </a:solidFill>
                <a:latin typeface="+mn-ea"/>
              </a:rPr>
              <a:t>52</a:t>
            </a:r>
            <a:endParaRPr kumimoji="1" lang="ko-KR" altLang="en-US" sz="100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67" name="직사각형 66"/>
          <p:cNvSpPr/>
          <p:nvPr/>
        </p:nvSpPr>
        <p:spPr>
          <a:xfrm>
            <a:off x="5410450" y="2801800"/>
            <a:ext cx="396000" cy="21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buNone/>
            </a:pPr>
            <a:r>
              <a:rPr kumimoji="1" lang="en-US" altLang="ko-KR" sz="1000" dirty="0" smtClean="0">
                <a:solidFill>
                  <a:srgbClr val="FFFFFF"/>
                </a:solidFill>
                <a:latin typeface="+mn-ea"/>
              </a:rPr>
              <a:t>49</a:t>
            </a:r>
            <a:endParaRPr kumimoji="1" lang="ko-KR" altLang="en-US" sz="100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5806449" y="3018019"/>
            <a:ext cx="3744000" cy="216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ko-KR" altLang="en-US" sz="1000" dirty="0" smtClean="0">
                <a:solidFill>
                  <a:srgbClr val="000000"/>
                </a:solidFill>
                <a:latin typeface="+mn-ea"/>
              </a:rPr>
              <a:t>맞춤형 </a:t>
            </a:r>
            <a:r>
              <a:rPr lang="ko-KR" altLang="en-US" sz="1000" dirty="0" err="1" smtClean="0">
                <a:solidFill>
                  <a:srgbClr val="000000"/>
                </a:solidFill>
                <a:latin typeface="+mn-ea"/>
              </a:rPr>
              <a:t>사회안전망</a:t>
            </a:r>
            <a:r>
              <a:rPr lang="ko-KR" altLang="en-US" sz="1000" dirty="0" smtClean="0">
                <a:solidFill>
                  <a:srgbClr val="000000"/>
                </a:solidFill>
                <a:latin typeface="+mn-ea"/>
              </a:rPr>
              <a:t> 구축 등 복지 농어촌 건설</a:t>
            </a:r>
          </a:p>
        </p:txBody>
      </p:sp>
      <p:sp>
        <p:nvSpPr>
          <p:cNvPr id="68" name="직사각형 67"/>
          <p:cNvSpPr/>
          <p:nvPr/>
        </p:nvSpPr>
        <p:spPr>
          <a:xfrm>
            <a:off x="5806449" y="2801800"/>
            <a:ext cx="3744000" cy="216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ko-KR" altLang="en-US" sz="1000" dirty="0" smtClean="0">
                <a:solidFill>
                  <a:srgbClr val="000000"/>
                </a:solidFill>
                <a:latin typeface="+mn-ea"/>
              </a:rPr>
              <a:t>건강의 질을 높이는 보건의료서비스체계 구축</a:t>
            </a:r>
          </a:p>
        </p:txBody>
      </p:sp>
      <p:sp>
        <p:nvSpPr>
          <p:cNvPr id="21" name="직사각형 20"/>
          <p:cNvSpPr/>
          <p:nvPr/>
        </p:nvSpPr>
        <p:spPr>
          <a:xfrm>
            <a:off x="5410450" y="4087851"/>
            <a:ext cx="396000" cy="21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000" dirty="0" smtClean="0">
                <a:solidFill>
                  <a:srgbClr val="FFFFFF"/>
                </a:solidFill>
                <a:latin typeface="+mn-ea"/>
              </a:rPr>
              <a:t>104</a:t>
            </a:r>
            <a:endParaRPr kumimoji="1" lang="ko-KR" altLang="en-US" sz="100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24" name="직사각형 23"/>
          <p:cNvSpPr/>
          <p:nvPr/>
        </p:nvSpPr>
        <p:spPr>
          <a:xfrm>
            <a:off x="5410450" y="3873033"/>
            <a:ext cx="396000" cy="21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000" dirty="0" smtClean="0">
                <a:solidFill>
                  <a:srgbClr val="FFFFFF"/>
                </a:solidFill>
                <a:latin typeface="+mn-ea"/>
              </a:rPr>
              <a:t>103</a:t>
            </a:r>
            <a:endParaRPr kumimoji="1" lang="ko-KR" altLang="en-US" sz="100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27" name="직사각형 26"/>
          <p:cNvSpPr/>
          <p:nvPr/>
        </p:nvSpPr>
        <p:spPr>
          <a:xfrm>
            <a:off x="5410450" y="4300885"/>
            <a:ext cx="396000" cy="21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000" dirty="0" smtClean="0">
                <a:solidFill>
                  <a:srgbClr val="FFFFFF"/>
                </a:solidFill>
                <a:latin typeface="+mn-ea"/>
              </a:rPr>
              <a:t>105</a:t>
            </a:r>
            <a:endParaRPr kumimoji="1" lang="ko-KR" altLang="en-US" sz="100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39" name="직사각형 38"/>
          <p:cNvSpPr/>
          <p:nvPr/>
        </p:nvSpPr>
        <p:spPr>
          <a:xfrm>
            <a:off x="5410450" y="4515371"/>
            <a:ext cx="396000" cy="21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000" dirty="0" smtClean="0">
                <a:solidFill>
                  <a:srgbClr val="FFFFFF"/>
                </a:solidFill>
                <a:latin typeface="+mn-ea"/>
              </a:rPr>
              <a:t>106</a:t>
            </a:r>
            <a:endParaRPr kumimoji="1" lang="ko-KR" altLang="en-US" sz="100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40" name="직사각형 39"/>
          <p:cNvSpPr/>
          <p:nvPr/>
        </p:nvSpPr>
        <p:spPr>
          <a:xfrm>
            <a:off x="5410450" y="4731778"/>
            <a:ext cx="396000" cy="21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000" dirty="0" smtClean="0">
                <a:solidFill>
                  <a:srgbClr val="FFFFFF"/>
                </a:solidFill>
                <a:latin typeface="+mn-ea"/>
              </a:rPr>
              <a:t>107</a:t>
            </a:r>
            <a:endParaRPr kumimoji="1" lang="ko-KR" altLang="en-US" sz="100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26" name="직사각형 25"/>
          <p:cNvSpPr/>
          <p:nvPr/>
        </p:nvSpPr>
        <p:spPr>
          <a:xfrm>
            <a:off x="5806449" y="4087851"/>
            <a:ext cx="3744000" cy="216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/>
            <a:r>
              <a:rPr lang="ko-KR" altLang="en-US" sz="1000" dirty="0" smtClean="0">
                <a:solidFill>
                  <a:srgbClr val="000000"/>
                </a:solidFill>
                <a:latin typeface="+mn-ea"/>
              </a:rPr>
              <a:t>지방재정 확충 및 건전성 강화</a:t>
            </a:r>
          </a:p>
        </p:txBody>
      </p:sp>
      <p:sp>
        <p:nvSpPr>
          <p:cNvPr id="28" name="직사각형 27"/>
          <p:cNvSpPr/>
          <p:nvPr/>
        </p:nvSpPr>
        <p:spPr>
          <a:xfrm>
            <a:off x="5806449" y="4300885"/>
            <a:ext cx="3744000" cy="216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/>
            <a:r>
              <a:rPr lang="ko-KR" altLang="en-US" sz="1000" dirty="0" smtClean="0">
                <a:solidFill>
                  <a:srgbClr val="000000"/>
                </a:solidFill>
                <a:latin typeface="+mn-ea"/>
              </a:rPr>
              <a:t>지방분권 강화 및 시민사회</a:t>
            </a:r>
            <a:r>
              <a:rPr lang="en-US" altLang="ko-KR" sz="1000" dirty="0" smtClean="0">
                <a:solidFill>
                  <a:srgbClr val="000000"/>
                </a:solidFill>
                <a:latin typeface="+mn-ea"/>
              </a:rPr>
              <a:t>·</a:t>
            </a:r>
            <a:r>
              <a:rPr lang="ko-KR" altLang="en-US" sz="1000" dirty="0" smtClean="0">
                <a:solidFill>
                  <a:srgbClr val="000000"/>
                </a:solidFill>
                <a:latin typeface="+mn-ea"/>
              </a:rPr>
              <a:t>지역공동체 활성화</a:t>
            </a:r>
          </a:p>
        </p:txBody>
      </p:sp>
      <p:sp>
        <p:nvSpPr>
          <p:cNvPr id="41" name="직사각형 40"/>
          <p:cNvSpPr/>
          <p:nvPr/>
        </p:nvSpPr>
        <p:spPr>
          <a:xfrm>
            <a:off x="5806449" y="4515371"/>
            <a:ext cx="3744000" cy="216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/>
            <a:r>
              <a:rPr lang="ko-KR" altLang="en-US" sz="1000" dirty="0" smtClean="0">
                <a:solidFill>
                  <a:srgbClr val="000000"/>
                </a:solidFill>
                <a:latin typeface="+mn-ea"/>
              </a:rPr>
              <a:t>지역주도 맞춤형 지역균형 발전 추진</a:t>
            </a:r>
          </a:p>
        </p:txBody>
      </p:sp>
      <p:sp>
        <p:nvSpPr>
          <p:cNvPr id="42" name="직사각형 41"/>
          <p:cNvSpPr/>
          <p:nvPr/>
        </p:nvSpPr>
        <p:spPr>
          <a:xfrm>
            <a:off x="5806449" y="4731778"/>
            <a:ext cx="3744000" cy="216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/>
            <a:r>
              <a:rPr lang="ko-KR" altLang="en-US" sz="1000" dirty="0" smtClean="0">
                <a:solidFill>
                  <a:srgbClr val="000000"/>
                </a:solidFill>
                <a:latin typeface="+mn-ea"/>
              </a:rPr>
              <a:t>지역경제 활력 제고</a:t>
            </a:r>
          </a:p>
        </p:txBody>
      </p:sp>
      <p:sp>
        <p:nvSpPr>
          <p:cNvPr id="22" name="직사각형 21"/>
          <p:cNvSpPr/>
          <p:nvPr/>
        </p:nvSpPr>
        <p:spPr>
          <a:xfrm>
            <a:off x="5806449" y="3873033"/>
            <a:ext cx="3744000" cy="216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/>
            <a:r>
              <a:rPr lang="ko-KR" altLang="en-US" sz="1000" dirty="0" smtClean="0">
                <a:solidFill>
                  <a:srgbClr val="000000"/>
                </a:solidFill>
                <a:latin typeface="+mn-ea"/>
              </a:rPr>
              <a:t>지방대학 지원 확대 </a:t>
            </a:r>
          </a:p>
        </p:txBody>
      </p:sp>
      <p:grpSp>
        <p:nvGrpSpPr>
          <p:cNvPr id="194" name="그룹 193"/>
          <p:cNvGrpSpPr/>
          <p:nvPr/>
        </p:nvGrpSpPr>
        <p:grpSpPr>
          <a:xfrm>
            <a:off x="330584" y="6027341"/>
            <a:ext cx="3240000" cy="189397"/>
            <a:chOff x="523844" y="6072206"/>
            <a:chExt cx="3240000" cy="189397"/>
          </a:xfrm>
        </p:grpSpPr>
        <p:sp>
          <p:nvSpPr>
            <p:cNvPr id="176" name="직사각형 175"/>
            <p:cNvSpPr/>
            <p:nvPr/>
          </p:nvSpPr>
          <p:spPr>
            <a:xfrm>
              <a:off x="523844" y="6072206"/>
              <a:ext cx="720000" cy="189397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 wrap="square" anchor="ctr">
              <a:no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lang="ko-KR" altLang="en-US" sz="1400" dirty="0" smtClean="0">
                <a:solidFill>
                  <a:prstClr val="black"/>
                </a:solidFill>
                <a:latin typeface="+mn-ea"/>
              </a:endParaRPr>
            </a:p>
          </p:txBody>
        </p:sp>
        <p:sp>
          <p:nvSpPr>
            <p:cNvPr id="177" name="직사각형 176"/>
            <p:cNvSpPr/>
            <p:nvPr/>
          </p:nvSpPr>
          <p:spPr>
            <a:xfrm>
              <a:off x="1243844" y="6072206"/>
              <a:ext cx="2520000" cy="189397"/>
            </a:xfrm>
            <a:prstGeom prst="rect">
              <a:avLst/>
            </a:prstGeom>
          </p:spPr>
          <p:txBody>
            <a:bodyPr wrap="square" anchor="ctr" anchorCtr="0">
              <a:noAutofit/>
            </a:bodyPr>
            <a:lstStyle/>
            <a:p>
              <a:pPr fontAlgn="t" latinLnBrk="0">
                <a:buNone/>
              </a:pPr>
              <a:r>
                <a:rPr lang="ko-KR" altLang="en-US" sz="900" err="1" smtClean="0">
                  <a:solidFill>
                    <a:prstClr val="black"/>
                  </a:solidFill>
                  <a:latin typeface="+mn-ea"/>
                </a:rPr>
                <a:t>츙청남도청</a:t>
              </a:r>
              <a:r>
                <a:rPr lang="ko-KR" altLang="en-US" sz="900" dirty="0" smtClean="0">
                  <a:solidFill>
                    <a:prstClr val="black"/>
                  </a:solidFill>
                  <a:latin typeface="+mn-ea"/>
                </a:rPr>
                <a:t> 관련 국정과제</a:t>
              </a:r>
              <a:endParaRPr lang="en-US" altLang="ko-KR" sz="900" dirty="0" smtClean="0">
                <a:solidFill>
                  <a:prstClr val="black"/>
                </a:solidFill>
                <a:latin typeface="+mn-ea"/>
              </a:endParaRPr>
            </a:p>
          </p:txBody>
        </p:sp>
      </p:grpSp>
      <p:sp>
        <p:nvSpPr>
          <p:cNvPr id="191" name="Text Box 10"/>
          <p:cNvSpPr txBox="1">
            <a:spLocks noChangeArrowheads="1"/>
          </p:cNvSpPr>
          <p:nvPr/>
        </p:nvSpPr>
        <p:spPr bwMode="auto">
          <a:xfrm>
            <a:off x="5889768" y="6120553"/>
            <a:ext cx="3240000" cy="153888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pPr>
              <a:buFont typeface="Wingdings" pitchFamily="2" charset="2"/>
              <a:buNone/>
            </a:pPr>
            <a:r>
              <a:rPr kumimoji="1" lang="en-US" altLang="ko-KR" sz="1000" dirty="0" smtClean="0">
                <a:latin typeface="+mn-ea"/>
              </a:rPr>
              <a:t>※ Source: </a:t>
            </a:r>
            <a:r>
              <a:rPr kumimoji="1" lang="ko-KR" altLang="en-US" sz="1000" dirty="0" smtClean="0">
                <a:latin typeface="+mn-ea"/>
              </a:rPr>
              <a:t>충청남도 종합계획</a:t>
            </a:r>
            <a:r>
              <a:rPr kumimoji="1" lang="en-US" altLang="ko-KR" sz="1000" dirty="0" smtClean="0">
                <a:latin typeface="+mn-ea"/>
              </a:rPr>
              <a:t>(2012~2020), </a:t>
            </a:r>
            <a:r>
              <a:rPr kumimoji="1" lang="ko-KR" altLang="en-US" sz="1000" dirty="0" err="1" smtClean="0">
                <a:latin typeface="+mn-ea"/>
              </a:rPr>
              <a:t>충청남도청</a:t>
            </a:r>
            <a:endParaRPr kumimoji="1" lang="en-US" altLang="ko-KR" sz="1000" dirty="0" smtClean="0">
              <a:latin typeface="+mn-ea"/>
            </a:endParaRPr>
          </a:p>
        </p:txBody>
      </p:sp>
      <p:sp>
        <p:nvSpPr>
          <p:cNvPr id="193" name="직사각형 192"/>
          <p:cNvSpPr/>
          <p:nvPr/>
        </p:nvSpPr>
        <p:spPr>
          <a:xfrm>
            <a:off x="5889768" y="6328585"/>
            <a:ext cx="3786214" cy="153888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r>
              <a:rPr kumimoji="1" lang="en-US" altLang="ko-KR" sz="1000" dirty="0" smtClean="0">
                <a:latin typeface="+mn-ea"/>
              </a:rPr>
              <a:t>※ Source: </a:t>
            </a:r>
            <a:r>
              <a:rPr kumimoji="1" lang="ko-KR" altLang="en-US" sz="1000" dirty="0" smtClean="0">
                <a:latin typeface="+mn-ea"/>
              </a:rPr>
              <a:t>국정과제에 </a:t>
            </a:r>
            <a:r>
              <a:rPr kumimoji="1" lang="ko-KR" altLang="en-US" sz="1000" dirty="0" err="1" smtClean="0">
                <a:latin typeface="+mn-ea"/>
              </a:rPr>
              <a:t>반영해야할</a:t>
            </a:r>
            <a:r>
              <a:rPr kumimoji="1" lang="ko-KR" altLang="en-US" sz="1000" dirty="0" smtClean="0">
                <a:latin typeface="+mn-ea"/>
              </a:rPr>
              <a:t> 지역현안 </a:t>
            </a:r>
            <a:r>
              <a:rPr kumimoji="1" lang="en-US" altLang="ko-KR" sz="1000" dirty="0" smtClean="0">
                <a:latin typeface="+mn-ea"/>
              </a:rPr>
              <a:t>(2012), </a:t>
            </a:r>
            <a:r>
              <a:rPr kumimoji="1" lang="ko-KR" altLang="en-US" sz="1000" dirty="0" err="1" smtClean="0">
                <a:latin typeface="+mn-ea"/>
              </a:rPr>
              <a:t>충청남도청</a:t>
            </a:r>
            <a:endParaRPr kumimoji="1" lang="ko-KR" altLang="en-US" sz="1000" dirty="0" smtClean="0">
              <a:latin typeface="+mn-ea"/>
            </a:endParaRPr>
          </a:p>
        </p:txBody>
      </p:sp>
      <p:sp>
        <p:nvSpPr>
          <p:cNvPr id="196" name="TextBox 195"/>
          <p:cNvSpPr txBox="1"/>
          <p:nvPr/>
        </p:nvSpPr>
        <p:spPr>
          <a:xfrm>
            <a:off x="8484305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01" name="직사각형 200"/>
          <p:cNvSpPr/>
          <p:nvPr/>
        </p:nvSpPr>
        <p:spPr>
          <a:xfrm>
            <a:off x="5410450" y="3588028"/>
            <a:ext cx="396000" cy="216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000" dirty="0" smtClean="0">
                <a:solidFill>
                  <a:srgbClr val="FFFFFF"/>
                </a:solidFill>
                <a:latin typeface="+mn-ea"/>
              </a:rPr>
              <a:t>88</a:t>
            </a:r>
            <a:endParaRPr kumimoji="1" lang="ko-KR" altLang="en-US" sz="100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202" name="직사각형 201"/>
          <p:cNvSpPr/>
          <p:nvPr/>
        </p:nvSpPr>
        <p:spPr>
          <a:xfrm>
            <a:off x="5806449" y="3588028"/>
            <a:ext cx="3744000" cy="216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ko-KR" altLang="en-US" sz="1000" dirty="0" smtClean="0">
                <a:solidFill>
                  <a:srgbClr val="000000"/>
                </a:solidFill>
                <a:latin typeface="+mn-ea"/>
              </a:rPr>
              <a:t>환경유해물질 관리 및 환경오염 피해구제 강화</a:t>
            </a:r>
          </a:p>
        </p:txBody>
      </p:sp>
      <p:cxnSp>
        <p:nvCxnSpPr>
          <p:cNvPr id="204" name="직선 화살표 연결선 203"/>
          <p:cNvCxnSpPr>
            <a:stCxn id="210" idx="3"/>
            <a:endCxn id="201" idx="1"/>
          </p:cNvCxnSpPr>
          <p:nvPr/>
        </p:nvCxnSpPr>
        <p:spPr>
          <a:xfrm flipV="1">
            <a:off x="4936061" y="3696028"/>
            <a:ext cx="474389" cy="260753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9" name="직사각형 208"/>
          <p:cNvSpPr/>
          <p:nvPr/>
        </p:nvSpPr>
        <p:spPr>
          <a:xfrm>
            <a:off x="2880568" y="3767384"/>
            <a:ext cx="396000" cy="378793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en-US" altLang="ko-KR" sz="1400" dirty="0" smtClean="0">
                <a:solidFill>
                  <a:prstClr val="white"/>
                </a:solidFill>
                <a:latin typeface="+mn-ea"/>
              </a:rPr>
              <a:t>3</a:t>
            </a:r>
            <a:endParaRPr lang="ko-KR" altLang="en-US" sz="1400" dirty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3254328" y="3767384"/>
            <a:ext cx="1681733" cy="378793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국민안전</a:t>
            </a:r>
          </a:p>
        </p:txBody>
      </p:sp>
      <p:sp>
        <p:nvSpPr>
          <p:cNvPr id="93" name="제목 3"/>
          <p:cNvSpPr txBox="1">
            <a:spLocks/>
          </p:cNvSpPr>
          <p:nvPr/>
        </p:nvSpPr>
        <p:spPr>
          <a:xfrm>
            <a:off x="57116" y="143344"/>
            <a:ext cx="2100255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2. </a:t>
            </a:r>
            <a:r>
              <a:rPr lang="ko-KR" altLang="en-US" dirty="0" smtClean="0">
                <a:latin typeface="맑은 고딕" panose="020B0503020000020004" pitchFamily="50" charset="-127"/>
              </a:rPr>
              <a:t>정책환경분석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9"/>
          <p:cNvSpPr>
            <a:spLocks noChangeArrowheads="1"/>
          </p:cNvSpPr>
          <p:nvPr/>
        </p:nvSpPr>
        <p:spPr bwMode="auto">
          <a:xfrm>
            <a:off x="1135063" y="2081213"/>
            <a:ext cx="1958975" cy="592137"/>
          </a:xfrm>
          <a:prstGeom prst="homePlate">
            <a:avLst>
              <a:gd name="adj" fmla="val 28181"/>
            </a:avLst>
          </a:prstGeom>
          <a:noFill/>
          <a:ln w="28575">
            <a:solidFill>
              <a:schemeClr val="bg1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ko-KR" altLang="en-US" b="1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5" name="AutoShape 11"/>
          <p:cNvSpPr>
            <a:spLocks noChangeArrowheads="1"/>
          </p:cNvSpPr>
          <p:nvPr/>
        </p:nvSpPr>
        <p:spPr bwMode="auto">
          <a:xfrm>
            <a:off x="3124200" y="2081213"/>
            <a:ext cx="2319338" cy="592137"/>
          </a:xfrm>
          <a:prstGeom prst="homePlate">
            <a:avLst>
              <a:gd name="adj" fmla="val 33953"/>
            </a:avLst>
          </a:prstGeom>
          <a:ln>
            <a:headEnd/>
            <a:tailEnd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 anchor="ctr"/>
          <a:lstStyle/>
          <a:p>
            <a:pPr algn="ctr"/>
            <a:endParaRPr lang="ko-KR" altLang="en-US" sz="2400" b="1">
              <a:solidFill>
                <a:schemeClr val="dk1"/>
              </a:solidFill>
              <a:latin typeface="+mn-ea"/>
            </a:endParaRPr>
          </a:p>
        </p:txBody>
      </p:sp>
      <p:sp>
        <p:nvSpPr>
          <p:cNvPr id="6" name="AutoShape 12"/>
          <p:cNvSpPr>
            <a:spLocks noChangeArrowheads="1"/>
          </p:cNvSpPr>
          <p:nvPr/>
        </p:nvSpPr>
        <p:spPr bwMode="auto">
          <a:xfrm>
            <a:off x="5467350" y="2081213"/>
            <a:ext cx="2032000" cy="592137"/>
          </a:xfrm>
          <a:prstGeom prst="homePlate">
            <a:avLst>
              <a:gd name="adj" fmla="val 28473"/>
            </a:avLst>
          </a:prstGeom>
          <a:noFill/>
          <a:ln w="28575">
            <a:solidFill>
              <a:schemeClr val="bg1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ko-KR" altLang="en-US" b="1">
              <a:latin typeface="+mn-ea"/>
            </a:endParaRPr>
          </a:p>
        </p:txBody>
      </p:sp>
      <p:sp>
        <p:nvSpPr>
          <p:cNvPr id="7" name="Rectangle 13"/>
          <p:cNvSpPr>
            <a:spLocks noChangeArrowheads="1"/>
          </p:cNvSpPr>
          <p:nvPr/>
        </p:nvSpPr>
        <p:spPr bwMode="auto">
          <a:xfrm>
            <a:off x="1120775" y="2749550"/>
            <a:ext cx="1909763" cy="3372158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algn="ctr">
              <a:defRPr/>
            </a:pPr>
            <a:endParaRPr lang="ko-KR" altLang="en-US" sz="2400" b="1" dirty="0">
              <a:latin typeface="+mn-ea"/>
            </a:endParaRPr>
          </a:p>
        </p:txBody>
      </p:sp>
      <p:sp>
        <p:nvSpPr>
          <p:cNvPr id="8" name="Rectangle 14"/>
          <p:cNvSpPr>
            <a:spLocks noChangeArrowheads="1"/>
          </p:cNvSpPr>
          <p:nvPr/>
        </p:nvSpPr>
        <p:spPr bwMode="auto">
          <a:xfrm>
            <a:off x="3136900" y="2749550"/>
            <a:ext cx="2235200" cy="3372158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ko-KR" altLang="en-US" sz="2400" b="1">
              <a:latin typeface="+mn-ea"/>
            </a:endParaRPr>
          </a:p>
        </p:txBody>
      </p:sp>
      <p:sp>
        <p:nvSpPr>
          <p:cNvPr id="9" name="Rectangle 15"/>
          <p:cNvSpPr>
            <a:spLocks noChangeArrowheads="1"/>
          </p:cNvSpPr>
          <p:nvPr/>
        </p:nvSpPr>
        <p:spPr bwMode="auto">
          <a:xfrm>
            <a:off x="5448300" y="2749550"/>
            <a:ext cx="2012950" cy="3372158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ko-KR" altLang="en-US" b="1">
              <a:latin typeface="+mn-ea"/>
            </a:endParaRPr>
          </a:p>
        </p:txBody>
      </p:sp>
      <p:sp>
        <p:nvSpPr>
          <p:cNvPr id="10" name="Text Box 16"/>
          <p:cNvSpPr txBox="1">
            <a:spLocks noChangeArrowheads="1"/>
          </p:cNvSpPr>
          <p:nvPr/>
        </p:nvSpPr>
        <p:spPr bwMode="auto">
          <a:xfrm>
            <a:off x="1868488" y="2051050"/>
            <a:ext cx="5286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/>
            <a:r>
              <a:rPr lang="en-US" altLang="ko-KR" sz="1400" b="1" u="sng">
                <a:latin typeface="+mn-ea"/>
                <a:ea typeface="+mn-ea"/>
              </a:rPr>
              <a:t>Y+0</a:t>
            </a:r>
          </a:p>
        </p:txBody>
      </p:sp>
      <p:sp>
        <p:nvSpPr>
          <p:cNvPr id="11" name="Text Box 17"/>
          <p:cNvSpPr txBox="1">
            <a:spLocks noChangeArrowheads="1"/>
          </p:cNvSpPr>
          <p:nvPr/>
        </p:nvSpPr>
        <p:spPr bwMode="auto">
          <a:xfrm>
            <a:off x="3571875" y="2051050"/>
            <a:ext cx="5286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/>
            <a:r>
              <a:rPr lang="en-US" altLang="ko-KR" sz="1400" b="1" u="sng">
                <a:latin typeface="+mn-ea"/>
                <a:ea typeface="+mn-ea"/>
              </a:rPr>
              <a:t>Y+1</a:t>
            </a:r>
          </a:p>
        </p:txBody>
      </p:sp>
      <p:sp>
        <p:nvSpPr>
          <p:cNvPr id="12" name="Text Box 18"/>
          <p:cNvSpPr txBox="1">
            <a:spLocks noChangeArrowheads="1"/>
          </p:cNvSpPr>
          <p:nvPr/>
        </p:nvSpPr>
        <p:spPr bwMode="auto">
          <a:xfrm>
            <a:off x="4435475" y="2051050"/>
            <a:ext cx="39786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/>
            <a:r>
              <a:rPr lang="en-US" altLang="ko-KR" sz="1400" b="1" u="sng" dirty="0" smtClean="0">
                <a:latin typeface="+mn-ea"/>
                <a:ea typeface="+mn-ea"/>
              </a:rPr>
              <a:t>Y2</a:t>
            </a:r>
            <a:endParaRPr lang="en-US" altLang="ko-KR" sz="1400" b="1" u="sng" dirty="0">
              <a:latin typeface="+mn-ea"/>
              <a:ea typeface="+mn-ea"/>
            </a:endParaRPr>
          </a:p>
        </p:txBody>
      </p:sp>
      <p:sp>
        <p:nvSpPr>
          <p:cNvPr id="13" name="Text Box 19"/>
          <p:cNvSpPr txBox="1">
            <a:spLocks noChangeArrowheads="1"/>
          </p:cNvSpPr>
          <p:nvPr/>
        </p:nvSpPr>
        <p:spPr bwMode="auto">
          <a:xfrm>
            <a:off x="6242050" y="2051050"/>
            <a:ext cx="5270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/>
            <a:r>
              <a:rPr lang="en-US" altLang="ko-KR" sz="1400" b="1" u="sng">
                <a:latin typeface="+mn-ea"/>
                <a:ea typeface="+mn-ea"/>
              </a:rPr>
              <a:t>Y+3</a:t>
            </a:r>
          </a:p>
        </p:txBody>
      </p:sp>
      <p:sp>
        <p:nvSpPr>
          <p:cNvPr id="14" name="AutoShape 20"/>
          <p:cNvSpPr>
            <a:spLocks noChangeArrowheads="1"/>
          </p:cNvSpPr>
          <p:nvPr/>
        </p:nvSpPr>
        <p:spPr bwMode="auto">
          <a:xfrm>
            <a:off x="209550" y="3865563"/>
            <a:ext cx="865188" cy="346075"/>
          </a:xfrm>
          <a:prstGeom prst="homePlate">
            <a:avLst>
              <a:gd name="adj" fmla="val 28657"/>
            </a:avLst>
          </a:prstGeom>
          <a:solidFill>
            <a:srgbClr val="D4E9F8"/>
          </a:solidFill>
          <a:ln w="3175">
            <a:solidFill>
              <a:srgbClr val="333399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5000"/>
              </a:lnSpc>
            </a:pPr>
            <a:r>
              <a:rPr lang="en-US" altLang="ko-KR" sz="1200" b="1">
                <a:latin typeface="+mn-ea"/>
              </a:rPr>
              <a:t>Target</a:t>
            </a:r>
          </a:p>
        </p:txBody>
      </p:sp>
      <p:sp>
        <p:nvSpPr>
          <p:cNvPr id="15" name="AutoShape 21"/>
          <p:cNvSpPr>
            <a:spLocks noChangeArrowheads="1"/>
          </p:cNvSpPr>
          <p:nvPr/>
        </p:nvSpPr>
        <p:spPr bwMode="auto">
          <a:xfrm>
            <a:off x="214313" y="4429125"/>
            <a:ext cx="865187" cy="346075"/>
          </a:xfrm>
          <a:prstGeom prst="homePlate">
            <a:avLst>
              <a:gd name="adj" fmla="val 28657"/>
            </a:avLst>
          </a:prstGeom>
          <a:solidFill>
            <a:srgbClr val="D4E9F8"/>
          </a:solidFill>
          <a:ln w="3175">
            <a:solidFill>
              <a:srgbClr val="333399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5000"/>
              </a:lnSpc>
            </a:pPr>
            <a:r>
              <a:rPr lang="en-US" altLang="ko-KR" sz="1200" b="1">
                <a:latin typeface="+mn-ea"/>
              </a:rPr>
              <a:t>Approach</a:t>
            </a:r>
          </a:p>
        </p:txBody>
      </p:sp>
      <p:sp>
        <p:nvSpPr>
          <p:cNvPr id="16" name="AutoShape 22"/>
          <p:cNvSpPr>
            <a:spLocks noChangeArrowheads="1"/>
          </p:cNvSpPr>
          <p:nvPr/>
        </p:nvSpPr>
        <p:spPr bwMode="auto">
          <a:xfrm>
            <a:off x="214313" y="5060950"/>
            <a:ext cx="865187" cy="552450"/>
          </a:xfrm>
          <a:prstGeom prst="homePlate">
            <a:avLst>
              <a:gd name="adj" fmla="val 17952"/>
            </a:avLst>
          </a:prstGeom>
          <a:solidFill>
            <a:srgbClr val="D4E9F8"/>
          </a:solidFill>
          <a:ln w="3175">
            <a:solidFill>
              <a:srgbClr val="333399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5000"/>
              </a:lnSpc>
            </a:pPr>
            <a:r>
              <a:rPr lang="en-US" altLang="ko-KR" sz="1200" b="1">
                <a:latin typeface="+mn-ea"/>
              </a:rPr>
              <a:t>Key </a:t>
            </a:r>
          </a:p>
          <a:p>
            <a:pPr algn="ctr">
              <a:lnSpc>
                <a:spcPct val="95000"/>
              </a:lnSpc>
            </a:pPr>
            <a:r>
              <a:rPr lang="en-US" altLang="ko-KR" sz="1200" b="1">
                <a:latin typeface="+mn-ea"/>
              </a:rPr>
              <a:t>Initiative</a:t>
            </a:r>
          </a:p>
        </p:txBody>
      </p:sp>
      <p:sp>
        <p:nvSpPr>
          <p:cNvPr id="17" name="Text Box 23"/>
          <p:cNvSpPr txBox="1">
            <a:spLocks noChangeArrowheads="1"/>
          </p:cNvSpPr>
          <p:nvPr/>
        </p:nvSpPr>
        <p:spPr bwMode="auto">
          <a:xfrm>
            <a:off x="1570038" y="2265363"/>
            <a:ext cx="1089025" cy="3238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none">
            <a:spAutoFit/>
          </a:bodyPr>
          <a:lstStyle/>
          <a:p>
            <a:pPr>
              <a:defRPr/>
            </a:pPr>
            <a:r>
              <a:rPr lang="ko-KR" altLang="en-US" sz="1500" b="1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ea"/>
              </a:rPr>
              <a:t> 기반 구축</a:t>
            </a:r>
          </a:p>
        </p:txBody>
      </p:sp>
      <p:sp>
        <p:nvSpPr>
          <p:cNvPr id="18" name="Text Box 24"/>
          <p:cNvSpPr txBox="1">
            <a:spLocks noChangeArrowheads="1"/>
          </p:cNvSpPr>
          <p:nvPr/>
        </p:nvSpPr>
        <p:spPr bwMode="auto">
          <a:xfrm>
            <a:off x="6040438" y="2278063"/>
            <a:ext cx="1022350" cy="3238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none">
            <a:spAutoFit/>
          </a:bodyPr>
          <a:lstStyle/>
          <a:p>
            <a:pPr>
              <a:defRPr/>
            </a:pPr>
            <a:r>
              <a:rPr lang="ko-KR" altLang="en-US" sz="1500" b="1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ea"/>
              </a:rPr>
              <a:t>문화 정착</a:t>
            </a:r>
          </a:p>
        </p:txBody>
      </p:sp>
      <p:sp>
        <p:nvSpPr>
          <p:cNvPr id="19" name="Text Box 27"/>
          <p:cNvSpPr txBox="1">
            <a:spLocks noChangeArrowheads="1"/>
          </p:cNvSpPr>
          <p:nvPr/>
        </p:nvSpPr>
        <p:spPr bwMode="auto">
          <a:xfrm>
            <a:off x="3596157" y="3389313"/>
            <a:ext cx="1633781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algn="ctr" eaLnBrk="1" hangingPunct="1">
              <a:lnSpc>
                <a:spcPct val="120000"/>
              </a:lnSpc>
            </a:pPr>
            <a:r>
              <a:rPr lang="ko-KR" altLang="en-US" sz="1200" dirty="0">
                <a:latin typeface="+mn-ea"/>
                <a:ea typeface="+mn-ea"/>
              </a:rPr>
              <a:t>시정방침</a:t>
            </a:r>
            <a:r>
              <a:rPr lang="en-US" altLang="ko-KR" sz="1200" dirty="0">
                <a:latin typeface="+mn-ea"/>
                <a:ea typeface="+mn-ea"/>
              </a:rPr>
              <a:t>/</a:t>
            </a:r>
            <a:r>
              <a:rPr lang="ko-KR" altLang="en-US" sz="1200" dirty="0" smtClean="0">
                <a:latin typeface="+mn-ea"/>
                <a:ea typeface="+mn-ea"/>
              </a:rPr>
              <a:t>핵심가치</a:t>
            </a:r>
            <a:r>
              <a:rPr lang="en-US" altLang="ko-KR" sz="1200" dirty="0" smtClean="0">
                <a:latin typeface="+mn-ea"/>
                <a:ea typeface="+mn-ea"/>
              </a:rPr>
              <a:t/>
            </a:r>
            <a:br>
              <a:rPr lang="en-US" altLang="ko-KR" sz="1200" dirty="0" smtClean="0">
                <a:latin typeface="+mn-ea"/>
                <a:ea typeface="+mn-ea"/>
              </a:rPr>
            </a:br>
            <a:r>
              <a:rPr lang="ko-KR" altLang="en-US" sz="1200" dirty="0" smtClean="0">
                <a:latin typeface="+mn-ea"/>
                <a:ea typeface="+mn-ea"/>
              </a:rPr>
              <a:t> </a:t>
            </a:r>
            <a:r>
              <a:rPr lang="ko-KR" altLang="en-US" sz="1200" dirty="0">
                <a:latin typeface="+mn-ea"/>
                <a:ea typeface="+mn-ea"/>
              </a:rPr>
              <a:t>중심의</a:t>
            </a:r>
            <a:r>
              <a:rPr lang="en-US" altLang="ko-KR" sz="1200" dirty="0">
                <a:latin typeface="+mn-ea"/>
                <a:ea typeface="+mn-ea"/>
              </a:rPr>
              <a:t> </a:t>
            </a:r>
            <a:r>
              <a:rPr lang="ko-KR" altLang="en-US" sz="1200" dirty="0">
                <a:latin typeface="+mn-ea"/>
                <a:ea typeface="+mn-ea"/>
              </a:rPr>
              <a:t>실행력 강화 </a:t>
            </a:r>
          </a:p>
        </p:txBody>
      </p:sp>
      <p:sp>
        <p:nvSpPr>
          <p:cNvPr id="20" name="Text Box 28"/>
          <p:cNvSpPr txBox="1">
            <a:spLocks noChangeArrowheads="1"/>
          </p:cNvSpPr>
          <p:nvPr/>
        </p:nvSpPr>
        <p:spPr bwMode="auto">
          <a:xfrm>
            <a:off x="1154113" y="3903663"/>
            <a:ext cx="167957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ko-KR"/>
            </a:defPPr>
            <a:lvl1pPr>
              <a:defRPr kumimoji="1" sz="1200" b="1">
                <a:latin typeface="맑은 고딕" pitchFamily="50" charset="-127"/>
                <a:ea typeface="맑은 고딕" pitchFamily="50" charset="-127"/>
              </a:defRPr>
            </a:lvl1pPr>
            <a:lvl2pPr marL="742950" indent="-285750" eaLnBrk="0" hangingPunct="0">
              <a:defRPr kumimoji="1"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굴림" pitchFamily="50" charset="-127"/>
                <a:ea typeface="굴림" pitchFamily="50" charset="-127"/>
              </a:defRPr>
            </a:lvl9pPr>
          </a:lstStyle>
          <a:p>
            <a:r>
              <a:rPr lang="ko-KR" altLang="en-US">
                <a:latin typeface="+mn-ea"/>
                <a:ea typeface="+mn-ea"/>
              </a:rPr>
              <a:t>조직 변화 →부서변화</a:t>
            </a:r>
          </a:p>
        </p:txBody>
      </p:sp>
      <p:sp>
        <p:nvSpPr>
          <p:cNvPr id="21" name="Text Box 29"/>
          <p:cNvSpPr txBox="1">
            <a:spLocks noChangeArrowheads="1"/>
          </p:cNvSpPr>
          <p:nvPr/>
        </p:nvSpPr>
        <p:spPr bwMode="auto">
          <a:xfrm>
            <a:off x="3144838" y="3917950"/>
            <a:ext cx="2208212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/>
            <a:r>
              <a:rPr lang="ko-KR" altLang="en-US" sz="1100" b="1">
                <a:latin typeface="+mn-ea"/>
                <a:ea typeface="+mn-ea"/>
              </a:rPr>
              <a:t>조직변화→부서변화→개인변화 </a:t>
            </a:r>
          </a:p>
        </p:txBody>
      </p:sp>
      <p:sp>
        <p:nvSpPr>
          <p:cNvPr id="25" name="Text Box 33"/>
          <p:cNvSpPr txBox="1">
            <a:spLocks noChangeArrowheads="1"/>
          </p:cNvSpPr>
          <p:nvPr/>
        </p:nvSpPr>
        <p:spPr bwMode="auto">
          <a:xfrm>
            <a:off x="1367370" y="3389313"/>
            <a:ext cx="14766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algn="ctr" eaLnBrk="1" hangingPunct="1"/>
            <a:r>
              <a:rPr lang="ko-KR" altLang="en-US" sz="1200" dirty="0">
                <a:latin typeface="+mn-ea"/>
                <a:ea typeface="+mn-ea"/>
              </a:rPr>
              <a:t>시정방침</a:t>
            </a:r>
            <a:r>
              <a:rPr lang="en-US" altLang="ko-KR" sz="1200" dirty="0">
                <a:latin typeface="+mn-ea"/>
                <a:ea typeface="+mn-ea"/>
              </a:rPr>
              <a:t>/</a:t>
            </a:r>
            <a:r>
              <a:rPr lang="ko-KR" altLang="en-US" sz="1200" dirty="0" smtClean="0">
                <a:latin typeface="+mn-ea"/>
                <a:ea typeface="+mn-ea"/>
              </a:rPr>
              <a:t>핵심가치</a:t>
            </a:r>
            <a:r>
              <a:rPr lang="en-US" altLang="ko-KR" sz="1200" dirty="0" smtClean="0">
                <a:latin typeface="+mn-ea"/>
                <a:ea typeface="+mn-ea"/>
              </a:rPr>
              <a:t/>
            </a:r>
            <a:br>
              <a:rPr lang="en-US" altLang="ko-KR" sz="1200" dirty="0" smtClean="0">
                <a:latin typeface="+mn-ea"/>
                <a:ea typeface="+mn-ea"/>
              </a:rPr>
            </a:br>
            <a:r>
              <a:rPr lang="en-US" altLang="ko-KR" sz="1200" dirty="0" smtClean="0">
                <a:latin typeface="+mn-ea"/>
                <a:ea typeface="+mn-ea"/>
              </a:rPr>
              <a:t>Mindset</a:t>
            </a:r>
            <a:endParaRPr lang="en-US" altLang="ko-KR" sz="1200" dirty="0">
              <a:solidFill>
                <a:srgbClr val="FF0000"/>
              </a:solidFill>
              <a:latin typeface="+mn-ea"/>
              <a:ea typeface="+mn-ea"/>
            </a:endParaRPr>
          </a:p>
        </p:txBody>
      </p:sp>
      <p:sp>
        <p:nvSpPr>
          <p:cNvPr id="26" name="Text Box 35"/>
          <p:cNvSpPr txBox="1">
            <a:spLocks noChangeArrowheads="1"/>
          </p:cNvSpPr>
          <p:nvPr/>
        </p:nvSpPr>
        <p:spPr bwMode="auto">
          <a:xfrm>
            <a:off x="3643313" y="2278063"/>
            <a:ext cx="1281112" cy="3238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none">
            <a:spAutoFit/>
          </a:bodyPr>
          <a:lstStyle/>
          <a:p>
            <a:pPr>
              <a:defRPr/>
            </a:pPr>
            <a:r>
              <a:rPr lang="ko-KR" altLang="en-US" sz="1500" b="1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ea"/>
              </a:rPr>
              <a:t>실체적 변화 </a:t>
            </a:r>
          </a:p>
        </p:txBody>
      </p:sp>
      <p:sp>
        <p:nvSpPr>
          <p:cNvPr id="27" name="Text Box 36"/>
          <p:cNvSpPr txBox="1">
            <a:spLocks noChangeArrowheads="1"/>
          </p:cNvSpPr>
          <p:nvPr/>
        </p:nvSpPr>
        <p:spPr bwMode="auto">
          <a:xfrm>
            <a:off x="1528763" y="3119438"/>
            <a:ext cx="10906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/>
            <a:r>
              <a:rPr lang="ko-KR" altLang="en-US" sz="1400" b="1" u="sng">
                <a:solidFill>
                  <a:srgbClr val="0000CC"/>
                </a:solidFill>
                <a:latin typeface="+mn-ea"/>
                <a:ea typeface="+mn-ea"/>
              </a:rPr>
              <a:t> 의식 변화 </a:t>
            </a:r>
          </a:p>
        </p:txBody>
      </p:sp>
      <p:sp>
        <p:nvSpPr>
          <p:cNvPr id="28" name="Text Box 37"/>
          <p:cNvSpPr txBox="1">
            <a:spLocks noChangeArrowheads="1"/>
          </p:cNvSpPr>
          <p:nvPr/>
        </p:nvSpPr>
        <p:spPr bwMode="auto">
          <a:xfrm>
            <a:off x="3706284" y="3119438"/>
            <a:ext cx="10906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/>
            <a:r>
              <a:rPr lang="ko-KR" altLang="en-US" sz="1400" b="1" u="sng">
                <a:solidFill>
                  <a:srgbClr val="0000CC"/>
                </a:solidFill>
                <a:latin typeface="+mn-ea"/>
                <a:ea typeface="+mn-ea"/>
              </a:rPr>
              <a:t> 행동 변화 </a:t>
            </a:r>
          </a:p>
        </p:txBody>
      </p:sp>
      <p:sp>
        <p:nvSpPr>
          <p:cNvPr id="29" name="Text Box 39"/>
          <p:cNvSpPr txBox="1">
            <a:spLocks noChangeArrowheads="1"/>
          </p:cNvSpPr>
          <p:nvPr/>
        </p:nvSpPr>
        <p:spPr bwMode="auto">
          <a:xfrm>
            <a:off x="5842000" y="3119438"/>
            <a:ext cx="10271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/>
            <a:r>
              <a:rPr lang="ko-KR" altLang="en-US" sz="1400" b="1" u="sng">
                <a:solidFill>
                  <a:srgbClr val="0000CC"/>
                </a:solidFill>
                <a:latin typeface="+mn-ea"/>
                <a:ea typeface="+mn-ea"/>
              </a:rPr>
              <a:t> 체질 변화</a:t>
            </a:r>
          </a:p>
        </p:txBody>
      </p:sp>
      <p:sp>
        <p:nvSpPr>
          <p:cNvPr id="30" name="Text Box 40"/>
          <p:cNvSpPr txBox="1">
            <a:spLocks noChangeArrowheads="1"/>
          </p:cNvSpPr>
          <p:nvPr/>
        </p:nvSpPr>
        <p:spPr bwMode="auto">
          <a:xfrm>
            <a:off x="5724011" y="3389313"/>
            <a:ext cx="1476686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algn="ctr" eaLnBrk="1" hangingPunct="1">
              <a:lnSpc>
                <a:spcPct val="120000"/>
              </a:lnSpc>
            </a:pPr>
            <a:r>
              <a:rPr lang="ko-KR" altLang="en-US" sz="1200" dirty="0">
                <a:latin typeface="+mn-ea"/>
                <a:ea typeface="+mn-ea"/>
              </a:rPr>
              <a:t>시정방침</a:t>
            </a:r>
            <a:r>
              <a:rPr lang="en-US" altLang="ko-KR" sz="1200" dirty="0">
                <a:latin typeface="+mn-ea"/>
                <a:ea typeface="+mn-ea"/>
              </a:rPr>
              <a:t>/</a:t>
            </a:r>
            <a:r>
              <a:rPr lang="ko-KR" altLang="en-US" sz="1200" dirty="0" smtClean="0">
                <a:latin typeface="+mn-ea"/>
                <a:ea typeface="+mn-ea"/>
              </a:rPr>
              <a:t>핵심가치</a:t>
            </a:r>
            <a:endParaRPr lang="en-US" altLang="ko-KR" sz="1200" dirty="0" smtClean="0">
              <a:latin typeface="+mn-ea"/>
              <a:ea typeface="+mn-ea"/>
            </a:endParaRPr>
          </a:p>
          <a:p>
            <a:pPr algn="ctr" eaLnBrk="1" hangingPunct="1">
              <a:lnSpc>
                <a:spcPct val="120000"/>
              </a:lnSpc>
            </a:pPr>
            <a:r>
              <a:rPr lang="ko-KR" altLang="en-US" sz="1200" dirty="0" smtClean="0">
                <a:latin typeface="+mn-ea"/>
                <a:ea typeface="+mn-ea"/>
              </a:rPr>
              <a:t>체질화 </a:t>
            </a:r>
            <a:endParaRPr lang="ko-KR" altLang="en-US" sz="1200" dirty="0">
              <a:latin typeface="+mn-ea"/>
              <a:ea typeface="+mn-ea"/>
            </a:endParaRPr>
          </a:p>
        </p:txBody>
      </p:sp>
      <p:sp>
        <p:nvSpPr>
          <p:cNvPr id="31" name="Text Box 41"/>
          <p:cNvSpPr txBox="1">
            <a:spLocks noChangeArrowheads="1"/>
          </p:cNvSpPr>
          <p:nvPr/>
        </p:nvSpPr>
        <p:spPr bwMode="auto">
          <a:xfrm>
            <a:off x="5673080" y="3917950"/>
            <a:ext cx="155683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ko-KR"/>
            </a:defPPr>
            <a:lvl1pPr>
              <a:defRPr kumimoji="1" sz="1200" b="1">
                <a:latin typeface="맑은 고딕" pitchFamily="50" charset="-127"/>
                <a:ea typeface="맑은 고딕" pitchFamily="50" charset="-127"/>
              </a:defRPr>
            </a:lvl1pPr>
            <a:lvl2pPr marL="742950" indent="-285750" eaLnBrk="0" hangingPunct="0">
              <a:defRPr kumimoji="1"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굴림" pitchFamily="50" charset="-127"/>
                <a:ea typeface="굴림" pitchFamily="50" charset="-127"/>
              </a:defRPr>
            </a:lvl9pPr>
          </a:lstStyle>
          <a:p>
            <a:r>
              <a:rPr lang="ko-KR" altLang="en-US" dirty="0">
                <a:latin typeface="+mn-ea"/>
                <a:ea typeface="+mn-ea"/>
              </a:rPr>
              <a:t>조직 </a:t>
            </a:r>
            <a:r>
              <a:rPr lang="en-US" altLang="ko-KR" dirty="0">
                <a:latin typeface="+mn-ea"/>
                <a:ea typeface="+mn-ea"/>
              </a:rPr>
              <a:t>&amp; </a:t>
            </a:r>
            <a:r>
              <a:rPr lang="ko-KR" altLang="en-US" dirty="0" smtClean="0">
                <a:latin typeface="+mn-ea"/>
                <a:ea typeface="+mn-ea"/>
              </a:rPr>
              <a:t>개인 일체화</a:t>
            </a:r>
            <a:endParaRPr lang="en-US" altLang="ko-KR" dirty="0">
              <a:latin typeface="+mn-ea"/>
              <a:ea typeface="+mn-ea"/>
            </a:endParaRPr>
          </a:p>
        </p:txBody>
      </p:sp>
      <p:sp>
        <p:nvSpPr>
          <p:cNvPr id="32" name="Text Box 42"/>
          <p:cNvSpPr txBox="1">
            <a:spLocks noChangeArrowheads="1"/>
          </p:cNvSpPr>
          <p:nvPr/>
        </p:nvSpPr>
        <p:spPr bwMode="auto">
          <a:xfrm>
            <a:off x="5456238" y="4897438"/>
            <a:ext cx="2036762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>
              <a:lnSpc>
                <a:spcPts val="1800"/>
              </a:lnSpc>
            </a:pPr>
            <a:r>
              <a:rPr lang="en-US" altLang="ko-KR" sz="1300" b="1" dirty="0">
                <a:latin typeface="+mn-ea"/>
                <a:ea typeface="+mn-ea"/>
              </a:rPr>
              <a:t>*Revitalization </a:t>
            </a:r>
          </a:p>
          <a:p>
            <a:pPr eaLnBrk="1" hangingPunct="1">
              <a:lnSpc>
                <a:spcPts val="1800"/>
              </a:lnSpc>
            </a:pPr>
            <a:r>
              <a:rPr lang="en-US" altLang="ko-KR" sz="1300" b="1" dirty="0">
                <a:latin typeface="+mn-ea"/>
                <a:ea typeface="+mn-ea"/>
              </a:rPr>
              <a:t>*Best  Practice </a:t>
            </a:r>
            <a:r>
              <a:rPr lang="ko-KR" altLang="en-US" sz="1300" b="1" dirty="0">
                <a:latin typeface="+mn-ea"/>
                <a:ea typeface="+mn-ea"/>
              </a:rPr>
              <a:t>창출</a:t>
            </a:r>
          </a:p>
          <a:p>
            <a:pPr eaLnBrk="1" hangingPunct="1">
              <a:lnSpc>
                <a:spcPts val="1800"/>
              </a:lnSpc>
            </a:pPr>
            <a:r>
              <a:rPr lang="en-US" altLang="ko-KR" sz="1300" b="1" dirty="0">
                <a:latin typeface="+mn-ea"/>
                <a:ea typeface="+mn-ea"/>
              </a:rPr>
              <a:t>*</a:t>
            </a:r>
            <a:r>
              <a:rPr lang="ko-KR" altLang="en-US" sz="1300" b="1" dirty="0">
                <a:solidFill>
                  <a:srgbClr val="FF0000"/>
                </a:solidFill>
                <a:latin typeface="+mn-ea"/>
                <a:ea typeface="+mn-ea"/>
              </a:rPr>
              <a:t>변화 활동의 </a:t>
            </a:r>
            <a:r>
              <a:rPr lang="en-US" altLang="ko-KR" sz="1300" b="1" dirty="0">
                <a:solidFill>
                  <a:srgbClr val="FF0000"/>
                </a:solidFill>
                <a:latin typeface="+mn-ea"/>
                <a:ea typeface="+mn-ea"/>
              </a:rPr>
              <a:t>System</a:t>
            </a:r>
            <a:r>
              <a:rPr lang="ko-KR" altLang="en-US" sz="1300" b="1" dirty="0">
                <a:solidFill>
                  <a:srgbClr val="FF0000"/>
                </a:solidFill>
                <a:latin typeface="+mn-ea"/>
                <a:ea typeface="+mn-ea"/>
              </a:rPr>
              <a:t>화</a:t>
            </a:r>
          </a:p>
          <a:p>
            <a:pPr eaLnBrk="1" hangingPunct="1">
              <a:lnSpc>
                <a:spcPts val="1800"/>
              </a:lnSpc>
            </a:pPr>
            <a:r>
              <a:rPr lang="ko-KR" altLang="en-US" sz="1300" b="1" dirty="0">
                <a:latin typeface="+mn-ea"/>
                <a:ea typeface="+mn-ea"/>
              </a:rPr>
              <a:t>  </a:t>
            </a:r>
            <a:r>
              <a:rPr lang="en-US" altLang="ko-KR" sz="1300" b="1" dirty="0" smtClean="0">
                <a:latin typeface="+mn-ea"/>
                <a:ea typeface="+mn-ea"/>
              </a:rPr>
              <a:t>(</a:t>
            </a:r>
            <a:r>
              <a:rPr lang="ko-KR" altLang="en-US" sz="1300" b="1" dirty="0" smtClean="0">
                <a:latin typeface="+mn-ea"/>
                <a:ea typeface="+mn-ea"/>
              </a:rPr>
              <a:t>활동 </a:t>
            </a:r>
            <a:r>
              <a:rPr lang="ko-KR" altLang="en-US" sz="1300" b="1" dirty="0">
                <a:latin typeface="+mn-ea"/>
                <a:ea typeface="+mn-ea"/>
              </a:rPr>
              <a:t>성과의 </a:t>
            </a:r>
            <a:r>
              <a:rPr lang="en-US" altLang="ko-KR" sz="1300" b="1" dirty="0">
                <a:latin typeface="+mn-ea"/>
                <a:ea typeface="+mn-ea"/>
              </a:rPr>
              <a:t>Index</a:t>
            </a:r>
            <a:r>
              <a:rPr lang="ko-KR" altLang="en-US" sz="1300" b="1" dirty="0">
                <a:latin typeface="+mn-ea"/>
                <a:ea typeface="+mn-ea"/>
              </a:rPr>
              <a:t>화</a:t>
            </a:r>
            <a:r>
              <a:rPr lang="en-US" altLang="ko-KR" sz="1300" b="1" dirty="0">
                <a:latin typeface="+mn-ea"/>
                <a:ea typeface="+mn-ea"/>
              </a:rPr>
              <a:t>)</a:t>
            </a:r>
          </a:p>
        </p:txBody>
      </p:sp>
      <p:sp>
        <p:nvSpPr>
          <p:cNvPr id="33" name="Line 47"/>
          <p:cNvSpPr>
            <a:spLocks noChangeShapeType="1"/>
          </p:cNvSpPr>
          <p:nvPr/>
        </p:nvSpPr>
        <p:spPr bwMode="auto">
          <a:xfrm>
            <a:off x="1116013" y="3829050"/>
            <a:ext cx="2063750" cy="0"/>
          </a:xfrm>
          <a:prstGeom prst="line">
            <a:avLst/>
          </a:prstGeom>
          <a:noFill/>
          <a:ln w="9525" cap="rnd">
            <a:solidFill>
              <a:schemeClr val="bg2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>
              <a:latin typeface="+mn-ea"/>
            </a:endParaRPr>
          </a:p>
        </p:txBody>
      </p:sp>
      <p:sp>
        <p:nvSpPr>
          <p:cNvPr id="34" name="Line 50"/>
          <p:cNvSpPr>
            <a:spLocks noChangeShapeType="1"/>
          </p:cNvSpPr>
          <p:nvPr/>
        </p:nvSpPr>
        <p:spPr bwMode="auto">
          <a:xfrm>
            <a:off x="1143000" y="4351338"/>
            <a:ext cx="2063750" cy="0"/>
          </a:xfrm>
          <a:prstGeom prst="line">
            <a:avLst/>
          </a:prstGeom>
          <a:noFill/>
          <a:ln w="9525" cap="rnd">
            <a:solidFill>
              <a:schemeClr val="bg2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>
              <a:latin typeface="+mn-ea"/>
            </a:endParaRPr>
          </a:p>
        </p:txBody>
      </p:sp>
      <p:sp>
        <p:nvSpPr>
          <p:cNvPr id="35" name="Line 52"/>
          <p:cNvSpPr>
            <a:spLocks noChangeShapeType="1"/>
          </p:cNvSpPr>
          <p:nvPr/>
        </p:nvSpPr>
        <p:spPr bwMode="auto">
          <a:xfrm>
            <a:off x="5456238" y="4351338"/>
            <a:ext cx="2063750" cy="0"/>
          </a:xfrm>
          <a:prstGeom prst="line">
            <a:avLst/>
          </a:prstGeom>
          <a:noFill/>
          <a:ln w="9525" cap="rnd">
            <a:solidFill>
              <a:schemeClr val="bg2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>
              <a:latin typeface="+mn-ea"/>
            </a:endParaRPr>
          </a:p>
        </p:txBody>
      </p:sp>
      <p:sp>
        <p:nvSpPr>
          <p:cNvPr id="36" name="Line 53"/>
          <p:cNvSpPr>
            <a:spLocks noChangeShapeType="1"/>
          </p:cNvSpPr>
          <p:nvPr/>
        </p:nvSpPr>
        <p:spPr bwMode="auto">
          <a:xfrm>
            <a:off x="1116013" y="4894263"/>
            <a:ext cx="2063750" cy="0"/>
          </a:xfrm>
          <a:prstGeom prst="line">
            <a:avLst/>
          </a:prstGeom>
          <a:noFill/>
          <a:ln w="9525" cap="rnd">
            <a:solidFill>
              <a:schemeClr val="bg2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>
              <a:latin typeface="+mn-ea"/>
            </a:endParaRPr>
          </a:p>
        </p:txBody>
      </p:sp>
      <p:sp>
        <p:nvSpPr>
          <p:cNvPr id="37" name="Line 55"/>
          <p:cNvSpPr>
            <a:spLocks noChangeShapeType="1"/>
          </p:cNvSpPr>
          <p:nvPr/>
        </p:nvSpPr>
        <p:spPr bwMode="auto">
          <a:xfrm>
            <a:off x="5429250" y="4894263"/>
            <a:ext cx="2063750" cy="0"/>
          </a:xfrm>
          <a:prstGeom prst="line">
            <a:avLst/>
          </a:prstGeom>
          <a:noFill/>
          <a:ln w="9525" cap="rnd">
            <a:solidFill>
              <a:schemeClr val="bg2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>
              <a:latin typeface="+mn-ea"/>
            </a:endParaRPr>
          </a:p>
        </p:txBody>
      </p:sp>
      <p:sp>
        <p:nvSpPr>
          <p:cNvPr id="38" name="Text Box 56"/>
          <p:cNvSpPr txBox="1">
            <a:spLocks noChangeArrowheads="1"/>
          </p:cNvSpPr>
          <p:nvPr/>
        </p:nvSpPr>
        <p:spPr bwMode="auto">
          <a:xfrm>
            <a:off x="5735124" y="2795588"/>
            <a:ext cx="131638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ko-KR"/>
            </a:defPPr>
            <a:lvl1pPr algn="ctr">
              <a:defRPr kumimoji="1" sz="1200" b="1">
                <a:latin typeface="+mn-ea"/>
              </a:defRPr>
            </a:lvl1pPr>
            <a:lvl2pPr marL="742950" indent="-285750" eaLnBrk="0" hangingPunct="0">
              <a:defRPr kumimoji="1"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굴림" pitchFamily="50" charset="-127"/>
                <a:ea typeface="굴림" pitchFamily="50" charset="-127"/>
              </a:defRPr>
            </a:lvl9pPr>
          </a:lstStyle>
          <a:p>
            <a:r>
              <a:rPr lang="ko-KR" altLang="en-US"/>
              <a:t>핵심가치</a:t>
            </a:r>
            <a:r>
              <a:rPr lang="en-US" altLang="ko-KR"/>
              <a:t> </a:t>
            </a:r>
            <a:r>
              <a:rPr lang="ko-KR" altLang="en-US"/>
              <a:t>내재화</a:t>
            </a:r>
          </a:p>
        </p:txBody>
      </p:sp>
      <p:sp>
        <p:nvSpPr>
          <p:cNvPr id="39" name="AutoShape 59"/>
          <p:cNvSpPr>
            <a:spLocks noChangeArrowheads="1"/>
          </p:cNvSpPr>
          <p:nvPr/>
        </p:nvSpPr>
        <p:spPr bwMode="auto">
          <a:xfrm>
            <a:off x="231775" y="3141663"/>
            <a:ext cx="865188" cy="346075"/>
          </a:xfrm>
          <a:prstGeom prst="homePlate">
            <a:avLst>
              <a:gd name="adj" fmla="val 28657"/>
            </a:avLst>
          </a:prstGeom>
          <a:solidFill>
            <a:srgbClr val="D4E9F8"/>
          </a:solidFill>
          <a:ln w="3175">
            <a:solidFill>
              <a:srgbClr val="333399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95000"/>
              </a:lnSpc>
            </a:pPr>
            <a:r>
              <a:rPr lang="en-US" altLang="ko-KR" sz="1200" b="1">
                <a:latin typeface="+mn-ea"/>
              </a:rPr>
              <a:t>Goal</a:t>
            </a:r>
          </a:p>
        </p:txBody>
      </p:sp>
      <p:sp>
        <p:nvSpPr>
          <p:cNvPr id="40" name="Text Box 63"/>
          <p:cNvSpPr txBox="1">
            <a:spLocks noChangeArrowheads="1"/>
          </p:cNvSpPr>
          <p:nvPr/>
        </p:nvSpPr>
        <p:spPr bwMode="auto">
          <a:xfrm>
            <a:off x="1381670" y="2708920"/>
            <a:ext cx="148309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ko-KR"/>
            </a:defPPr>
            <a:lvl1pPr algn="ctr">
              <a:defRPr kumimoji="1" sz="1200" b="1">
                <a:latin typeface="+mn-ea"/>
              </a:defRPr>
            </a:lvl1pPr>
            <a:lvl2pPr marL="742950" indent="-285750" eaLnBrk="0" hangingPunct="0">
              <a:defRPr kumimoji="1"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굴림" pitchFamily="50" charset="-127"/>
                <a:ea typeface="굴림" pitchFamily="50" charset="-127"/>
              </a:defRPr>
            </a:lvl9pPr>
          </a:lstStyle>
          <a:p>
            <a:r>
              <a:rPr lang="ko-KR" altLang="en-US" dirty="0"/>
              <a:t>시정방침</a:t>
            </a:r>
            <a:r>
              <a:rPr lang="en-US" altLang="ko-KR" dirty="0"/>
              <a:t>/</a:t>
            </a:r>
            <a:r>
              <a:rPr lang="ko-KR" altLang="en-US" dirty="0"/>
              <a:t>핵심가치</a:t>
            </a:r>
            <a:r>
              <a:rPr lang="en-US" altLang="ko-KR" dirty="0"/>
              <a:t/>
            </a:r>
            <a:br>
              <a:rPr lang="en-US" altLang="ko-KR" dirty="0"/>
            </a:br>
            <a:r>
              <a:rPr lang="ko-KR" altLang="en-US" dirty="0"/>
              <a:t>이해</a:t>
            </a:r>
            <a:r>
              <a:rPr lang="en-US" altLang="ko-KR" dirty="0"/>
              <a:t>/</a:t>
            </a:r>
            <a:r>
              <a:rPr lang="ko-KR" altLang="en-US" dirty="0"/>
              <a:t>공감 </a:t>
            </a:r>
          </a:p>
        </p:txBody>
      </p:sp>
      <p:sp>
        <p:nvSpPr>
          <p:cNvPr id="41" name="Text Box 64"/>
          <p:cNvSpPr txBox="1">
            <a:spLocks noChangeArrowheads="1"/>
          </p:cNvSpPr>
          <p:nvPr/>
        </p:nvSpPr>
        <p:spPr bwMode="auto">
          <a:xfrm>
            <a:off x="3144838" y="2800350"/>
            <a:ext cx="2444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/>
            <a:r>
              <a:rPr lang="ko-KR" altLang="en-US" sz="1300" b="1">
                <a:latin typeface="+mn-ea"/>
                <a:ea typeface="+mn-ea"/>
              </a:rPr>
              <a:t> </a:t>
            </a:r>
            <a:endParaRPr lang="ko-KR" altLang="en-US" sz="1300" b="1">
              <a:solidFill>
                <a:srgbClr val="FF0000"/>
              </a:solidFill>
              <a:latin typeface="+mn-ea"/>
              <a:ea typeface="+mn-ea"/>
            </a:endParaRPr>
          </a:p>
        </p:txBody>
      </p:sp>
      <p:sp>
        <p:nvSpPr>
          <p:cNvPr id="42" name="Text Box 66"/>
          <p:cNvSpPr txBox="1">
            <a:spLocks noChangeArrowheads="1"/>
          </p:cNvSpPr>
          <p:nvPr/>
        </p:nvSpPr>
        <p:spPr bwMode="auto">
          <a:xfrm>
            <a:off x="3257960" y="2774950"/>
            <a:ext cx="18049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algn="ctr" eaLnBrk="1" hangingPunct="1"/>
            <a:r>
              <a:rPr lang="ko-KR" altLang="en-US" sz="1200" b="1">
                <a:latin typeface="+mn-ea"/>
                <a:ea typeface="+mn-ea"/>
              </a:rPr>
              <a:t>조직행동으로 </a:t>
            </a:r>
            <a:r>
              <a:rPr lang="en-US" altLang="ko-KR" sz="1200" b="1">
                <a:latin typeface="+mn-ea"/>
                <a:ea typeface="+mn-ea"/>
              </a:rPr>
              <a:t>Transfer</a:t>
            </a:r>
            <a:endParaRPr lang="en-US" altLang="ko-KR" sz="1200" b="1">
              <a:solidFill>
                <a:srgbClr val="FF0000"/>
              </a:solidFill>
              <a:latin typeface="+mn-ea"/>
              <a:ea typeface="+mn-ea"/>
            </a:endParaRPr>
          </a:p>
        </p:txBody>
      </p:sp>
      <p:sp>
        <p:nvSpPr>
          <p:cNvPr id="43" name="Line 60"/>
          <p:cNvSpPr>
            <a:spLocks noChangeShapeType="1"/>
          </p:cNvSpPr>
          <p:nvPr/>
        </p:nvSpPr>
        <p:spPr bwMode="auto">
          <a:xfrm>
            <a:off x="1155700" y="3130550"/>
            <a:ext cx="1874838" cy="0"/>
          </a:xfrm>
          <a:prstGeom prst="line">
            <a:avLst/>
          </a:prstGeom>
          <a:noFill/>
          <a:ln w="9525" cap="rnd">
            <a:solidFill>
              <a:schemeClr val="hlink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>
              <a:latin typeface="+mn-ea"/>
            </a:endParaRPr>
          </a:p>
        </p:txBody>
      </p:sp>
      <p:sp>
        <p:nvSpPr>
          <p:cNvPr id="44" name="Line 47"/>
          <p:cNvSpPr>
            <a:spLocks noChangeShapeType="1"/>
          </p:cNvSpPr>
          <p:nvPr/>
        </p:nvSpPr>
        <p:spPr bwMode="auto">
          <a:xfrm>
            <a:off x="1155700" y="3816350"/>
            <a:ext cx="1874838" cy="0"/>
          </a:xfrm>
          <a:prstGeom prst="line">
            <a:avLst/>
          </a:prstGeom>
          <a:noFill/>
          <a:ln w="9525" cap="rnd">
            <a:solidFill>
              <a:schemeClr val="accent1">
                <a:lumMod val="75000"/>
              </a:schemeClr>
            </a:solidFill>
            <a:prstDash val="sysDot"/>
            <a:round/>
            <a:headEnd/>
            <a:tailEnd/>
          </a:ln>
          <a:effectLst/>
          <a:extLst/>
        </p:spPr>
        <p:txBody>
          <a:bodyPr/>
          <a:lstStyle/>
          <a:p>
            <a:pPr>
              <a:defRPr/>
            </a:pPr>
            <a:endParaRPr lang="ko-KR" altLang="en-US">
              <a:latin typeface="+mn-ea"/>
            </a:endParaRPr>
          </a:p>
        </p:txBody>
      </p:sp>
      <p:sp>
        <p:nvSpPr>
          <p:cNvPr id="45" name="Line 50"/>
          <p:cNvSpPr>
            <a:spLocks noChangeShapeType="1"/>
          </p:cNvSpPr>
          <p:nvPr/>
        </p:nvSpPr>
        <p:spPr bwMode="auto">
          <a:xfrm>
            <a:off x="1155700" y="4322763"/>
            <a:ext cx="1874838" cy="0"/>
          </a:xfrm>
          <a:prstGeom prst="line">
            <a:avLst/>
          </a:prstGeom>
          <a:noFill/>
          <a:ln w="9525" cap="rnd">
            <a:solidFill>
              <a:schemeClr val="accent1">
                <a:lumMod val="75000"/>
              </a:schemeClr>
            </a:solidFill>
            <a:prstDash val="sysDot"/>
            <a:round/>
            <a:headEnd/>
            <a:tailEnd/>
          </a:ln>
          <a:effectLst/>
          <a:extLst/>
        </p:spPr>
        <p:txBody>
          <a:bodyPr/>
          <a:lstStyle/>
          <a:p>
            <a:pPr>
              <a:defRPr/>
            </a:pPr>
            <a:endParaRPr lang="ko-KR" altLang="en-US">
              <a:latin typeface="+mn-ea"/>
            </a:endParaRPr>
          </a:p>
        </p:txBody>
      </p:sp>
      <p:sp>
        <p:nvSpPr>
          <p:cNvPr id="46" name="Line 53"/>
          <p:cNvSpPr>
            <a:spLocks noChangeShapeType="1"/>
          </p:cNvSpPr>
          <p:nvPr/>
        </p:nvSpPr>
        <p:spPr bwMode="auto">
          <a:xfrm>
            <a:off x="1155700" y="4865688"/>
            <a:ext cx="1874838" cy="0"/>
          </a:xfrm>
          <a:prstGeom prst="line">
            <a:avLst/>
          </a:prstGeom>
          <a:noFill/>
          <a:ln w="9525" cap="rnd">
            <a:solidFill>
              <a:schemeClr val="accent1">
                <a:lumMod val="75000"/>
              </a:schemeClr>
            </a:solidFill>
            <a:prstDash val="sysDot"/>
            <a:round/>
            <a:headEnd/>
            <a:tailEnd/>
          </a:ln>
          <a:effectLst/>
          <a:extLst/>
        </p:spPr>
        <p:txBody>
          <a:bodyPr/>
          <a:lstStyle/>
          <a:p>
            <a:pPr>
              <a:defRPr/>
            </a:pPr>
            <a:endParaRPr lang="ko-KR" altLang="en-US">
              <a:latin typeface="+mn-ea"/>
            </a:endParaRPr>
          </a:p>
        </p:txBody>
      </p:sp>
      <p:grpSp>
        <p:nvGrpSpPr>
          <p:cNvPr id="47" name="그룹 49"/>
          <p:cNvGrpSpPr>
            <a:grpSpLocks/>
          </p:cNvGrpSpPr>
          <p:nvPr/>
        </p:nvGrpSpPr>
        <p:grpSpPr bwMode="auto">
          <a:xfrm>
            <a:off x="3159125" y="3130550"/>
            <a:ext cx="2212975" cy="1735138"/>
            <a:chOff x="3101520" y="3063859"/>
            <a:chExt cx="2357558" cy="1734818"/>
          </a:xfrm>
        </p:grpSpPr>
        <p:sp>
          <p:nvSpPr>
            <p:cNvPr id="48" name="Line 61"/>
            <p:cNvSpPr>
              <a:spLocks noChangeShapeType="1"/>
            </p:cNvSpPr>
            <p:nvPr/>
          </p:nvSpPr>
          <p:spPr bwMode="auto">
            <a:xfrm>
              <a:off x="3101520" y="3063859"/>
              <a:ext cx="2357558" cy="0"/>
            </a:xfrm>
            <a:prstGeom prst="line">
              <a:avLst/>
            </a:prstGeom>
            <a:noFill/>
            <a:ln w="9525" cap="rnd">
              <a:solidFill>
                <a:schemeClr val="hlink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>
                <a:latin typeface="+mn-ea"/>
              </a:endParaRPr>
            </a:p>
          </p:txBody>
        </p:sp>
        <p:sp>
          <p:nvSpPr>
            <p:cNvPr id="49" name="Line 48"/>
            <p:cNvSpPr>
              <a:spLocks noChangeShapeType="1"/>
            </p:cNvSpPr>
            <p:nvPr/>
          </p:nvSpPr>
          <p:spPr bwMode="auto">
            <a:xfrm>
              <a:off x="3101520" y="3749533"/>
              <a:ext cx="2355867" cy="0"/>
            </a:xfrm>
            <a:prstGeom prst="line">
              <a:avLst/>
            </a:prstGeom>
            <a:noFill/>
            <a:ln w="9525" cap="rnd">
              <a:solidFill>
                <a:schemeClr val="accent1">
                  <a:lumMod val="75000"/>
                </a:schemeClr>
              </a:solidFill>
              <a:prstDash val="sysDot"/>
              <a:round/>
              <a:headEnd/>
              <a:tailEnd/>
            </a:ln>
            <a:effectLst/>
            <a:extLst/>
          </p:spPr>
          <p:txBody>
            <a:bodyPr/>
            <a:lstStyle/>
            <a:p>
              <a:pPr>
                <a:defRPr/>
              </a:pPr>
              <a:endParaRPr lang="ko-KR" altLang="en-US">
                <a:latin typeface="+mn-ea"/>
              </a:endParaRPr>
            </a:p>
          </p:txBody>
        </p:sp>
        <p:sp>
          <p:nvSpPr>
            <p:cNvPr id="50" name="Line 51"/>
            <p:cNvSpPr>
              <a:spLocks noChangeShapeType="1"/>
            </p:cNvSpPr>
            <p:nvPr/>
          </p:nvSpPr>
          <p:spPr bwMode="auto">
            <a:xfrm>
              <a:off x="3101520" y="4255852"/>
              <a:ext cx="2355867" cy="0"/>
            </a:xfrm>
            <a:prstGeom prst="line">
              <a:avLst/>
            </a:prstGeom>
            <a:noFill/>
            <a:ln w="9525" cap="rnd">
              <a:solidFill>
                <a:schemeClr val="accent1">
                  <a:lumMod val="75000"/>
                </a:schemeClr>
              </a:solidFill>
              <a:prstDash val="sysDot"/>
              <a:round/>
              <a:headEnd/>
              <a:tailEnd/>
            </a:ln>
            <a:effectLst/>
            <a:extLst/>
          </p:spPr>
          <p:txBody>
            <a:bodyPr/>
            <a:lstStyle/>
            <a:p>
              <a:pPr>
                <a:defRPr/>
              </a:pPr>
              <a:endParaRPr lang="ko-KR" altLang="en-US">
                <a:latin typeface="+mn-ea"/>
              </a:endParaRPr>
            </a:p>
          </p:txBody>
        </p:sp>
        <p:sp>
          <p:nvSpPr>
            <p:cNvPr id="51" name="Line 54"/>
            <p:cNvSpPr>
              <a:spLocks noChangeShapeType="1"/>
            </p:cNvSpPr>
            <p:nvPr/>
          </p:nvSpPr>
          <p:spPr bwMode="auto">
            <a:xfrm>
              <a:off x="3101520" y="4798677"/>
              <a:ext cx="2355867" cy="0"/>
            </a:xfrm>
            <a:prstGeom prst="line">
              <a:avLst/>
            </a:prstGeom>
            <a:noFill/>
            <a:ln w="9525" cap="rnd">
              <a:solidFill>
                <a:schemeClr val="accent1">
                  <a:lumMod val="75000"/>
                </a:schemeClr>
              </a:solidFill>
              <a:prstDash val="sysDot"/>
              <a:round/>
              <a:headEnd/>
              <a:tailEnd/>
            </a:ln>
            <a:effectLst/>
            <a:extLst/>
          </p:spPr>
          <p:txBody>
            <a:bodyPr/>
            <a:lstStyle/>
            <a:p>
              <a:pPr>
                <a:defRPr/>
              </a:pPr>
              <a:endParaRPr lang="ko-KR" altLang="en-US">
                <a:latin typeface="+mn-ea"/>
              </a:endParaRPr>
            </a:p>
          </p:txBody>
        </p:sp>
      </p:grpSp>
      <p:grpSp>
        <p:nvGrpSpPr>
          <p:cNvPr id="52" name="그룹 74"/>
          <p:cNvGrpSpPr>
            <a:grpSpLocks/>
          </p:cNvGrpSpPr>
          <p:nvPr/>
        </p:nvGrpSpPr>
        <p:grpSpPr bwMode="auto">
          <a:xfrm>
            <a:off x="5472113" y="3130550"/>
            <a:ext cx="2020887" cy="1735138"/>
            <a:chOff x="5413624" y="3130512"/>
            <a:chExt cx="2111862" cy="1734818"/>
          </a:xfrm>
        </p:grpSpPr>
        <p:sp>
          <p:nvSpPr>
            <p:cNvPr id="53" name="Line 62"/>
            <p:cNvSpPr>
              <a:spLocks noChangeShapeType="1"/>
            </p:cNvSpPr>
            <p:nvPr/>
          </p:nvSpPr>
          <p:spPr bwMode="auto">
            <a:xfrm>
              <a:off x="5413624" y="3130512"/>
              <a:ext cx="2063750" cy="0"/>
            </a:xfrm>
            <a:prstGeom prst="line">
              <a:avLst/>
            </a:prstGeom>
            <a:noFill/>
            <a:ln w="9525" cap="rnd">
              <a:solidFill>
                <a:schemeClr val="hlink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>
                <a:latin typeface="+mn-ea"/>
              </a:endParaRPr>
            </a:p>
          </p:txBody>
        </p:sp>
        <p:sp>
          <p:nvSpPr>
            <p:cNvPr id="54" name="Line 49"/>
            <p:cNvSpPr>
              <a:spLocks noChangeShapeType="1"/>
            </p:cNvSpPr>
            <p:nvPr/>
          </p:nvSpPr>
          <p:spPr bwMode="auto">
            <a:xfrm>
              <a:off x="5435190" y="3816186"/>
              <a:ext cx="2063753" cy="0"/>
            </a:xfrm>
            <a:prstGeom prst="line">
              <a:avLst/>
            </a:prstGeom>
            <a:noFill/>
            <a:ln w="9525" cap="rnd">
              <a:solidFill>
                <a:schemeClr val="accent1">
                  <a:lumMod val="75000"/>
                </a:schemeClr>
              </a:solidFill>
              <a:prstDash val="sysDot"/>
              <a:round/>
              <a:headEnd/>
              <a:tailEnd/>
            </a:ln>
            <a:effectLst/>
            <a:extLst/>
          </p:spPr>
          <p:txBody>
            <a:bodyPr/>
            <a:lstStyle/>
            <a:p>
              <a:pPr>
                <a:defRPr/>
              </a:pPr>
              <a:endParaRPr lang="ko-KR" altLang="en-US">
                <a:latin typeface="+mn-ea"/>
              </a:endParaRPr>
            </a:p>
          </p:txBody>
        </p:sp>
        <p:sp>
          <p:nvSpPr>
            <p:cNvPr id="55" name="Line 52"/>
            <p:cNvSpPr>
              <a:spLocks noChangeShapeType="1"/>
            </p:cNvSpPr>
            <p:nvPr/>
          </p:nvSpPr>
          <p:spPr bwMode="auto">
            <a:xfrm>
              <a:off x="5461733" y="4322505"/>
              <a:ext cx="2063753" cy="0"/>
            </a:xfrm>
            <a:prstGeom prst="line">
              <a:avLst/>
            </a:prstGeom>
            <a:noFill/>
            <a:ln w="9525" cap="rnd">
              <a:solidFill>
                <a:schemeClr val="accent1">
                  <a:lumMod val="75000"/>
                </a:schemeClr>
              </a:solidFill>
              <a:prstDash val="sysDot"/>
              <a:round/>
              <a:headEnd/>
              <a:tailEnd/>
            </a:ln>
            <a:effectLst/>
            <a:extLst/>
          </p:spPr>
          <p:txBody>
            <a:bodyPr/>
            <a:lstStyle/>
            <a:p>
              <a:pPr>
                <a:defRPr/>
              </a:pPr>
              <a:endParaRPr lang="ko-KR" altLang="en-US">
                <a:latin typeface="+mn-ea"/>
              </a:endParaRPr>
            </a:p>
          </p:txBody>
        </p:sp>
        <p:sp>
          <p:nvSpPr>
            <p:cNvPr id="56" name="Line 55"/>
            <p:cNvSpPr>
              <a:spLocks noChangeShapeType="1"/>
            </p:cNvSpPr>
            <p:nvPr/>
          </p:nvSpPr>
          <p:spPr bwMode="auto">
            <a:xfrm>
              <a:off x="5435190" y="4865330"/>
              <a:ext cx="2063753" cy="0"/>
            </a:xfrm>
            <a:prstGeom prst="line">
              <a:avLst/>
            </a:prstGeom>
            <a:noFill/>
            <a:ln w="9525" cap="rnd">
              <a:solidFill>
                <a:schemeClr val="accent1">
                  <a:lumMod val="75000"/>
                </a:schemeClr>
              </a:solidFill>
              <a:prstDash val="sysDot"/>
              <a:round/>
              <a:headEnd/>
              <a:tailEnd/>
            </a:ln>
            <a:effectLst/>
            <a:extLst/>
          </p:spPr>
          <p:txBody>
            <a:bodyPr/>
            <a:lstStyle/>
            <a:p>
              <a:pPr>
                <a:defRPr/>
              </a:pPr>
              <a:endParaRPr lang="ko-KR" altLang="en-US">
                <a:latin typeface="+mn-ea"/>
              </a:endParaRPr>
            </a:p>
          </p:txBody>
        </p:sp>
      </p:grpSp>
      <p:sp>
        <p:nvSpPr>
          <p:cNvPr id="57" name="이등변 삼각형 56"/>
          <p:cNvSpPr/>
          <p:nvPr/>
        </p:nvSpPr>
        <p:spPr>
          <a:xfrm flipV="1">
            <a:off x="2005013" y="1966913"/>
            <a:ext cx="201612" cy="174625"/>
          </a:xfrm>
          <a:prstGeom prst="triangle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>
              <a:latin typeface="+mn-ea"/>
            </a:endParaRPr>
          </a:p>
        </p:txBody>
      </p:sp>
      <p:sp>
        <p:nvSpPr>
          <p:cNvPr id="58" name="TextBox 56"/>
          <p:cNvSpPr txBox="1">
            <a:spLocks noChangeArrowheads="1"/>
          </p:cNvSpPr>
          <p:nvPr/>
        </p:nvSpPr>
        <p:spPr bwMode="auto">
          <a:xfrm>
            <a:off x="1860550" y="1714500"/>
            <a:ext cx="52931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/>
            <a:r>
              <a:rPr lang="en-US" altLang="ko-KR" sz="1100" b="1" dirty="0" smtClean="0">
                <a:latin typeface="+mn-ea"/>
                <a:ea typeface="+mn-ea"/>
              </a:rPr>
              <a:t>’14</a:t>
            </a:r>
            <a:r>
              <a:rPr lang="ko-KR" altLang="en-US" sz="1100" b="1" dirty="0" smtClean="0">
                <a:latin typeface="+mn-ea"/>
                <a:ea typeface="+mn-ea"/>
              </a:rPr>
              <a:t>년</a:t>
            </a:r>
            <a:endParaRPr lang="ko-KR" altLang="en-US" sz="1100" b="1" dirty="0">
              <a:latin typeface="+mn-ea"/>
              <a:ea typeface="+mn-ea"/>
            </a:endParaRPr>
          </a:p>
        </p:txBody>
      </p:sp>
      <p:sp>
        <p:nvSpPr>
          <p:cNvPr id="59" name="이등변 삼각형 58"/>
          <p:cNvSpPr/>
          <p:nvPr/>
        </p:nvSpPr>
        <p:spPr>
          <a:xfrm flipV="1">
            <a:off x="3714750" y="1992313"/>
            <a:ext cx="203200" cy="174625"/>
          </a:xfrm>
          <a:prstGeom prst="triangle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>
              <a:latin typeface="+mn-ea"/>
            </a:endParaRPr>
          </a:p>
        </p:txBody>
      </p:sp>
      <p:sp>
        <p:nvSpPr>
          <p:cNvPr id="60" name="TextBox 58"/>
          <p:cNvSpPr txBox="1">
            <a:spLocks noChangeArrowheads="1"/>
          </p:cNvSpPr>
          <p:nvPr/>
        </p:nvSpPr>
        <p:spPr bwMode="auto">
          <a:xfrm>
            <a:off x="3570288" y="1739900"/>
            <a:ext cx="530225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/>
            <a:r>
              <a:rPr lang="en-US" altLang="ko-KR" sz="1100" b="1" dirty="0" smtClean="0">
                <a:latin typeface="+mn-ea"/>
                <a:ea typeface="+mn-ea"/>
              </a:rPr>
              <a:t>’15</a:t>
            </a:r>
            <a:r>
              <a:rPr lang="ko-KR" altLang="en-US" sz="1100" b="1" dirty="0" smtClean="0">
                <a:latin typeface="+mn-ea"/>
                <a:ea typeface="+mn-ea"/>
              </a:rPr>
              <a:t>년</a:t>
            </a:r>
            <a:endParaRPr lang="ko-KR" altLang="en-US" sz="1100" b="1" dirty="0">
              <a:latin typeface="+mn-ea"/>
              <a:ea typeface="+mn-ea"/>
            </a:endParaRPr>
          </a:p>
        </p:txBody>
      </p:sp>
      <p:sp>
        <p:nvSpPr>
          <p:cNvPr id="61" name="이등변 삼각형 60"/>
          <p:cNvSpPr/>
          <p:nvPr/>
        </p:nvSpPr>
        <p:spPr>
          <a:xfrm flipV="1">
            <a:off x="4551363" y="1992313"/>
            <a:ext cx="203200" cy="174625"/>
          </a:xfrm>
          <a:prstGeom prst="triangle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>
              <a:latin typeface="+mn-ea"/>
            </a:endParaRPr>
          </a:p>
        </p:txBody>
      </p:sp>
      <p:sp>
        <p:nvSpPr>
          <p:cNvPr id="62" name="TextBox 60"/>
          <p:cNvSpPr txBox="1">
            <a:spLocks noChangeArrowheads="1"/>
          </p:cNvSpPr>
          <p:nvPr/>
        </p:nvSpPr>
        <p:spPr bwMode="auto">
          <a:xfrm>
            <a:off x="4406900" y="1739900"/>
            <a:ext cx="52931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/>
            <a:r>
              <a:rPr lang="en-US" altLang="ko-KR" sz="1100" b="1" dirty="0" smtClean="0">
                <a:latin typeface="+mn-ea"/>
                <a:ea typeface="+mn-ea"/>
              </a:rPr>
              <a:t>’16</a:t>
            </a:r>
            <a:r>
              <a:rPr lang="ko-KR" altLang="en-US" sz="1100" b="1" dirty="0" smtClean="0">
                <a:latin typeface="+mn-ea"/>
                <a:ea typeface="+mn-ea"/>
              </a:rPr>
              <a:t>년</a:t>
            </a:r>
            <a:endParaRPr lang="ko-KR" altLang="en-US" sz="1100" b="1" dirty="0">
              <a:latin typeface="+mn-ea"/>
              <a:ea typeface="+mn-ea"/>
            </a:endParaRPr>
          </a:p>
        </p:txBody>
      </p:sp>
      <p:sp>
        <p:nvSpPr>
          <p:cNvPr id="63" name="이등변 삼각형 62"/>
          <p:cNvSpPr/>
          <p:nvPr/>
        </p:nvSpPr>
        <p:spPr>
          <a:xfrm flipV="1">
            <a:off x="6376988" y="1992313"/>
            <a:ext cx="203200" cy="174625"/>
          </a:xfrm>
          <a:prstGeom prst="triangle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>
              <a:latin typeface="+mn-ea"/>
            </a:endParaRPr>
          </a:p>
        </p:txBody>
      </p:sp>
      <p:sp>
        <p:nvSpPr>
          <p:cNvPr id="64" name="TextBox 62"/>
          <p:cNvSpPr txBox="1">
            <a:spLocks noChangeArrowheads="1"/>
          </p:cNvSpPr>
          <p:nvPr/>
        </p:nvSpPr>
        <p:spPr bwMode="auto">
          <a:xfrm>
            <a:off x="6232525" y="1739900"/>
            <a:ext cx="52931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/>
            <a:r>
              <a:rPr lang="en-US" altLang="ko-KR" sz="1100" b="1" dirty="0" smtClean="0">
                <a:latin typeface="+mn-ea"/>
                <a:ea typeface="+mn-ea"/>
              </a:rPr>
              <a:t>’17</a:t>
            </a:r>
            <a:r>
              <a:rPr lang="ko-KR" altLang="en-US" sz="1100" b="1" dirty="0" smtClean="0">
                <a:latin typeface="+mn-ea"/>
                <a:ea typeface="+mn-ea"/>
              </a:rPr>
              <a:t>년</a:t>
            </a:r>
            <a:endParaRPr lang="ko-KR" altLang="en-US" sz="1100" b="1" dirty="0">
              <a:latin typeface="+mn-ea"/>
              <a:ea typeface="+mn-ea"/>
            </a:endParaRPr>
          </a:p>
        </p:txBody>
      </p:sp>
      <p:sp>
        <p:nvSpPr>
          <p:cNvPr id="66" name="TextBox 64"/>
          <p:cNvSpPr txBox="1">
            <a:spLocks noChangeArrowheads="1"/>
          </p:cNvSpPr>
          <p:nvPr/>
        </p:nvSpPr>
        <p:spPr bwMode="auto">
          <a:xfrm>
            <a:off x="1176338" y="6198766"/>
            <a:ext cx="7175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/>
            <a:r>
              <a:rPr lang="en-US" altLang="ko-KR" sz="1000" b="1">
                <a:latin typeface="+mn-ea"/>
                <a:ea typeface="+mn-ea"/>
              </a:rPr>
              <a:t>*)Y: Year</a:t>
            </a:r>
            <a:endParaRPr lang="ko-KR" altLang="en-US" sz="1000" b="1">
              <a:latin typeface="+mn-ea"/>
              <a:ea typeface="+mn-ea"/>
            </a:endParaRPr>
          </a:p>
        </p:txBody>
      </p:sp>
      <p:cxnSp>
        <p:nvCxnSpPr>
          <p:cNvPr id="67" name="직선 연결선 66"/>
          <p:cNvCxnSpPr/>
          <p:nvPr/>
        </p:nvCxnSpPr>
        <p:spPr>
          <a:xfrm>
            <a:off x="1243013" y="6198766"/>
            <a:ext cx="714375" cy="158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6"/>
          <p:cNvSpPr txBox="1">
            <a:spLocks noChangeArrowheads="1"/>
          </p:cNvSpPr>
          <p:nvPr/>
        </p:nvSpPr>
        <p:spPr bwMode="auto">
          <a:xfrm>
            <a:off x="3928325" y="1302199"/>
            <a:ext cx="1925527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/>
            <a:r>
              <a:rPr lang="ko-KR" altLang="en-US" sz="15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핵심가치 </a:t>
            </a:r>
            <a:r>
              <a:rPr lang="ko-KR" altLang="en-US" sz="1500" b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공유 전략</a:t>
            </a:r>
            <a:endParaRPr lang="ko-KR" altLang="en-US" sz="1500" b="1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71" name="Text Box 34"/>
          <p:cNvSpPr txBox="1">
            <a:spLocks noChangeArrowheads="1"/>
          </p:cNvSpPr>
          <p:nvPr/>
        </p:nvSpPr>
        <p:spPr bwMode="auto">
          <a:xfrm>
            <a:off x="3144838" y="4875213"/>
            <a:ext cx="2377574" cy="12464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>
              <a:lnSpc>
                <a:spcPts val="1500"/>
              </a:lnSpc>
            </a:pPr>
            <a:r>
              <a:rPr lang="en-US" altLang="ko-KR" sz="1200" b="1" dirty="0" smtClean="0">
                <a:solidFill>
                  <a:srgbClr val="FF0000"/>
                </a:solidFill>
                <a:latin typeface="+mn-ea"/>
                <a:ea typeface="+mn-ea"/>
              </a:rPr>
              <a:t>*</a:t>
            </a:r>
            <a:r>
              <a:rPr lang="ko-KR" altLang="en-US" sz="1200" b="1" dirty="0">
                <a:solidFill>
                  <a:srgbClr val="FF0000"/>
                </a:solidFill>
                <a:latin typeface="+mn-ea"/>
                <a:ea typeface="+mn-ea"/>
              </a:rPr>
              <a:t>시정방침</a:t>
            </a:r>
            <a:r>
              <a:rPr lang="en-US" altLang="ko-KR" sz="1200" b="1" dirty="0">
                <a:solidFill>
                  <a:srgbClr val="FF0000"/>
                </a:solidFill>
                <a:latin typeface="+mn-ea"/>
                <a:ea typeface="+mn-ea"/>
              </a:rPr>
              <a:t>/</a:t>
            </a:r>
            <a:r>
              <a:rPr lang="ko-KR" altLang="en-US" sz="1200" b="1" dirty="0">
                <a:solidFill>
                  <a:srgbClr val="FF0000"/>
                </a:solidFill>
                <a:latin typeface="+mn-ea"/>
                <a:ea typeface="+mn-ea"/>
              </a:rPr>
              <a:t>핵심가치 자기언어화</a:t>
            </a:r>
            <a:endParaRPr lang="en-US" altLang="ko-KR" sz="1200" b="1" dirty="0" smtClean="0">
              <a:solidFill>
                <a:srgbClr val="FF0000"/>
              </a:solidFill>
              <a:latin typeface="+mn-ea"/>
              <a:ea typeface="+mn-ea"/>
            </a:endParaRPr>
          </a:p>
          <a:p>
            <a:pPr eaLnBrk="1" hangingPunct="1">
              <a:lnSpc>
                <a:spcPts val="1500"/>
              </a:lnSpc>
            </a:pPr>
            <a:r>
              <a:rPr lang="en-US" altLang="ko-KR" sz="1200" b="1" dirty="0" smtClean="0">
                <a:solidFill>
                  <a:srgbClr val="FF0000"/>
                </a:solidFill>
                <a:latin typeface="+mn-ea"/>
                <a:ea typeface="+mn-ea"/>
              </a:rPr>
              <a:t>*</a:t>
            </a:r>
            <a:r>
              <a:rPr lang="ko-KR" altLang="en-US" sz="1200" b="1" dirty="0" smtClean="0">
                <a:solidFill>
                  <a:srgbClr val="FF0000"/>
                </a:solidFill>
                <a:latin typeface="+mn-ea"/>
                <a:ea typeface="+mn-ea"/>
              </a:rPr>
              <a:t>지속 </a:t>
            </a:r>
            <a:r>
              <a:rPr lang="ko-KR" altLang="en-US" sz="1200" b="1" dirty="0">
                <a:solidFill>
                  <a:srgbClr val="FF0000"/>
                </a:solidFill>
                <a:latin typeface="+mn-ea"/>
                <a:ea typeface="+mn-ea"/>
              </a:rPr>
              <a:t>가능한 조직혁신 체계</a:t>
            </a:r>
            <a:endParaRPr lang="en-US" altLang="ko-KR" sz="1200" b="1" dirty="0">
              <a:solidFill>
                <a:srgbClr val="FF0000"/>
              </a:solidFill>
              <a:latin typeface="+mn-ea"/>
              <a:ea typeface="+mn-ea"/>
            </a:endParaRPr>
          </a:p>
          <a:p>
            <a:pPr eaLnBrk="1" hangingPunct="1">
              <a:lnSpc>
                <a:spcPts val="1500"/>
              </a:lnSpc>
            </a:pPr>
            <a:r>
              <a:rPr lang="en-US" altLang="ko-KR" sz="1200" b="1" dirty="0" smtClean="0">
                <a:latin typeface="+mn-ea"/>
                <a:ea typeface="+mn-ea"/>
              </a:rPr>
              <a:t>*</a:t>
            </a:r>
            <a:r>
              <a:rPr lang="ko-KR" altLang="en-US" sz="1200" b="1" dirty="0" smtClean="0">
                <a:latin typeface="+mn-ea"/>
                <a:ea typeface="+mn-ea"/>
              </a:rPr>
              <a:t>관리자 변화관리 </a:t>
            </a:r>
            <a:r>
              <a:rPr lang="ko-KR" altLang="en-US" sz="1200" b="1" dirty="0">
                <a:latin typeface="+mn-ea"/>
                <a:ea typeface="+mn-ea"/>
              </a:rPr>
              <a:t>강화</a:t>
            </a:r>
            <a:endParaRPr lang="en-US" altLang="ko-KR" sz="1200" b="1" dirty="0">
              <a:latin typeface="+mn-ea"/>
              <a:ea typeface="+mn-ea"/>
            </a:endParaRPr>
          </a:p>
          <a:p>
            <a:pPr eaLnBrk="1" hangingPunct="1">
              <a:lnSpc>
                <a:spcPts val="1500"/>
              </a:lnSpc>
            </a:pPr>
            <a:r>
              <a:rPr lang="en-US" altLang="ko-KR" sz="1200" b="1" dirty="0">
                <a:latin typeface="+mn-ea"/>
                <a:ea typeface="+mn-ea"/>
              </a:rPr>
              <a:t>*</a:t>
            </a:r>
            <a:r>
              <a:rPr lang="ko-KR" altLang="en-US" sz="1200" b="1" dirty="0">
                <a:latin typeface="+mn-ea"/>
                <a:ea typeface="+mn-ea"/>
              </a:rPr>
              <a:t>자발적 참여 확대</a:t>
            </a:r>
          </a:p>
          <a:p>
            <a:pPr eaLnBrk="1" hangingPunct="1">
              <a:lnSpc>
                <a:spcPts val="1500"/>
              </a:lnSpc>
            </a:pPr>
            <a:r>
              <a:rPr lang="en-US" altLang="ko-KR" sz="1200" b="1" dirty="0">
                <a:latin typeface="+mn-ea"/>
                <a:ea typeface="+mn-ea"/>
              </a:rPr>
              <a:t>*</a:t>
            </a:r>
            <a:r>
              <a:rPr lang="ko-KR" altLang="en-US" sz="1200" b="1" dirty="0">
                <a:latin typeface="+mn-ea"/>
                <a:ea typeface="+mn-ea"/>
              </a:rPr>
              <a:t>핵심조직 변화 촉진</a:t>
            </a:r>
            <a:endParaRPr lang="en-US" altLang="ko-KR" sz="1200" b="1" dirty="0">
              <a:latin typeface="+mn-ea"/>
              <a:ea typeface="+mn-ea"/>
            </a:endParaRPr>
          </a:p>
          <a:p>
            <a:pPr eaLnBrk="1" hangingPunct="1">
              <a:lnSpc>
                <a:spcPts val="1500"/>
              </a:lnSpc>
            </a:pPr>
            <a:r>
              <a:rPr lang="en-US" altLang="ko-KR" sz="1200" b="1" dirty="0">
                <a:latin typeface="+mn-ea"/>
                <a:ea typeface="+mn-ea"/>
              </a:rPr>
              <a:t>*</a:t>
            </a:r>
            <a:r>
              <a:rPr lang="ko-KR" altLang="en-US" sz="1200" b="1" dirty="0">
                <a:latin typeface="+mn-ea"/>
                <a:ea typeface="+mn-ea"/>
              </a:rPr>
              <a:t>인사제도</a:t>
            </a:r>
            <a:r>
              <a:rPr lang="en-US" altLang="ko-KR" sz="1200" b="1" dirty="0">
                <a:latin typeface="+mn-ea"/>
                <a:ea typeface="+mn-ea"/>
              </a:rPr>
              <a:t>(</a:t>
            </a:r>
            <a:r>
              <a:rPr lang="ko-KR" altLang="en-US" sz="1200" b="1" dirty="0">
                <a:latin typeface="+mn-ea"/>
                <a:ea typeface="+mn-ea"/>
              </a:rPr>
              <a:t>평가</a:t>
            </a:r>
            <a:r>
              <a:rPr lang="en-US" altLang="ko-KR" sz="1200" b="1" dirty="0">
                <a:latin typeface="+mn-ea"/>
                <a:ea typeface="+mn-ea"/>
              </a:rPr>
              <a:t>/</a:t>
            </a:r>
            <a:r>
              <a:rPr lang="ko-KR" altLang="en-US" sz="1200" b="1" dirty="0">
                <a:latin typeface="+mn-ea"/>
                <a:ea typeface="+mn-ea"/>
              </a:rPr>
              <a:t>보상</a:t>
            </a:r>
            <a:r>
              <a:rPr lang="en-US" altLang="ko-KR" sz="1200" b="1" dirty="0">
                <a:latin typeface="+mn-ea"/>
                <a:ea typeface="+mn-ea"/>
              </a:rPr>
              <a:t>)</a:t>
            </a:r>
            <a:r>
              <a:rPr lang="ko-KR" altLang="en-US" sz="1200" b="1" dirty="0">
                <a:latin typeface="+mn-ea"/>
                <a:ea typeface="+mn-ea"/>
              </a:rPr>
              <a:t> 반영</a:t>
            </a:r>
          </a:p>
        </p:txBody>
      </p:sp>
      <p:sp>
        <p:nvSpPr>
          <p:cNvPr id="72" name="Text Box 38"/>
          <p:cNvSpPr txBox="1">
            <a:spLocks noChangeArrowheads="1"/>
          </p:cNvSpPr>
          <p:nvPr/>
        </p:nvSpPr>
        <p:spPr bwMode="auto">
          <a:xfrm>
            <a:off x="1130300" y="4913313"/>
            <a:ext cx="1903085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>
              <a:lnSpc>
                <a:spcPts val="1500"/>
              </a:lnSpc>
            </a:pPr>
            <a:r>
              <a:rPr lang="en-US" altLang="ko-KR" sz="1200" b="1" dirty="0" smtClean="0">
                <a:solidFill>
                  <a:srgbClr val="FF0000"/>
                </a:solidFill>
                <a:latin typeface="+mn-ea"/>
                <a:ea typeface="+mn-ea"/>
              </a:rPr>
              <a:t>*</a:t>
            </a:r>
            <a:r>
              <a:rPr lang="ko-KR" altLang="en-US" sz="1200" b="1" dirty="0">
                <a:solidFill>
                  <a:srgbClr val="FF0000"/>
                </a:solidFill>
                <a:latin typeface="+mn-ea"/>
                <a:ea typeface="+mn-ea"/>
              </a:rPr>
              <a:t>시정방침</a:t>
            </a:r>
            <a:r>
              <a:rPr lang="en-US" altLang="ko-KR" sz="1200" b="1" dirty="0">
                <a:solidFill>
                  <a:srgbClr val="FF0000"/>
                </a:solidFill>
                <a:latin typeface="+mn-ea"/>
                <a:ea typeface="+mn-ea"/>
              </a:rPr>
              <a:t>/</a:t>
            </a:r>
            <a:r>
              <a:rPr lang="ko-KR" altLang="en-US" sz="1200" b="1" dirty="0">
                <a:solidFill>
                  <a:srgbClr val="FF0000"/>
                </a:solidFill>
                <a:latin typeface="+mn-ea"/>
                <a:ea typeface="+mn-ea"/>
              </a:rPr>
              <a:t>핵심가치 </a:t>
            </a:r>
            <a:r>
              <a:rPr lang="ko-KR" altLang="en-US" sz="1200" b="1" dirty="0" smtClean="0">
                <a:solidFill>
                  <a:srgbClr val="FF0000"/>
                </a:solidFill>
                <a:latin typeface="+mn-ea"/>
                <a:ea typeface="+mn-ea"/>
              </a:rPr>
              <a:t>이해</a:t>
            </a:r>
            <a:endParaRPr lang="en-US" altLang="ko-KR" sz="1200" b="1" dirty="0" smtClean="0">
              <a:solidFill>
                <a:srgbClr val="FF0000"/>
              </a:solidFill>
              <a:latin typeface="+mn-ea"/>
              <a:ea typeface="+mn-ea"/>
            </a:endParaRPr>
          </a:p>
          <a:p>
            <a:pPr eaLnBrk="1" hangingPunct="1">
              <a:lnSpc>
                <a:spcPts val="1500"/>
              </a:lnSpc>
            </a:pPr>
            <a:r>
              <a:rPr lang="en-US" altLang="ko-KR" sz="1200" b="1" dirty="0" smtClean="0">
                <a:latin typeface="+mn-ea"/>
                <a:ea typeface="+mn-ea"/>
              </a:rPr>
              <a:t>*</a:t>
            </a:r>
            <a:r>
              <a:rPr lang="ko-KR" altLang="en-US" sz="1200" b="1" dirty="0">
                <a:latin typeface="+mn-ea"/>
                <a:ea typeface="+mn-ea"/>
              </a:rPr>
              <a:t>한 방향 </a:t>
            </a:r>
            <a:r>
              <a:rPr lang="ko-KR" altLang="en-US" sz="1200" b="1" dirty="0" smtClean="0">
                <a:latin typeface="+mn-ea"/>
                <a:ea typeface="+mn-ea"/>
              </a:rPr>
              <a:t>정렬</a:t>
            </a:r>
            <a:endParaRPr lang="ko-KR" altLang="en-US" sz="1200" b="1" dirty="0">
              <a:latin typeface="+mn-ea"/>
              <a:ea typeface="+mn-ea"/>
            </a:endParaRPr>
          </a:p>
          <a:p>
            <a:pPr eaLnBrk="1" hangingPunct="1">
              <a:lnSpc>
                <a:spcPts val="1500"/>
              </a:lnSpc>
            </a:pPr>
            <a:r>
              <a:rPr lang="en-US" altLang="ko-KR" sz="1200" b="1" dirty="0" smtClean="0">
                <a:latin typeface="+mn-ea"/>
                <a:ea typeface="+mn-ea"/>
              </a:rPr>
              <a:t>*</a:t>
            </a:r>
            <a:r>
              <a:rPr lang="ko-KR" altLang="en-US" sz="1200" b="1" dirty="0" smtClean="0">
                <a:solidFill>
                  <a:srgbClr val="FF0000"/>
                </a:solidFill>
                <a:latin typeface="+mn-ea"/>
                <a:ea typeface="+mn-ea"/>
              </a:rPr>
              <a:t>추진 </a:t>
            </a:r>
            <a:r>
              <a:rPr lang="ko-KR" altLang="en-US" sz="1200" b="1" dirty="0">
                <a:solidFill>
                  <a:srgbClr val="FF0000"/>
                </a:solidFill>
                <a:latin typeface="+mn-ea"/>
                <a:ea typeface="+mn-ea"/>
              </a:rPr>
              <a:t>세력확보</a:t>
            </a:r>
            <a:endParaRPr lang="en-US" altLang="ko-KR" sz="1200" b="1" dirty="0">
              <a:solidFill>
                <a:srgbClr val="FF0000"/>
              </a:solidFill>
              <a:latin typeface="+mn-ea"/>
              <a:ea typeface="+mn-ea"/>
            </a:endParaRPr>
          </a:p>
          <a:p>
            <a:pPr eaLnBrk="1" hangingPunct="1">
              <a:lnSpc>
                <a:spcPts val="1500"/>
              </a:lnSpc>
            </a:pPr>
            <a:r>
              <a:rPr lang="en-US" altLang="ko-KR" sz="1200" b="1" dirty="0" smtClean="0">
                <a:solidFill>
                  <a:srgbClr val="FF0000"/>
                </a:solidFill>
                <a:latin typeface="+mn-ea"/>
                <a:ea typeface="+mn-ea"/>
              </a:rPr>
              <a:t>*</a:t>
            </a:r>
            <a:r>
              <a:rPr lang="ko-KR" altLang="en-US" sz="1200" b="1" dirty="0">
                <a:solidFill>
                  <a:srgbClr val="FF0000"/>
                </a:solidFill>
                <a:latin typeface="+mn-ea"/>
                <a:ea typeface="+mn-ea"/>
              </a:rPr>
              <a:t>단위조직 실행체계 정립</a:t>
            </a:r>
            <a:endParaRPr lang="en-US" altLang="ko-KR" sz="1200" b="1" dirty="0">
              <a:solidFill>
                <a:srgbClr val="FF0000"/>
              </a:solidFill>
              <a:latin typeface="+mn-ea"/>
              <a:ea typeface="+mn-ea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1320800" y="4543425"/>
            <a:ext cx="1109980" cy="266700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76" name="직사각형 75"/>
          <p:cNvSpPr/>
          <p:nvPr/>
        </p:nvSpPr>
        <p:spPr>
          <a:xfrm>
            <a:off x="2438400" y="4543425"/>
            <a:ext cx="317500" cy="266700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3" name="직사각형 2"/>
          <p:cNvSpPr/>
          <p:nvPr/>
        </p:nvSpPr>
        <p:spPr>
          <a:xfrm>
            <a:off x="1619251" y="4508162"/>
            <a:ext cx="55015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400" b="1" dirty="0" smtClean="0">
                <a:latin typeface="+mn-ea"/>
              </a:rPr>
              <a:t>80%</a:t>
            </a:r>
            <a:endParaRPr lang="ko-KR" altLang="en-US" sz="1400" dirty="0">
              <a:latin typeface="+mn-ea"/>
            </a:endParaRPr>
          </a:p>
        </p:txBody>
      </p:sp>
      <p:sp>
        <p:nvSpPr>
          <p:cNvPr id="78" name="직사각형 77"/>
          <p:cNvSpPr/>
          <p:nvPr/>
        </p:nvSpPr>
        <p:spPr>
          <a:xfrm>
            <a:off x="2385370" y="4508162"/>
            <a:ext cx="55015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400" b="1" dirty="0" smtClean="0">
                <a:latin typeface="+mn-ea"/>
              </a:rPr>
              <a:t>20%</a:t>
            </a:r>
            <a:endParaRPr lang="ko-KR" altLang="en-US" sz="1400" dirty="0">
              <a:latin typeface="+mn-ea"/>
            </a:endParaRPr>
          </a:p>
        </p:txBody>
      </p:sp>
      <p:sp>
        <p:nvSpPr>
          <p:cNvPr id="79" name="Text Box 30"/>
          <p:cNvSpPr txBox="1">
            <a:spLocks noChangeArrowheads="1"/>
          </p:cNvSpPr>
          <p:nvPr/>
        </p:nvSpPr>
        <p:spPr bwMode="auto">
          <a:xfrm>
            <a:off x="1549529" y="4281917"/>
            <a:ext cx="5357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/>
            <a:r>
              <a:rPr lang="en-US" altLang="ko-KR" sz="1200" b="1" dirty="0" smtClean="0">
                <a:latin typeface="+mn-ea"/>
                <a:ea typeface="+mn-ea"/>
              </a:rPr>
              <a:t>Push</a:t>
            </a:r>
            <a:endParaRPr lang="en-US" altLang="ko-KR" sz="1200" b="1" dirty="0">
              <a:latin typeface="+mn-ea"/>
              <a:ea typeface="+mn-ea"/>
            </a:endParaRPr>
          </a:p>
        </p:txBody>
      </p:sp>
      <p:sp>
        <p:nvSpPr>
          <p:cNvPr id="81" name="Text Box 30"/>
          <p:cNvSpPr txBox="1">
            <a:spLocks noChangeArrowheads="1"/>
          </p:cNvSpPr>
          <p:nvPr/>
        </p:nvSpPr>
        <p:spPr bwMode="auto">
          <a:xfrm>
            <a:off x="2315648" y="4281917"/>
            <a:ext cx="45557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/>
            <a:r>
              <a:rPr lang="en-US" altLang="ko-KR" sz="1200" b="1" dirty="0" smtClean="0">
                <a:latin typeface="+mn-ea"/>
                <a:ea typeface="+mn-ea"/>
              </a:rPr>
              <a:t>Pull</a:t>
            </a:r>
            <a:endParaRPr lang="en-US" altLang="ko-KR" sz="1200" b="1" dirty="0">
              <a:latin typeface="+mn-ea"/>
              <a:ea typeface="+mn-ea"/>
            </a:endParaRPr>
          </a:p>
        </p:txBody>
      </p:sp>
      <p:sp>
        <p:nvSpPr>
          <p:cNvPr id="82" name="Line 50"/>
          <p:cNvSpPr>
            <a:spLocks noChangeShapeType="1"/>
          </p:cNvSpPr>
          <p:nvPr/>
        </p:nvSpPr>
        <p:spPr bwMode="auto">
          <a:xfrm>
            <a:off x="3305434" y="4351338"/>
            <a:ext cx="2063750" cy="0"/>
          </a:xfrm>
          <a:prstGeom prst="line">
            <a:avLst/>
          </a:prstGeom>
          <a:noFill/>
          <a:ln w="9525" cap="rnd">
            <a:solidFill>
              <a:schemeClr val="bg2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>
              <a:latin typeface="+mn-ea"/>
            </a:endParaRPr>
          </a:p>
        </p:txBody>
      </p:sp>
      <p:sp>
        <p:nvSpPr>
          <p:cNvPr id="83" name="Line 53"/>
          <p:cNvSpPr>
            <a:spLocks noChangeShapeType="1"/>
          </p:cNvSpPr>
          <p:nvPr/>
        </p:nvSpPr>
        <p:spPr bwMode="auto">
          <a:xfrm>
            <a:off x="3278447" y="4894263"/>
            <a:ext cx="2063750" cy="0"/>
          </a:xfrm>
          <a:prstGeom prst="line">
            <a:avLst/>
          </a:prstGeom>
          <a:noFill/>
          <a:ln w="9525" cap="rnd">
            <a:solidFill>
              <a:schemeClr val="bg2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>
              <a:latin typeface="+mn-ea"/>
            </a:endParaRPr>
          </a:p>
        </p:txBody>
      </p:sp>
      <p:sp>
        <p:nvSpPr>
          <p:cNvPr id="84" name="직사각형 83"/>
          <p:cNvSpPr/>
          <p:nvPr/>
        </p:nvSpPr>
        <p:spPr>
          <a:xfrm>
            <a:off x="3483234" y="4543425"/>
            <a:ext cx="793491" cy="266700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85" name="직사각형 84"/>
          <p:cNvSpPr/>
          <p:nvPr/>
        </p:nvSpPr>
        <p:spPr>
          <a:xfrm>
            <a:off x="4286250" y="4543425"/>
            <a:ext cx="632084" cy="266700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86" name="직사각형 85"/>
          <p:cNvSpPr/>
          <p:nvPr/>
        </p:nvSpPr>
        <p:spPr>
          <a:xfrm>
            <a:off x="3781685" y="4508162"/>
            <a:ext cx="55015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400" b="1" dirty="0" smtClean="0">
                <a:latin typeface="+mn-ea"/>
              </a:rPr>
              <a:t>60%</a:t>
            </a:r>
            <a:endParaRPr lang="ko-KR" altLang="en-US" sz="1400" dirty="0">
              <a:latin typeface="+mn-ea"/>
            </a:endParaRPr>
          </a:p>
        </p:txBody>
      </p:sp>
      <p:sp>
        <p:nvSpPr>
          <p:cNvPr id="87" name="직사각형 86"/>
          <p:cNvSpPr/>
          <p:nvPr/>
        </p:nvSpPr>
        <p:spPr>
          <a:xfrm>
            <a:off x="4327508" y="4508162"/>
            <a:ext cx="55015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400" b="1" dirty="0" smtClean="0">
                <a:latin typeface="+mn-ea"/>
              </a:rPr>
              <a:t>40%</a:t>
            </a:r>
            <a:endParaRPr lang="ko-KR" altLang="en-US" sz="1400" dirty="0">
              <a:latin typeface="+mn-ea"/>
            </a:endParaRPr>
          </a:p>
        </p:txBody>
      </p:sp>
      <p:sp>
        <p:nvSpPr>
          <p:cNvPr id="88" name="Text Box 30"/>
          <p:cNvSpPr txBox="1">
            <a:spLocks noChangeArrowheads="1"/>
          </p:cNvSpPr>
          <p:nvPr/>
        </p:nvSpPr>
        <p:spPr bwMode="auto">
          <a:xfrm>
            <a:off x="3674892" y="4281917"/>
            <a:ext cx="5357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/>
            <a:r>
              <a:rPr lang="en-US" altLang="ko-KR" sz="1200" b="1" dirty="0" smtClean="0">
                <a:latin typeface="+mn-ea"/>
                <a:ea typeface="+mn-ea"/>
              </a:rPr>
              <a:t>Push</a:t>
            </a:r>
            <a:endParaRPr lang="en-US" altLang="ko-KR" sz="1200" b="1" dirty="0">
              <a:latin typeface="+mn-ea"/>
              <a:ea typeface="+mn-ea"/>
            </a:endParaRPr>
          </a:p>
        </p:txBody>
      </p:sp>
      <p:sp>
        <p:nvSpPr>
          <p:cNvPr id="89" name="Text Box 30"/>
          <p:cNvSpPr txBox="1">
            <a:spLocks noChangeArrowheads="1"/>
          </p:cNvSpPr>
          <p:nvPr/>
        </p:nvSpPr>
        <p:spPr bwMode="auto">
          <a:xfrm>
            <a:off x="4354514" y="4281917"/>
            <a:ext cx="45557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/>
            <a:r>
              <a:rPr lang="en-US" altLang="ko-KR" sz="1200" b="1" dirty="0">
                <a:latin typeface="+mn-ea"/>
                <a:ea typeface="+mn-ea"/>
              </a:rPr>
              <a:t>Pull</a:t>
            </a:r>
          </a:p>
        </p:txBody>
      </p:sp>
      <p:sp>
        <p:nvSpPr>
          <p:cNvPr id="90" name="직사각형 89"/>
          <p:cNvSpPr/>
          <p:nvPr/>
        </p:nvSpPr>
        <p:spPr>
          <a:xfrm>
            <a:off x="5620953" y="4543425"/>
            <a:ext cx="734603" cy="266700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91" name="직사각형 90"/>
          <p:cNvSpPr/>
          <p:nvPr/>
        </p:nvSpPr>
        <p:spPr>
          <a:xfrm>
            <a:off x="6355556" y="4543425"/>
            <a:ext cx="700497" cy="266700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92" name="직사각형 91"/>
          <p:cNvSpPr/>
          <p:nvPr/>
        </p:nvSpPr>
        <p:spPr>
          <a:xfrm>
            <a:off x="5721696" y="4508162"/>
            <a:ext cx="55015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400" b="1" dirty="0" smtClean="0">
                <a:latin typeface="+mn-ea"/>
              </a:rPr>
              <a:t>50%</a:t>
            </a:r>
            <a:endParaRPr lang="ko-KR" altLang="en-US" sz="1400" dirty="0">
              <a:latin typeface="+mn-ea"/>
            </a:endParaRPr>
          </a:p>
        </p:txBody>
      </p:sp>
      <p:sp>
        <p:nvSpPr>
          <p:cNvPr id="93" name="직사각형 92"/>
          <p:cNvSpPr/>
          <p:nvPr/>
        </p:nvSpPr>
        <p:spPr>
          <a:xfrm>
            <a:off x="6512528" y="4508162"/>
            <a:ext cx="55015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400" b="1" dirty="0" smtClean="0">
                <a:latin typeface="+mn-ea"/>
              </a:rPr>
              <a:t>50%</a:t>
            </a:r>
            <a:endParaRPr lang="ko-KR" altLang="en-US" sz="1400" dirty="0">
              <a:latin typeface="+mn-ea"/>
            </a:endParaRPr>
          </a:p>
        </p:txBody>
      </p:sp>
      <p:sp>
        <p:nvSpPr>
          <p:cNvPr id="94" name="Text Box 30"/>
          <p:cNvSpPr txBox="1">
            <a:spLocks noChangeArrowheads="1"/>
          </p:cNvSpPr>
          <p:nvPr/>
        </p:nvSpPr>
        <p:spPr bwMode="auto">
          <a:xfrm>
            <a:off x="5775541" y="4281917"/>
            <a:ext cx="5357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/>
            <a:r>
              <a:rPr lang="en-US" altLang="ko-KR" sz="1200" b="1" dirty="0" smtClean="0">
                <a:latin typeface="+mn-ea"/>
                <a:ea typeface="+mn-ea"/>
              </a:rPr>
              <a:t>Push</a:t>
            </a:r>
            <a:endParaRPr lang="en-US" altLang="ko-KR" sz="1200" b="1" dirty="0">
              <a:latin typeface="+mn-ea"/>
              <a:ea typeface="+mn-ea"/>
            </a:endParaRPr>
          </a:p>
        </p:txBody>
      </p:sp>
      <p:sp>
        <p:nvSpPr>
          <p:cNvPr id="95" name="Text Box 30"/>
          <p:cNvSpPr txBox="1">
            <a:spLocks noChangeArrowheads="1"/>
          </p:cNvSpPr>
          <p:nvPr/>
        </p:nvSpPr>
        <p:spPr bwMode="auto">
          <a:xfrm>
            <a:off x="6405737" y="4281917"/>
            <a:ext cx="45557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/>
            <a:r>
              <a:rPr lang="en-US" altLang="ko-KR" sz="1200" b="1" dirty="0">
                <a:latin typeface="+mn-ea"/>
                <a:ea typeface="+mn-ea"/>
              </a:rPr>
              <a:t>Pull</a:t>
            </a:r>
          </a:p>
        </p:txBody>
      </p:sp>
      <p:sp>
        <p:nvSpPr>
          <p:cNvPr id="96" name="AutoShape 12"/>
          <p:cNvSpPr>
            <a:spLocks noChangeArrowheads="1"/>
          </p:cNvSpPr>
          <p:nvPr/>
        </p:nvSpPr>
        <p:spPr bwMode="auto">
          <a:xfrm>
            <a:off x="7567999" y="2081213"/>
            <a:ext cx="2032000" cy="592137"/>
          </a:xfrm>
          <a:prstGeom prst="homePlate">
            <a:avLst>
              <a:gd name="adj" fmla="val 28473"/>
            </a:avLst>
          </a:prstGeom>
          <a:noFill/>
          <a:ln w="28575">
            <a:solidFill>
              <a:schemeClr val="bg1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ko-KR" altLang="en-US" b="1">
              <a:latin typeface="+mn-ea"/>
            </a:endParaRPr>
          </a:p>
        </p:txBody>
      </p:sp>
      <p:sp>
        <p:nvSpPr>
          <p:cNvPr id="97" name="Rectangle 15"/>
          <p:cNvSpPr>
            <a:spLocks noChangeArrowheads="1"/>
          </p:cNvSpPr>
          <p:nvPr/>
        </p:nvSpPr>
        <p:spPr bwMode="auto">
          <a:xfrm>
            <a:off x="7548949" y="2749550"/>
            <a:ext cx="2012950" cy="3372158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ko-KR" altLang="en-US" b="1">
              <a:latin typeface="+mn-ea"/>
            </a:endParaRPr>
          </a:p>
        </p:txBody>
      </p:sp>
      <p:sp>
        <p:nvSpPr>
          <p:cNvPr id="98" name="Text Box 19"/>
          <p:cNvSpPr txBox="1">
            <a:spLocks noChangeArrowheads="1"/>
          </p:cNvSpPr>
          <p:nvPr/>
        </p:nvSpPr>
        <p:spPr bwMode="auto">
          <a:xfrm>
            <a:off x="8342699" y="2051050"/>
            <a:ext cx="5270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/>
            <a:r>
              <a:rPr lang="en-US" altLang="ko-KR" sz="1400" b="1" u="sng" dirty="0" smtClean="0">
                <a:latin typeface="+mn-ea"/>
                <a:ea typeface="+mn-ea"/>
              </a:rPr>
              <a:t>Y+4</a:t>
            </a:r>
            <a:endParaRPr lang="en-US" altLang="ko-KR" sz="1400" b="1" u="sng" dirty="0">
              <a:latin typeface="+mn-ea"/>
              <a:ea typeface="+mn-ea"/>
            </a:endParaRPr>
          </a:p>
        </p:txBody>
      </p:sp>
      <p:sp>
        <p:nvSpPr>
          <p:cNvPr id="99" name="Text Box 24"/>
          <p:cNvSpPr txBox="1">
            <a:spLocks noChangeArrowheads="1"/>
          </p:cNvSpPr>
          <p:nvPr/>
        </p:nvSpPr>
        <p:spPr bwMode="auto">
          <a:xfrm>
            <a:off x="8141087" y="2278063"/>
            <a:ext cx="1021433" cy="323165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none">
            <a:spAutoFit/>
          </a:bodyPr>
          <a:lstStyle/>
          <a:p>
            <a:pPr>
              <a:defRPr/>
            </a:pPr>
            <a:r>
              <a:rPr lang="ko-KR" altLang="en-US" sz="1500" b="1" smtClean="0">
                <a:solidFill>
                  <a:srgbClr val="00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ea"/>
              </a:rPr>
              <a:t>성과 창출</a:t>
            </a:r>
            <a:endParaRPr lang="ko-KR" altLang="en-US" sz="1500" b="1" dirty="0">
              <a:solidFill>
                <a:srgbClr val="00006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+mn-ea"/>
            </a:endParaRPr>
          </a:p>
        </p:txBody>
      </p:sp>
      <p:sp>
        <p:nvSpPr>
          <p:cNvPr id="100" name="Text Box 39"/>
          <p:cNvSpPr txBox="1">
            <a:spLocks noChangeArrowheads="1"/>
          </p:cNvSpPr>
          <p:nvPr/>
        </p:nvSpPr>
        <p:spPr bwMode="auto">
          <a:xfrm>
            <a:off x="7992077" y="3119438"/>
            <a:ext cx="102784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/>
            <a:r>
              <a:rPr lang="ko-KR" altLang="en-US" sz="1400" b="1" u="sng">
                <a:solidFill>
                  <a:srgbClr val="0000CC"/>
                </a:solidFill>
                <a:latin typeface="+mn-ea"/>
                <a:ea typeface="+mn-ea"/>
              </a:rPr>
              <a:t> </a:t>
            </a:r>
            <a:r>
              <a:rPr lang="ko-KR" altLang="en-US" sz="1400" b="1" u="sng" smtClean="0">
                <a:solidFill>
                  <a:srgbClr val="0000CC"/>
                </a:solidFill>
                <a:latin typeface="+mn-ea"/>
                <a:ea typeface="+mn-ea"/>
              </a:rPr>
              <a:t>변화 선도</a:t>
            </a:r>
            <a:endParaRPr lang="ko-KR" altLang="en-US" sz="1400" b="1" u="sng" dirty="0">
              <a:solidFill>
                <a:srgbClr val="0000CC"/>
              </a:solidFill>
              <a:latin typeface="+mn-ea"/>
              <a:ea typeface="+mn-ea"/>
            </a:endParaRPr>
          </a:p>
        </p:txBody>
      </p:sp>
      <p:sp>
        <p:nvSpPr>
          <p:cNvPr id="101" name="Text Box 40"/>
          <p:cNvSpPr txBox="1">
            <a:spLocks noChangeArrowheads="1"/>
          </p:cNvSpPr>
          <p:nvPr/>
        </p:nvSpPr>
        <p:spPr bwMode="auto">
          <a:xfrm>
            <a:off x="7652424" y="3389313"/>
            <a:ext cx="1476686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algn="ctr" eaLnBrk="1" hangingPunct="1">
              <a:lnSpc>
                <a:spcPct val="120000"/>
              </a:lnSpc>
            </a:pPr>
            <a:r>
              <a:rPr lang="ko-KR" altLang="en-US" sz="1200" dirty="0">
                <a:latin typeface="+mn-ea"/>
                <a:ea typeface="+mn-ea"/>
              </a:rPr>
              <a:t>시정방침</a:t>
            </a:r>
            <a:r>
              <a:rPr lang="en-US" altLang="ko-KR" sz="1200" dirty="0">
                <a:latin typeface="+mn-ea"/>
                <a:ea typeface="+mn-ea"/>
              </a:rPr>
              <a:t>/</a:t>
            </a:r>
            <a:r>
              <a:rPr lang="ko-KR" altLang="en-US" sz="1200" dirty="0" smtClean="0">
                <a:latin typeface="+mn-ea"/>
                <a:ea typeface="+mn-ea"/>
              </a:rPr>
              <a:t>핵심가치</a:t>
            </a:r>
            <a:endParaRPr lang="en-US" altLang="ko-KR" sz="1200" dirty="0" smtClean="0">
              <a:latin typeface="+mn-ea"/>
              <a:ea typeface="+mn-ea"/>
            </a:endParaRPr>
          </a:p>
          <a:p>
            <a:pPr algn="ctr" eaLnBrk="1" hangingPunct="1">
              <a:lnSpc>
                <a:spcPct val="120000"/>
              </a:lnSpc>
            </a:pPr>
            <a:r>
              <a:rPr lang="ko-KR" altLang="en-US" sz="1200" dirty="0" smtClean="0">
                <a:latin typeface="+mn-ea"/>
                <a:ea typeface="+mn-ea"/>
              </a:rPr>
              <a:t>기반 성과창출</a:t>
            </a:r>
            <a:endParaRPr lang="ko-KR" altLang="en-US" sz="1200" dirty="0">
              <a:latin typeface="+mn-ea"/>
              <a:ea typeface="+mn-ea"/>
            </a:endParaRPr>
          </a:p>
        </p:txBody>
      </p:sp>
      <p:sp>
        <p:nvSpPr>
          <p:cNvPr id="102" name="Text Box 41"/>
          <p:cNvSpPr txBox="1">
            <a:spLocks noChangeArrowheads="1"/>
          </p:cNvSpPr>
          <p:nvPr/>
        </p:nvSpPr>
        <p:spPr bwMode="auto">
          <a:xfrm>
            <a:off x="7754598" y="3917950"/>
            <a:ext cx="13708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ko-KR"/>
            </a:defPPr>
            <a:lvl1pPr>
              <a:defRPr kumimoji="1" sz="1200" b="1">
                <a:latin typeface="맑은 고딕" pitchFamily="50" charset="-127"/>
                <a:ea typeface="맑은 고딕" pitchFamily="50" charset="-127"/>
              </a:defRPr>
            </a:lvl1pPr>
            <a:lvl2pPr marL="742950" indent="-285750" eaLnBrk="0" hangingPunct="0">
              <a:defRPr kumimoji="1"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굴림" pitchFamily="50" charset="-127"/>
                <a:ea typeface="굴림" pitchFamily="50" charset="-127"/>
              </a:defRPr>
            </a:lvl9pPr>
          </a:lstStyle>
          <a:p>
            <a:r>
              <a:rPr lang="ko-KR" altLang="en-US" dirty="0" err="1">
                <a:latin typeface="+mn-ea"/>
                <a:ea typeface="+mn-ea"/>
              </a:rPr>
              <a:t>선순환</a:t>
            </a:r>
            <a:r>
              <a:rPr lang="ko-KR" altLang="en-US" dirty="0">
                <a:latin typeface="+mn-ea"/>
                <a:ea typeface="+mn-ea"/>
              </a:rPr>
              <a:t> 체계 구축</a:t>
            </a:r>
            <a:endParaRPr lang="en-US" altLang="ko-KR" dirty="0">
              <a:latin typeface="+mn-ea"/>
              <a:ea typeface="+mn-ea"/>
            </a:endParaRPr>
          </a:p>
        </p:txBody>
      </p:sp>
      <p:sp>
        <p:nvSpPr>
          <p:cNvPr id="103" name="Text Box 42"/>
          <p:cNvSpPr txBox="1">
            <a:spLocks noChangeArrowheads="1"/>
          </p:cNvSpPr>
          <p:nvPr/>
        </p:nvSpPr>
        <p:spPr bwMode="auto">
          <a:xfrm>
            <a:off x="7556887" y="4897438"/>
            <a:ext cx="1938351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>
              <a:lnSpc>
                <a:spcPts val="1800"/>
              </a:lnSpc>
            </a:pPr>
            <a:r>
              <a:rPr lang="en-US" altLang="ko-KR" sz="1300" b="1" dirty="0" smtClean="0">
                <a:latin typeface="+mn-ea"/>
                <a:ea typeface="+mn-ea"/>
              </a:rPr>
              <a:t>*</a:t>
            </a:r>
            <a:r>
              <a:rPr lang="ko-KR" altLang="en-US" sz="1300" b="1" dirty="0" smtClean="0">
                <a:latin typeface="+mn-ea"/>
                <a:ea typeface="+mn-ea"/>
              </a:rPr>
              <a:t>성과 </a:t>
            </a:r>
            <a:r>
              <a:rPr lang="ko-KR" altLang="en-US" sz="1300" b="1" dirty="0" err="1" smtClean="0">
                <a:latin typeface="+mn-ea"/>
                <a:ea typeface="+mn-ea"/>
              </a:rPr>
              <a:t>환류</a:t>
            </a:r>
            <a:r>
              <a:rPr lang="ko-KR" altLang="en-US" sz="1300" b="1" dirty="0" smtClean="0">
                <a:latin typeface="+mn-ea"/>
                <a:ea typeface="+mn-ea"/>
              </a:rPr>
              <a:t> 체계</a:t>
            </a:r>
            <a:endParaRPr lang="en-US" altLang="ko-KR" sz="1300" b="1" dirty="0" smtClean="0">
              <a:latin typeface="+mn-ea"/>
              <a:ea typeface="+mn-ea"/>
            </a:endParaRPr>
          </a:p>
          <a:p>
            <a:pPr eaLnBrk="1" hangingPunct="1">
              <a:lnSpc>
                <a:spcPts val="1800"/>
              </a:lnSpc>
            </a:pPr>
            <a:r>
              <a:rPr lang="en-US" altLang="ko-KR" sz="1300" b="1" dirty="0" smtClean="0">
                <a:latin typeface="+mn-ea"/>
                <a:ea typeface="+mn-ea"/>
              </a:rPr>
              <a:t>*</a:t>
            </a:r>
            <a:r>
              <a:rPr lang="ko-KR" altLang="en-US" sz="1300" b="1" dirty="0" smtClean="0">
                <a:latin typeface="+mn-ea"/>
                <a:ea typeface="+mn-ea"/>
              </a:rPr>
              <a:t>학습 조직화</a:t>
            </a:r>
            <a:endParaRPr lang="en-US" altLang="ko-KR" sz="1300" b="1" dirty="0" smtClean="0">
              <a:latin typeface="+mn-ea"/>
              <a:ea typeface="+mn-ea"/>
            </a:endParaRPr>
          </a:p>
          <a:p>
            <a:pPr eaLnBrk="1" hangingPunct="1">
              <a:lnSpc>
                <a:spcPts val="1800"/>
              </a:lnSpc>
            </a:pPr>
            <a:r>
              <a:rPr lang="en-US" altLang="ko-KR" sz="1300" b="1" dirty="0" smtClean="0">
                <a:latin typeface="+mn-ea"/>
                <a:ea typeface="+mn-ea"/>
              </a:rPr>
              <a:t>*</a:t>
            </a:r>
            <a:r>
              <a:rPr lang="ko-KR" altLang="en-US" sz="1300" b="1" dirty="0">
                <a:solidFill>
                  <a:srgbClr val="FF0000"/>
                </a:solidFill>
                <a:latin typeface="+mn-ea"/>
                <a:ea typeface="+mn-ea"/>
              </a:rPr>
              <a:t>변화 </a:t>
            </a:r>
            <a:r>
              <a:rPr lang="ko-KR" altLang="en-US" sz="1300" b="1" dirty="0" smtClean="0">
                <a:solidFill>
                  <a:srgbClr val="FF0000"/>
                </a:solidFill>
                <a:latin typeface="+mn-ea"/>
                <a:ea typeface="+mn-ea"/>
              </a:rPr>
              <a:t>활동의 성과 연동</a:t>
            </a:r>
            <a:endParaRPr lang="ko-KR" altLang="en-US" sz="1300" b="1" dirty="0">
              <a:solidFill>
                <a:srgbClr val="FF0000"/>
              </a:solidFill>
              <a:latin typeface="+mn-ea"/>
              <a:ea typeface="+mn-ea"/>
            </a:endParaRPr>
          </a:p>
          <a:p>
            <a:pPr eaLnBrk="1" hangingPunct="1">
              <a:lnSpc>
                <a:spcPts val="1800"/>
              </a:lnSpc>
            </a:pPr>
            <a:r>
              <a:rPr lang="ko-KR" altLang="en-US" sz="1300" b="1" dirty="0">
                <a:latin typeface="+mn-ea"/>
                <a:ea typeface="+mn-ea"/>
              </a:rPr>
              <a:t>  </a:t>
            </a:r>
            <a:r>
              <a:rPr lang="en-US" altLang="ko-KR" sz="1300" b="1" dirty="0" smtClean="0">
                <a:latin typeface="+mn-ea"/>
                <a:ea typeface="+mn-ea"/>
              </a:rPr>
              <a:t>(</a:t>
            </a:r>
            <a:r>
              <a:rPr lang="ko-KR" altLang="en-US" sz="1300" b="1" dirty="0" smtClean="0">
                <a:latin typeface="+mn-ea"/>
                <a:ea typeface="+mn-ea"/>
              </a:rPr>
              <a:t>조직문화 변혁</a:t>
            </a:r>
            <a:r>
              <a:rPr lang="en-US" altLang="ko-KR" sz="1300" b="1" dirty="0" smtClean="0">
                <a:latin typeface="+mn-ea"/>
                <a:ea typeface="+mn-ea"/>
              </a:rPr>
              <a:t>)</a:t>
            </a:r>
            <a:endParaRPr lang="en-US" altLang="ko-KR" sz="1300" b="1" dirty="0">
              <a:latin typeface="+mn-ea"/>
              <a:ea typeface="+mn-ea"/>
            </a:endParaRPr>
          </a:p>
        </p:txBody>
      </p:sp>
      <p:sp>
        <p:nvSpPr>
          <p:cNvPr id="104" name="Line 52"/>
          <p:cNvSpPr>
            <a:spLocks noChangeShapeType="1"/>
          </p:cNvSpPr>
          <p:nvPr/>
        </p:nvSpPr>
        <p:spPr bwMode="auto">
          <a:xfrm>
            <a:off x="7556887" y="4351338"/>
            <a:ext cx="2063750" cy="0"/>
          </a:xfrm>
          <a:prstGeom prst="line">
            <a:avLst/>
          </a:prstGeom>
          <a:noFill/>
          <a:ln w="9525" cap="rnd">
            <a:solidFill>
              <a:schemeClr val="bg2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>
              <a:latin typeface="+mn-ea"/>
            </a:endParaRPr>
          </a:p>
        </p:txBody>
      </p:sp>
      <p:sp>
        <p:nvSpPr>
          <p:cNvPr id="105" name="Line 55"/>
          <p:cNvSpPr>
            <a:spLocks noChangeShapeType="1"/>
          </p:cNvSpPr>
          <p:nvPr/>
        </p:nvSpPr>
        <p:spPr bwMode="auto">
          <a:xfrm>
            <a:off x="7529899" y="4894263"/>
            <a:ext cx="2063750" cy="0"/>
          </a:xfrm>
          <a:prstGeom prst="line">
            <a:avLst/>
          </a:prstGeom>
          <a:noFill/>
          <a:ln w="9525" cap="rnd">
            <a:solidFill>
              <a:schemeClr val="bg2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>
              <a:latin typeface="+mn-ea"/>
            </a:endParaRPr>
          </a:p>
        </p:txBody>
      </p:sp>
      <p:sp>
        <p:nvSpPr>
          <p:cNvPr id="106" name="Text Box 56"/>
          <p:cNvSpPr txBox="1">
            <a:spLocks noChangeArrowheads="1"/>
          </p:cNvSpPr>
          <p:nvPr/>
        </p:nvSpPr>
        <p:spPr bwMode="auto">
          <a:xfrm>
            <a:off x="7870139" y="2795588"/>
            <a:ext cx="131638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ko-KR"/>
            </a:defPPr>
            <a:lvl1pPr algn="ctr">
              <a:defRPr kumimoji="1" sz="1200" b="1">
                <a:latin typeface="+mn-ea"/>
              </a:defRPr>
            </a:lvl1pPr>
            <a:lvl2pPr marL="742950" indent="-285750" eaLnBrk="0" hangingPunct="0">
              <a:defRPr kumimoji="1"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굴림" pitchFamily="50" charset="-127"/>
                <a:ea typeface="굴림" pitchFamily="50" charset="-127"/>
              </a:defRPr>
            </a:lvl9pPr>
          </a:lstStyle>
          <a:p>
            <a:r>
              <a:rPr lang="ko-KR" altLang="en-US"/>
              <a:t>핵심가치</a:t>
            </a:r>
            <a:r>
              <a:rPr lang="en-US" altLang="ko-KR" dirty="0"/>
              <a:t> </a:t>
            </a:r>
            <a:r>
              <a:rPr lang="ko-KR" altLang="en-US" dirty="0"/>
              <a:t>일상화</a:t>
            </a:r>
          </a:p>
        </p:txBody>
      </p:sp>
      <p:grpSp>
        <p:nvGrpSpPr>
          <p:cNvPr id="107" name="그룹 74"/>
          <p:cNvGrpSpPr>
            <a:grpSpLocks/>
          </p:cNvGrpSpPr>
          <p:nvPr/>
        </p:nvGrpSpPr>
        <p:grpSpPr bwMode="auto">
          <a:xfrm>
            <a:off x="7572762" y="3130550"/>
            <a:ext cx="2020887" cy="1735138"/>
            <a:chOff x="5413624" y="3130512"/>
            <a:chExt cx="2111862" cy="1734818"/>
          </a:xfrm>
        </p:grpSpPr>
        <p:sp>
          <p:nvSpPr>
            <p:cNvPr id="108" name="Line 62"/>
            <p:cNvSpPr>
              <a:spLocks noChangeShapeType="1"/>
            </p:cNvSpPr>
            <p:nvPr/>
          </p:nvSpPr>
          <p:spPr bwMode="auto">
            <a:xfrm>
              <a:off x="5413624" y="3130512"/>
              <a:ext cx="2063750" cy="0"/>
            </a:xfrm>
            <a:prstGeom prst="line">
              <a:avLst/>
            </a:prstGeom>
            <a:noFill/>
            <a:ln w="9525" cap="rnd">
              <a:solidFill>
                <a:schemeClr val="hlink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ko-KR" altLang="en-US">
                <a:latin typeface="+mn-ea"/>
              </a:endParaRPr>
            </a:p>
          </p:txBody>
        </p:sp>
        <p:sp>
          <p:nvSpPr>
            <p:cNvPr id="109" name="Line 49"/>
            <p:cNvSpPr>
              <a:spLocks noChangeShapeType="1"/>
            </p:cNvSpPr>
            <p:nvPr/>
          </p:nvSpPr>
          <p:spPr bwMode="auto">
            <a:xfrm>
              <a:off x="5435190" y="3816186"/>
              <a:ext cx="2063753" cy="0"/>
            </a:xfrm>
            <a:prstGeom prst="line">
              <a:avLst/>
            </a:prstGeom>
            <a:noFill/>
            <a:ln w="9525" cap="rnd">
              <a:solidFill>
                <a:schemeClr val="accent1">
                  <a:lumMod val="75000"/>
                </a:schemeClr>
              </a:solidFill>
              <a:prstDash val="sysDot"/>
              <a:round/>
              <a:headEnd/>
              <a:tailEnd/>
            </a:ln>
            <a:effectLst/>
            <a:extLst/>
          </p:spPr>
          <p:txBody>
            <a:bodyPr/>
            <a:lstStyle/>
            <a:p>
              <a:pPr>
                <a:defRPr/>
              </a:pPr>
              <a:endParaRPr lang="ko-KR" altLang="en-US">
                <a:latin typeface="+mn-ea"/>
              </a:endParaRPr>
            </a:p>
          </p:txBody>
        </p:sp>
        <p:sp>
          <p:nvSpPr>
            <p:cNvPr id="110" name="Line 52"/>
            <p:cNvSpPr>
              <a:spLocks noChangeShapeType="1"/>
            </p:cNvSpPr>
            <p:nvPr/>
          </p:nvSpPr>
          <p:spPr bwMode="auto">
            <a:xfrm>
              <a:off x="5461733" y="4322505"/>
              <a:ext cx="2063753" cy="0"/>
            </a:xfrm>
            <a:prstGeom prst="line">
              <a:avLst/>
            </a:prstGeom>
            <a:noFill/>
            <a:ln w="9525" cap="rnd">
              <a:solidFill>
                <a:schemeClr val="accent1">
                  <a:lumMod val="75000"/>
                </a:schemeClr>
              </a:solidFill>
              <a:prstDash val="sysDot"/>
              <a:round/>
              <a:headEnd/>
              <a:tailEnd/>
            </a:ln>
            <a:effectLst/>
            <a:extLst/>
          </p:spPr>
          <p:txBody>
            <a:bodyPr/>
            <a:lstStyle/>
            <a:p>
              <a:pPr>
                <a:defRPr/>
              </a:pPr>
              <a:endParaRPr lang="ko-KR" altLang="en-US">
                <a:latin typeface="+mn-ea"/>
              </a:endParaRPr>
            </a:p>
          </p:txBody>
        </p:sp>
        <p:sp>
          <p:nvSpPr>
            <p:cNvPr id="111" name="Line 55"/>
            <p:cNvSpPr>
              <a:spLocks noChangeShapeType="1"/>
            </p:cNvSpPr>
            <p:nvPr/>
          </p:nvSpPr>
          <p:spPr bwMode="auto">
            <a:xfrm>
              <a:off x="5435190" y="4865330"/>
              <a:ext cx="2063753" cy="0"/>
            </a:xfrm>
            <a:prstGeom prst="line">
              <a:avLst/>
            </a:prstGeom>
            <a:noFill/>
            <a:ln w="9525" cap="rnd">
              <a:solidFill>
                <a:schemeClr val="accent1">
                  <a:lumMod val="75000"/>
                </a:schemeClr>
              </a:solidFill>
              <a:prstDash val="sysDot"/>
              <a:round/>
              <a:headEnd/>
              <a:tailEnd/>
            </a:ln>
            <a:effectLst/>
            <a:extLst/>
          </p:spPr>
          <p:txBody>
            <a:bodyPr/>
            <a:lstStyle/>
            <a:p>
              <a:pPr>
                <a:defRPr/>
              </a:pPr>
              <a:endParaRPr lang="ko-KR" altLang="en-US">
                <a:latin typeface="+mn-ea"/>
              </a:endParaRPr>
            </a:p>
          </p:txBody>
        </p:sp>
      </p:grpSp>
      <p:sp>
        <p:nvSpPr>
          <p:cNvPr id="112" name="이등변 삼각형 111"/>
          <p:cNvSpPr/>
          <p:nvPr/>
        </p:nvSpPr>
        <p:spPr>
          <a:xfrm flipV="1">
            <a:off x="8477637" y="1992313"/>
            <a:ext cx="203200" cy="174625"/>
          </a:xfrm>
          <a:prstGeom prst="triangle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>
              <a:latin typeface="+mn-ea"/>
            </a:endParaRPr>
          </a:p>
        </p:txBody>
      </p:sp>
      <p:sp>
        <p:nvSpPr>
          <p:cNvPr id="114" name="직사각형 113"/>
          <p:cNvSpPr/>
          <p:nvPr/>
        </p:nvSpPr>
        <p:spPr>
          <a:xfrm>
            <a:off x="7721603" y="4543425"/>
            <a:ext cx="596104" cy="266700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115" name="직사각형 114"/>
          <p:cNvSpPr/>
          <p:nvPr/>
        </p:nvSpPr>
        <p:spPr>
          <a:xfrm>
            <a:off x="8331995" y="4543425"/>
            <a:ext cx="824708" cy="266700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>
              <a:latin typeface="+mn-ea"/>
            </a:endParaRPr>
          </a:p>
        </p:txBody>
      </p:sp>
      <p:sp>
        <p:nvSpPr>
          <p:cNvPr id="116" name="직사각형 115"/>
          <p:cNvSpPr/>
          <p:nvPr/>
        </p:nvSpPr>
        <p:spPr>
          <a:xfrm>
            <a:off x="7822345" y="4508162"/>
            <a:ext cx="55015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400" b="1" dirty="0">
                <a:latin typeface="+mn-ea"/>
              </a:rPr>
              <a:t>4</a:t>
            </a:r>
            <a:r>
              <a:rPr lang="en-US" altLang="ko-KR" sz="1400" b="1" dirty="0" smtClean="0">
                <a:latin typeface="+mn-ea"/>
              </a:rPr>
              <a:t>0%</a:t>
            </a:r>
            <a:endParaRPr lang="ko-KR" altLang="en-US" sz="1400" dirty="0">
              <a:latin typeface="+mn-ea"/>
            </a:endParaRPr>
          </a:p>
        </p:txBody>
      </p:sp>
      <p:sp>
        <p:nvSpPr>
          <p:cNvPr id="117" name="직사각형 116"/>
          <p:cNvSpPr/>
          <p:nvPr/>
        </p:nvSpPr>
        <p:spPr>
          <a:xfrm>
            <a:off x="8547050" y="4508162"/>
            <a:ext cx="55015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400" b="1" dirty="0">
                <a:latin typeface="+mn-ea"/>
              </a:rPr>
              <a:t>6</a:t>
            </a:r>
            <a:r>
              <a:rPr lang="en-US" altLang="ko-KR" sz="1400" b="1" dirty="0" smtClean="0">
                <a:latin typeface="+mn-ea"/>
              </a:rPr>
              <a:t>0%</a:t>
            </a:r>
            <a:endParaRPr lang="ko-KR" altLang="en-US" sz="1400" dirty="0">
              <a:latin typeface="+mn-ea"/>
            </a:endParaRPr>
          </a:p>
        </p:txBody>
      </p:sp>
      <p:sp>
        <p:nvSpPr>
          <p:cNvPr id="118" name="Text Box 30"/>
          <p:cNvSpPr txBox="1">
            <a:spLocks noChangeArrowheads="1"/>
          </p:cNvSpPr>
          <p:nvPr/>
        </p:nvSpPr>
        <p:spPr bwMode="auto">
          <a:xfrm>
            <a:off x="7876190" y="4281917"/>
            <a:ext cx="53572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/>
            <a:r>
              <a:rPr lang="en-US" altLang="ko-KR" sz="1200" b="1" dirty="0" smtClean="0">
                <a:latin typeface="+mn-ea"/>
                <a:ea typeface="+mn-ea"/>
              </a:rPr>
              <a:t>Push</a:t>
            </a:r>
            <a:endParaRPr lang="en-US" altLang="ko-KR" sz="1200" b="1" dirty="0">
              <a:latin typeface="+mn-ea"/>
              <a:ea typeface="+mn-ea"/>
            </a:endParaRPr>
          </a:p>
        </p:txBody>
      </p:sp>
      <p:sp>
        <p:nvSpPr>
          <p:cNvPr id="119" name="Text Box 30"/>
          <p:cNvSpPr txBox="1">
            <a:spLocks noChangeArrowheads="1"/>
          </p:cNvSpPr>
          <p:nvPr/>
        </p:nvSpPr>
        <p:spPr bwMode="auto">
          <a:xfrm>
            <a:off x="8506386" y="4281917"/>
            <a:ext cx="45557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itchFamily="50" charset="-127"/>
                <a:ea typeface="굴림" pitchFamily="50" charset="-127"/>
              </a:defRPr>
            </a:lvl9pPr>
          </a:lstStyle>
          <a:p>
            <a:pPr eaLnBrk="1" hangingPunct="1"/>
            <a:r>
              <a:rPr lang="en-US" altLang="ko-KR" sz="1200" b="1" dirty="0">
                <a:latin typeface="+mn-ea"/>
                <a:ea typeface="+mn-ea"/>
              </a:rPr>
              <a:t>Pull</a:t>
            </a:r>
          </a:p>
        </p:txBody>
      </p:sp>
      <p:cxnSp>
        <p:nvCxnSpPr>
          <p:cNvPr id="23" name="직선 연결선 22"/>
          <p:cNvCxnSpPr/>
          <p:nvPr/>
        </p:nvCxnSpPr>
        <p:spPr>
          <a:xfrm>
            <a:off x="296562" y="1643449"/>
            <a:ext cx="9267568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1" name="제목 3"/>
          <p:cNvSpPr txBox="1">
            <a:spLocks/>
          </p:cNvSpPr>
          <p:nvPr/>
        </p:nvSpPr>
        <p:spPr>
          <a:xfrm>
            <a:off x="57116" y="116632"/>
            <a:ext cx="5024132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3. </a:t>
            </a:r>
            <a:r>
              <a:rPr lang="ko-KR" altLang="en-US" dirty="0" smtClean="0">
                <a:latin typeface="맑은 고딕" panose="020B0503020000020004" pitchFamily="50" charset="-127"/>
              </a:rPr>
              <a:t>조직 소통강화 교육 프로그램 운영방안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122" name="Rectangle 20"/>
          <p:cNvSpPr>
            <a:spLocks noChangeArrowheads="1"/>
          </p:cNvSpPr>
          <p:nvPr/>
        </p:nvSpPr>
        <p:spPr bwMode="auto">
          <a:xfrm>
            <a:off x="318950" y="681797"/>
            <a:ext cx="927893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1600" dirty="0"/>
              <a:t>중장기적인 시정방침 및 </a:t>
            </a:r>
            <a:r>
              <a:rPr lang="ko-KR" altLang="en-US" sz="1600" dirty="0" smtClean="0"/>
              <a:t>핵심가치 </a:t>
            </a:r>
            <a:r>
              <a:rPr lang="ko-KR" altLang="en-US" sz="1600" dirty="0"/>
              <a:t>내재화 단계는 아래와 같으며</a:t>
            </a:r>
            <a:r>
              <a:rPr lang="en-US" altLang="ko-KR" sz="1600" dirty="0"/>
              <a:t>, </a:t>
            </a:r>
            <a:r>
              <a:rPr lang="ko-KR" altLang="en-US" sz="1600" dirty="0"/>
              <a:t>올해는 의식의 변화를 유도하고</a:t>
            </a:r>
            <a:endParaRPr lang="en-US" altLang="ko-KR" sz="1600" dirty="0"/>
          </a:p>
          <a:p>
            <a:r>
              <a:rPr lang="ko-KR" altLang="en-US" sz="1600" dirty="0"/>
              <a:t>이를 기반으로 </a:t>
            </a:r>
            <a:r>
              <a:rPr lang="ko-KR" altLang="en-US" sz="1600" dirty="0" smtClean="0"/>
              <a:t>차기 년부터 </a:t>
            </a:r>
            <a:r>
              <a:rPr lang="ko-KR" altLang="en-US" sz="1600" dirty="0"/>
              <a:t>실체적 변화를 이끌어 냄</a:t>
            </a:r>
            <a:endParaRPr lang="en-US" altLang="ko-KR" sz="1600" dirty="0"/>
          </a:p>
        </p:txBody>
      </p:sp>
      <p:sp>
        <p:nvSpPr>
          <p:cNvPr id="113" name="TextBox 112"/>
          <p:cNvSpPr txBox="1"/>
          <p:nvPr/>
        </p:nvSpPr>
        <p:spPr>
          <a:xfrm>
            <a:off x="7504938" y="187786"/>
            <a:ext cx="20810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Ⅶ.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 역량 강화 방안</a:t>
            </a:r>
          </a:p>
        </p:txBody>
      </p:sp>
    </p:spTree>
    <p:extLst>
      <p:ext uri="{BB962C8B-B14F-4D97-AF65-F5344CB8AC3E}">
        <p14:creationId xmlns:p14="http://schemas.microsoft.com/office/powerpoint/2010/main" val="891783573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오각형 32"/>
          <p:cNvSpPr/>
          <p:nvPr/>
        </p:nvSpPr>
        <p:spPr bwMode="auto">
          <a:xfrm>
            <a:off x="238125" y="2019333"/>
            <a:ext cx="4268788" cy="4200525"/>
          </a:xfrm>
          <a:prstGeom prst="homePlate">
            <a:avLst>
              <a:gd name="adj" fmla="val 8932"/>
            </a:avLst>
          </a:prstGeom>
          <a:solidFill>
            <a:schemeClr val="bg1">
              <a:lumMod val="95000"/>
            </a:schemeClr>
          </a:solidFill>
          <a:ln w="28575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wrap="none" anchor="ctr"/>
          <a:lstStyle/>
          <a:p>
            <a:pPr eaLnBrk="1" latinLnBrk="1" hangingPunct="1">
              <a:defRPr/>
            </a:pPr>
            <a:endParaRPr kumimoji="1" lang="ko-KR" altLang="en-US" sz="1200">
              <a:solidFill>
                <a:schemeClr val="bg1"/>
              </a:solidFill>
              <a:latin typeface="+mn-ea"/>
              <a:cs typeface="굴림" pitchFamily="50" charset="-127"/>
            </a:endParaRPr>
          </a:p>
        </p:txBody>
      </p:sp>
      <p:sp>
        <p:nvSpPr>
          <p:cNvPr id="57" name="직사각형 56"/>
          <p:cNvSpPr/>
          <p:nvPr/>
        </p:nvSpPr>
        <p:spPr bwMode="auto">
          <a:xfrm>
            <a:off x="2133600" y="3363946"/>
            <a:ext cx="485775" cy="608012"/>
          </a:xfrm>
          <a:prstGeom prst="rect">
            <a:avLst/>
          </a:prstGeom>
          <a:solidFill>
            <a:srgbClr val="FFFFFF">
              <a:lumMod val="95000"/>
            </a:srgbClr>
          </a:solidFill>
          <a:ln w="952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wrap="none" anchor="ctr"/>
          <a:lstStyle/>
          <a:p>
            <a:pPr eaLnBrk="1" latinLnBrk="1" hangingPunct="1">
              <a:defRPr/>
            </a:pPr>
            <a:endParaRPr kumimoji="1" lang="ko-KR" altLang="en-US" sz="1200" kern="0">
              <a:solidFill>
                <a:srgbClr val="FFFFFF"/>
              </a:solidFill>
              <a:latin typeface="+mn-ea"/>
              <a:cs typeface="굴림" pitchFamily="50" charset="-127"/>
            </a:endParaRPr>
          </a:p>
        </p:txBody>
      </p:sp>
      <p:sp>
        <p:nvSpPr>
          <p:cNvPr id="16389" name="직사각형 18"/>
          <p:cNvSpPr>
            <a:spLocks noChangeArrowheads="1"/>
          </p:cNvSpPr>
          <p:nvPr/>
        </p:nvSpPr>
        <p:spPr bwMode="auto">
          <a:xfrm>
            <a:off x="514350" y="2327308"/>
            <a:ext cx="1006475" cy="690563"/>
          </a:xfrm>
          <a:prstGeom prst="rect">
            <a:avLst/>
          </a:prstGeom>
          <a:solidFill>
            <a:srgbClr val="C7C7C7"/>
          </a:solidFill>
          <a:ln w="28575" algn="ctr">
            <a:solidFill>
              <a:srgbClr val="FFFFFF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pPr eaLnBrk="1" latinLnBrk="1" hangingPunct="1"/>
            <a:r>
              <a:rPr lang="ko-KR" altLang="en-US" sz="1200" b="1">
                <a:solidFill>
                  <a:srgbClr val="282828"/>
                </a:solidFill>
                <a:latin typeface="+mn-ea"/>
              </a:rPr>
              <a:t>세미나 목표</a:t>
            </a:r>
            <a:endParaRPr kumimoji="1" lang="ko-KR" altLang="en-US" sz="1200" b="1">
              <a:solidFill>
                <a:srgbClr val="282828"/>
              </a:solidFill>
              <a:latin typeface="+mn-ea"/>
              <a:cs typeface="굴림" pitchFamily="50" charset="-127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565275" y="2338421"/>
            <a:ext cx="2713038" cy="83099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82550" indent="-82550" algn="l" eaLnBrk="1" fontAlgn="auto" hangingPunct="1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ko-KR" altLang="en-US" sz="1200" kern="0" dirty="0" smtClean="0">
                <a:solidFill>
                  <a:srgbClr val="606060">
                    <a:lumMod val="50000"/>
                  </a:srgbClr>
                </a:solidFill>
                <a:latin typeface="+mn-ea"/>
              </a:rPr>
              <a:t>비전</a:t>
            </a:r>
            <a:r>
              <a:rPr lang="en-US" altLang="ko-KR" sz="1200" kern="0" dirty="0" smtClean="0">
                <a:solidFill>
                  <a:srgbClr val="606060">
                    <a:lumMod val="50000"/>
                  </a:srgbClr>
                </a:solidFill>
                <a:latin typeface="+mn-ea"/>
              </a:rPr>
              <a:t>/</a:t>
            </a:r>
            <a:r>
              <a:rPr lang="ko-KR" altLang="en-US" sz="1200" kern="0" dirty="0" smtClean="0">
                <a:solidFill>
                  <a:srgbClr val="606060">
                    <a:lumMod val="50000"/>
                  </a:srgbClr>
                </a:solidFill>
                <a:latin typeface="+mn-ea"/>
              </a:rPr>
              <a:t>시정방침의 </a:t>
            </a:r>
            <a:r>
              <a:rPr lang="ko-KR" altLang="en-US" sz="1200" kern="0" dirty="0">
                <a:solidFill>
                  <a:srgbClr val="606060">
                    <a:lumMod val="50000"/>
                  </a:srgbClr>
                </a:solidFill>
                <a:latin typeface="+mn-ea"/>
              </a:rPr>
              <a:t>중요성에 대한 공감대 형성 및 </a:t>
            </a:r>
            <a:r>
              <a:rPr lang="ko-KR" altLang="en-US" sz="1200" kern="0" dirty="0" err="1">
                <a:solidFill>
                  <a:srgbClr val="606060">
                    <a:lumMod val="50000"/>
                  </a:srgbClr>
                </a:solidFill>
                <a:latin typeface="+mn-ea"/>
              </a:rPr>
              <a:t>가치별</a:t>
            </a:r>
            <a:r>
              <a:rPr lang="ko-KR" altLang="en-US" sz="1200" kern="0" dirty="0">
                <a:solidFill>
                  <a:srgbClr val="606060">
                    <a:lumMod val="50000"/>
                  </a:srgbClr>
                </a:solidFill>
                <a:latin typeface="+mn-ea"/>
              </a:rPr>
              <a:t> 의미 명확화</a:t>
            </a:r>
            <a:endParaRPr lang="en-US" altLang="ko-KR" sz="1200" kern="0" dirty="0">
              <a:solidFill>
                <a:srgbClr val="606060">
                  <a:lumMod val="50000"/>
                </a:srgbClr>
              </a:solidFill>
              <a:latin typeface="+mn-ea"/>
            </a:endParaRPr>
          </a:p>
          <a:p>
            <a:pPr marL="82550" indent="-82550" algn="l" eaLnBrk="1" fontAlgn="auto" hangingPunct="1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ko-KR" altLang="en-US" sz="1200" kern="0" dirty="0" err="1" smtClean="0">
                <a:solidFill>
                  <a:srgbClr val="606060">
                    <a:lumMod val="50000"/>
                  </a:srgbClr>
                </a:solidFill>
                <a:latin typeface="+mn-ea"/>
              </a:rPr>
              <a:t>담당별</a:t>
            </a:r>
            <a:r>
              <a:rPr lang="ko-KR" altLang="en-US" sz="1200" kern="0" dirty="0" smtClean="0">
                <a:solidFill>
                  <a:srgbClr val="606060">
                    <a:lumMod val="50000"/>
                  </a:srgbClr>
                </a:solidFill>
                <a:latin typeface="+mn-ea"/>
              </a:rPr>
              <a:t> 시정방침</a:t>
            </a:r>
            <a:r>
              <a:rPr lang="en-US" altLang="ko-KR" sz="1200" kern="0" dirty="0" smtClean="0">
                <a:solidFill>
                  <a:srgbClr val="606060">
                    <a:lumMod val="50000"/>
                  </a:srgbClr>
                </a:solidFill>
                <a:latin typeface="+mn-ea"/>
              </a:rPr>
              <a:t>/</a:t>
            </a:r>
            <a:r>
              <a:rPr lang="ko-KR" altLang="en-US" sz="1200" kern="0" dirty="0" smtClean="0">
                <a:solidFill>
                  <a:srgbClr val="606060">
                    <a:lumMod val="50000"/>
                  </a:srgbClr>
                </a:solidFill>
                <a:latin typeface="+mn-ea"/>
              </a:rPr>
              <a:t>핵심가치 </a:t>
            </a:r>
            <a:r>
              <a:rPr lang="ko-KR" altLang="en-US" sz="1200" kern="0" dirty="0">
                <a:solidFill>
                  <a:srgbClr val="606060">
                    <a:lumMod val="50000"/>
                  </a:srgbClr>
                </a:solidFill>
                <a:latin typeface="+mn-ea"/>
              </a:rPr>
              <a:t>실천 </a:t>
            </a:r>
            <a:endParaRPr lang="en-US" altLang="ko-KR" sz="1200" kern="0" dirty="0" smtClean="0">
              <a:solidFill>
                <a:srgbClr val="606060">
                  <a:lumMod val="50000"/>
                </a:srgbClr>
              </a:solidFill>
              <a:latin typeface="+mn-ea"/>
            </a:endParaRPr>
          </a:p>
          <a:p>
            <a:pPr marL="82550" indent="-82550" algn="l" eaLnBrk="1" fontAlgn="auto" hangingPunct="1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ko-KR" altLang="en-US" sz="1200" kern="0" dirty="0" smtClean="0">
                <a:solidFill>
                  <a:srgbClr val="606060">
                    <a:lumMod val="50000"/>
                  </a:srgbClr>
                </a:solidFill>
                <a:latin typeface="+mn-ea"/>
              </a:rPr>
              <a:t>방안 </a:t>
            </a:r>
            <a:r>
              <a:rPr lang="ko-KR" altLang="en-US" sz="1200" kern="0" dirty="0">
                <a:solidFill>
                  <a:srgbClr val="606060">
                    <a:lumMod val="50000"/>
                  </a:srgbClr>
                </a:solidFill>
                <a:latin typeface="+mn-ea"/>
              </a:rPr>
              <a:t>도출</a:t>
            </a:r>
          </a:p>
        </p:txBody>
      </p:sp>
      <p:sp>
        <p:nvSpPr>
          <p:cNvPr id="16391" name="직사각형 20"/>
          <p:cNvSpPr>
            <a:spLocks noChangeArrowheads="1"/>
          </p:cNvSpPr>
          <p:nvPr/>
        </p:nvSpPr>
        <p:spPr bwMode="auto">
          <a:xfrm>
            <a:off x="514350" y="3168683"/>
            <a:ext cx="1006475" cy="831850"/>
          </a:xfrm>
          <a:prstGeom prst="rect">
            <a:avLst/>
          </a:prstGeom>
          <a:solidFill>
            <a:srgbClr val="C7C7C7"/>
          </a:solidFill>
          <a:ln w="28575" algn="ctr">
            <a:solidFill>
              <a:srgbClr val="FFFFFF"/>
            </a:solidFill>
            <a:round/>
            <a:headEnd/>
            <a:tailEnd type="triangle" w="med" len="med"/>
          </a:ln>
        </p:spPr>
        <p:txBody>
          <a:bodyPr lIns="72000" rIns="72000" anchor="ctr"/>
          <a:lstStyle/>
          <a:p>
            <a:pPr eaLnBrk="1" hangingPunct="1"/>
            <a:r>
              <a:rPr lang="ko-KR" altLang="en-US" sz="1200" b="1">
                <a:solidFill>
                  <a:srgbClr val="282828"/>
                </a:solidFill>
                <a:latin typeface="+mn-ea"/>
              </a:rPr>
              <a:t>세미나 내용 및 구성비</a:t>
            </a:r>
            <a:endParaRPr kumimoji="1" lang="ko-KR" altLang="en-US" sz="1200" b="1">
              <a:solidFill>
                <a:srgbClr val="282828"/>
              </a:solidFill>
              <a:latin typeface="+mn-ea"/>
              <a:cs typeface="굴림" pitchFamily="50" charset="-127"/>
            </a:endParaRPr>
          </a:p>
        </p:txBody>
      </p:sp>
      <p:sp>
        <p:nvSpPr>
          <p:cNvPr id="22" name="직사각형 21"/>
          <p:cNvSpPr/>
          <p:nvPr/>
        </p:nvSpPr>
        <p:spPr bwMode="auto">
          <a:xfrm>
            <a:off x="1647825" y="3363946"/>
            <a:ext cx="485775" cy="608012"/>
          </a:xfrm>
          <a:prstGeom prst="rect">
            <a:avLst/>
          </a:prstGeom>
          <a:solidFill>
            <a:srgbClr val="FFFFFF">
              <a:lumMod val="95000"/>
            </a:srgbClr>
          </a:solidFill>
          <a:ln w="952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wrap="none" anchor="ctr"/>
          <a:lstStyle/>
          <a:p>
            <a:pPr eaLnBrk="1" latinLnBrk="1" hangingPunct="1">
              <a:defRPr/>
            </a:pPr>
            <a:endParaRPr kumimoji="1" lang="ko-KR" altLang="en-US" sz="1200" kern="0">
              <a:solidFill>
                <a:srgbClr val="FFFFFF"/>
              </a:solidFill>
              <a:latin typeface="+mn-ea"/>
              <a:cs typeface="굴림" pitchFamily="50" charset="-127"/>
            </a:endParaRPr>
          </a:p>
        </p:txBody>
      </p:sp>
      <p:sp>
        <p:nvSpPr>
          <p:cNvPr id="24" name="직사각형 23"/>
          <p:cNvSpPr/>
          <p:nvPr/>
        </p:nvSpPr>
        <p:spPr bwMode="auto">
          <a:xfrm>
            <a:off x="2616200" y="3363946"/>
            <a:ext cx="1144588" cy="608012"/>
          </a:xfrm>
          <a:prstGeom prst="rect">
            <a:avLst/>
          </a:prstGeom>
          <a:solidFill>
            <a:srgbClr val="FFFFFF">
              <a:lumMod val="95000"/>
            </a:srgbClr>
          </a:solidFill>
          <a:ln w="952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wrap="none" anchor="ctr"/>
          <a:lstStyle/>
          <a:p>
            <a:pPr eaLnBrk="1" latinLnBrk="1" hangingPunct="1">
              <a:defRPr/>
            </a:pPr>
            <a:endParaRPr kumimoji="1" lang="ko-KR" altLang="en-US" sz="1200" kern="0">
              <a:solidFill>
                <a:srgbClr val="FFFFFF"/>
              </a:solidFill>
              <a:latin typeface="+mn-ea"/>
              <a:cs typeface="굴림" pitchFamily="50" charset="-127"/>
            </a:endParaRPr>
          </a:p>
        </p:txBody>
      </p:sp>
      <p:sp>
        <p:nvSpPr>
          <p:cNvPr id="25" name="직사각형 129"/>
          <p:cNvSpPr>
            <a:spLocks noChangeArrowheads="1"/>
          </p:cNvSpPr>
          <p:nvPr/>
        </p:nvSpPr>
        <p:spPr bwMode="auto">
          <a:xfrm>
            <a:off x="2898775" y="3452846"/>
            <a:ext cx="49212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ko-KR" altLang="en-US" sz="1200" kern="0" dirty="0">
                <a:solidFill>
                  <a:srgbClr val="606060"/>
                </a:solidFill>
                <a:latin typeface="+mn-ea"/>
                <a:sym typeface="Wingdings" pitchFamily="2" charset="2"/>
              </a:rPr>
              <a:t>실천</a:t>
            </a:r>
            <a:r>
              <a:rPr lang="en-US" altLang="ko-KR" sz="1200" kern="0" dirty="0">
                <a:solidFill>
                  <a:srgbClr val="606060"/>
                </a:solidFill>
                <a:latin typeface="+mn-ea"/>
                <a:sym typeface="Wingdings" pitchFamily="2" charset="2"/>
              </a:rPr>
              <a:t/>
            </a:r>
            <a:br>
              <a:rPr lang="en-US" altLang="ko-KR" sz="1200" kern="0" dirty="0">
                <a:solidFill>
                  <a:srgbClr val="606060"/>
                </a:solidFill>
                <a:latin typeface="+mn-ea"/>
                <a:sym typeface="Wingdings" pitchFamily="2" charset="2"/>
              </a:rPr>
            </a:br>
            <a:r>
              <a:rPr lang="ko-KR" altLang="en-US" sz="1200" kern="0" dirty="0">
                <a:solidFill>
                  <a:srgbClr val="606060"/>
                </a:solidFill>
                <a:latin typeface="+mn-ea"/>
                <a:sym typeface="Wingdings" pitchFamily="2" charset="2"/>
              </a:rPr>
              <a:t>방안</a:t>
            </a:r>
            <a:endParaRPr lang="ko-KR" altLang="en-US" sz="1200" kern="0" dirty="0">
              <a:solidFill>
                <a:srgbClr val="606060"/>
              </a:solidFill>
              <a:latin typeface="+mn-ea"/>
            </a:endParaRPr>
          </a:p>
        </p:txBody>
      </p:sp>
      <p:sp>
        <p:nvSpPr>
          <p:cNvPr id="26" name="직사각형 130"/>
          <p:cNvSpPr>
            <a:spLocks noChangeArrowheads="1"/>
          </p:cNvSpPr>
          <p:nvPr/>
        </p:nvSpPr>
        <p:spPr bwMode="auto">
          <a:xfrm>
            <a:off x="2070100" y="3452846"/>
            <a:ext cx="1027113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ko-KR" altLang="en-US" sz="1200" kern="0" dirty="0" err="1">
                <a:solidFill>
                  <a:srgbClr val="606060"/>
                </a:solidFill>
                <a:latin typeface="+mn-ea"/>
                <a:sym typeface="Wingdings" pitchFamily="2" charset="2"/>
              </a:rPr>
              <a:t>가치별</a:t>
            </a:r>
            <a:r>
              <a:rPr lang="en-US" altLang="ko-KR" sz="1200" kern="0" dirty="0">
                <a:solidFill>
                  <a:srgbClr val="606060"/>
                </a:solidFill>
                <a:latin typeface="+mn-ea"/>
                <a:sym typeface="Wingdings" pitchFamily="2" charset="2"/>
              </a:rPr>
              <a:t/>
            </a:r>
            <a:br>
              <a:rPr lang="en-US" altLang="ko-KR" sz="1200" kern="0" dirty="0">
                <a:solidFill>
                  <a:srgbClr val="606060"/>
                </a:solidFill>
                <a:latin typeface="+mn-ea"/>
                <a:sym typeface="Wingdings" pitchFamily="2" charset="2"/>
              </a:rPr>
            </a:br>
            <a:r>
              <a:rPr lang="ko-KR" altLang="en-US" sz="1200" kern="0" dirty="0">
                <a:solidFill>
                  <a:srgbClr val="606060"/>
                </a:solidFill>
                <a:latin typeface="+mn-ea"/>
                <a:sym typeface="Wingdings" pitchFamily="2" charset="2"/>
              </a:rPr>
              <a:t>각론</a:t>
            </a:r>
            <a:endParaRPr lang="ko-KR" altLang="en-US" sz="1200" kern="0" dirty="0">
              <a:solidFill>
                <a:srgbClr val="606060"/>
              </a:solidFill>
              <a:latin typeface="+mn-ea"/>
            </a:endParaRPr>
          </a:p>
        </p:txBody>
      </p:sp>
      <p:sp>
        <p:nvSpPr>
          <p:cNvPr id="27" name="직사각형 131"/>
          <p:cNvSpPr>
            <a:spLocks noChangeArrowheads="1"/>
          </p:cNvSpPr>
          <p:nvPr/>
        </p:nvSpPr>
        <p:spPr bwMode="auto">
          <a:xfrm>
            <a:off x="1512888" y="3452846"/>
            <a:ext cx="766762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ko-KR" altLang="en-US" sz="1200" kern="0" dirty="0">
                <a:solidFill>
                  <a:srgbClr val="606060"/>
                </a:solidFill>
                <a:latin typeface="+mn-ea"/>
              </a:rPr>
              <a:t>의의 및 지향점</a:t>
            </a:r>
          </a:p>
        </p:txBody>
      </p:sp>
      <p:sp>
        <p:nvSpPr>
          <p:cNvPr id="16397" name="직사각형 27"/>
          <p:cNvSpPr>
            <a:spLocks noChangeArrowheads="1"/>
          </p:cNvSpPr>
          <p:nvPr/>
        </p:nvSpPr>
        <p:spPr bwMode="auto">
          <a:xfrm>
            <a:off x="514350" y="4167221"/>
            <a:ext cx="1006475" cy="922337"/>
          </a:xfrm>
          <a:prstGeom prst="rect">
            <a:avLst/>
          </a:prstGeom>
          <a:solidFill>
            <a:srgbClr val="C7C7C7"/>
          </a:solidFill>
          <a:ln w="28575" algn="ctr">
            <a:solidFill>
              <a:srgbClr val="FFFFFF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pPr eaLnBrk="1" latinLnBrk="1" hangingPunct="1"/>
            <a:r>
              <a:rPr lang="ko-KR" altLang="en-US" sz="1200" b="1">
                <a:solidFill>
                  <a:srgbClr val="282828"/>
                </a:solidFill>
                <a:latin typeface="+mn-ea"/>
              </a:rPr>
              <a:t>세미나의 </a:t>
            </a:r>
            <a:r>
              <a:rPr lang="en-US" altLang="ko-KR" sz="1200" b="1">
                <a:solidFill>
                  <a:srgbClr val="282828"/>
                </a:solidFill>
                <a:latin typeface="+mn-ea"/>
              </a:rPr>
              <a:t/>
            </a:r>
            <a:br>
              <a:rPr lang="en-US" altLang="ko-KR" sz="1200" b="1">
                <a:solidFill>
                  <a:srgbClr val="282828"/>
                </a:solidFill>
                <a:latin typeface="+mn-ea"/>
              </a:rPr>
            </a:br>
            <a:r>
              <a:rPr lang="ko-KR" altLang="en-US" sz="1200" b="1">
                <a:solidFill>
                  <a:srgbClr val="282828"/>
                </a:solidFill>
                <a:latin typeface="+mn-ea"/>
              </a:rPr>
              <a:t>주요 대상</a:t>
            </a:r>
            <a:endParaRPr kumimoji="1" lang="ko-KR" altLang="en-US" sz="1200" b="1">
              <a:solidFill>
                <a:srgbClr val="282828"/>
              </a:solidFill>
              <a:latin typeface="+mn-ea"/>
              <a:cs typeface="굴림" pitchFamily="50" charset="-127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495425" y="4237071"/>
            <a:ext cx="2713038" cy="53860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82550" indent="-82550" algn="l" eaLnBrk="1" fontAlgn="auto" hangingPunct="1">
              <a:spcBef>
                <a:spcPts val="60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ko-KR" altLang="en-US" sz="1200" kern="0" dirty="0">
                <a:solidFill>
                  <a:srgbClr val="606060">
                    <a:lumMod val="50000"/>
                  </a:srgbClr>
                </a:solidFill>
                <a:latin typeface="+mn-ea"/>
              </a:rPr>
              <a:t>조직 단위 추진 </a:t>
            </a:r>
            <a:r>
              <a:rPr lang="en-US" altLang="ko-KR" sz="1200" kern="0" dirty="0">
                <a:solidFill>
                  <a:srgbClr val="606060">
                    <a:lumMod val="50000"/>
                  </a:srgbClr>
                </a:solidFill>
                <a:latin typeface="+mn-ea"/>
              </a:rPr>
              <a:t>: </a:t>
            </a:r>
            <a:r>
              <a:rPr lang="ko-KR" altLang="en-US" sz="1200" kern="0" dirty="0" smtClean="0">
                <a:solidFill>
                  <a:srgbClr val="606060">
                    <a:lumMod val="50000"/>
                  </a:srgbClr>
                </a:solidFill>
                <a:latin typeface="+mn-ea"/>
              </a:rPr>
              <a:t>리더</a:t>
            </a:r>
            <a:r>
              <a:rPr lang="en-US" altLang="ko-KR" sz="1200" kern="0" dirty="0" smtClean="0">
                <a:solidFill>
                  <a:srgbClr val="606060">
                    <a:lumMod val="50000"/>
                  </a:srgbClr>
                </a:solidFill>
                <a:latin typeface="+mn-ea"/>
              </a:rPr>
              <a:t>-</a:t>
            </a:r>
            <a:r>
              <a:rPr lang="ko-KR" altLang="en-US" sz="1200" kern="0" dirty="0" smtClean="0">
                <a:solidFill>
                  <a:srgbClr val="606060">
                    <a:lumMod val="50000"/>
                  </a:srgbClr>
                </a:solidFill>
                <a:latin typeface="+mn-ea"/>
              </a:rPr>
              <a:t>담당</a:t>
            </a:r>
            <a:r>
              <a:rPr lang="en-US" altLang="ko-KR" sz="1200" kern="0" dirty="0" smtClean="0">
                <a:solidFill>
                  <a:srgbClr val="606060">
                    <a:lumMod val="50000"/>
                  </a:srgbClr>
                </a:solidFill>
                <a:latin typeface="+mn-ea"/>
              </a:rPr>
              <a:t>- </a:t>
            </a:r>
            <a:r>
              <a:rPr lang="ko-KR" altLang="en-US" sz="1200" kern="0" dirty="0" smtClean="0">
                <a:solidFill>
                  <a:srgbClr val="606060">
                    <a:lumMod val="50000"/>
                  </a:srgbClr>
                </a:solidFill>
                <a:latin typeface="+mn-ea"/>
              </a:rPr>
              <a:t>구성원</a:t>
            </a:r>
            <a:endParaRPr lang="en-US" altLang="ko-KR" sz="1200" kern="0" dirty="0">
              <a:solidFill>
                <a:srgbClr val="606060">
                  <a:lumMod val="50000"/>
                </a:srgbClr>
              </a:solidFill>
              <a:latin typeface="+mn-ea"/>
            </a:endParaRPr>
          </a:p>
          <a:p>
            <a:pPr marL="82550" indent="-82550" algn="l" eaLnBrk="1" fontAlgn="auto" hangingPunct="1">
              <a:spcBef>
                <a:spcPts val="60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ko-KR" altLang="en-US" sz="1200" kern="0" dirty="0" smtClean="0">
                <a:solidFill>
                  <a:srgbClr val="606060">
                    <a:lumMod val="50000"/>
                  </a:srgbClr>
                </a:solidFill>
                <a:latin typeface="+mn-ea"/>
              </a:rPr>
              <a:t>전 구성원 대상</a:t>
            </a:r>
            <a:endParaRPr lang="en-US" altLang="ko-KR" sz="1200" kern="0" dirty="0">
              <a:solidFill>
                <a:srgbClr val="606060">
                  <a:lumMod val="50000"/>
                </a:srgbClr>
              </a:solidFill>
              <a:latin typeface="+mn-ea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565275" y="3087721"/>
            <a:ext cx="2713038" cy="27622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l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ko-KR" altLang="en-US" sz="1200" kern="0" smtClean="0">
                <a:solidFill>
                  <a:srgbClr val="606060">
                    <a:lumMod val="50000"/>
                  </a:srgbClr>
                </a:solidFill>
                <a:latin typeface="+mn-ea"/>
              </a:rPr>
              <a:t>시정활동과 </a:t>
            </a:r>
            <a:r>
              <a:rPr lang="ko-KR" altLang="en-US" sz="1200" kern="0" dirty="0">
                <a:solidFill>
                  <a:srgbClr val="606060">
                    <a:lumMod val="50000"/>
                  </a:srgbClr>
                </a:solidFill>
                <a:latin typeface="+mn-ea"/>
              </a:rPr>
              <a:t>연계</a:t>
            </a:r>
            <a:r>
              <a:rPr lang="en-US" altLang="ko-KR" sz="1200" kern="0" dirty="0">
                <a:solidFill>
                  <a:srgbClr val="606060">
                    <a:lumMod val="50000"/>
                  </a:srgbClr>
                </a:solidFill>
                <a:latin typeface="+mn-ea"/>
              </a:rPr>
              <a:t>,</a:t>
            </a:r>
            <a:endParaRPr lang="ko-KR" altLang="en-US" sz="1200" kern="0" dirty="0">
              <a:solidFill>
                <a:srgbClr val="606060">
                  <a:lumMod val="50000"/>
                </a:srgbClr>
              </a:solidFill>
              <a:latin typeface="+mn-ea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565275" y="5254658"/>
            <a:ext cx="2713038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l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sz="1200" kern="0" dirty="0">
                <a:solidFill>
                  <a:srgbClr val="606060">
                    <a:lumMod val="50000"/>
                  </a:srgbClr>
                </a:solidFill>
                <a:latin typeface="+mn-ea"/>
              </a:rPr>
              <a:t>Top-Down</a:t>
            </a:r>
            <a:r>
              <a:rPr lang="ko-KR" altLang="en-US" sz="1200" kern="0" dirty="0">
                <a:solidFill>
                  <a:srgbClr val="606060">
                    <a:lumMod val="50000"/>
                  </a:srgbClr>
                </a:solidFill>
                <a:latin typeface="+mn-ea"/>
              </a:rPr>
              <a:t>과 </a:t>
            </a:r>
            <a:r>
              <a:rPr lang="en-US" altLang="ko-KR" sz="1200" kern="0" dirty="0">
                <a:solidFill>
                  <a:srgbClr val="606060">
                    <a:lumMod val="50000"/>
                  </a:srgbClr>
                </a:solidFill>
                <a:latin typeface="+mn-ea"/>
              </a:rPr>
              <a:t>Bottom-up</a:t>
            </a:r>
            <a:r>
              <a:rPr lang="ko-KR" altLang="en-US" sz="1200" kern="0" dirty="0">
                <a:solidFill>
                  <a:srgbClr val="606060">
                    <a:lumMod val="50000"/>
                  </a:srgbClr>
                </a:solidFill>
                <a:latin typeface="+mn-ea"/>
              </a:rPr>
              <a:t>의 결합</a:t>
            </a:r>
          </a:p>
          <a:p>
            <a:pPr algn="l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sz="1200" kern="0" dirty="0">
                <a:solidFill>
                  <a:srgbClr val="606060">
                    <a:lumMod val="50000"/>
                  </a:srgbClr>
                </a:solidFill>
                <a:latin typeface="+mn-ea"/>
              </a:rPr>
              <a:t> centralized</a:t>
            </a:r>
            <a:r>
              <a:rPr lang="ko-KR" altLang="en-US" sz="1200" kern="0" dirty="0">
                <a:solidFill>
                  <a:srgbClr val="606060">
                    <a:lumMod val="50000"/>
                  </a:srgbClr>
                </a:solidFill>
                <a:latin typeface="+mn-ea"/>
              </a:rPr>
              <a:t> </a:t>
            </a:r>
            <a:r>
              <a:rPr lang="en-US" altLang="ko-KR" sz="1200" kern="0" dirty="0">
                <a:solidFill>
                  <a:srgbClr val="606060">
                    <a:lumMod val="50000"/>
                  </a:srgbClr>
                </a:solidFill>
                <a:latin typeface="+mn-ea"/>
              </a:rPr>
              <a:t>control </a:t>
            </a:r>
            <a:r>
              <a:rPr lang="ko-KR" altLang="en-US" sz="1200" kern="0" dirty="0">
                <a:solidFill>
                  <a:srgbClr val="606060">
                    <a:lumMod val="50000"/>
                  </a:srgbClr>
                </a:solidFill>
                <a:latin typeface="+mn-ea"/>
              </a:rPr>
              <a:t>구조</a:t>
            </a:r>
          </a:p>
        </p:txBody>
      </p:sp>
      <p:sp>
        <p:nvSpPr>
          <p:cNvPr id="32" name="직사각형 31"/>
          <p:cNvSpPr/>
          <p:nvPr/>
        </p:nvSpPr>
        <p:spPr bwMode="auto">
          <a:xfrm>
            <a:off x="514350" y="5214971"/>
            <a:ext cx="1006475" cy="492125"/>
          </a:xfrm>
          <a:prstGeom prst="rect">
            <a:avLst/>
          </a:prstGeom>
          <a:solidFill>
            <a:srgbClr val="C7C7C7"/>
          </a:solidFill>
          <a:ln w="28575" cap="flat" cmpd="sng" algn="ctr">
            <a:solidFill>
              <a:srgbClr val="FFFFFF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wrap="none" anchor="ctr"/>
          <a:lstStyle/>
          <a:p>
            <a:pPr eaLnBrk="1" latinLnBrk="1" hangingPunct="1">
              <a:defRPr/>
            </a:pPr>
            <a:r>
              <a:rPr kumimoji="1" lang="ko-KR" altLang="en-US" sz="1200" b="1" kern="0" dirty="0">
                <a:solidFill>
                  <a:srgbClr val="515151">
                    <a:lumMod val="50000"/>
                  </a:srgbClr>
                </a:solidFill>
                <a:latin typeface="+mn-ea"/>
                <a:cs typeface="굴림" pitchFamily="50" charset="-127"/>
              </a:rPr>
              <a:t>추진방식</a:t>
            </a:r>
          </a:p>
        </p:txBody>
      </p:sp>
      <p:sp>
        <p:nvSpPr>
          <p:cNvPr id="35" name="직사각형 34"/>
          <p:cNvSpPr/>
          <p:nvPr/>
        </p:nvSpPr>
        <p:spPr bwMode="auto">
          <a:xfrm>
            <a:off x="6304492" y="1199279"/>
            <a:ext cx="973170" cy="324123"/>
          </a:xfrm>
          <a:prstGeom prst="rect">
            <a:avLst/>
          </a:prstGeom>
          <a:solidFill>
            <a:srgbClr val="A6C4E2"/>
          </a:solidFill>
          <a:ln w="28575" cap="flat" cmpd="sng" algn="ctr">
            <a:noFill/>
            <a:prstDash val="solid"/>
            <a:round/>
            <a:headEnd type="none" w="med" len="med"/>
            <a:tailEnd type="triangle" w="med" len="med"/>
          </a:ln>
          <a:effectLst/>
          <a:scene3d>
            <a:camera prst="orthographicFront"/>
            <a:lightRig rig="threePt" dir="t"/>
          </a:scene3d>
          <a:sp3d>
            <a:bevelT prst="relaxedInset"/>
          </a:sp3d>
        </p:spPr>
        <p:txBody>
          <a:bodyPr wrap="none" anchor="ctr"/>
          <a:lstStyle>
            <a:lvl1pPr>
              <a:defRPr sz="1200">
                <a:solidFill>
                  <a:srgbClr val="000000"/>
                </a:solidFill>
                <a:latin typeface="Arial" pitchFamily="34" charset="0"/>
                <a:ea typeface="돋움" pitchFamily="50" charset="-127"/>
              </a:defRPr>
            </a:lvl1pPr>
            <a:lvl2pPr marL="742950" indent="-285750">
              <a:defRPr sz="1200">
                <a:solidFill>
                  <a:srgbClr val="000000"/>
                </a:solidFill>
                <a:latin typeface="Arial" pitchFamily="34" charset="0"/>
                <a:ea typeface="돋움" pitchFamily="50" charset="-127"/>
              </a:defRPr>
            </a:lvl2pPr>
            <a:lvl3pPr marL="1143000" indent="-228600">
              <a:defRPr sz="1200">
                <a:solidFill>
                  <a:srgbClr val="000000"/>
                </a:solidFill>
                <a:latin typeface="Arial" pitchFamily="34" charset="0"/>
                <a:ea typeface="돋움" pitchFamily="50" charset="-127"/>
              </a:defRPr>
            </a:lvl3pPr>
            <a:lvl4pPr marL="1600200" indent="-228600">
              <a:defRPr sz="1200">
                <a:solidFill>
                  <a:srgbClr val="000000"/>
                </a:solidFill>
                <a:latin typeface="Arial" pitchFamily="34" charset="0"/>
                <a:ea typeface="돋움" pitchFamily="50" charset="-127"/>
              </a:defRPr>
            </a:lvl4pPr>
            <a:lvl5pPr marL="2057400" indent="-228600">
              <a:defRPr sz="1200">
                <a:solidFill>
                  <a:srgbClr val="000000"/>
                </a:solidFill>
                <a:latin typeface="Arial" pitchFamily="34" charset="0"/>
                <a:ea typeface="돋움" pitchFamily="50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itchFamily="34" charset="0"/>
                <a:ea typeface="돋움" pitchFamily="50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itchFamily="34" charset="0"/>
                <a:ea typeface="돋움" pitchFamily="50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itchFamily="34" charset="0"/>
                <a:ea typeface="돋움" pitchFamily="50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rgbClr val="000000"/>
                </a:solidFill>
                <a:latin typeface="Arial" pitchFamily="34" charset="0"/>
                <a:ea typeface="돋움" pitchFamily="50" charset="-127"/>
              </a:defRPr>
            </a:lvl9pPr>
          </a:lstStyle>
          <a:p>
            <a:pPr algn="ctr" eaLnBrk="1" latinLnBrk="1" hangingPunct="1">
              <a:defRPr/>
            </a:pPr>
            <a:r>
              <a:rPr lang="ko-KR" altLang="en-US" b="1" dirty="0" smtClean="0">
                <a:latin typeface="+mn-ea"/>
                <a:ea typeface="+mn-ea"/>
              </a:rPr>
              <a:t>국</a:t>
            </a:r>
            <a:r>
              <a:rPr lang="en-US" altLang="ko-KR" b="1" dirty="0" smtClean="0">
                <a:latin typeface="+mn-ea"/>
                <a:ea typeface="+mn-ea"/>
              </a:rPr>
              <a:t>/</a:t>
            </a:r>
            <a:r>
              <a:rPr lang="ko-KR" altLang="en-US" b="1" dirty="0" smtClean="0">
                <a:latin typeface="+mn-ea"/>
                <a:ea typeface="+mn-ea"/>
              </a:rPr>
              <a:t>단 외</a:t>
            </a:r>
            <a:endParaRPr kumimoji="1" lang="ko-KR" altLang="en-US" b="1" dirty="0" smtClean="0">
              <a:latin typeface="+mn-ea"/>
              <a:ea typeface="+mn-ea"/>
              <a:cs typeface="굴림" pitchFamily="50" charset="-127"/>
            </a:endParaRPr>
          </a:p>
        </p:txBody>
      </p:sp>
      <p:sp>
        <p:nvSpPr>
          <p:cNvPr id="36" name="직사각형 35"/>
          <p:cNvSpPr/>
          <p:nvPr/>
        </p:nvSpPr>
        <p:spPr bwMode="auto">
          <a:xfrm>
            <a:off x="7132605" y="1940202"/>
            <a:ext cx="973170" cy="324123"/>
          </a:xfrm>
          <a:prstGeom prst="rect">
            <a:avLst/>
          </a:prstGeom>
          <a:solidFill>
            <a:srgbClr val="A6C4E2"/>
          </a:solidFill>
          <a:ln w="28575" cap="flat" cmpd="sng" algn="ctr">
            <a:noFill/>
            <a:prstDash val="solid"/>
            <a:round/>
            <a:headEnd type="none" w="med" len="med"/>
            <a:tailEnd type="triangle" w="med" len="med"/>
          </a:ln>
          <a:effectLst/>
          <a:scene3d>
            <a:camera prst="orthographicFront"/>
            <a:lightRig rig="threePt" dir="t"/>
          </a:scene3d>
          <a:sp3d>
            <a:bevelT prst="relaxedInset"/>
          </a:sp3d>
        </p:spPr>
        <p:txBody>
          <a:bodyPr wrap="none" anchor="ctr"/>
          <a:lstStyle/>
          <a:p>
            <a:pPr algn="ctr" eaLnBrk="1" latinLnBrk="1" hangingPunct="1">
              <a:defRPr/>
            </a:pPr>
            <a:r>
              <a:rPr kumimoji="1" lang="ko-KR" altLang="en-US" sz="1200" b="1" dirty="0" smtClean="0">
                <a:solidFill>
                  <a:schemeClr val="tx1">
                    <a:lumMod val="50000"/>
                  </a:schemeClr>
                </a:solidFill>
                <a:latin typeface="+mn-ea"/>
                <a:cs typeface="굴림" pitchFamily="50" charset="-127"/>
              </a:rPr>
              <a:t>과</a:t>
            </a:r>
            <a:endParaRPr kumimoji="1" lang="ko-KR" altLang="en-US" sz="1200" b="1" dirty="0">
              <a:solidFill>
                <a:schemeClr val="tx1">
                  <a:lumMod val="50000"/>
                </a:schemeClr>
              </a:solidFill>
              <a:latin typeface="+mn-ea"/>
              <a:cs typeface="굴림" pitchFamily="50" charset="-127"/>
            </a:endParaRPr>
          </a:p>
        </p:txBody>
      </p:sp>
      <p:sp>
        <p:nvSpPr>
          <p:cNvPr id="37" name="직사각형 36"/>
          <p:cNvSpPr/>
          <p:nvPr/>
        </p:nvSpPr>
        <p:spPr bwMode="auto">
          <a:xfrm>
            <a:off x="5476380" y="1940202"/>
            <a:ext cx="973170" cy="324123"/>
          </a:xfrm>
          <a:prstGeom prst="rect">
            <a:avLst/>
          </a:prstGeom>
          <a:solidFill>
            <a:srgbClr val="A6C4E2"/>
          </a:solidFill>
          <a:ln w="28575" cap="flat" cmpd="sng" algn="ctr">
            <a:noFill/>
            <a:prstDash val="solid"/>
            <a:round/>
            <a:headEnd type="none" w="med" len="med"/>
            <a:tailEnd type="triangle" w="med" len="med"/>
          </a:ln>
          <a:effectLst/>
          <a:scene3d>
            <a:camera prst="orthographicFront"/>
            <a:lightRig rig="threePt" dir="t"/>
          </a:scene3d>
          <a:sp3d>
            <a:bevelT prst="relaxedInset"/>
          </a:sp3d>
        </p:spPr>
        <p:txBody>
          <a:bodyPr wrap="none" anchor="ctr"/>
          <a:lstStyle/>
          <a:p>
            <a:pPr algn="ctr" eaLnBrk="1" latinLnBrk="1" hangingPunct="1">
              <a:defRPr/>
            </a:pPr>
            <a:r>
              <a:rPr kumimoji="1" lang="ko-KR" altLang="en-US" sz="1200" b="1" dirty="0" smtClean="0">
                <a:solidFill>
                  <a:schemeClr val="tx1">
                    <a:lumMod val="50000"/>
                  </a:schemeClr>
                </a:solidFill>
                <a:latin typeface="+mn-ea"/>
                <a:cs typeface="굴림" pitchFamily="50" charset="-127"/>
              </a:rPr>
              <a:t>과</a:t>
            </a:r>
            <a:endParaRPr kumimoji="1" lang="ko-KR" altLang="en-US" sz="1200" b="1" dirty="0">
              <a:solidFill>
                <a:schemeClr val="tx1">
                  <a:lumMod val="50000"/>
                </a:schemeClr>
              </a:solidFill>
              <a:latin typeface="+mn-ea"/>
              <a:cs typeface="굴림" pitchFamily="50" charset="-127"/>
            </a:endParaRPr>
          </a:p>
        </p:txBody>
      </p:sp>
      <p:cxnSp>
        <p:nvCxnSpPr>
          <p:cNvPr id="16440" name="꺾인 연결선 41"/>
          <p:cNvCxnSpPr>
            <a:cxnSpLocks noChangeShapeType="1"/>
          </p:cNvCxnSpPr>
          <p:nvPr/>
        </p:nvCxnSpPr>
        <p:spPr bwMode="auto">
          <a:xfrm rot="5400000">
            <a:off x="6186176" y="1317158"/>
            <a:ext cx="381691" cy="828112"/>
          </a:xfrm>
          <a:prstGeom prst="bentConnector3">
            <a:avLst>
              <a:gd name="adj1" fmla="val 50000"/>
            </a:avLst>
          </a:prstGeom>
          <a:noFill/>
          <a:ln w="28575" algn="ctr">
            <a:solidFill>
              <a:srgbClr val="336699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441" name="꺾인 연결선 42"/>
          <p:cNvCxnSpPr>
            <a:cxnSpLocks noChangeShapeType="1"/>
          </p:cNvCxnSpPr>
          <p:nvPr/>
        </p:nvCxnSpPr>
        <p:spPr bwMode="auto">
          <a:xfrm rot="16200000" flipH="1">
            <a:off x="7014288" y="1320059"/>
            <a:ext cx="381691" cy="828113"/>
          </a:xfrm>
          <a:prstGeom prst="bentConnector3">
            <a:avLst>
              <a:gd name="adj1" fmla="val 50000"/>
            </a:avLst>
          </a:prstGeom>
          <a:noFill/>
          <a:ln w="28575" algn="ctr">
            <a:solidFill>
              <a:srgbClr val="336699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4" name="직사각형 43"/>
          <p:cNvSpPr/>
          <p:nvPr/>
        </p:nvSpPr>
        <p:spPr bwMode="auto">
          <a:xfrm>
            <a:off x="4646613" y="4696563"/>
            <a:ext cx="1042987" cy="436562"/>
          </a:xfrm>
          <a:prstGeom prst="rect">
            <a:avLst/>
          </a:prstGeom>
          <a:solidFill>
            <a:schemeClr val="bg1">
              <a:lumMod val="85000"/>
            </a:schemeClr>
          </a:solidFill>
          <a:ln w="2857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wrap="none" anchor="ctr"/>
          <a:lstStyle/>
          <a:p>
            <a:pPr algn="ctr" eaLnBrk="1" latinLnBrk="1" hangingPunct="1">
              <a:defRPr/>
            </a:pPr>
            <a:r>
              <a:rPr kumimoji="1" lang="ko-KR" altLang="en-US" sz="1200" b="1" dirty="0" smtClean="0">
                <a:solidFill>
                  <a:schemeClr val="tx1">
                    <a:lumMod val="50000"/>
                  </a:schemeClr>
                </a:solidFill>
                <a:latin typeface="+mn-ea"/>
                <a:cs typeface="굴림" pitchFamily="50" charset="-127"/>
              </a:rPr>
              <a:t>담당 및 </a:t>
            </a:r>
            <a:r>
              <a:rPr kumimoji="1" lang="en-US" altLang="ko-KR" sz="1200" b="1" dirty="0" smtClean="0">
                <a:solidFill>
                  <a:schemeClr val="tx1">
                    <a:lumMod val="50000"/>
                  </a:schemeClr>
                </a:solidFill>
                <a:latin typeface="+mn-ea"/>
                <a:cs typeface="굴림" pitchFamily="50" charset="-127"/>
              </a:rPr>
              <a:t>6</a:t>
            </a:r>
            <a:r>
              <a:rPr kumimoji="1" lang="ko-KR" altLang="en-US" sz="1200" b="1" dirty="0" smtClean="0">
                <a:solidFill>
                  <a:schemeClr val="tx1">
                    <a:lumMod val="50000"/>
                  </a:schemeClr>
                </a:solidFill>
                <a:latin typeface="+mn-ea"/>
                <a:cs typeface="굴림" pitchFamily="50" charset="-127"/>
              </a:rPr>
              <a:t>급</a:t>
            </a:r>
            <a:endParaRPr kumimoji="1" lang="en-US" altLang="ko-KR" sz="1200" b="1" dirty="0" smtClean="0">
              <a:solidFill>
                <a:schemeClr val="tx1">
                  <a:lumMod val="50000"/>
                </a:schemeClr>
              </a:solidFill>
              <a:latin typeface="+mn-ea"/>
              <a:cs typeface="굴림" pitchFamily="50" charset="-127"/>
            </a:endParaRPr>
          </a:p>
          <a:p>
            <a:pPr algn="ctr" eaLnBrk="1" latinLnBrk="1" hangingPunct="1">
              <a:defRPr/>
            </a:pPr>
            <a:r>
              <a:rPr kumimoji="1" lang="ko-KR" altLang="en-US" sz="1200" b="1" dirty="0" smtClean="0">
                <a:solidFill>
                  <a:schemeClr val="tx1">
                    <a:lumMod val="50000"/>
                  </a:schemeClr>
                </a:solidFill>
                <a:latin typeface="+mn-ea"/>
                <a:cs typeface="굴림" pitchFamily="50" charset="-127"/>
              </a:rPr>
              <a:t>워크숍</a:t>
            </a:r>
            <a:endParaRPr kumimoji="1" lang="ko-KR" altLang="en-US" sz="1200" b="1" dirty="0">
              <a:solidFill>
                <a:schemeClr val="tx1">
                  <a:lumMod val="50000"/>
                </a:schemeClr>
              </a:solidFill>
              <a:latin typeface="+mn-ea"/>
              <a:cs typeface="굴림" pitchFamily="50" charset="-127"/>
            </a:endParaRPr>
          </a:p>
        </p:txBody>
      </p:sp>
      <p:sp>
        <p:nvSpPr>
          <p:cNvPr id="45" name="직사각형 44"/>
          <p:cNvSpPr/>
          <p:nvPr/>
        </p:nvSpPr>
        <p:spPr bwMode="auto">
          <a:xfrm>
            <a:off x="4646613" y="5523650"/>
            <a:ext cx="1042987" cy="438150"/>
          </a:xfrm>
          <a:prstGeom prst="rect">
            <a:avLst/>
          </a:prstGeom>
          <a:solidFill>
            <a:schemeClr val="bg1">
              <a:lumMod val="85000"/>
            </a:schemeClr>
          </a:solidFill>
          <a:ln w="2857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wrap="none" anchor="ctr"/>
          <a:lstStyle/>
          <a:p>
            <a:pPr algn="ctr" eaLnBrk="1" latinLnBrk="1" hangingPunct="1">
              <a:defRPr/>
            </a:pPr>
            <a:r>
              <a:rPr kumimoji="1" lang="ko-KR" altLang="en-US" sz="1200" b="1" dirty="0" smtClean="0">
                <a:solidFill>
                  <a:schemeClr val="tx1">
                    <a:lumMod val="50000"/>
                  </a:schemeClr>
                </a:solidFill>
                <a:latin typeface="+mn-ea"/>
                <a:cs typeface="굴림" pitchFamily="50" charset="-127"/>
              </a:rPr>
              <a:t>구성원 </a:t>
            </a:r>
            <a:r>
              <a:rPr kumimoji="1" lang="ko-KR" altLang="en-US" sz="1200" b="1" dirty="0" err="1" smtClean="0">
                <a:solidFill>
                  <a:schemeClr val="tx1">
                    <a:lumMod val="50000"/>
                  </a:schemeClr>
                </a:solidFill>
                <a:latin typeface="+mn-ea"/>
                <a:cs typeface="굴림" pitchFamily="50" charset="-127"/>
              </a:rPr>
              <a:t>위크숍</a:t>
            </a:r>
            <a:endParaRPr kumimoji="1" lang="ko-KR" altLang="en-US" sz="1200" b="1" dirty="0">
              <a:solidFill>
                <a:schemeClr val="tx1">
                  <a:lumMod val="50000"/>
                </a:schemeClr>
              </a:solidFill>
              <a:latin typeface="+mn-ea"/>
              <a:cs typeface="굴림" pitchFamily="50" charset="-127"/>
            </a:endParaRPr>
          </a:p>
        </p:txBody>
      </p:sp>
      <p:sp>
        <p:nvSpPr>
          <p:cNvPr id="46" name="직사각형 45"/>
          <p:cNvSpPr/>
          <p:nvPr/>
        </p:nvSpPr>
        <p:spPr bwMode="auto">
          <a:xfrm>
            <a:off x="4646613" y="3783750"/>
            <a:ext cx="1042987" cy="436563"/>
          </a:xfrm>
          <a:prstGeom prst="rect">
            <a:avLst/>
          </a:prstGeom>
          <a:solidFill>
            <a:schemeClr val="bg1">
              <a:lumMod val="85000"/>
            </a:schemeClr>
          </a:solidFill>
          <a:ln w="2857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wrap="none" anchor="ctr"/>
          <a:lstStyle/>
          <a:p>
            <a:pPr algn="ctr" eaLnBrk="1" latinLnBrk="1" hangingPunct="1">
              <a:defRPr/>
            </a:pPr>
            <a:r>
              <a:rPr kumimoji="1" lang="ko-KR" altLang="en-US" sz="1200" b="1" dirty="0" smtClean="0">
                <a:solidFill>
                  <a:schemeClr val="tx1">
                    <a:lumMod val="50000"/>
                  </a:schemeClr>
                </a:solidFill>
                <a:latin typeface="+mn-ea"/>
                <a:cs typeface="굴림" pitchFamily="50" charset="-127"/>
              </a:rPr>
              <a:t>실</a:t>
            </a:r>
            <a:r>
              <a:rPr kumimoji="1" lang="en-US" altLang="ko-KR" sz="1200" b="1" dirty="0" smtClean="0">
                <a:solidFill>
                  <a:schemeClr val="tx1">
                    <a:lumMod val="50000"/>
                  </a:schemeClr>
                </a:solidFill>
                <a:latin typeface="+mn-ea"/>
                <a:cs typeface="굴림" pitchFamily="50" charset="-127"/>
              </a:rPr>
              <a:t>/</a:t>
            </a:r>
            <a:r>
              <a:rPr kumimoji="1" lang="ko-KR" altLang="en-US" sz="1200" b="1" dirty="0" smtClean="0">
                <a:solidFill>
                  <a:schemeClr val="tx1">
                    <a:lumMod val="50000"/>
                  </a:schemeClr>
                </a:solidFill>
                <a:latin typeface="+mn-ea"/>
                <a:cs typeface="굴림" pitchFamily="50" charset="-127"/>
              </a:rPr>
              <a:t>국</a:t>
            </a:r>
            <a:endParaRPr kumimoji="1" lang="en-US" altLang="ko-KR" sz="1200" b="1" dirty="0" smtClean="0">
              <a:solidFill>
                <a:schemeClr val="tx1">
                  <a:lumMod val="50000"/>
                </a:schemeClr>
              </a:solidFill>
              <a:latin typeface="+mn-ea"/>
              <a:cs typeface="굴림" pitchFamily="50" charset="-127"/>
            </a:endParaRPr>
          </a:p>
          <a:p>
            <a:pPr algn="ctr" eaLnBrk="1" latinLnBrk="1" hangingPunct="1">
              <a:defRPr/>
            </a:pPr>
            <a:r>
              <a:rPr kumimoji="1" lang="ko-KR" altLang="en-US" sz="1200" b="1" dirty="0" smtClean="0">
                <a:solidFill>
                  <a:schemeClr val="tx1">
                    <a:lumMod val="50000"/>
                  </a:schemeClr>
                </a:solidFill>
                <a:latin typeface="+mn-ea"/>
                <a:cs typeface="굴림" pitchFamily="50" charset="-127"/>
              </a:rPr>
              <a:t>과장급 워크숍</a:t>
            </a:r>
            <a:endParaRPr kumimoji="1" lang="ko-KR" altLang="en-US" sz="1200" b="1" dirty="0">
              <a:solidFill>
                <a:schemeClr val="tx1">
                  <a:lumMod val="50000"/>
                </a:schemeClr>
              </a:solidFill>
              <a:latin typeface="+mn-ea"/>
              <a:cs typeface="굴림" pitchFamily="50" charset="-127"/>
            </a:endParaRPr>
          </a:p>
        </p:txBody>
      </p:sp>
      <p:sp>
        <p:nvSpPr>
          <p:cNvPr id="47" name="직사각형 46"/>
          <p:cNvSpPr/>
          <p:nvPr/>
        </p:nvSpPr>
        <p:spPr>
          <a:xfrm>
            <a:off x="5737225" y="4509238"/>
            <a:ext cx="3915161" cy="5001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88900" indent="-88900">
              <a:spcAft>
                <a:spcPts val="300"/>
              </a:spcAft>
              <a:buFont typeface="Arial" pitchFamily="34" charset="0"/>
              <a:buChar char="•"/>
              <a:defRPr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시정방침</a:t>
            </a:r>
            <a:r>
              <a:rPr lang="en-US" altLang="ko-KR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/</a:t>
            </a: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핵심가치 이해 및 </a:t>
            </a:r>
            <a:r>
              <a:rPr lang="ko-KR" altLang="en-US" sz="1200" dirty="0" err="1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담당별</a:t>
            </a: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 실천계획</a:t>
            </a:r>
            <a:endParaRPr lang="en-US" altLang="ko-KR" sz="1200" dirty="0">
              <a:solidFill>
                <a:schemeClr val="tx1">
                  <a:lumMod val="50000"/>
                </a:schemeClr>
              </a:solidFill>
              <a:latin typeface="+mn-ea"/>
            </a:endParaRPr>
          </a:p>
          <a:p>
            <a:pPr marL="88900" indent="-88900" algn="l">
              <a:spcAft>
                <a:spcPts val="300"/>
              </a:spcAft>
              <a:buFont typeface="Arial" pitchFamily="34" charset="0"/>
              <a:buChar char="•"/>
              <a:defRPr/>
            </a:pP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담당</a:t>
            </a:r>
            <a:r>
              <a:rPr lang="en-US" altLang="ko-KR" sz="12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Leadership-</a:t>
            </a: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구성원</a:t>
            </a:r>
            <a:r>
              <a:rPr lang="en-US" altLang="ko-KR" sz="12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Followership </a:t>
            </a: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형성</a:t>
            </a:r>
            <a:endParaRPr lang="en-US" altLang="ko-KR" sz="1200" dirty="0">
              <a:solidFill>
                <a:schemeClr val="tx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48" name="직사각형 47"/>
          <p:cNvSpPr/>
          <p:nvPr/>
        </p:nvSpPr>
        <p:spPr>
          <a:xfrm>
            <a:off x="5737225" y="3664688"/>
            <a:ext cx="4168775" cy="6848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88900" indent="-88900">
              <a:spcAft>
                <a:spcPts val="300"/>
              </a:spcAft>
              <a:buFont typeface="Arial" pitchFamily="34" charset="0"/>
              <a:buChar char="•"/>
              <a:defRPr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시정방침</a:t>
            </a:r>
            <a:r>
              <a:rPr lang="en-US" altLang="ko-KR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/</a:t>
            </a: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핵심가치 내재화 및 실행을 </a:t>
            </a: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위한 </a:t>
            </a: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 과별 </a:t>
            </a: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추진방향 설정 </a:t>
            </a: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및</a:t>
            </a:r>
            <a:r>
              <a:rPr lang="en-US" altLang="ko-KR" sz="12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실천방안 </a:t>
            </a: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수립</a:t>
            </a:r>
            <a:endParaRPr lang="en-US" altLang="ko-KR" sz="1200" dirty="0">
              <a:solidFill>
                <a:schemeClr val="tx1">
                  <a:lumMod val="50000"/>
                </a:schemeClr>
              </a:solidFill>
              <a:latin typeface="+mn-ea"/>
            </a:endParaRPr>
          </a:p>
          <a:p>
            <a:pPr algn="l">
              <a:spcAft>
                <a:spcPts val="300"/>
              </a:spcAft>
              <a:defRPr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시장님</a:t>
            </a:r>
            <a:r>
              <a:rPr lang="en-US" altLang="ko-KR" sz="12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/ </a:t>
            </a: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부시장님 </a:t>
            </a:r>
            <a:r>
              <a:rPr lang="en-US" altLang="ko-KR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/ </a:t>
            </a: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국</a:t>
            </a:r>
            <a:r>
              <a:rPr lang="en-US" altLang="ko-KR" sz="12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/</a:t>
            </a: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단장님 외</a:t>
            </a:r>
            <a:r>
              <a:rPr lang="en-US" altLang="ko-KR" sz="12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/</a:t>
            </a: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과장님 외</a:t>
            </a:r>
            <a:endParaRPr lang="ko-KR" altLang="en-US" sz="1200" dirty="0">
              <a:solidFill>
                <a:schemeClr val="tx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49" name="직사각형 48"/>
          <p:cNvSpPr/>
          <p:nvPr/>
        </p:nvSpPr>
        <p:spPr>
          <a:xfrm>
            <a:off x="5737225" y="5385538"/>
            <a:ext cx="4105372" cy="7232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88900" indent="-88900">
              <a:spcAft>
                <a:spcPts val="300"/>
              </a:spcAft>
              <a:buFont typeface="Arial" pitchFamily="34" charset="0"/>
              <a:buChar char="•"/>
              <a:defRPr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시정방침</a:t>
            </a:r>
            <a:r>
              <a:rPr lang="en-US" altLang="ko-KR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/</a:t>
            </a: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핵심가치를 기반으로 업무 문제 </a:t>
            </a: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해결 및 </a:t>
            </a:r>
            <a:endParaRPr lang="en-US" altLang="ko-KR" sz="1200" dirty="0" smtClean="0">
              <a:solidFill>
                <a:schemeClr val="tx1">
                  <a:lumMod val="50000"/>
                </a:schemeClr>
              </a:solidFill>
              <a:latin typeface="+mn-ea"/>
            </a:endParaRPr>
          </a:p>
          <a:p>
            <a:pPr>
              <a:spcAft>
                <a:spcPts val="300"/>
              </a:spcAft>
              <a:defRPr/>
            </a:pPr>
            <a:r>
              <a:rPr lang="en-US" altLang="ko-KR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12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성과창출</a:t>
            </a:r>
            <a:endParaRPr lang="ko-KR" altLang="en-US" sz="1200" dirty="0">
              <a:solidFill>
                <a:schemeClr val="tx1">
                  <a:lumMod val="50000"/>
                </a:schemeClr>
              </a:solidFill>
              <a:latin typeface="+mn-ea"/>
            </a:endParaRPr>
          </a:p>
          <a:p>
            <a:pPr marL="88900" indent="-88900" algn="l">
              <a:spcAft>
                <a:spcPts val="300"/>
              </a:spcAft>
              <a:buFont typeface="Arial" pitchFamily="34" charset="0"/>
              <a:buChar char="•"/>
              <a:defRPr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창의적</a:t>
            </a:r>
            <a:r>
              <a:rPr lang="en-US" altLang="ko-KR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, </a:t>
            </a: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혁신적 </a:t>
            </a: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업무 현한 </a:t>
            </a: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문제 해결 </a:t>
            </a: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접근</a:t>
            </a:r>
            <a:endParaRPr lang="en-US" altLang="ko-KR" sz="1200" dirty="0">
              <a:solidFill>
                <a:schemeClr val="tx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50" name="타원 49"/>
          <p:cNvSpPr/>
          <p:nvPr/>
        </p:nvSpPr>
        <p:spPr bwMode="auto">
          <a:xfrm>
            <a:off x="4484910" y="3593037"/>
            <a:ext cx="216000" cy="216000"/>
          </a:xfrm>
          <a:prstGeom prst="ellipse">
            <a:avLst/>
          </a:prstGeom>
          <a:solidFill>
            <a:schemeClr val="bg1">
              <a:lumMod val="50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triangle" w="med" len="med"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txBody>
          <a:bodyPr wrap="none" anchor="ctr"/>
          <a:lstStyle/>
          <a:p>
            <a:pPr eaLnBrk="1" latinLnBrk="1" hangingPunct="1">
              <a:defRPr/>
            </a:pPr>
            <a:r>
              <a:rPr kumimoji="1" lang="en-US" altLang="ko-KR" sz="1200" b="1" dirty="0">
                <a:latin typeface="+mn-ea"/>
                <a:cs typeface="굴림" pitchFamily="50" charset="-127"/>
              </a:rPr>
              <a:t>1</a:t>
            </a:r>
            <a:endParaRPr kumimoji="1" lang="ko-KR" altLang="en-US" sz="1200" b="1" dirty="0">
              <a:latin typeface="+mn-ea"/>
              <a:cs typeface="굴림" pitchFamily="50" charset="-127"/>
            </a:endParaRPr>
          </a:p>
        </p:txBody>
      </p:sp>
      <p:sp>
        <p:nvSpPr>
          <p:cNvPr id="51" name="타원 50"/>
          <p:cNvSpPr/>
          <p:nvPr/>
        </p:nvSpPr>
        <p:spPr bwMode="auto">
          <a:xfrm>
            <a:off x="4484910" y="4504833"/>
            <a:ext cx="216000" cy="216000"/>
          </a:xfrm>
          <a:prstGeom prst="ellipse">
            <a:avLst/>
          </a:prstGeom>
          <a:solidFill>
            <a:schemeClr val="bg1">
              <a:lumMod val="50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triangle" w="med" len="med"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txBody>
          <a:bodyPr wrap="none" anchor="ctr"/>
          <a:lstStyle/>
          <a:p>
            <a:pPr eaLnBrk="1" latinLnBrk="1" hangingPunct="1">
              <a:defRPr/>
            </a:pPr>
            <a:r>
              <a:rPr kumimoji="1" lang="en-US" altLang="ko-KR" sz="1200" b="1" dirty="0">
                <a:latin typeface="+mn-ea"/>
                <a:cs typeface="굴림" pitchFamily="50" charset="-127"/>
              </a:rPr>
              <a:t>2</a:t>
            </a:r>
            <a:endParaRPr kumimoji="1" lang="ko-KR" altLang="en-US" sz="1200" b="1" dirty="0">
              <a:latin typeface="+mn-ea"/>
              <a:cs typeface="굴림" pitchFamily="50" charset="-127"/>
            </a:endParaRPr>
          </a:p>
        </p:txBody>
      </p:sp>
      <p:sp>
        <p:nvSpPr>
          <p:cNvPr id="52" name="타원 51"/>
          <p:cNvSpPr/>
          <p:nvPr/>
        </p:nvSpPr>
        <p:spPr bwMode="auto">
          <a:xfrm>
            <a:off x="4484910" y="5333315"/>
            <a:ext cx="216000" cy="216000"/>
          </a:xfrm>
          <a:prstGeom prst="ellipse">
            <a:avLst/>
          </a:prstGeom>
          <a:solidFill>
            <a:schemeClr val="bg1">
              <a:lumMod val="50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triangle" w="med" len="med"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txBody>
          <a:bodyPr wrap="none" anchor="ctr"/>
          <a:lstStyle/>
          <a:p>
            <a:pPr eaLnBrk="1" latinLnBrk="1" hangingPunct="1">
              <a:defRPr/>
            </a:pPr>
            <a:r>
              <a:rPr kumimoji="1" lang="en-US" altLang="ko-KR" sz="1200" b="1" dirty="0">
                <a:latin typeface="+mn-ea"/>
                <a:cs typeface="굴림" pitchFamily="50" charset="-127"/>
              </a:rPr>
              <a:t>3</a:t>
            </a:r>
            <a:endParaRPr kumimoji="1" lang="ko-KR" altLang="en-US" sz="1200" b="1" dirty="0">
              <a:latin typeface="+mn-ea"/>
              <a:cs typeface="굴림" pitchFamily="50" charset="-127"/>
            </a:endParaRPr>
          </a:p>
        </p:txBody>
      </p:sp>
      <p:cxnSp>
        <p:nvCxnSpPr>
          <p:cNvPr id="3" name="직선 연결선 2"/>
          <p:cNvCxnSpPr/>
          <p:nvPr/>
        </p:nvCxnSpPr>
        <p:spPr bwMode="auto">
          <a:xfrm>
            <a:off x="4646613" y="4391763"/>
            <a:ext cx="4683125" cy="0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prstDash val="dash"/>
            <a:miter lim="800000"/>
            <a:headEnd type="none" w="sm" len="sm"/>
            <a:tailEnd type="none" w="sm" len="med"/>
          </a:ln>
        </p:spPr>
      </p:cxnSp>
      <p:cxnSp>
        <p:nvCxnSpPr>
          <p:cNvPr id="53" name="직선 연결선 52"/>
          <p:cNvCxnSpPr/>
          <p:nvPr/>
        </p:nvCxnSpPr>
        <p:spPr bwMode="auto">
          <a:xfrm>
            <a:off x="4646613" y="5350613"/>
            <a:ext cx="4683125" cy="0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prstDash val="dash"/>
            <a:miter lim="800000"/>
            <a:headEnd type="none" w="sm" len="sm"/>
            <a:tailEnd type="none" w="sm" len="med"/>
          </a:ln>
        </p:spPr>
      </p:cxnSp>
      <p:sp>
        <p:nvSpPr>
          <p:cNvPr id="54" name="제목 3"/>
          <p:cNvSpPr txBox="1">
            <a:spLocks/>
          </p:cNvSpPr>
          <p:nvPr/>
        </p:nvSpPr>
        <p:spPr>
          <a:xfrm>
            <a:off x="57116" y="116632"/>
            <a:ext cx="5024132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3. </a:t>
            </a:r>
            <a:r>
              <a:rPr lang="ko-KR" altLang="en-US" dirty="0" smtClean="0">
                <a:latin typeface="맑은 고딕" panose="020B0503020000020004" pitchFamily="50" charset="-127"/>
              </a:rPr>
              <a:t>조직 소통강화 교육 프로그램 운영방안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55" name="직사각형 54"/>
          <p:cNvSpPr/>
          <p:nvPr/>
        </p:nvSpPr>
        <p:spPr bwMode="auto">
          <a:xfrm>
            <a:off x="5863179" y="2604746"/>
            <a:ext cx="973170" cy="324123"/>
          </a:xfrm>
          <a:prstGeom prst="rect">
            <a:avLst/>
          </a:prstGeom>
          <a:solidFill>
            <a:srgbClr val="A6C4E2"/>
          </a:solidFill>
          <a:ln w="28575" cap="flat" cmpd="sng" algn="ctr">
            <a:noFill/>
            <a:prstDash val="solid"/>
            <a:round/>
            <a:headEnd type="none" w="med" len="med"/>
            <a:tailEnd type="triangle" w="med" len="med"/>
          </a:ln>
          <a:effectLst/>
          <a:scene3d>
            <a:camera prst="orthographicFront"/>
            <a:lightRig rig="threePt" dir="t"/>
          </a:scene3d>
          <a:sp3d>
            <a:bevelT prst="relaxedInset"/>
          </a:sp3d>
        </p:spPr>
        <p:txBody>
          <a:bodyPr wrap="none" anchor="ctr"/>
          <a:lstStyle/>
          <a:p>
            <a:pPr algn="ctr" eaLnBrk="1" latinLnBrk="1" hangingPunct="1">
              <a:defRPr/>
            </a:pPr>
            <a:r>
              <a:rPr kumimoji="1" lang="ko-KR" altLang="en-US" sz="1200" b="1" dirty="0" smtClean="0">
                <a:solidFill>
                  <a:schemeClr val="tx1">
                    <a:lumMod val="50000"/>
                  </a:schemeClr>
                </a:solidFill>
                <a:latin typeface="+mn-ea"/>
                <a:cs typeface="굴림" pitchFamily="50" charset="-127"/>
              </a:rPr>
              <a:t>담당</a:t>
            </a:r>
            <a:endParaRPr kumimoji="1" lang="ko-KR" altLang="en-US" sz="1200" b="1" dirty="0">
              <a:solidFill>
                <a:schemeClr val="tx1">
                  <a:lumMod val="50000"/>
                </a:schemeClr>
              </a:solidFill>
              <a:latin typeface="+mn-ea"/>
              <a:cs typeface="굴림" pitchFamily="50" charset="-127"/>
            </a:endParaRPr>
          </a:p>
        </p:txBody>
      </p:sp>
      <p:sp>
        <p:nvSpPr>
          <p:cNvPr id="58" name="직사각형 57"/>
          <p:cNvSpPr/>
          <p:nvPr/>
        </p:nvSpPr>
        <p:spPr bwMode="auto">
          <a:xfrm>
            <a:off x="4783138" y="2604746"/>
            <a:ext cx="973170" cy="324123"/>
          </a:xfrm>
          <a:prstGeom prst="rect">
            <a:avLst/>
          </a:prstGeom>
          <a:solidFill>
            <a:srgbClr val="A6C4E2"/>
          </a:solidFill>
          <a:ln w="28575" cap="flat" cmpd="sng" algn="ctr">
            <a:noFill/>
            <a:prstDash val="solid"/>
            <a:round/>
            <a:headEnd type="none" w="med" len="med"/>
            <a:tailEnd type="triangle" w="med" len="med"/>
          </a:ln>
          <a:effectLst/>
          <a:scene3d>
            <a:camera prst="orthographicFront"/>
            <a:lightRig rig="threePt" dir="t"/>
          </a:scene3d>
          <a:sp3d>
            <a:bevelT prst="relaxedInset"/>
          </a:sp3d>
        </p:spPr>
        <p:txBody>
          <a:bodyPr wrap="none" anchor="ctr"/>
          <a:lstStyle/>
          <a:p>
            <a:pPr algn="ctr" eaLnBrk="1" latinLnBrk="1" hangingPunct="1">
              <a:defRPr/>
            </a:pPr>
            <a:r>
              <a:rPr kumimoji="1" lang="ko-KR" altLang="en-US" sz="1200" b="1" dirty="0" smtClean="0">
                <a:solidFill>
                  <a:schemeClr val="tx1">
                    <a:lumMod val="50000"/>
                  </a:schemeClr>
                </a:solidFill>
                <a:latin typeface="+mn-ea"/>
                <a:cs typeface="굴림" pitchFamily="50" charset="-127"/>
              </a:rPr>
              <a:t>담당</a:t>
            </a:r>
            <a:endParaRPr kumimoji="1" lang="ko-KR" altLang="en-US" sz="1200" b="1" dirty="0">
              <a:solidFill>
                <a:schemeClr val="tx1">
                  <a:lumMod val="50000"/>
                </a:schemeClr>
              </a:solidFill>
              <a:latin typeface="+mn-ea"/>
              <a:cs typeface="굴림" pitchFamily="50" charset="-127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5101906" y="2274790"/>
            <a:ext cx="1656224" cy="381691"/>
            <a:chOff x="5101906" y="2557594"/>
            <a:chExt cx="1656224" cy="381691"/>
          </a:xfrm>
        </p:grpSpPr>
        <p:cxnSp>
          <p:nvCxnSpPr>
            <p:cNvPr id="59" name="꺾인 연결선 41"/>
            <p:cNvCxnSpPr>
              <a:cxnSpLocks noChangeShapeType="1"/>
            </p:cNvCxnSpPr>
            <p:nvPr/>
          </p:nvCxnSpPr>
          <p:spPr bwMode="auto">
            <a:xfrm rot="5400000">
              <a:off x="5325116" y="2334384"/>
              <a:ext cx="381691" cy="828112"/>
            </a:xfrm>
            <a:prstGeom prst="bentConnector3">
              <a:avLst>
                <a:gd name="adj1" fmla="val 50000"/>
              </a:avLst>
            </a:prstGeom>
            <a:noFill/>
            <a:ln w="28575" algn="ctr">
              <a:solidFill>
                <a:srgbClr val="336699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" name="꺾인 연결선 42"/>
            <p:cNvCxnSpPr>
              <a:cxnSpLocks noChangeShapeType="1"/>
            </p:cNvCxnSpPr>
            <p:nvPr/>
          </p:nvCxnSpPr>
          <p:spPr bwMode="auto">
            <a:xfrm rot="16200000" flipH="1">
              <a:off x="6153228" y="2334383"/>
              <a:ext cx="381691" cy="828113"/>
            </a:xfrm>
            <a:prstGeom prst="bentConnector3">
              <a:avLst>
                <a:gd name="adj1" fmla="val 50000"/>
              </a:avLst>
            </a:prstGeom>
            <a:noFill/>
            <a:ln w="28575" algn="ctr">
              <a:solidFill>
                <a:srgbClr val="336699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4" name="그림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09994" y="2961312"/>
            <a:ext cx="519457" cy="519457"/>
          </a:xfrm>
          <a:prstGeom prst="rect">
            <a:avLst/>
          </a:prstGeom>
        </p:spPr>
      </p:pic>
      <p:sp>
        <p:nvSpPr>
          <p:cNvPr id="40" name="타원 39"/>
          <p:cNvSpPr/>
          <p:nvPr/>
        </p:nvSpPr>
        <p:spPr bwMode="auto">
          <a:xfrm>
            <a:off x="4700817" y="2542092"/>
            <a:ext cx="215950" cy="216059"/>
          </a:xfrm>
          <a:prstGeom prst="ellipse">
            <a:avLst/>
          </a:prstGeom>
          <a:solidFill>
            <a:schemeClr val="bg1">
              <a:lumMod val="50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triangle" w="med" len="med"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txBody>
          <a:bodyPr wrap="none" anchor="ctr"/>
          <a:lstStyle/>
          <a:p>
            <a:pPr eaLnBrk="1" latinLnBrk="1" hangingPunct="1">
              <a:defRPr/>
            </a:pPr>
            <a:r>
              <a:rPr kumimoji="1" lang="en-US" altLang="ko-KR" sz="1200" b="1" dirty="0">
                <a:latin typeface="+mn-ea"/>
                <a:cs typeface="굴림" pitchFamily="50" charset="-127"/>
              </a:rPr>
              <a:t>2</a:t>
            </a:r>
            <a:endParaRPr kumimoji="1" lang="ko-KR" altLang="en-US" sz="1200" b="1" dirty="0">
              <a:latin typeface="+mn-ea"/>
              <a:cs typeface="굴림" pitchFamily="50" charset="-127"/>
            </a:endParaRPr>
          </a:p>
        </p:txBody>
      </p:sp>
      <p:sp>
        <p:nvSpPr>
          <p:cNvPr id="61" name="타원 60"/>
          <p:cNvSpPr/>
          <p:nvPr/>
        </p:nvSpPr>
        <p:spPr bwMode="auto">
          <a:xfrm>
            <a:off x="4719671" y="3126554"/>
            <a:ext cx="215950" cy="216059"/>
          </a:xfrm>
          <a:prstGeom prst="ellipse">
            <a:avLst/>
          </a:prstGeom>
          <a:solidFill>
            <a:schemeClr val="bg1">
              <a:lumMod val="50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triangle" w="med" len="med"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txBody>
          <a:bodyPr wrap="none" anchor="ctr"/>
          <a:lstStyle/>
          <a:p>
            <a:pPr eaLnBrk="1" latinLnBrk="1" hangingPunct="1">
              <a:defRPr/>
            </a:pPr>
            <a:r>
              <a:rPr kumimoji="1" lang="en-US" altLang="ko-KR" sz="1200" b="1" dirty="0" smtClean="0">
                <a:latin typeface="+mn-ea"/>
                <a:cs typeface="굴림" pitchFamily="50" charset="-127"/>
              </a:rPr>
              <a:t>3</a:t>
            </a:r>
            <a:endParaRPr kumimoji="1" lang="ko-KR" altLang="en-US" sz="1200" b="1" dirty="0">
              <a:latin typeface="+mn-ea"/>
              <a:cs typeface="굴림" pitchFamily="50" charset="-127"/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5081248" y="1180425"/>
            <a:ext cx="3184120" cy="1139142"/>
          </a:xfrm>
          <a:prstGeom prst="rect">
            <a:avLst/>
          </a:prstGeom>
          <a:noFill/>
          <a:ln w="9525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9" name="타원 38"/>
          <p:cNvSpPr/>
          <p:nvPr/>
        </p:nvSpPr>
        <p:spPr bwMode="auto">
          <a:xfrm>
            <a:off x="5029308" y="1102266"/>
            <a:ext cx="215950" cy="216059"/>
          </a:xfrm>
          <a:prstGeom prst="ellipse">
            <a:avLst/>
          </a:prstGeom>
          <a:solidFill>
            <a:schemeClr val="bg1">
              <a:lumMod val="50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triangle" w="med" len="med"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txBody>
          <a:bodyPr wrap="none" anchor="ctr"/>
          <a:lstStyle/>
          <a:p>
            <a:pPr eaLnBrk="1" latinLnBrk="1" hangingPunct="1">
              <a:defRPr/>
            </a:pPr>
            <a:r>
              <a:rPr kumimoji="1" lang="en-US" altLang="ko-KR" sz="1200" b="1" dirty="0">
                <a:latin typeface="+mn-ea"/>
                <a:cs typeface="굴림" pitchFamily="50" charset="-127"/>
              </a:rPr>
              <a:t>1</a:t>
            </a:r>
            <a:endParaRPr kumimoji="1" lang="ko-KR" altLang="en-US" sz="1200" b="1" dirty="0">
              <a:latin typeface="+mn-ea"/>
              <a:cs typeface="굴림" pitchFamily="50" charset="-127"/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4997480" y="3451724"/>
            <a:ext cx="49244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ko-KR" altLang="en-US" sz="1200" b="1" dirty="0">
                <a:solidFill>
                  <a:schemeClr val="tx1">
                    <a:lumMod val="50000"/>
                  </a:schemeClr>
                </a:solidFill>
                <a:latin typeface="+mn-ea"/>
                <a:cs typeface="굴림" pitchFamily="50" charset="-127"/>
              </a:rPr>
              <a:t>팀원</a:t>
            </a:r>
          </a:p>
        </p:txBody>
      </p:sp>
      <p:sp>
        <p:nvSpPr>
          <p:cNvPr id="64" name="Rectangle 20"/>
          <p:cNvSpPr>
            <a:spLocks noChangeArrowheads="1"/>
          </p:cNvSpPr>
          <p:nvPr/>
        </p:nvSpPr>
        <p:spPr bwMode="auto">
          <a:xfrm>
            <a:off x="318950" y="681797"/>
            <a:ext cx="927893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1600" dirty="0"/>
              <a:t>가치경영체계의 체계적 추진을 위하여  </a:t>
            </a:r>
            <a:r>
              <a:rPr lang="ko-KR" altLang="en-US" sz="1600" dirty="0" smtClean="0"/>
              <a:t>시장님이 참석하는 리더 워크숍을 선 </a:t>
            </a:r>
            <a:r>
              <a:rPr lang="ko-KR" altLang="en-US" sz="1600" dirty="0"/>
              <a:t>실시 후</a:t>
            </a:r>
            <a:r>
              <a:rPr lang="en-US" altLang="ko-KR" sz="1600" dirty="0" smtClean="0"/>
              <a:t>, </a:t>
            </a:r>
            <a:r>
              <a:rPr lang="ko-KR" altLang="en-US" sz="1600" dirty="0" err="1" smtClean="0"/>
              <a:t>담당별</a:t>
            </a:r>
            <a:r>
              <a:rPr lang="ko-KR" altLang="en-US" sz="1600" dirty="0" smtClean="0"/>
              <a:t> 워크숍 및 구성원 워크숍을 </a:t>
            </a:r>
            <a:r>
              <a:rPr lang="ko-KR" altLang="en-US" sz="1600" dirty="0"/>
              <a:t>추진함</a:t>
            </a:r>
          </a:p>
        </p:txBody>
      </p:sp>
      <p:grpSp>
        <p:nvGrpSpPr>
          <p:cNvPr id="10" name="그룹 9"/>
          <p:cNvGrpSpPr/>
          <p:nvPr/>
        </p:nvGrpSpPr>
        <p:grpSpPr>
          <a:xfrm rot="20243687">
            <a:off x="3540930" y="3103778"/>
            <a:ext cx="787192" cy="261610"/>
            <a:chOff x="8265368" y="2928869"/>
            <a:chExt cx="787192" cy="261610"/>
          </a:xfrm>
        </p:grpSpPr>
        <p:cxnSp>
          <p:nvCxnSpPr>
            <p:cNvPr id="8" name="직선 연결선 7"/>
            <p:cNvCxnSpPr/>
            <p:nvPr/>
          </p:nvCxnSpPr>
          <p:spPr>
            <a:xfrm>
              <a:off x="8265368" y="2928869"/>
              <a:ext cx="787192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직선 연결선 64"/>
            <p:cNvCxnSpPr/>
            <p:nvPr/>
          </p:nvCxnSpPr>
          <p:spPr>
            <a:xfrm>
              <a:off x="8265368" y="3173181"/>
              <a:ext cx="787192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" name="Rectangle 20"/>
            <p:cNvSpPr>
              <a:spLocks noChangeArrowheads="1"/>
            </p:cNvSpPr>
            <p:nvPr/>
          </p:nvSpPr>
          <p:spPr bwMode="auto">
            <a:xfrm>
              <a:off x="8367514" y="2928869"/>
              <a:ext cx="649486" cy="2616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ko-KR" altLang="en-US" sz="1100" dirty="0" smtClean="0">
                  <a:solidFill>
                    <a:srgbClr val="FF0000"/>
                  </a:solidFill>
                </a:rPr>
                <a:t>예시적</a:t>
              </a:r>
              <a:endParaRPr lang="ko-KR" altLang="en-US" sz="1100" dirty="0">
                <a:solidFill>
                  <a:srgbClr val="FF0000"/>
                </a:solidFill>
              </a:endParaRPr>
            </a:p>
          </p:txBody>
        </p:sp>
      </p:grpSp>
      <p:sp>
        <p:nvSpPr>
          <p:cNvPr id="56" name="TextBox 55"/>
          <p:cNvSpPr txBox="1"/>
          <p:nvPr/>
        </p:nvSpPr>
        <p:spPr>
          <a:xfrm>
            <a:off x="7504938" y="187786"/>
            <a:ext cx="20810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Ⅶ.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 역량 강화 방안</a:t>
            </a:r>
          </a:p>
        </p:txBody>
      </p:sp>
    </p:spTree>
    <p:extLst>
      <p:ext uri="{BB962C8B-B14F-4D97-AF65-F5344CB8AC3E}">
        <p14:creationId xmlns:p14="http://schemas.microsoft.com/office/powerpoint/2010/main" val="13050119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AutoShape 4"/>
          <p:cNvSpPr>
            <a:spLocks noChangeArrowheads="1"/>
          </p:cNvSpPr>
          <p:nvPr/>
        </p:nvSpPr>
        <p:spPr bwMode="auto">
          <a:xfrm>
            <a:off x="3041650" y="2852738"/>
            <a:ext cx="1547813" cy="647700"/>
          </a:xfrm>
          <a:prstGeom prst="homePlate">
            <a:avLst>
              <a:gd name="adj" fmla="val 21518"/>
            </a:avLst>
          </a:prstGeom>
          <a:solidFill>
            <a:srgbClr val="D3E2F1"/>
          </a:solidFill>
          <a:ln w="19050" cap="flat" cmpd="sng" algn="ctr">
            <a:solidFill>
              <a:srgbClr val="336699"/>
            </a:solidFill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anchor="ctr"/>
          <a:lstStyle/>
          <a:p>
            <a:pPr>
              <a:lnSpc>
                <a:spcPct val="80000"/>
              </a:lnSpc>
              <a:defRPr/>
            </a:pPr>
            <a:r>
              <a:rPr lang="en-US" altLang="ko-KR" sz="1200" b="1" dirty="0">
                <a:solidFill>
                  <a:schemeClr val="tx1">
                    <a:lumMod val="50000"/>
                  </a:schemeClr>
                </a:solidFill>
                <a:latin typeface="+mn-ea"/>
                <a:cs typeface="굴림" pitchFamily="50" charset="-127"/>
              </a:rPr>
              <a:t>Perception</a:t>
            </a:r>
          </a:p>
        </p:txBody>
      </p:sp>
      <p:sp>
        <p:nvSpPr>
          <p:cNvPr id="14" name="AutoShape 5"/>
          <p:cNvSpPr>
            <a:spLocks noChangeArrowheads="1"/>
          </p:cNvSpPr>
          <p:nvPr/>
        </p:nvSpPr>
        <p:spPr bwMode="blackWhite">
          <a:xfrm>
            <a:off x="4660900" y="2852738"/>
            <a:ext cx="1547813" cy="647700"/>
          </a:xfrm>
          <a:prstGeom prst="homePlate">
            <a:avLst>
              <a:gd name="adj" fmla="val 20452"/>
            </a:avLst>
          </a:prstGeom>
          <a:solidFill>
            <a:srgbClr val="A6C4E2"/>
          </a:solidFill>
          <a:ln w="19050" cap="flat" cmpd="sng" algn="ctr">
            <a:solidFill>
              <a:srgbClr val="336699"/>
            </a:solidFill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anchor="ctr"/>
          <a:lstStyle/>
          <a:p>
            <a:pPr>
              <a:lnSpc>
                <a:spcPct val="80000"/>
              </a:lnSpc>
              <a:defRPr/>
            </a:pPr>
            <a:r>
              <a:rPr lang="en-US" altLang="ko-KR" sz="1200" b="1" dirty="0">
                <a:solidFill>
                  <a:schemeClr val="tx1">
                    <a:lumMod val="50000"/>
                  </a:schemeClr>
                </a:solidFill>
                <a:latin typeface="+mn-ea"/>
                <a:cs typeface="굴림" pitchFamily="50" charset="-127"/>
              </a:rPr>
              <a:t>Understanding</a:t>
            </a:r>
          </a:p>
        </p:txBody>
      </p:sp>
      <p:sp>
        <p:nvSpPr>
          <p:cNvPr id="15" name="AutoShape 6"/>
          <p:cNvSpPr>
            <a:spLocks noChangeArrowheads="1"/>
          </p:cNvSpPr>
          <p:nvPr/>
        </p:nvSpPr>
        <p:spPr bwMode="blackWhite">
          <a:xfrm>
            <a:off x="6280150" y="2852738"/>
            <a:ext cx="1547813" cy="647700"/>
          </a:xfrm>
          <a:prstGeom prst="homePlate">
            <a:avLst>
              <a:gd name="adj" fmla="val 16797"/>
            </a:avLst>
          </a:prstGeom>
          <a:solidFill>
            <a:srgbClr val="77A5D3"/>
          </a:solidFill>
          <a:ln w="19050" cap="flat" cmpd="sng" algn="ctr">
            <a:solidFill>
              <a:srgbClr val="336699"/>
            </a:solidFill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anchor="ctr"/>
          <a:lstStyle/>
          <a:p>
            <a:pPr>
              <a:lnSpc>
                <a:spcPct val="80000"/>
              </a:lnSpc>
              <a:defRPr/>
            </a:pPr>
            <a:r>
              <a:rPr lang="en-US" altLang="ko-KR" sz="1200" b="1" dirty="0">
                <a:solidFill>
                  <a:schemeClr val="tx1">
                    <a:lumMod val="50000"/>
                  </a:schemeClr>
                </a:solidFill>
                <a:latin typeface="+mn-ea"/>
                <a:cs typeface="굴림" pitchFamily="50" charset="-127"/>
              </a:rPr>
              <a:t>Agreement</a:t>
            </a:r>
          </a:p>
        </p:txBody>
      </p:sp>
      <p:sp>
        <p:nvSpPr>
          <p:cNvPr id="18437" name="Rectangle 8"/>
          <p:cNvSpPr>
            <a:spLocks noChangeArrowheads="1"/>
          </p:cNvSpPr>
          <p:nvPr/>
        </p:nvSpPr>
        <p:spPr bwMode="auto">
          <a:xfrm>
            <a:off x="3041650" y="3521075"/>
            <a:ext cx="1547813" cy="604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 type="triangle" w="med" len="med"/>
              </a14:hiddenLine>
            </a:ext>
          </a:extLst>
        </p:spPr>
        <p:txBody>
          <a:bodyPr anchor="ctr"/>
          <a:lstStyle/>
          <a:p>
            <a:pPr>
              <a:lnSpc>
                <a:spcPct val="80000"/>
              </a:lnSpc>
            </a:pPr>
            <a:r>
              <a:rPr lang="en-US" altLang="ko-KR" sz="1200" b="1" i="1">
                <a:latin typeface="+mn-ea"/>
              </a:rPr>
              <a:t>“</a:t>
            </a:r>
            <a:r>
              <a:rPr lang="ko-KR" altLang="en-US" sz="1200" b="1" i="1">
                <a:latin typeface="+mn-ea"/>
              </a:rPr>
              <a:t>변화의 준비</a:t>
            </a:r>
            <a:r>
              <a:rPr lang="en-US" altLang="ko-KR" sz="1200" b="1" i="1">
                <a:latin typeface="+mn-ea"/>
              </a:rPr>
              <a:t>”</a:t>
            </a:r>
          </a:p>
        </p:txBody>
      </p:sp>
      <p:sp>
        <p:nvSpPr>
          <p:cNvPr id="18438" name="Rectangle 9"/>
          <p:cNvSpPr>
            <a:spLocks noChangeArrowheads="1"/>
          </p:cNvSpPr>
          <p:nvPr/>
        </p:nvSpPr>
        <p:spPr bwMode="auto">
          <a:xfrm>
            <a:off x="4660900" y="3521075"/>
            <a:ext cx="1547813" cy="604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 type="triangle" w="med" len="med"/>
              </a14:hiddenLine>
            </a:ext>
          </a:extLst>
        </p:spPr>
        <p:txBody>
          <a:bodyPr anchor="ctr"/>
          <a:lstStyle/>
          <a:p>
            <a:r>
              <a:rPr lang="en-US" altLang="ko-KR" sz="1200" b="1" i="1" dirty="0">
                <a:latin typeface="+mn-ea"/>
              </a:rPr>
              <a:t>“</a:t>
            </a:r>
            <a:r>
              <a:rPr lang="ko-KR" altLang="en-US" sz="1200" b="1" i="1" dirty="0" smtClean="0">
                <a:latin typeface="+mn-ea"/>
              </a:rPr>
              <a:t>우리 시의 </a:t>
            </a:r>
            <a:r>
              <a:rPr lang="ko-KR" altLang="en-US" sz="1200" b="1" i="1" dirty="0">
                <a:latin typeface="+mn-ea"/>
              </a:rPr>
              <a:t>꿈과 희망 설정</a:t>
            </a:r>
            <a:r>
              <a:rPr lang="en-US" altLang="ko-KR" sz="1200" b="1" i="1" dirty="0">
                <a:latin typeface="+mn-ea"/>
              </a:rPr>
              <a:t>“</a:t>
            </a:r>
            <a:endParaRPr lang="ko-KR" altLang="en-US" sz="1200" b="1" i="1" dirty="0">
              <a:latin typeface="+mn-ea"/>
            </a:endParaRPr>
          </a:p>
        </p:txBody>
      </p:sp>
      <p:sp>
        <p:nvSpPr>
          <p:cNvPr id="18439" name="Rectangle 10"/>
          <p:cNvSpPr>
            <a:spLocks noChangeArrowheads="1"/>
          </p:cNvSpPr>
          <p:nvPr/>
        </p:nvSpPr>
        <p:spPr bwMode="auto">
          <a:xfrm>
            <a:off x="6280150" y="3521075"/>
            <a:ext cx="1619250" cy="604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 type="triangle" w="med" len="med"/>
              </a14:hiddenLine>
            </a:ext>
          </a:extLst>
        </p:spPr>
        <p:txBody>
          <a:bodyPr anchor="ctr"/>
          <a:lstStyle/>
          <a:p>
            <a:r>
              <a:rPr lang="en-US" altLang="ko-KR" sz="1200" b="1" i="1">
                <a:latin typeface="+mn-ea"/>
              </a:rPr>
              <a:t>“</a:t>
            </a:r>
            <a:r>
              <a:rPr lang="ko-KR" altLang="en-US" sz="1200" b="1" i="1">
                <a:latin typeface="+mn-ea"/>
              </a:rPr>
              <a:t>실천을 위한 구체적 방법론 도출</a:t>
            </a:r>
            <a:r>
              <a:rPr lang="en-US" altLang="ko-KR" sz="1200" b="1" i="1">
                <a:latin typeface="+mn-ea"/>
              </a:rPr>
              <a:t>”</a:t>
            </a:r>
            <a:endParaRPr lang="ko-KR" altLang="en-US" sz="1200" b="1" i="1">
              <a:latin typeface="+mn-ea"/>
            </a:endParaRPr>
          </a:p>
        </p:txBody>
      </p:sp>
      <p:sp>
        <p:nvSpPr>
          <p:cNvPr id="19" name="Rectangle 12"/>
          <p:cNvSpPr>
            <a:spLocks noChangeArrowheads="1"/>
          </p:cNvSpPr>
          <p:nvPr/>
        </p:nvSpPr>
        <p:spPr bwMode="auto">
          <a:xfrm>
            <a:off x="3016250" y="4200525"/>
            <a:ext cx="1619250" cy="1512888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50000"/>
              </a:schemeClr>
            </a:solidFill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36000" rIns="0"/>
          <a:lstStyle/>
          <a:p>
            <a:pPr marL="85725" indent="-85725" algn="l">
              <a:buFont typeface="Wingdings" pitchFamily="2" charset="2"/>
              <a:buChar char="§"/>
              <a:defRPr/>
            </a:pPr>
            <a:r>
              <a:rPr lang="ko-KR" altLang="en-US" sz="11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공주시 </a:t>
            </a: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비전 달성을 </a:t>
            </a:r>
            <a:r>
              <a:rPr lang="ko-KR" altLang="en-US" sz="11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위한 </a:t>
            </a:r>
            <a:r>
              <a:rPr lang="ko-KR" altLang="en-US" sz="1100" dirty="0" err="1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대조직</a:t>
            </a:r>
            <a:r>
              <a:rPr lang="ko-KR" altLang="en-US" sz="11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11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R&amp;R </a:t>
            </a: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중요성 </a:t>
            </a:r>
            <a:r>
              <a:rPr lang="ko-KR" altLang="en-US" sz="11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인지</a:t>
            </a:r>
            <a:endParaRPr lang="en-US" altLang="ko-KR" sz="1100" dirty="0">
              <a:solidFill>
                <a:schemeClr val="tx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20" name="Rectangle 13"/>
          <p:cNvSpPr>
            <a:spLocks noChangeArrowheads="1"/>
          </p:cNvSpPr>
          <p:nvPr/>
        </p:nvSpPr>
        <p:spPr bwMode="auto">
          <a:xfrm>
            <a:off x="4660900" y="4200525"/>
            <a:ext cx="1547813" cy="1512888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50000"/>
              </a:schemeClr>
            </a:solidFill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36000" rIns="0"/>
          <a:lstStyle/>
          <a:p>
            <a:pPr marL="85725" indent="-85725" algn="l">
              <a:buFont typeface="Wingdings" pitchFamily="2" charset="2"/>
              <a:buChar char="§"/>
              <a:defRPr/>
            </a:pP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비전 의미 </a:t>
            </a:r>
            <a:r>
              <a:rPr lang="ko-KR" altLang="en-US" sz="11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해석 </a:t>
            </a:r>
            <a:r>
              <a:rPr lang="en-US" altLang="ko-KR" sz="11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및 전략방향성 </a:t>
            </a:r>
            <a:r>
              <a:rPr lang="ko-KR" altLang="en-US" sz="11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설정</a:t>
            </a:r>
            <a:endParaRPr lang="en-US" altLang="ko-KR" sz="1100" dirty="0" smtClean="0">
              <a:solidFill>
                <a:schemeClr val="tx1">
                  <a:lumMod val="50000"/>
                </a:schemeClr>
              </a:solidFill>
              <a:latin typeface="+mn-ea"/>
            </a:endParaRPr>
          </a:p>
          <a:p>
            <a:pPr marL="85725" indent="-85725" algn="l">
              <a:buFont typeface="Wingdings" pitchFamily="2" charset="2"/>
              <a:buChar char="§"/>
              <a:defRPr/>
            </a:pPr>
            <a:r>
              <a:rPr lang="ko-KR" altLang="en-US" sz="11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단위 과별 추진 방안</a:t>
            </a:r>
            <a:endParaRPr lang="en-US" altLang="ko-KR" sz="1100" dirty="0" smtClean="0">
              <a:solidFill>
                <a:schemeClr val="tx1">
                  <a:lumMod val="50000"/>
                </a:schemeClr>
              </a:solidFill>
              <a:latin typeface="+mn-ea"/>
            </a:endParaRPr>
          </a:p>
          <a:p>
            <a:pPr marL="85725" indent="-85725" algn="l">
              <a:buFont typeface="Wingdings" pitchFamily="2" charset="2"/>
              <a:buChar char="§"/>
              <a:defRPr/>
            </a:pPr>
            <a:r>
              <a:rPr lang="ko-KR" altLang="en-US" sz="11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설정</a:t>
            </a:r>
            <a:endParaRPr lang="en-US" altLang="ko-KR" sz="1100" dirty="0">
              <a:solidFill>
                <a:schemeClr val="tx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21" name="Rectangle 14"/>
          <p:cNvSpPr>
            <a:spLocks noChangeArrowheads="1"/>
          </p:cNvSpPr>
          <p:nvPr/>
        </p:nvSpPr>
        <p:spPr bwMode="auto">
          <a:xfrm>
            <a:off x="6280150" y="4200525"/>
            <a:ext cx="1547813" cy="1512888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50000"/>
              </a:schemeClr>
            </a:solidFill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36000" rIns="0"/>
          <a:lstStyle/>
          <a:p>
            <a:pPr marL="85725" indent="-85725" algn="l">
              <a:buFont typeface="Wingdings" pitchFamily="2" charset="2"/>
              <a:buChar char="§"/>
              <a:defRPr/>
            </a:pPr>
            <a:r>
              <a:rPr lang="ko-KR" altLang="en-US" sz="11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시정방침 및 핵심가치</a:t>
            </a:r>
            <a:r>
              <a:rPr lang="en-US" altLang="ko-KR" sz="11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1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실천을 </a:t>
            </a: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위한</a:t>
            </a:r>
            <a:endParaRPr lang="en-US" altLang="ko-KR" sz="1100" dirty="0">
              <a:solidFill>
                <a:schemeClr val="tx1">
                  <a:lumMod val="50000"/>
                </a:schemeClr>
              </a:solidFill>
              <a:latin typeface="+mn-ea"/>
            </a:endParaRPr>
          </a:p>
          <a:p>
            <a:pPr algn="l">
              <a:defRPr/>
            </a:pPr>
            <a:r>
              <a:rPr lang="en-US" altLang="ko-KR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방법론 도출</a:t>
            </a:r>
            <a:endParaRPr lang="en-US" altLang="ko-KR" sz="1100" dirty="0">
              <a:solidFill>
                <a:schemeClr val="tx1">
                  <a:lumMod val="50000"/>
                </a:schemeClr>
              </a:solidFill>
              <a:latin typeface="+mn-ea"/>
            </a:endParaRPr>
          </a:p>
          <a:p>
            <a:pPr marL="85725" indent="-85725" algn="l">
              <a:buFont typeface="Wingdings" pitchFamily="2" charset="2"/>
              <a:buChar char="§"/>
              <a:defRPr/>
            </a:pPr>
            <a:r>
              <a:rPr lang="ko-KR" altLang="en-US" sz="11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시장님 </a:t>
            </a: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의사결정 </a:t>
            </a:r>
            <a:endParaRPr lang="en-US" altLang="ko-KR" sz="1100" dirty="0">
              <a:solidFill>
                <a:schemeClr val="tx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25" name="AutoShape 4"/>
          <p:cNvSpPr>
            <a:spLocks noChangeArrowheads="1"/>
          </p:cNvSpPr>
          <p:nvPr/>
        </p:nvSpPr>
        <p:spPr bwMode="auto">
          <a:xfrm>
            <a:off x="1422400" y="2852738"/>
            <a:ext cx="1547813" cy="647700"/>
          </a:xfrm>
          <a:prstGeom prst="homePlate">
            <a:avLst>
              <a:gd name="adj" fmla="val 21539"/>
            </a:avLst>
          </a:prstGeom>
          <a:solidFill>
            <a:srgbClr val="EBEBFF"/>
          </a:solidFill>
          <a:ln w="19050" cap="flat" cmpd="sng" algn="ctr">
            <a:solidFill>
              <a:srgbClr val="336699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anchor="ctr"/>
          <a:lstStyle/>
          <a:p>
            <a:pPr>
              <a:defRPr/>
            </a:pPr>
            <a:r>
              <a:rPr lang="en-US" altLang="ko-KR" sz="1200" b="1" dirty="0">
                <a:solidFill>
                  <a:schemeClr val="tx1">
                    <a:lumMod val="50000"/>
                  </a:schemeClr>
                </a:solidFill>
                <a:latin typeface="+mn-ea"/>
                <a:cs typeface="굴림" pitchFamily="50" charset="-127"/>
              </a:rPr>
              <a:t>Warm-up</a:t>
            </a:r>
          </a:p>
        </p:txBody>
      </p:sp>
      <p:sp>
        <p:nvSpPr>
          <p:cNvPr id="18444" name="Rectangle 8"/>
          <p:cNvSpPr>
            <a:spLocks noChangeArrowheads="1"/>
          </p:cNvSpPr>
          <p:nvPr/>
        </p:nvSpPr>
        <p:spPr bwMode="auto">
          <a:xfrm>
            <a:off x="1422400" y="3521075"/>
            <a:ext cx="1547813" cy="604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 type="triangle" w="med" len="med"/>
              </a14:hiddenLine>
            </a:ext>
          </a:extLst>
        </p:spPr>
        <p:txBody>
          <a:bodyPr lIns="36000" rIns="36000" anchor="ctr"/>
          <a:lstStyle/>
          <a:p>
            <a:r>
              <a:rPr lang="en-US" altLang="ko-KR" sz="1200" b="1" i="1">
                <a:latin typeface="+mn-ea"/>
              </a:rPr>
              <a:t>“</a:t>
            </a:r>
            <a:r>
              <a:rPr lang="ko-KR" altLang="en-US" sz="1200" b="1" i="1">
                <a:latin typeface="+mn-ea"/>
              </a:rPr>
              <a:t>기존 고정된 사고와 행동을</a:t>
            </a:r>
            <a:r>
              <a:rPr lang="en-US" altLang="ko-KR" sz="1200" b="1" i="1">
                <a:latin typeface="+mn-ea"/>
              </a:rPr>
              <a:t> </a:t>
            </a:r>
            <a:r>
              <a:rPr lang="ko-KR" altLang="en-US" sz="1200" b="1" i="1">
                <a:latin typeface="+mn-ea"/>
              </a:rPr>
              <a:t>비우고 새로운 마음가짐 유도</a:t>
            </a:r>
            <a:r>
              <a:rPr lang="en-US" altLang="ko-KR" sz="1200" b="1" i="1">
                <a:latin typeface="+mn-ea"/>
              </a:rPr>
              <a:t>”</a:t>
            </a:r>
          </a:p>
        </p:txBody>
      </p:sp>
      <p:sp>
        <p:nvSpPr>
          <p:cNvPr id="27" name="Rectangle 12"/>
          <p:cNvSpPr>
            <a:spLocks noChangeArrowheads="1"/>
          </p:cNvSpPr>
          <p:nvPr/>
        </p:nvSpPr>
        <p:spPr bwMode="auto">
          <a:xfrm>
            <a:off x="1422400" y="4200525"/>
            <a:ext cx="1547813" cy="1512888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50000"/>
              </a:schemeClr>
            </a:solidFill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36000" rIns="0"/>
          <a:lstStyle/>
          <a:p>
            <a:pPr marL="85725" indent="-85725" algn="l">
              <a:buFont typeface="Wingdings" pitchFamily="2" charset="2"/>
              <a:buChar char="§"/>
              <a:defRPr/>
            </a:pP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사전 학습</a:t>
            </a:r>
            <a:endParaRPr lang="en-US" altLang="ko-KR" sz="1100" dirty="0">
              <a:solidFill>
                <a:schemeClr val="tx1">
                  <a:lumMod val="50000"/>
                </a:schemeClr>
              </a:solidFill>
              <a:latin typeface="+mn-ea"/>
            </a:endParaRPr>
          </a:p>
          <a:p>
            <a:pPr marL="180975" indent="-95250" algn="l">
              <a:buFont typeface="맑은 고딕" pitchFamily="50" charset="-127"/>
              <a:buChar char="-"/>
              <a:defRPr/>
            </a:pPr>
            <a:r>
              <a:rPr lang="en-US" altLang="ko-KR" sz="1100" dirty="0">
                <a:solidFill>
                  <a:schemeClr val="tx1">
                    <a:lumMod val="50000"/>
                  </a:schemeClr>
                </a:solidFill>
                <a:latin typeface="+mn-ea"/>
                <a:sym typeface="Wingdings" pitchFamily="2" charset="2"/>
              </a:rPr>
              <a:t>As-Is </a:t>
            </a: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  <a:sym typeface="Wingdings" pitchFamily="2" charset="2"/>
              </a:rPr>
              <a:t>파악을 위한 사전 </a:t>
            </a:r>
            <a:r>
              <a:rPr lang="ko-KR" altLang="en-US" sz="1100" dirty="0" smtClean="0">
                <a:solidFill>
                  <a:schemeClr val="tx1">
                    <a:lumMod val="50000"/>
                  </a:schemeClr>
                </a:solidFill>
                <a:latin typeface="+mn-ea"/>
                <a:sym typeface="Wingdings" pitchFamily="2" charset="2"/>
              </a:rPr>
              <a:t>설문</a:t>
            </a:r>
            <a:endParaRPr lang="en-US" altLang="ko-KR" sz="1100" dirty="0">
              <a:solidFill>
                <a:schemeClr val="tx1">
                  <a:lumMod val="50000"/>
                </a:schemeClr>
              </a:solidFill>
              <a:latin typeface="+mn-ea"/>
              <a:sym typeface="Wingdings" pitchFamily="2" charset="2"/>
            </a:endParaRPr>
          </a:p>
        </p:txBody>
      </p:sp>
      <p:sp>
        <p:nvSpPr>
          <p:cNvPr id="18446" name="AutoShape 4"/>
          <p:cNvSpPr>
            <a:spLocks noChangeArrowheads="1"/>
          </p:cNvSpPr>
          <p:nvPr/>
        </p:nvSpPr>
        <p:spPr bwMode="auto">
          <a:xfrm>
            <a:off x="7899400" y="2852738"/>
            <a:ext cx="1547813" cy="647700"/>
          </a:xfrm>
          <a:prstGeom prst="homePlate">
            <a:avLst>
              <a:gd name="adj" fmla="val 21552"/>
            </a:avLst>
          </a:prstGeom>
          <a:solidFill>
            <a:srgbClr val="336699"/>
          </a:solidFill>
          <a:ln w="19050" algn="ctr">
            <a:solidFill>
              <a:srgbClr val="336699"/>
            </a:solidFill>
            <a:round/>
            <a:headEnd/>
            <a:tailEnd type="triangle" w="med" len="med"/>
          </a:ln>
        </p:spPr>
        <p:txBody>
          <a:bodyPr anchor="ctr"/>
          <a:lstStyle/>
          <a:p>
            <a:r>
              <a:rPr lang="en-US" altLang="ko-KR" sz="1200" b="1">
                <a:latin typeface="+mn-ea"/>
              </a:rPr>
              <a:t>Planning</a:t>
            </a:r>
          </a:p>
        </p:txBody>
      </p:sp>
      <p:sp>
        <p:nvSpPr>
          <p:cNvPr id="18447" name="Rectangle 8"/>
          <p:cNvSpPr>
            <a:spLocks noChangeArrowheads="1"/>
          </p:cNvSpPr>
          <p:nvPr/>
        </p:nvSpPr>
        <p:spPr bwMode="auto">
          <a:xfrm>
            <a:off x="7899400" y="3521075"/>
            <a:ext cx="1547813" cy="604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 type="triangle" w="med" len="med"/>
              </a14:hiddenLine>
            </a:ext>
          </a:extLst>
        </p:spPr>
        <p:txBody>
          <a:bodyPr anchor="ctr"/>
          <a:lstStyle/>
          <a:p>
            <a:r>
              <a:rPr lang="en-US" altLang="ko-KR" sz="1200" b="1" i="1">
                <a:latin typeface="+mn-ea"/>
              </a:rPr>
              <a:t>“</a:t>
            </a:r>
            <a:r>
              <a:rPr lang="ko-KR" altLang="en-US" sz="1200" b="1" i="1">
                <a:latin typeface="+mn-ea"/>
              </a:rPr>
              <a:t>실천 계획 수립</a:t>
            </a:r>
            <a:r>
              <a:rPr lang="en-US" altLang="ko-KR" sz="1200" b="1" i="1">
                <a:latin typeface="+mn-ea"/>
              </a:rPr>
              <a:t> </a:t>
            </a:r>
            <a:r>
              <a:rPr lang="ko-KR" altLang="en-US" sz="1200" b="1" i="1">
                <a:latin typeface="+mn-ea"/>
              </a:rPr>
              <a:t>및</a:t>
            </a:r>
            <a:endParaRPr lang="en-US" altLang="ko-KR" sz="1200" b="1" i="1">
              <a:latin typeface="+mn-ea"/>
            </a:endParaRPr>
          </a:p>
          <a:p>
            <a:r>
              <a:rPr lang="ko-KR" altLang="en-US" sz="1200" b="1" i="1">
                <a:latin typeface="+mn-ea"/>
              </a:rPr>
              <a:t>실천 의지 표출</a:t>
            </a:r>
            <a:r>
              <a:rPr lang="en-US" altLang="ko-KR" sz="1200" b="1" i="1">
                <a:latin typeface="+mn-ea"/>
              </a:rPr>
              <a:t>”</a:t>
            </a:r>
            <a:endParaRPr lang="ko-KR" altLang="en-US" sz="1200" b="1" i="1">
              <a:latin typeface="+mn-ea"/>
            </a:endParaRPr>
          </a:p>
        </p:txBody>
      </p:sp>
      <p:sp>
        <p:nvSpPr>
          <p:cNvPr id="31" name="Rectangle 12"/>
          <p:cNvSpPr>
            <a:spLocks noChangeArrowheads="1"/>
          </p:cNvSpPr>
          <p:nvPr/>
        </p:nvSpPr>
        <p:spPr bwMode="auto">
          <a:xfrm>
            <a:off x="7899400" y="4200525"/>
            <a:ext cx="1547813" cy="1512888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50000"/>
              </a:schemeClr>
            </a:solidFill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36000" rIns="0"/>
          <a:lstStyle/>
          <a:p>
            <a:pPr marL="85725" indent="-85725" algn="l">
              <a:buFont typeface="Wingdings" pitchFamily="2" charset="2"/>
              <a:buChar char="§"/>
              <a:defRPr/>
            </a:pPr>
            <a:r>
              <a:rPr lang="en-US" altLang="ko-KR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Action Plan </a:t>
            </a: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결과 공유</a:t>
            </a:r>
            <a:endParaRPr lang="en-US" altLang="ko-KR" sz="1100" dirty="0">
              <a:solidFill>
                <a:schemeClr val="tx1">
                  <a:lumMod val="50000"/>
                </a:schemeClr>
              </a:solidFill>
              <a:latin typeface="+mn-ea"/>
            </a:endParaRPr>
          </a:p>
          <a:p>
            <a:pPr marL="85725" indent="-85725" algn="l">
              <a:buFont typeface="Wingdings" pitchFamily="2" charset="2"/>
              <a:buChar char="§"/>
              <a:defRPr/>
            </a:pPr>
            <a:r>
              <a:rPr lang="ko-KR" altLang="en-US" sz="11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목표 </a:t>
            </a: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달성 각오 다짐</a:t>
            </a:r>
            <a:endParaRPr lang="en-US" altLang="ko-KR" sz="1100" dirty="0">
              <a:solidFill>
                <a:schemeClr val="tx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8449" name="Rectangle 7"/>
          <p:cNvSpPr>
            <a:spLocks noChangeArrowheads="1"/>
          </p:cNvSpPr>
          <p:nvPr/>
        </p:nvSpPr>
        <p:spPr bwMode="auto">
          <a:xfrm>
            <a:off x="274638" y="1674813"/>
            <a:ext cx="9323387" cy="4140200"/>
          </a:xfrm>
          <a:prstGeom prst="rect">
            <a:avLst/>
          </a:prstGeom>
          <a:noFill/>
          <a:ln w="12700" algn="ctr">
            <a:solidFill>
              <a:srgbClr val="3366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45720" rIns="45720" anchor="ctr"/>
          <a:lstStyle/>
          <a:p>
            <a:pPr eaLnBrk="1" hangingPunct="1">
              <a:spcBef>
                <a:spcPct val="50000"/>
              </a:spcBef>
            </a:pPr>
            <a:endParaRPr lang="ko-KR" altLang="en-US" sz="1200">
              <a:latin typeface="+mn-ea"/>
            </a:endParaRPr>
          </a:p>
        </p:txBody>
      </p:sp>
      <p:sp>
        <p:nvSpPr>
          <p:cNvPr id="18450" name="Rectangle 8"/>
          <p:cNvSpPr>
            <a:spLocks noChangeArrowheads="1"/>
          </p:cNvSpPr>
          <p:nvPr/>
        </p:nvSpPr>
        <p:spPr bwMode="auto">
          <a:xfrm>
            <a:off x="274638" y="1557338"/>
            <a:ext cx="9323387" cy="395287"/>
          </a:xfrm>
          <a:prstGeom prst="rect">
            <a:avLst/>
          </a:prstGeom>
          <a:solidFill>
            <a:srgbClr val="336699"/>
          </a:solidFill>
          <a:ln w="12700" algn="ctr">
            <a:solidFill>
              <a:srgbClr val="336699"/>
            </a:solidFill>
            <a:miter lim="800000"/>
            <a:headEnd/>
            <a:tailEnd/>
          </a:ln>
        </p:spPr>
        <p:txBody>
          <a:bodyPr wrap="none" lIns="45720" rIns="45720" anchor="ctr"/>
          <a:lstStyle/>
          <a:p>
            <a:pPr marL="90488" indent="-90488" algn="ctr" fontAlgn="b"/>
            <a:r>
              <a:rPr lang="ko-KR" altLang="en-US" sz="1200" b="1" dirty="0">
                <a:solidFill>
                  <a:schemeClr val="bg1"/>
                </a:solidFill>
                <a:latin typeface="+mn-ea"/>
              </a:rPr>
              <a:t>실</a:t>
            </a:r>
            <a:r>
              <a:rPr lang="en-US" altLang="ko-KR" sz="1200" b="1" dirty="0">
                <a:solidFill>
                  <a:schemeClr val="bg1"/>
                </a:solidFill>
                <a:latin typeface="+mn-ea"/>
              </a:rPr>
              <a:t>/</a:t>
            </a:r>
            <a:r>
              <a:rPr lang="ko-KR" altLang="en-US" sz="1200" b="1" dirty="0">
                <a:solidFill>
                  <a:schemeClr val="bg1"/>
                </a:solidFill>
                <a:latin typeface="+mn-ea"/>
              </a:rPr>
              <a:t>국 과장급 </a:t>
            </a:r>
            <a:r>
              <a:rPr lang="ko-KR" altLang="en-US" sz="1200" b="1" dirty="0" smtClean="0">
                <a:solidFill>
                  <a:schemeClr val="bg1"/>
                </a:solidFill>
                <a:latin typeface="+mn-ea"/>
              </a:rPr>
              <a:t>워크숍</a:t>
            </a:r>
            <a:r>
              <a:rPr lang="en-US" altLang="ko-KR" sz="1200" b="1" dirty="0" smtClean="0">
                <a:solidFill>
                  <a:schemeClr val="bg1"/>
                </a:solidFill>
                <a:latin typeface="+mn-ea"/>
              </a:rPr>
              <a:t> </a:t>
            </a:r>
            <a:r>
              <a:rPr lang="ko-KR" altLang="en-US" sz="1200" b="1" dirty="0" smtClean="0">
                <a:solidFill>
                  <a:schemeClr val="bg1"/>
                </a:solidFill>
                <a:latin typeface="+mn-ea"/>
              </a:rPr>
              <a:t>세미나 구성 및 내용 예시</a:t>
            </a:r>
            <a:endParaRPr lang="ko-KR" altLang="en-US" sz="12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5" name="타원 54"/>
          <p:cNvSpPr/>
          <p:nvPr/>
        </p:nvSpPr>
        <p:spPr bwMode="auto">
          <a:xfrm>
            <a:off x="376238" y="2057400"/>
            <a:ext cx="827087" cy="57626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72000" tIns="0" rIns="72000" bIns="0" anchor="ctr"/>
          <a:lstStyle/>
          <a:p>
            <a:pPr>
              <a:spcBef>
                <a:spcPct val="20000"/>
              </a:spcBef>
              <a:buClr>
                <a:srgbClr val="000099"/>
              </a:buClr>
              <a:buFont typeface="Wingdings" pitchFamily="2" charset="2"/>
              <a:buNone/>
              <a:defRPr/>
            </a:pPr>
            <a:r>
              <a:rPr lang="en-US" altLang="ko-KR" sz="1200" b="1" dirty="0">
                <a:latin typeface="+mn-ea"/>
              </a:rPr>
              <a:t>Key </a:t>
            </a:r>
            <a:br>
              <a:rPr lang="en-US" altLang="ko-KR" sz="1200" b="1" dirty="0">
                <a:latin typeface="+mn-ea"/>
              </a:rPr>
            </a:br>
            <a:r>
              <a:rPr lang="en-US" altLang="ko-KR" sz="1200" b="1" dirty="0">
                <a:latin typeface="+mn-ea"/>
              </a:rPr>
              <a:t>Concept</a:t>
            </a:r>
            <a:endParaRPr lang="ko-KR" altLang="en-US" sz="1200" b="1" dirty="0">
              <a:latin typeface="+mn-ea"/>
            </a:endParaRPr>
          </a:p>
        </p:txBody>
      </p:sp>
      <p:sp>
        <p:nvSpPr>
          <p:cNvPr id="56" name="모서리가 둥근 직사각형 55"/>
          <p:cNvSpPr/>
          <p:nvPr/>
        </p:nvSpPr>
        <p:spPr bwMode="auto">
          <a:xfrm>
            <a:off x="1422400" y="2098675"/>
            <a:ext cx="7923213" cy="60642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wrap="none" anchor="ctr"/>
          <a:lstStyle/>
          <a:p>
            <a:pPr marL="1433513" indent="176213" algn="l">
              <a:buFont typeface="Wingdings" pitchFamily="2" charset="2"/>
              <a:buChar char="u"/>
              <a:defRPr/>
            </a:pPr>
            <a:r>
              <a:rPr lang="ko-KR" altLang="en-US" sz="1200" b="1" dirty="0">
                <a:latin typeface="+mn-ea"/>
              </a:rPr>
              <a:t>현장 의사결정이 가능 구조</a:t>
            </a:r>
            <a:endParaRPr lang="en-US" altLang="ko-KR" sz="1200" b="1" dirty="0">
              <a:latin typeface="+mn-ea"/>
            </a:endParaRPr>
          </a:p>
          <a:p>
            <a:pPr marL="1433513" indent="176213" algn="l">
              <a:buFont typeface="Wingdings" pitchFamily="2" charset="2"/>
              <a:buChar char="u"/>
              <a:defRPr/>
            </a:pPr>
            <a:r>
              <a:rPr lang="en-US" altLang="ko-KR" sz="1200" b="1" dirty="0">
                <a:latin typeface="+mn-ea"/>
              </a:rPr>
              <a:t>Top-Down</a:t>
            </a:r>
            <a:r>
              <a:rPr lang="ko-KR" altLang="en-US" sz="1200" b="1" dirty="0">
                <a:latin typeface="+mn-ea"/>
              </a:rPr>
              <a:t>과 </a:t>
            </a:r>
            <a:r>
              <a:rPr lang="en-US" altLang="ko-KR" sz="1200" b="1" dirty="0">
                <a:latin typeface="+mn-ea"/>
              </a:rPr>
              <a:t>Bottom-up</a:t>
            </a:r>
            <a:r>
              <a:rPr lang="ko-KR" altLang="en-US" sz="1200" b="1" dirty="0">
                <a:latin typeface="+mn-ea"/>
              </a:rPr>
              <a:t>의 결합</a:t>
            </a:r>
            <a:endParaRPr lang="en-US" altLang="ko-KR" sz="1200" b="1" dirty="0">
              <a:latin typeface="+mn-ea"/>
            </a:endParaRPr>
          </a:p>
          <a:p>
            <a:pPr marL="1433513" indent="176213" algn="l">
              <a:buFont typeface="Wingdings" pitchFamily="2" charset="2"/>
              <a:buChar char="u"/>
              <a:defRPr/>
            </a:pPr>
            <a:r>
              <a:rPr lang="ko-KR" altLang="en-US" sz="1200" b="1" dirty="0">
                <a:latin typeface="+mn-ea"/>
              </a:rPr>
              <a:t>참여자의 동기 부여 및 몰입도 유도</a:t>
            </a:r>
          </a:p>
        </p:txBody>
      </p:sp>
      <p:sp>
        <p:nvSpPr>
          <p:cNvPr id="57" name="타원 56"/>
          <p:cNvSpPr/>
          <p:nvPr/>
        </p:nvSpPr>
        <p:spPr bwMode="auto">
          <a:xfrm>
            <a:off x="376238" y="2828925"/>
            <a:ext cx="827087" cy="57626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72000" tIns="0" rIns="72000" bIns="0" anchor="ctr"/>
          <a:lstStyle/>
          <a:p>
            <a:pPr>
              <a:spcBef>
                <a:spcPct val="20000"/>
              </a:spcBef>
              <a:buClr>
                <a:srgbClr val="000099"/>
              </a:buClr>
              <a:buFont typeface="Wingdings" pitchFamily="2" charset="2"/>
              <a:buNone/>
              <a:defRPr/>
            </a:pPr>
            <a:r>
              <a:rPr lang="ko-KR" altLang="en-US" sz="1200" b="1" dirty="0">
                <a:latin typeface="+mn-ea"/>
              </a:rPr>
              <a:t>세미나 </a:t>
            </a:r>
            <a:r>
              <a:rPr lang="en-US" altLang="ko-KR" sz="1200" b="1" dirty="0">
                <a:latin typeface="+mn-ea"/>
              </a:rPr>
              <a:t/>
            </a:r>
            <a:br>
              <a:rPr lang="en-US" altLang="ko-KR" sz="1200" b="1" dirty="0">
                <a:latin typeface="+mn-ea"/>
              </a:rPr>
            </a:br>
            <a:r>
              <a:rPr lang="en-US" altLang="ko-KR" sz="1200" b="1" dirty="0">
                <a:latin typeface="+mn-ea"/>
              </a:rPr>
              <a:t>Flow</a:t>
            </a:r>
            <a:endParaRPr lang="ko-KR" altLang="en-US" sz="1200" b="1" dirty="0">
              <a:latin typeface="+mn-ea"/>
            </a:endParaRPr>
          </a:p>
        </p:txBody>
      </p:sp>
      <p:sp>
        <p:nvSpPr>
          <p:cNvPr id="58" name="타원 57"/>
          <p:cNvSpPr/>
          <p:nvPr/>
        </p:nvSpPr>
        <p:spPr bwMode="auto">
          <a:xfrm>
            <a:off x="376238" y="3521075"/>
            <a:ext cx="827087" cy="57626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72000" tIns="0" rIns="72000" bIns="0" anchor="ctr"/>
          <a:lstStyle/>
          <a:p>
            <a:pPr>
              <a:spcBef>
                <a:spcPct val="20000"/>
              </a:spcBef>
              <a:buClr>
                <a:srgbClr val="000099"/>
              </a:buClr>
              <a:buFont typeface="Wingdings" pitchFamily="2" charset="2"/>
              <a:buNone/>
              <a:defRPr/>
            </a:pPr>
            <a:r>
              <a:rPr lang="ko-KR" altLang="en-US" sz="1200" b="1" dirty="0">
                <a:latin typeface="+mn-ea"/>
              </a:rPr>
              <a:t>목표</a:t>
            </a:r>
          </a:p>
        </p:txBody>
      </p:sp>
      <p:sp>
        <p:nvSpPr>
          <p:cNvPr id="59" name="타원 58"/>
          <p:cNvSpPr/>
          <p:nvPr/>
        </p:nvSpPr>
        <p:spPr bwMode="auto">
          <a:xfrm>
            <a:off x="376238" y="4200525"/>
            <a:ext cx="827087" cy="723900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72000" tIns="0" rIns="72000" bIns="0" anchor="ctr"/>
          <a:lstStyle/>
          <a:p>
            <a:pPr>
              <a:spcBef>
                <a:spcPct val="20000"/>
              </a:spcBef>
              <a:buClr>
                <a:srgbClr val="000099"/>
              </a:buClr>
              <a:buFont typeface="Wingdings" pitchFamily="2" charset="2"/>
              <a:buNone/>
              <a:defRPr/>
            </a:pPr>
            <a:r>
              <a:rPr lang="ko-KR" altLang="en-US" sz="1200" b="1" dirty="0">
                <a:latin typeface="+mn-ea"/>
              </a:rPr>
              <a:t>내용 및 </a:t>
            </a:r>
            <a:r>
              <a:rPr lang="en-US" altLang="ko-KR" sz="1200" b="1" dirty="0">
                <a:latin typeface="+mn-ea"/>
              </a:rPr>
              <a:t/>
            </a:r>
            <a:br>
              <a:rPr lang="en-US" altLang="ko-KR" sz="1200" b="1" dirty="0">
                <a:latin typeface="+mn-ea"/>
              </a:rPr>
            </a:br>
            <a:r>
              <a:rPr lang="en-US" altLang="ko-KR" sz="1200" b="1" dirty="0">
                <a:latin typeface="+mn-ea"/>
              </a:rPr>
              <a:t>Activity </a:t>
            </a:r>
            <a:br>
              <a:rPr lang="en-US" altLang="ko-KR" sz="1200" b="1" dirty="0">
                <a:latin typeface="+mn-ea"/>
              </a:rPr>
            </a:br>
            <a:r>
              <a:rPr lang="en-US" altLang="ko-KR" sz="1200" b="1" dirty="0">
                <a:latin typeface="+mn-ea"/>
              </a:rPr>
              <a:t>(</a:t>
            </a:r>
            <a:r>
              <a:rPr lang="ko-KR" altLang="en-US" sz="1200" b="1" dirty="0">
                <a:latin typeface="+mn-ea"/>
              </a:rPr>
              <a:t>예시</a:t>
            </a:r>
            <a:r>
              <a:rPr lang="en-US" altLang="ko-KR" sz="1200" b="1" dirty="0">
                <a:latin typeface="+mn-ea"/>
              </a:rPr>
              <a:t>)</a:t>
            </a:r>
            <a:endParaRPr lang="ko-KR" altLang="en-US" sz="1200" b="1" dirty="0">
              <a:latin typeface="+mn-ea"/>
            </a:endParaRPr>
          </a:p>
        </p:txBody>
      </p:sp>
      <p:cxnSp>
        <p:nvCxnSpPr>
          <p:cNvPr id="61" name="직선 연결선 60"/>
          <p:cNvCxnSpPr/>
          <p:nvPr/>
        </p:nvCxnSpPr>
        <p:spPr bwMode="auto">
          <a:xfrm>
            <a:off x="1422400" y="5137150"/>
            <a:ext cx="8024813" cy="0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>
                <a:lumMod val="75000"/>
              </a:schemeClr>
            </a:solidFill>
            <a:prstDash val="dash"/>
            <a:round/>
            <a:headEnd type="none" w="med" len="med"/>
            <a:tailEnd type="none"/>
          </a:ln>
          <a:effectLst/>
        </p:spPr>
      </p:cxnSp>
      <p:sp>
        <p:nvSpPr>
          <p:cNvPr id="5" name="Rectangle 12"/>
          <p:cNvSpPr>
            <a:spLocks noChangeArrowheads="1"/>
          </p:cNvSpPr>
          <p:nvPr/>
        </p:nvSpPr>
        <p:spPr bwMode="auto">
          <a:xfrm>
            <a:off x="3016250" y="5126038"/>
            <a:ext cx="1547813" cy="534987"/>
          </a:xfrm>
          <a:prstGeom prst="rect">
            <a:avLst/>
          </a:prstGeom>
          <a:noFill/>
          <a:ln w="9525" algn="ctr">
            <a:noFill/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36000" rIns="0"/>
          <a:lstStyle/>
          <a:p>
            <a:pPr marL="85725" indent="-85725" algn="l">
              <a:buFont typeface="Wingdings" pitchFamily="2" charset="2"/>
              <a:buChar char="§"/>
              <a:defRPr/>
            </a:pP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시장님 </a:t>
            </a:r>
            <a:r>
              <a:rPr lang="en-US" altLang="ko-KR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Message</a:t>
            </a:r>
          </a:p>
          <a:p>
            <a:pPr marL="85725" indent="-85725" algn="l">
              <a:buFont typeface="Wingdings" pitchFamily="2" charset="2"/>
              <a:buChar char="§"/>
              <a:defRPr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설문</a:t>
            </a:r>
            <a:r>
              <a:rPr lang="en-US" altLang="ko-KR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결과 </a:t>
            </a:r>
            <a:r>
              <a:rPr lang="en-US" altLang="ko-KR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Review</a:t>
            </a:r>
          </a:p>
          <a:p>
            <a:pPr marL="85725" indent="-85725" algn="l">
              <a:buFont typeface="Wingdings" pitchFamily="2" charset="2"/>
              <a:buChar char="§"/>
              <a:defRPr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사례연구 </a:t>
            </a:r>
            <a:r>
              <a:rPr lang="en-US" altLang="ko-KR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/ </a:t>
            </a: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특강</a:t>
            </a:r>
            <a:endParaRPr lang="en-US" altLang="ko-KR" sz="1200" dirty="0">
              <a:solidFill>
                <a:schemeClr val="tx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6" name="Rectangle 13"/>
          <p:cNvSpPr>
            <a:spLocks noChangeArrowheads="1"/>
          </p:cNvSpPr>
          <p:nvPr/>
        </p:nvSpPr>
        <p:spPr bwMode="auto">
          <a:xfrm>
            <a:off x="4660900" y="5126038"/>
            <a:ext cx="1547813" cy="534987"/>
          </a:xfrm>
          <a:prstGeom prst="rect">
            <a:avLst/>
          </a:prstGeom>
          <a:noFill/>
          <a:ln w="9525" algn="ctr">
            <a:noFill/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36000" rIns="0"/>
          <a:lstStyle/>
          <a:p>
            <a:pPr marL="85725" indent="-85725" algn="l" eaLnBrk="1" hangingPunct="1">
              <a:buFont typeface="Wingdings" pitchFamily="2" charset="2"/>
              <a:buChar char="§"/>
              <a:defRPr/>
            </a:pPr>
            <a:r>
              <a:rPr lang="en-US" altLang="ko-KR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SWOT Update </a:t>
            </a:r>
          </a:p>
          <a:p>
            <a:pPr marL="85725" indent="-85725" algn="l" eaLnBrk="1" hangingPunct="1">
              <a:buFont typeface="Wingdings" pitchFamily="2" charset="2"/>
              <a:buChar char="§"/>
              <a:defRPr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전략 </a:t>
            </a:r>
            <a:r>
              <a:rPr lang="en-US" altLang="ko-KR" sz="12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Canvas</a:t>
            </a:r>
            <a:endParaRPr lang="en-US" altLang="ko-KR" sz="1200" dirty="0">
              <a:solidFill>
                <a:schemeClr val="tx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7" name="Rectangle 14"/>
          <p:cNvSpPr>
            <a:spLocks noChangeArrowheads="1"/>
          </p:cNvSpPr>
          <p:nvPr/>
        </p:nvSpPr>
        <p:spPr bwMode="auto">
          <a:xfrm>
            <a:off x="6280150" y="5126038"/>
            <a:ext cx="1547813" cy="534987"/>
          </a:xfrm>
          <a:prstGeom prst="rect">
            <a:avLst/>
          </a:prstGeom>
          <a:noFill/>
          <a:ln w="9525" algn="ctr">
            <a:noFill/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36000" rIns="0"/>
          <a:lstStyle/>
          <a:p>
            <a:pPr marL="85725" indent="-85725" algn="l" eaLnBrk="1" hangingPunct="1">
              <a:buFont typeface="Wingdings" pitchFamily="2" charset="2"/>
              <a:buChar char="§"/>
              <a:defRPr/>
            </a:pPr>
            <a:r>
              <a:rPr lang="en-US" altLang="ko-KR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Virtue </a:t>
            </a: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카드</a:t>
            </a:r>
            <a:endParaRPr lang="en-US" altLang="ko-KR" sz="1200" dirty="0">
              <a:solidFill>
                <a:schemeClr val="tx1">
                  <a:lumMod val="50000"/>
                </a:schemeClr>
              </a:solidFill>
              <a:latin typeface="+mn-ea"/>
            </a:endParaRPr>
          </a:p>
          <a:p>
            <a:pPr marL="85725" indent="-85725" algn="l">
              <a:buFont typeface="Wingdings" pitchFamily="2" charset="2"/>
              <a:buChar char="§"/>
              <a:defRPr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새벽시장 게임</a:t>
            </a:r>
            <a:endParaRPr lang="en-US" altLang="ko-KR" sz="1200" dirty="0">
              <a:solidFill>
                <a:schemeClr val="tx1">
                  <a:lumMod val="50000"/>
                </a:schemeClr>
              </a:solidFill>
              <a:latin typeface="+mn-ea"/>
            </a:endParaRPr>
          </a:p>
          <a:p>
            <a:pPr marL="85725" indent="-85725" algn="l">
              <a:buFont typeface="Wingdings" pitchFamily="2" charset="2"/>
              <a:buChar char="§"/>
              <a:defRPr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의사결정 </a:t>
            </a:r>
            <a:r>
              <a:rPr lang="en-US" altLang="ko-KR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Parade</a:t>
            </a:r>
          </a:p>
        </p:txBody>
      </p:sp>
      <p:sp>
        <p:nvSpPr>
          <p:cNvPr id="8" name="Rectangle 12"/>
          <p:cNvSpPr>
            <a:spLocks noChangeArrowheads="1"/>
          </p:cNvSpPr>
          <p:nvPr/>
        </p:nvSpPr>
        <p:spPr bwMode="auto">
          <a:xfrm>
            <a:off x="1422400" y="5126038"/>
            <a:ext cx="1547813" cy="534987"/>
          </a:xfrm>
          <a:prstGeom prst="rect">
            <a:avLst/>
          </a:prstGeom>
          <a:noFill/>
          <a:ln w="9525" algn="ctr">
            <a:noFill/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36000" rIns="0"/>
          <a:lstStyle/>
          <a:p>
            <a:pPr marL="85725" indent="-85725" algn="l">
              <a:buFont typeface="Wingdings" pitchFamily="2" charset="2"/>
              <a:buChar char="§"/>
              <a:defRPr/>
            </a:pPr>
            <a:r>
              <a:rPr lang="en-US" altLang="ko-KR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On-Line  </a:t>
            </a: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조사</a:t>
            </a:r>
            <a:endParaRPr lang="en-US" altLang="ko-KR" sz="1200" dirty="0">
              <a:solidFill>
                <a:schemeClr val="tx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9" name="Rectangle 12"/>
          <p:cNvSpPr>
            <a:spLocks noChangeArrowheads="1"/>
          </p:cNvSpPr>
          <p:nvPr/>
        </p:nvSpPr>
        <p:spPr bwMode="auto">
          <a:xfrm>
            <a:off x="7899400" y="5126038"/>
            <a:ext cx="1547813" cy="534987"/>
          </a:xfrm>
          <a:prstGeom prst="rect">
            <a:avLst/>
          </a:prstGeom>
          <a:noFill/>
          <a:ln w="9525" algn="ctr">
            <a:noFill/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36000" rIns="0"/>
          <a:lstStyle/>
          <a:p>
            <a:pPr marL="85725" indent="-85725" algn="l" eaLnBrk="1" hangingPunct="1">
              <a:buFont typeface="Wingdings" pitchFamily="2" charset="2"/>
              <a:buChar char="§"/>
              <a:defRPr/>
            </a:pPr>
            <a:r>
              <a:rPr lang="en-US" altLang="ko-KR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Elevator speech </a:t>
            </a:r>
          </a:p>
          <a:p>
            <a:pPr marL="85725" indent="-85725" algn="l" eaLnBrk="1" hangingPunct="1">
              <a:buFont typeface="Wingdings" pitchFamily="2" charset="2"/>
              <a:buChar char="§"/>
              <a:defRPr/>
            </a:pPr>
            <a:r>
              <a:rPr lang="en-US" altLang="ko-KR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Signing</a:t>
            </a: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Ceremony</a:t>
            </a:r>
          </a:p>
          <a:p>
            <a:pPr marL="85725" indent="-85725" algn="l" eaLnBrk="1" hangingPunct="1">
              <a:buFont typeface="Wingdings" pitchFamily="2" charset="2"/>
              <a:buChar char="§"/>
              <a:defRPr/>
            </a:pPr>
            <a:r>
              <a:rPr lang="en-US" altLang="ko-KR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Message Relay</a:t>
            </a:r>
          </a:p>
        </p:txBody>
      </p:sp>
      <p:sp>
        <p:nvSpPr>
          <p:cNvPr id="32" name="제목 3"/>
          <p:cNvSpPr txBox="1">
            <a:spLocks/>
          </p:cNvSpPr>
          <p:nvPr/>
        </p:nvSpPr>
        <p:spPr>
          <a:xfrm>
            <a:off x="57116" y="116632"/>
            <a:ext cx="7726795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3. </a:t>
            </a:r>
            <a:r>
              <a:rPr lang="ko-KR" altLang="en-US" dirty="0" smtClean="0">
                <a:latin typeface="맑은 고딕" panose="020B0503020000020004" pitchFamily="50" charset="-127"/>
              </a:rPr>
              <a:t>조직 소통강화 교육 프로그램 운영방안 </a:t>
            </a:r>
            <a:r>
              <a:rPr lang="en-US" altLang="ko-KR" dirty="0" smtClean="0">
                <a:latin typeface="맑은 고딕" panose="020B0503020000020004" pitchFamily="50" charset="-127"/>
              </a:rPr>
              <a:t>- </a:t>
            </a:r>
            <a:r>
              <a:rPr lang="ko-KR" altLang="en-US" dirty="0">
                <a:latin typeface="맑은 고딕" panose="020B0503020000020004" pitchFamily="50" charset="-127"/>
              </a:rPr>
              <a:t>실</a:t>
            </a:r>
            <a:r>
              <a:rPr lang="en-US" altLang="ko-KR" dirty="0">
                <a:latin typeface="맑은 고딕" panose="020B0503020000020004" pitchFamily="50" charset="-127"/>
              </a:rPr>
              <a:t>/</a:t>
            </a:r>
            <a:r>
              <a:rPr lang="ko-KR" altLang="en-US" dirty="0" smtClean="0">
                <a:latin typeface="맑은 고딕" panose="020B0503020000020004" pitchFamily="50" charset="-127"/>
              </a:rPr>
              <a:t>국 과장급 워크숍</a:t>
            </a:r>
            <a:r>
              <a:rPr lang="en-US" altLang="ko-KR" dirty="0" smtClean="0">
                <a:latin typeface="맑은 고딕" panose="020B0503020000020004" pitchFamily="50" charset="-127"/>
              </a:rPr>
              <a:t> 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33" name="Rectangle 20"/>
          <p:cNvSpPr>
            <a:spLocks noChangeArrowheads="1"/>
          </p:cNvSpPr>
          <p:nvPr/>
        </p:nvSpPr>
        <p:spPr bwMode="auto">
          <a:xfrm>
            <a:off x="318950" y="681797"/>
            <a:ext cx="927893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1600" dirty="0"/>
              <a:t>가치경영체계의 체계적 추진을 위하여  </a:t>
            </a:r>
            <a:r>
              <a:rPr lang="ko-KR" altLang="en-US" sz="1600" dirty="0" smtClean="0"/>
              <a:t>시장님이 참석하는 리더 워크숍을 선 </a:t>
            </a:r>
            <a:r>
              <a:rPr lang="ko-KR" altLang="en-US" sz="1600" dirty="0"/>
              <a:t>실시 후</a:t>
            </a:r>
            <a:r>
              <a:rPr lang="en-US" altLang="ko-KR" sz="1600" dirty="0" smtClean="0"/>
              <a:t>, </a:t>
            </a:r>
            <a:r>
              <a:rPr lang="ko-KR" altLang="en-US" sz="1600" dirty="0" err="1" smtClean="0"/>
              <a:t>담당별</a:t>
            </a:r>
            <a:r>
              <a:rPr lang="ko-KR" altLang="en-US" sz="1600" dirty="0" smtClean="0"/>
              <a:t> 워크숍 및 구성원 워크숍을 </a:t>
            </a:r>
            <a:r>
              <a:rPr lang="ko-KR" altLang="en-US" sz="1600" dirty="0"/>
              <a:t>추진함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504938" y="187786"/>
            <a:ext cx="20810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Ⅶ.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 역량 강화 방안</a:t>
            </a:r>
          </a:p>
        </p:txBody>
      </p:sp>
    </p:spTree>
    <p:extLst>
      <p:ext uri="{BB962C8B-B14F-4D97-AF65-F5344CB8AC3E}">
        <p14:creationId xmlns:p14="http://schemas.microsoft.com/office/powerpoint/2010/main" val="28386419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AutoShape 4"/>
          <p:cNvSpPr>
            <a:spLocks noChangeArrowheads="1"/>
          </p:cNvSpPr>
          <p:nvPr/>
        </p:nvSpPr>
        <p:spPr bwMode="auto">
          <a:xfrm>
            <a:off x="3041650" y="3141663"/>
            <a:ext cx="1547813" cy="647700"/>
          </a:xfrm>
          <a:prstGeom prst="homePlate">
            <a:avLst>
              <a:gd name="adj" fmla="val 21518"/>
            </a:avLst>
          </a:prstGeom>
          <a:solidFill>
            <a:srgbClr val="D3E2F1"/>
          </a:solidFill>
          <a:ln w="19050" cap="flat" cmpd="sng" algn="ctr">
            <a:solidFill>
              <a:srgbClr val="336699"/>
            </a:solidFill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anchor="ctr"/>
          <a:lstStyle/>
          <a:p>
            <a:pPr>
              <a:lnSpc>
                <a:spcPct val="80000"/>
              </a:lnSpc>
              <a:defRPr/>
            </a:pPr>
            <a:r>
              <a:rPr lang="en-US" altLang="ko-KR" sz="1200" b="1" dirty="0">
                <a:solidFill>
                  <a:schemeClr val="tx1">
                    <a:lumMod val="50000"/>
                  </a:schemeClr>
                </a:solidFill>
                <a:latin typeface="+mn-ea"/>
                <a:cs typeface="굴림" pitchFamily="50" charset="-127"/>
              </a:rPr>
              <a:t>Perception</a:t>
            </a:r>
          </a:p>
        </p:txBody>
      </p:sp>
      <p:sp>
        <p:nvSpPr>
          <p:cNvPr id="14" name="AutoShape 5"/>
          <p:cNvSpPr>
            <a:spLocks noChangeArrowheads="1"/>
          </p:cNvSpPr>
          <p:nvPr/>
        </p:nvSpPr>
        <p:spPr bwMode="blackWhite">
          <a:xfrm>
            <a:off x="4660900" y="3141663"/>
            <a:ext cx="1547813" cy="647700"/>
          </a:xfrm>
          <a:prstGeom prst="homePlate">
            <a:avLst>
              <a:gd name="adj" fmla="val 20452"/>
            </a:avLst>
          </a:prstGeom>
          <a:solidFill>
            <a:srgbClr val="A6C4E2"/>
          </a:solidFill>
          <a:ln w="19050" cap="flat" cmpd="sng" algn="ctr">
            <a:solidFill>
              <a:srgbClr val="336699"/>
            </a:solidFill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anchor="ctr"/>
          <a:lstStyle/>
          <a:p>
            <a:pPr>
              <a:lnSpc>
                <a:spcPct val="80000"/>
              </a:lnSpc>
              <a:defRPr/>
            </a:pPr>
            <a:r>
              <a:rPr lang="en-US" altLang="ko-KR" sz="1200" b="1" dirty="0">
                <a:solidFill>
                  <a:schemeClr val="tx1">
                    <a:lumMod val="50000"/>
                  </a:schemeClr>
                </a:solidFill>
                <a:latin typeface="+mn-ea"/>
                <a:cs typeface="굴림" pitchFamily="50" charset="-127"/>
              </a:rPr>
              <a:t>Understanding</a:t>
            </a:r>
          </a:p>
        </p:txBody>
      </p:sp>
      <p:sp>
        <p:nvSpPr>
          <p:cNvPr id="15" name="AutoShape 6"/>
          <p:cNvSpPr>
            <a:spLocks noChangeArrowheads="1"/>
          </p:cNvSpPr>
          <p:nvPr/>
        </p:nvSpPr>
        <p:spPr bwMode="blackWhite">
          <a:xfrm>
            <a:off x="6280150" y="3141663"/>
            <a:ext cx="1547813" cy="647700"/>
          </a:xfrm>
          <a:prstGeom prst="homePlate">
            <a:avLst>
              <a:gd name="adj" fmla="val 16797"/>
            </a:avLst>
          </a:prstGeom>
          <a:solidFill>
            <a:srgbClr val="77A5D3"/>
          </a:solidFill>
          <a:ln w="19050" cap="flat" cmpd="sng" algn="ctr">
            <a:solidFill>
              <a:srgbClr val="336699"/>
            </a:solidFill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anchor="ctr"/>
          <a:lstStyle/>
          <a:p>
            <a:pPr>
              <a:lnSpc>
                <a:spcPct val="80000"/>
              </a:lnSpc>
              <a:defRPr/>
            </a:pPr>
            <a:r>
              <a:rPr lang="en-US" altLang="ko-KR" sz="1200" b="1" dirty="0">
                <a:solidFill>
                  <a:schemeClr val="tx1">
                    <a:lumMod val="50000"/>
                  </a:schemeClr>
                </a:solidFill>
                <a:latin typeface="+mn-ea"/>
                <a:cs typeface="굴림" pitchFamily="50" charset="-127"/>
              </a:rPr>
              <a:t>Agreement</a:t>
            </a:r>
          </a:p>
        </p:txBody>
      </p:sp>
      <p:sp>
        <p:nvSpPr>
          <p:cNvPr id="20485" name="Rectangle 8"/>
          <p:cNvSpPr>
            <a:spLocks noChangeArrowheads="1"/>
          </p:cNvSpPr>
          <p:nvPr/>
        </p:nvSpPr>
        <p:spPr bwMode="auto">
          <a:xfrm>
            <a:off x="3041650" y="3808413"/>
            <a:ext cx="1547813" cy="606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 type="triangle" w="med" len="med"/>
              </a14:hiddenLine>
            </a:ext>
          </a:extLst>
        </p:spPr>
        <p:txBody>
          <a:bodyPr anchor="ctr"/>
          <a:lstStyle/>
          <a:p>
            <a:pPr>
              <a:lnSpc>
                <a:spcPct val="80000"/>
              </a:lnSpc>
            </a:pPr>
            <a:r>
              <a:rPr lang="en-US" altLang="ko-KR" sz="1200" b="1" i="1">
                <a:latin typeface="+mn-ea"/>
              </a:rPr>
              <a:t>“</a:t>
            </a:r>
            <a:r>
              <a:rPr lang="ko-KR" altLang="en-US" sz="1200" b="1" i="1">
                <a:latin typeface="+mn-ea"/>
              </a:rPr>
              <a:t>변화의 준비</a:t>
            </a:r>
            <a:r>
              <a:rPr lang="en-US" altLang="ko-KR" sz="1200" b="1" i="1">
                <a:latin typeface="+mn-ea"/>
              </a:rPr>
              <a:t>”</a:t>
            </a:r>
          </a:p>
        </p:txBody>
      </p:sp>
      <p:sp>
        <p:nvSpPr>
          <p:cNvPr id="17" name="Rectangle 9"/>
          <p:cNvSpPr>
            <a:spLocks noChangeArrowheads="1"/>
          </p:cNvSpPr>
          <p:nvPr/>
        </p:nvSpPr>
        <p:spPr bwMode="auto">
          <a:xfrm>
            <a:off x="4660900" y="3808413"/>
            <a:ext cx="1547813" cy="606425"/>
          </a:xfrm>
          <a:prstGeom prst="rect">
            <a:avLst/>
          </a:prstGeom>
          <a:noFill/>
          <a:ln w="19050" cap="flat" cmpd="sng" algn="ctr">
            <a:noFill/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anchor="ctr"/>
          <a:lstStyle/>
          <a:p>
            <a:pPr>
              <a:defRPr/>
            </a:pPr>
            <a:r>
              <a:rPr lang="en-US" altLang="ko-KR" sz="1200" b="1" i="1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“</a:t>
            </a:r>
            <a:r>
              <a:rPr lang="ko-KR" altLang="en-US" sz="1200" b="1" i="1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비전 </a:t>
            </a:r>
            <a:r>
              <a:rPr lang="en-US" altLang="ko-KR" sz="1200" b="1" i="1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/ </a:t>
            </a:r>
            <a:r>
              <a:rPr lang="ko-KR" altLang="en-US" sz="1200" b="1" i="1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핵심 가치</a:t>
            </a:r>
            <a:endParaRPr lang="en-US" altLang="ko-KR" sz="1200" b="1" i="1" dirty="0">
              <a:solidFill>
                <a:schemeClr val="tx1">
                  <a:lumMod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ko-KR" altLang="en-US" sz="1200" b="1" i="1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목표점 설정</a:t>
            </a:r>
            <a:r>
              <a:rPr lang="en-US" altLang="ko-KR" sz="1200" b="1" i="1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”</a:t>
            </a:r>
            <a:endParaRPr lang="ko-KR" altLang="en-US" sz="1200" b="1" i="1" dirty="0">
              <a:solidFill>
                <a:schemeClr val="tx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6280150" y="3808413"/>
            <a:ext cx="1619250" cy="606425"/>
          </a:xfrm>
          <a:prstGeom prst="rect">
            <a:avLst/>
          </a:prstGeom>
          <a:noFill/>
          <a:ln w="19050" cap="flat" cmpd="sng" algn="ctr">
            <a:noFill/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anchor="ctr"/>
          <a:lstStyle/>
          <a:p>
            <a:pPr>
              <a:defRPr/>
            </a:pPr>
            <a:r>
              <a:rPr lang="en-US" altLang="ko-KR" sz="1200" b="1" i="1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“</a:t>
            </a:r>
            <a:r>
              <a:rPr lang="ko-KR" altLang="en-US" sz="1200" b="1" i="1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실천을 위한</a:t>
            </a:r>
            <a:endParaRPr lang="en-US" altLang="ko-KR" sz="1200" b="1" i="1" dirty="0">
              <a:solidFill>
                <a:schemeClr val="tx1">
                  <a:lumMod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en-US" altLang="ko-KR" sz="1200" b="1" i="1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What to do </a:t>
            </a:r>
            <a:r>
              <a:rPr lang="ko-KR" altLang="en-US" sz="1200" b="1" i="1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도출</a:t>
            </a:r>
            <a:r>
              <a:rPr lang="en-US" altLang="ko-KR" sz="1200" b="1" i="1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”</a:t>
            </a:r>
            <a:endParaRPr lang="ko-KR" altLang="en-US" sz="1200" b="1" i="1" dirty="0">
              <a:solidFill>
                <a:schemeClr val="tx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9" name="Rectangle 12"/>
          <p:cNvSpPr>
            <a:spLocks noChangeArrowheads="1"/>
          </p:cNvSpPr>
          <p:nvPr/>
        </p:nvSpPr>
        <p:spPr bwMode="auto">
          <a:xfrm>
            <a:off x="3041650" y="4489450"/>
            <a:ext cx="1547813" cy="151130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50000"/>
              </a:schemeClr>
            </a:solidFill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36000" rIns="0"/>
          <a:lstStyle/>
          <a:p>
            <a:pPr marL="85725" indent="-85725">
              <a:buFont typeface="Arial" pitchFamily="34" charset="0"/>
              <a:buChar char="•"/>
              <a:defRPr/>
            </a:pP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나와 조직의 </a:t>
            </a:r>
            <a:r>
              <a:rPr lang="ko-KR" altLang="en-US" sz="1100" dirty="0"/>
              <a:t>시정방침</a:t>
            </a:r>
            <a:r>
              <a:rPr lang="en-US" altLang="ko-KR" sz="1100" dirty="0"/>
              <a:t>,</a:t>
            </a:r>
            <a:r>
              <a:rPr lang="ko-KR" altLang="en-US" sz="1100" dirty="0"/>
              <a:t> 핵심가치</a:t>
            </a:r>
            <a:r>
              <a:rPr lang="ko-KR" altLang="en-US" sz="11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수준 </a:t>
            </a:r>
            <a:r>
              <a:rPr lang="en-US" altLang="ko-KR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As-Is </a:t>
            </a: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인지</a:t>
            </a:r>
            <a:endParaRPr lang="en-US" altLang="ko-KR" sz="1100" dirty="0">
              <a:solidFill>
                <a:schemeClr val="tx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20" name="Rectangle 13"/>
          <p:cNvSpPr>
            <a:spLocks noChangeArrowheads="1"/>
          </p:cNvSpPr>
          <p:nvPr/>
        </p:nvSpPr>
        <p:spPr bwMode="auto">
          <a:xfrm>
            <a:off x="4660900" y="4489450"/>
            <a:ext cx="1547813" cy="151130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50000"/>
              </a:schemeClr>
            </a:solidFill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36000" rIns="0"/>
          <a:lstStyle/>
          <a:p>
            <a:pPr marL="85725" indent="-85725">
              <a:buFont typeface="Arial" pitchFamily="34" charset="0"/>
              <a:buChar char="•"/>
              <a:defRPr/>
            </a:pPr>
            <a:r>
              <a:rPr lang="ko-KR" altLang="en-US" sz="11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비전</a:t>
            </a:r>
            <a:r>
              <a:rPr lang="en-US" altLang="ko-KR" sz="11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,</a:t>
            </a:r>
            <a:r>
              <a:rPr lang="ko-KR" altLang="en-US" sz="1100" dirty="0" smtClean="0"/>
              <a:t>시정방침</a:t>
            </a:r>
            <a:r>
              <a:rPr lang="en-US" altLang="ko-KR" sz="1100" dirty="0"/>
              <a:t>,</a:t>
            </a:r>
            <a:r>
              <a:rPr lang="ko-KR" altLang="en-US" sz="1100" dirty="0"/>
              <a:t> </a:t>
            </a:r>
            <a:r>
              <a:rPr lang="ko-KR" altLang="en-US" sz="1100" dirty="0" smtClean="0"/>
              <a:t>핵심가치</a:t>
            </a:r>
            <a:r>
              <a:rPr lang="ko-KR" altLang="en-US" sz="11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의 </a:t>
            </a: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강화 필요성 인지</a:t>
            </a:r>
          </a:p>
          <a:p>
            <a:pPr marL="85725" indent="-85725" algn="l">
              <a:buFont typeface="Arial" pitchFamily="34" charset="0"/>
              <a:buChar char="•"/>
              <a:defRPr/>
            </a:pPr>
            <a:r>
              <a:rPr lang="ko-KR" altLang="en-US" sz="1100" dirty="0" err="1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담당별</a:t>
            </a:r>
            <a:r>
              <a:rPr lang="en-US" altLang="ko-KR" sz="11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Vision </a:t>
            </a: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설정</a:t>
            </a:r>
          </a:p>
        </p:txBody>
      </p:sp>
      <p:sp>
        <p:nvSpPr>
          <p:cNvPr id="21" name="Rectangle 14"/>
          <p:cNvSpPr>
            <a:spLocks noChangeArrowheads="1"/>
          </p:cNvSpPr>
          <p:nvPr/>
        </p:nvSpPr>
        <p:spPr bwMode="auto">
          <a:xfrm>
            <a:off x="6280150" y="4489450"/>
            <a:ext cx="1547813" cy="151130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50000"/>
              </a:schemeClr>
            </a:solidFill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36000" rIns="0"/>
          <a:lstStyle/>
          <a:p>
            <a:pPr marL="85725" indent="-85725" algn="l">
              <a:buFont typeface="Arial" pitchFamily="34" charset="0"/>
              <a:buChar char="•"/>
              <a:defRPr/>
            </a:pPr>
            <a:r>
              <a:rPr lang="ko-KR" altLang="en-US" sz="11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담당의 </a:t>
            </a: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행동규범 </a:t>
            </a:r>
            <a:r>
              <a:rPr lang="en-US" altLang="ko-KR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(Credo) </a:t>
            </a: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설정</a:t>
            </a:r>
          </a:p>
          <a:p>
            <a:pPr marL="85725" indent="-85725" algn="l">
              <a:buFont typeface="Arial" pitchFamily="34" charset="0"/>
              <a:buChar char="•"/>
              <a:defRPr/>
            </a:pP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개인별 </a:t>
            </a:r>
            <a:r>
              <a:rPr lang="en-US" altLang="ko-KR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Do &amp; Don’t </a:t>
            </a: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설정</a:t>
            </a:r>
          </a:p>
        </p:txBody>
      </p:sp>
      <p:sp>
        <p:nvSpPr>
          <p:cNvPr id="25" name="AutoShape 4"/>
          <p:cNvSpPr>
            <a:spLocks noChangeArrowheads="1"/>
          </p:cNvSpPr>
          <p:nvPr/>
        </p:nvSpPr>
        <p:spPr bwMode="auto">
          <a:xfrm>
            <a:off x="1422400" y="3141663"/>
            <a:ext cx="1547813" cy="647700"/>
          </a:xfrm>
          <a:prstGeom prst="homePlate">
            <a:avLst>
              <a:gd name="adj" fmla="val 21539"/>
            </a:avLst>
          </a:prstGeom>
          <a:solidFill>
            <a:srgbClr val="EBEBFF"/>
          </a:solidFill>
          <a:ln w="19050" cap="flat" cmpd="sng" algn="ctr">
            <a:solidFill>
              <a:srgbClr val="336699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anchor="ctr"/>
          <a:lstStyle/>
          <a:p>
            <a:pPr>
              <a:defRPr/>
            </a:pPr>
            <a:r>
              <a:rPr lang="en-US" altLang="ko-KR" sz="1200" b="1" dirty="0">
                <a:solidFill>
                  <a:schemeClr val="tx1">
                    <a:lumMod val="50000"/>
                  </a:schemeClr>
                </a:solidFill>
                <a:latin typeface="+mn-ea"/>
                <a:cs typeface="굴림" pitchFamily="50" charset="-127"/>
              </a:rPr>
              <a:t>Warm-up</a:t>
            </a:r>
          </a:p>
        </p:txBody>
      </p:sp>
      <p:sp>
        <p:nvSpPr>
          <p:cNvPr id="20492" name="Rectangle 8"/>
          <p:cNvSpPr>
            <a:spLocks noChangeArrowheads="1"/>
          </p:cNvSpPr>
          <p:nvPr/>
        </p:nvSpPr>
        <p:spPr bwMode="auto">
          <a:xfrm>
            <a:off x="1422400" y="3808413"/>
            <a:ext cx="1547813" cy="606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 type="triangle" w="med" len="med"/>
              </a14:hiddenLine>
            </a:ext>
          </a:extLst>
        </p:spPr>
        <p:txBody>
          <a:bodyPr lIns="36000" rIns="36000" anchor="ctr"/>
          <a:lstStyle/>
          <a:p>
            <a:r>
              <a:rPr lang="en-US" altLang="ko-KR" sz="1200" b="1" i="1">
                <a:latin typeface="+mn-ea"/>
              </a:rPr>
              <a:t>“</a:t>
            </a:r>
            <a:r>
              <a:rPr lang="ko-KR" altLang="en-US" sz="1200" b="1" i="1">
                <a:latin typeface="+mn-ea"/>
              </a:rPr>
              <a:t>기존 고정된 사고와 행동을</a:t>
            </a:r>
            <a:r>
              <a:rPr lang="en-US" altLang="ko-KR" sz="1200" b="1" i="1">
                <a:latin typeface="+mn-ea"/>
              </a:rPr>
              <a:t> </a:t>
            </a:r>
            <a:r>
              <a:rPr lang="ko-KR" altLang="en-US" sz="1200" b="1" i="1">
                <a:latin typeface="+mn-ea"/>
              </a:rPr>
              <a:t>비우고 새로운 마음가짐 유도</a:t>
            </a:r>
            <a:r>
              <a:rPr lang="en-US" altLang="ko-KR" sz="1200" b="1" i="1">
                <a:latin typeface="+mn-ea"/>
              </a:rPr>
              <a:t>”</a:t>
            </a:r>
          </a:p>
        </p:txBody>
      </p:sp>
      <p:sp>
        <p:nvSpPr>
          <p:cNvPr id="27" name="Rectangle 12"/>
          <p:cNvSpPr>
            <a:spLocks noChangeArrowheads="1"/>
          </p:cNvSpPr>
          <p:nvPr/>
        </p:nvSpPr>
        <p:spPr bwMode="auto">
          <a:xfrm>
            <a:off x="1422400" y="4489450"/>
            <a:ext cx="1547813" cy="151130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50000"/>
              </a:schemeClr>
            </a:solidFill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36000" rIns="0"/>
          <a:lstStyle/>
          <a:p>
            <a:pPr marL="85725" indent="-85725" algn="l">
              <a:buFont typeface="Arial" pitchFamily="34" charset="0"/>
              <a:buChar char="•"/>
              <a:defRPr/>
            </a:pP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사전 학습</a:t>
            </a:r>
            <a:endParaRPr lang="en-US" altLang="ko-KR" sz="1100" dirty="0">
              <a:solidFill>
                <a:schemeClr val="tx1">
                  <a:lumMod val="50000"/>
                </a:schemeClr>
              </a:solidFill>
              <a:latin typeface="+mn-ea"/>
            </a:endParaRPr>
          </a:p>
          <a:p>
            <a:pPr marL="180975" indent="-95250" algn="l">
              <a:buFont typeface="Arial" pitchFamily="34" charset="0"/>
              <a:buChar char="–"/>
              <a:defRPr/>
            </a:pPr>
            <a:r>
              <a:rPr lang="en-US" altLang="ko-KR" sz="1100" dirty="0">
                <a:solidFill>
                  <a:schemeClr val="tx1">
                    <a:lumMod val="50000"/>
                  </a:schemeClr>
                </a:solidFill>
                <a:latin typeface="+mn-ea"/>
                <a:sym typeface="Wingdings" pitchFamily="2" charset="2"/>
              </a:rPr>
              <a:t>As-Is </a:t>
            </a: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  <a:sym typeface="Wingdings" pitchFamily="2" charset="2"/>
              </a:rPr>
              <a:t>파악을 위한 사전 </a:t>
            </a:r>
            <a:r>
              <a:rPr lang="ko-KR" altLang="en-US" sz="1100" dirty="0" smtClean="0">
                <a:solidFill>
                  <a:schemeClr val="tx1">
                    <a:lumMod val="50000"/>
                  </a:schemeClr>
                </a:solidFill>
                <a:latin typeface="+mn-ea"/>
                <a:sym typeface="Wingdings" pitchFamily="2" charset="2"/>
              </a:rPr>
              <a:t>설문</a:t>
            </a:r>
            <a:endParaRPr lang="en-US" altLang="ko-KR" sz="1100" dirty="0">
              <a:solidFill>
                <a:schemeClr val="tx1">
                  <a:lumMod val="50000"/>
                </a:schemeClr>
              </a:solidFill>
              <a:latin typeface="+mn-ea"/>
              <a:sym typeface="Wingdings" pitchFamily="2" charset="2"/>
            </a:endParaRPr>
          </a:p>
        </p:txBody>
      </p:sp>
      <p:sp>
        <p:nvSpPr>
          <p:cNvPr id="20494" name="AutoShape 4"/>
          <p:cNvSpPr>
            <a:spLocks noChangeArrowheads="1"/>
          </p:cNvSpPr>
          <p:nvPr/>
        </p:nvSpPr>
        <p:spPr bwMode="auto">
          <a:xfrm>
            <a:off x="7899400" y="3141663"/>
            <a:ext cx="1547813" cy="647700"/>
          </a:xfrm>
          <a:prstGeom prst="homePlate">
            <a:avLst>
              <a:gd name="adj" fmla="val 21552"/>
            </a:avLst>
          </a:prstGeom>
          <a:solidFill>
            <a:srgbClr val="336699"/>
          </a:solidFill>
          <a:ln w="19050" algn="ctr">
            <a:solidFill>
              <a:srgbClr val="336699"/>
            </a:solidFill>
            <a:round/>
            <a:headEnd/>
            <a:tailEnd type="triangle" w="med" len="med"/>
          </a:ln>
        </p:spPr>
        <p:txBody>
          <a:bodyPr anchor="ctr"/>
          <a:lstStyle/>
          <a:p>
            <a:r>
              <a:rPr lang="en-US" altLang="ko-KR" sz="1200" b="1">
                <a:latin typeface="+mn-ea"/>
              </a:rPr>
              <a:t>Planning</a:t>
            </a:r>
          </a:p>
        </p:txBody>
      </p:sp>
      <p:sp>
        <p:nvSpPr>
          <p:cNvPr id="20495" name="Rectangle 8"/>
          <p:cNvSpPr>
            <a:spLocks noChangeArrowheads="1"/>
          </p:cNvSpPr>
          <p:nvPr/>
        </p:nvSpPr>
        <p:spPr bwMode="auto">
          <a:xfrm>
            <a:off x="7899400" y="3808413"/>
            <a:ext cx="1547813" cy="606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 type="triangle" w="med" len="med"/>
              </a14:hiddenLine>
            </a:ext>
          </a:extLst>
        </p:spPr>
        <p:txBody>
          <a:bodyPr anchor="ctr"/>
          <a:lstStyle/>
          <a:p>
            <a:r>
              <a:rPr lang="en-US" altLang="ko-KR" sz="1200" b="1" i="1">
                <a:latin typeface="+mn-ea"/>
              </a:rPr>
              <a:t>“</a:t>
            </a:r>
            <a:r>
              <a:rPr lang="ko-KR" altLang="en-US" sz="1200" b="1" i="1">
                <a:latin typeface="+mn-ea"/>
              </a:rPr>
              <a:t>실천 계획 수립</a:t>
            </a:r>
            <a:r>
              <a:rPr lang="en-US" altLang="ko-KR" sz="1200" b="1" i="1">
                <a:latin typeface="+mn-ea"/>
              </a:rPr>
              <a:t> </a:t>
            </a:r>
            <a:r>
              <a:rPr lang="ko-KR" altLang="en-US" sz="1200" b="1" i="1">
                <a:latin typeface="+mn-ea"/>
              </a:rPr>
              <a:t>및</a:t>
            </a:r>
            <a:endParaRPr lang="en-US" altLang="ko-KR" sz="1200" b="1" i="1">
              <a:latin typeface="+mn-ea"/>
            </a:endParaRPr>
          </a:p>
          <a:p>
            <a:r>
              <a:rPr lang="ko-KR" altLang="en-US" sz="1200" b="1" i="1">
                <a:latin typeface="+mn-ea"/>
              </a:rPr>
              <a:t>실천 의지 표출</a:t>
            </a:r>
            <a:r>
              <a:rPr lang="en-US" altLang="ko-KR" sz="1200" b="1" i="1">
                <a:latin typeface="+mn-ea"/>
              </a:rPr>
              <a:t>”</a:t>
            </a:r>
            <a:endParaRPr lang="ko-KR" altLang="en-US" sz="1200" b="1" i="1">
              <a:latin typeface="+mn-ea"/>
            </a:endParaRPr>
          </a:p>
        </p:txBody>
      </p:sp>
      <p:sp>
        <p:nvSpPr>
          <p:cNvPr id="31" name="Rectangle 12"/>
          <p:cNvSpPr>
            <a:spLocks noChangeArrowheads="1"/>
          </p:cNvSpPr>
          <p:nvPr/>
        </p:nvSpPr>
        <p:spPr bwMode="auto">
          <a:xfrm>
            <a:off x="7899400" y="4489450"/>
            <a:ext cx="1547813" cy="151130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50000"/>
              </a:schemeClr>
            </a:solidFill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36000" rIns="0"/>
          <a:lstStyle/>
          <a:p>
            <a:pPr marL="85725" indent="-85725" algn="l">
              <a:buFont typeface="Arial" pitchFamily="34" charset="0"/>
              <a:buChar char="•"/>
              <a:defRPr/>
            </a:pP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실천 </a:t>
            </a:r>
            <a:r>
              <a:rPr lang="en-US" altLang="ko-KR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Action Plan </a:t>
            </a: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수립</a:t>
            </a:r>
          </a:p>
          <a:p>
            <a:pPr marL="85725" indent="-85725" algn="l">
              <a:buFont typeface="Arial" pitchFamily="34" charset="0"/>
              <a:buChar char="•"/>
              <a:defRPr/>
            </a:pP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과정 </a:t>
            </a:r>
            <a:r>
              <a:rPr lang="en-US" altLang="ko-KR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Wrap-Up</a:t>
            </a:r>
          </a:p>
          <a:p>
            <a:pPr marL="85725" indent="-85725" algn="l">
              <a:buFont typeface="Arial" pitchFamily="34" charset="0"/>
              <a:buChar char="•"/>
              <a:defRPr/>
            </a:pP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타임캡슐 제작</a:t>
            </a:r>
          </a:p>
        </p:txBody>
      </p:sp>
      <p:sp>
        <p:nvSpPr>
          <p:cNvPr id="20497" name="Rectangle 7"/>
          <p:cNvSpPr>
            <a:spLocks noChangeArrowheads="1"/>
          </p:cNvSpPr>
          <p:nvPr/>
        </p:nvSpPr>
        <p:spPr bwMode="auto">
          <a:xfrm>
            <a:off x="274638" y="1962150"/>
            <a:ext cx="9323387" cy="4140200"/>
          </a:xfrm>
          <a:prstGeom prst="rect">
            <a:avLst/>
          </a:prstGeom>
          <a:noFill/>
          <a:ln w="12700" algn="ctr">
            <a:solidFill>
              <a:srgbClr val="3366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45720" rIns="45720" anchor="ctr"/>
          <a:lstStyle/>
          <a:p>
            <a:pPr eaLnBrk="1" hangingPunct="1">
              <a:spcBef>
                <a:spcPct val="50000"/>
              </a:spcBef>
            </a:pPr>
            <a:endParaRPr lang="ko-KR" altLang="en-US" sz="1200">
              <a:latin typeface="+mn-ea"/>
            </a:endParaRPr>
          </a:p>
        </p:txBody>
      </p:sp>
      <p:sp>
        <p:nvSpPr>
          <p:cNvPr id="55" name="타원 54"/>
          <p:cNvSpPr/>
          <p:nvPr/>
        </p:nvSpPr>
        <p:spPr bwMode="auto">
          <a:xfrm>
            <a:off x="376238" y="2186069"/>
            <a:ext cx="827087" cy="574675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72000" tIns="0" rIns="72000" bIns="0" anchor="ctr"/>
          <a:lstStyle/>
          <a:p>
            <a:pPr>
              <a:spcBef>
                <a:spcPct val="20000"/>
              </a:spcBef>
              <a:buClr>
                <a:srgbClr val="000099"/>
              </a:buClr>
              <a:buFont typeface="Wingdings" pitchFamily="2" charset="2"/>
              <a:buNone/>
              <a:defRPr/>
            </a:pPr>
            <a:r>
              <a:rPr lang="en-US" altLang="ko-KR" sz="1200" b="1" dirty="0">
                <a:latin typeface="+mn-ea"/>
              </a:rPr>
              <a:t>Key </a:t>
            </a:r>
            <a:br>
              <a:rPr lang="en-US" altLang="ko-KR" sz="1200" b="1" dirty="0">
                <a:latin typeface="+mn-ea"/>
              </a:rPr>
            </a:br>
            <a:r>
              <a:rPr lang="en-US" altLang="ko-KR" sz="1200" b="1" dirty="0">
                <a:latin typeface="+mn-ea"/>
              </a:rPr>
              <a:t>Concept</a:t>
            </a:r>
            <a:endParaRPr lang="ko-KR" altLang="en-US" sz="1200" b="1" dirty="0">
              <a:latin typeface="+mn-ea"/>
            </a:endParaRPr>
          </a:p>
        </p:txBody>
      </p:sp>
      <p:sp>
        <p:nvSpPr>
          <p:cNvPr id="56" name="모서리가 둥근 직사각형 55"/>
          <p:cNvSpPr/>
          <p:nvPr/>
        </p:nvSpPr>
        <p:spPr bwMode="auto">
          <a:xfrm>
            <a:off x="1422400" y="2225757"/>
            <a:ext cx="7770813" cy="608012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wrap="none" anchor="ctr"/>
          <a:lstStyle/>
          <a:p>
            <a:pPr marL="1435100" indent="180975" algn="l">
              <a:buFont typeface="Wingdings" pitchFamily="2" charset="2"/>
              <a:buChar char="u"/>
              <a:defRPr/>
            </a:pPr>
            <a:r>
              <a:rPr lang="ko-KR" altLang="en-US" sz="1200" b="1" dirty="0" smtClean="0">
                <a:latin typeface="+mn-ea"/>
              </a:rPr>
              <a:t>리더 세미나 </a:t>
            </a:r>
            <a:r>
              <a:rPr lang="ko-KR" altLang="en-US" sz="1200" b="1" dirty="0">
                <a:latin typeface="+mn-ea"/>
              </a:rPr>
              <a:t>과정과 구조적 연계</a:t>
            </a:r>
            <a:endParaRPr lang="en-US" altLang="ko-KR" sz="1200" b="1" dirty="0">
              <a:latin typeface="+mn-ea"/>
            </a:endParaRPr>
          </a:p>
          <a:p>
            <a:pPr marL="1435100" indent="180975" algn="l">
              <a:buFont typeface="Wingdings" pitchFamily="2" charset="2"/>
              <a:buChar char="u"/>
              <a:defRPr/>
            </a:pPr>
            <a:r>
              <a:rPr lang="ko-KR" altLang="en-US" sz="1200" b="1" dirty="0" smtClean="0">
                <a:latin typeface="+mn-ea"/>
              </a:rPr>
              <a:t>공주시 </a:t>
            </a:r>
            <a:r>
              <a:rPr lang="ko-KR" altLang="en-US" sz="1200" b="1" dirty="0">
                <a:latin typeface="+mn-ea"/>
              </a:rPr>
              <a:t>비전을 단위 조직까지 </a:t>
            </a:r>
            <a:r>
              <a:rPr lang="en-US" altLang="ko-KR" sz="1200" b="1" dirty="0">
                <a:latin typeface="+mn-ea"/>
              </a:rPr>
              <a:t>Cascading</a:t>
            </a:r>
            <a:r>
              <a:rPr lang="ko-KR" altLang="en-US" sz="1200" b="1" dirty="0">
                <a:latin typeface="+mn-ea"/>
              </a:rPr>
              <a:t> </a:t>
            </a:r>
            <a:endParaRPr lang="en-US" altLang="ko-KR" sz="1200" b="1" dirty="0">
              <a:latin typeface="+mn-ea"/>
            </a:endParaRPr>
          </a:p>
        </p:txBody>
      </p:sp>
      <p:sp>
        <p:nvSpPr>
          <p:cNvPr id="57" name="타원 56"/>
          <p:cNvSpPr/>
          <p:nvPr/>
        </p:nvSpPr>
        <p:spPr bwMode="auto">
          <a:xfrm>
            <a:off x="376238" y="3116263"/>
            <a:ext cx="827087" cy="576262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72000" tIns="0" rIns="72000" bIns="0" anchor="ctr"/>
          <a:lstStyle/>
          <a:p>
            <a:pPr>
              <a:spcBef>
                <a:spcPct val="20000"/>
              </a:spcBef>
              <a:buClr>
                <a:srgbClr val="000099"/>
              </a:buClr>
              <a:buFont typeface="Wingdings" pitchFamily="2" charset="2"/>
              <a:buNone/>
              <a:defRPr/>
            </a:pPr>
            <a:r>
              <a:rPr lang="ko-KR" altLang="en-US" sz="1200" b="1" dirty="0">
                <a:latin typeface="+mn-ea"/>
              </a:rPr>
              <a:t>세미나 </a:t>
            </a:r>
            <a:r>
              <a:rPr lang="en-US" altLang="ko-KR" sz="1200" b="1" dirty="0">
                <a:latin typeface="+mn-ea"/>
              </a:rPr>
              <a:t/>
            </a:r>
            <a:br>
              <a:rPr lang="en-US" altLang="ko-KR" sz="1200" b="1" dirty="0">
                <a:latin typeface="+mn-ea"/>
              </a:rPr>
            </a:br>
            <a:r>
              <a:rPr lang="en-US" altLang="ko-KR" sz="1200" b="1" dirty="0">
                <a:latin typeface="+mn-ea"/>
              </a:rPr>
              <a:t>Flow</a:t>
            </a:r>
            <a:endParaRPr lang="ko-KR" altLang="en-US" sz="1200" b="1" dirty="0">
              <a:latin typeface="+mn-ea"/>
            </a:endParaRPr>
          </a:p>
        </p:txBody>
      </p:sp>
      <p:sp>
        <p:nvSpPr>
          <p:cNvPr id="58" name="타원 57"/>
          <p:cNvSpPr/>
          <p:nvPr/>
        </p:nvSpPr>
        <p:spPr bwMode="auto">
          <a:xfrm>
            <a:off x="376238" y="3808413"/>
            <a:ext cx="827087" cy="576262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72000" tIns="0" rIns="72000" bIns="0" anchor="ctr"/>
          <a:lstStyle/>
          <a:p>
            <a:pPr>
              <a:spcBef>
                <a:spcPct val="20000"/>
              </a:spcBef>
              <a:buClr>
                <a:srgbClr val="000099"/>
              </a:buClr>
              <a:buFont typeface="Wingdings" pitchFamily="2" charset="2"/>
              <a:buNone/>
              <a:defRPr/>
            </a:pPr>
            <a:r>
              <a:rPr lang="ko-KR" altLang="en-US" sz="1200" b="1" dirty="0">
                <a:latin typeface="+mn-ea"/>
              </a:rPr>
              <a:t>목표</a:t>
            </a:r>
          </a:p>
        </p:txBody>
      </p:sp>
      <p:sp>
        <p:nvSpPr>
          <p:cNvPr id="59" name="타원 58"/>
          <p:cNvSpPr/>
          <p:nvPr/>
        </p:nvSpPr>
        <p:spPr bwMode="auto">
          <a:xfrm>
            <a:off x="376238" y="4489450"/>
            <a:ext cx="827087" cy="72231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72000" tIns="0" rIns="72000" bIns="0" anchor="ctr"/>
          <a:lstStyle/>
          <a:p>
            <a:pPr>
              <a:spcBef>
                <a:spcPct val="20000"/>
              </a:spcBef>
              <a:buClr>
                <a:srgbClr val="000099"/>
              </a:buClr>
              <a:buFont typeface="Wingdings" pitchFamily="2" charset="2"/>
              <a:buNone/>
              <a:defRPr/>
            </a:pPr>
            <a:r>
              <a:rPr lang="ko-KR" altLang="en-US" sz="1200" b="1" dirty="0">
                <a:latin typeface="+mn-ea"/>
              </a:rPr>
              <a:t>내용 및 </a:t>
            </a:r>
            <a:r>
              <a:rPr lang="en-US" altLang="ko-KR" sz="1200" b="1" dirty="0">
                <a:latin typeface="+mn-ea"/>
              </a:rPr>
              <a:t/>
            </a:r>
            <a:br>
              <a:rPr lang="en-US" altLang="ko-KR" sz="1200" b="1" dirty="0">
                <a:latin typeface="+mn-ea"/>
              </a:rPr>
            </a:br>
            <a:r>
              <a:rPr lang="en-US" altLang="ko-KR" sz="1200" b="1" dirty="0">
                <a:latin typeface="+mn-ea"/>
              </a:rPr>
              <a:t>Activity </a:t>
            </a:r>
            <a:br>
              <a:rPr lang="en-US" altLang="ko-KR" sz="1200" b="1" dirty="0">
                <a:latin typeface="+mn-ea"/>
              </a:rPr>
            </a:br>
            <a:r>
              <a:rPr lang="en-US" altLang="ko-KR" sz="1200" b="1" dirty="0">
                <a:latin typeface="+mn-ea"/>
              </a:rPr>
              <a:t>(</a:t>
            </a:r>
            <a:r>
              <a:rPr lang="ko-KR" altLang="en-US" sz="1200" b="1" dirty="0">
                <a:latin typeface="+mn-ea"/>
              </a:rPr>
              <a:t>예시</a:t>
            </a:r>
            <a:r>
              <a:rPr lang="en-US" altLang="ko-KR" sz="1200" b="1" dirty="0">
                <a:latin typeface="+mn-ea"/>
              </a:rPr>
              <a:t>)</a:t>
            </a:r>
            <a:endParaRPr lang="ko-KR" altLang="en-US" sz="1200" b="1" dirty="0">
              <a:latin typeface="+mn-ea"/>
            </a:endParaRPr>
          </a:p>
        </p:txBody>
      </p:sp>
      <p:cxnSp>
        <p:nvCxnSpPr>
          <p:cNvPr id="61" name="직선 연결선 60"/>
          <p:cNvCxnSpPr/>
          <p:nvPr/>
        </p:nvCxnSpPr>
        <p:spPr bwMode="auto">
          <a:xfrm>
            <a:off x="1422400" y="5424488"/>
            <a:ext cx="8024813" cy="0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>
                <a:lumMod val="75000"/>
              </a:schemeClr>
            </a:solidFill>
            <a:prstDash val="dash"/>
            <a:round/>
            <a:headEnd type="none" w="med" len="med"/>
            <a:tailEnd type="none"/>
          </a:ln>
          <a:effectLst/>
        </p:spPr>
      </p:cxnSp>
      <p:sp>
        <p:nvSpPr>
          <p:cNvPr id="5" name="Rectangle 12"/>
          <p:cNvSpPr>
            <a:spLocks noChangeArrowheads="1"/>
          </p:cNvSpPr>
          <p:nvPr/>
        </p:nvSpPr>
        <p:spPr bwMode="auto">
          <a:xfrm>
            <a:off x="3041650" y="5414963"/>
            <a:ext cx="1547813" cy="534987"/>
          </a:xfrm>
          <a:prstGeom prst="rect">
            <a:avLst/>
          </a:prstGeom>
          <a:noFill/>
          <a:ln w="9525" algn="ctr">
            <a:noFill/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36000" rIns="0"/>
          <a:lstStyle/>
          <a:p>
            <a:pPr marL="85725" indent="-85725" algn="l">
              <a:buFont typeface="Arial" pitchFamily="34" charset="0"/>
              <a:buChar char="•"/>
              <a:defRPr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가치카드 게임</a:t>
            </a:r>
          </a:p>
          <a:p>
            <a:pPr marL="85725" indent="-85725" algn="l">
              <a:buFont typeface="Arial" pitchFamily="34" charset="0"/>
              <a:buChar char="•"/>
              <a:defRPr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나의 </a:t>
            </a:r>
            <a:r>
              <a:rPr lang="ko-KR" altLang="en-US" sz="1200" dirty="0" err="1">
                <a:solidFill>
                  <a:schemeClr val="tx1">
                    <a:lumMod val="50000"/>
                  </a:schemeClr>
                </a:solidFill>
                <a:latin typeface="+mn-ea"/>
              </a:rPr>
              <a:t>아바타</a:t>
            </a: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 그리기</a:t>
            </a:r>
          </a:p>
        </p:txBody>
      </p:sp>
      <p:sp>
        <p:nvSpPr>
          <p:cNvPr id="6" name="Rectangle 13"/>
          <p:cNvSpPr>
            <a:spLocks noChangeArrowheads="1"/>
          </p:cNvSpPr>
          <p:nvPr/>
        </p:nvSpPr>
        <p:spPr bwMode="auto">
          <a:xfrm>
            <a:off x="4660900" y="5414963"/>
            <a:ext cx="1547813" cy="534987"/>
          </a:xfrm>
          <a:prstGeom prst="rect">
            <a:avLst/>
          </a:prstGeom>
          <a:noFill/>
          <a:ln w="9525" algn="ctr">
            <a:noFill/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36000" rIns="0"/>
          <a:lstStyle/>
          <a:p>
            <a:pPr marL="85725" indent="-85725" algn="l" eaLnBrk="1" hangingPunct="1">
              <a:buFont typeface="Arial" pitchFamily="34" charset="0"/>
              <a:buChar char="•"/>
              <a:defRPr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가치 교환 게임 </a:t>
            </a:r>
          </a:p>
          <a:p>
            <a:pPr marL="85725" indent="-85725" algn="l" eaLnBrk="1" hangingPunct="1">
              <a:buFont typeface="Arial" pitchFamily="34" charset="0"/>
              <a:buChar char="•"/>
              <a:defRPr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가치 </a:t>
            </a:r>
            <a:r>
              <a:rPr lang="en-US" altLang="ko-KR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Radar Chart</a:t>
            </a:r>
          </a:p>
          <a:p>
            <a:pPr marL="85725" indent="-85725" algn="l" eaLnBrk="1" hangingPunct="1">
              <a:buFont typeface="Arial" pitchFamily="34" charset="0"/>
              <a:buChar char="•"/>
              <a:defRPr/>
            </a:pPr>
            <a:r>
              <a:rPr lang="en-US" altLang="ko-KR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Visioning</a:t>
            </a:r>
          </a:p>
        </p:txBody>
      </p:sp>
      <p:sp>
        <p:nvSpPr>
          <p:cNvPr id="7" name="Rectangle 14"/>
          <p:cNvSpPr>
            <a:spLocks noChangeArrowheads="1"/>
          </p:cNvSpPr>
          <p:nvPr/>
        </p:nvSpPr>
        <p:spPr bwMode="auto">
          <a:xfrm>
            <a:off x="6280150" y="5414963"/>
            <a:ext cx="1547813" cy="534987"/>
          </a:xfrm>
          <a:prstGeom prst="rect">
            <a:avLst/>
          </a:prstGeom>
          <a:noFill/>
          <a:ln w="9525" algn="ctr">
            <a:noFill/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36000" rIns="0"/>
          <a:lstStyle/>
          <a:p>
            <a:pPr marL="85725" indent="-85725" algn="l" eaLnBrk="1" hangingPunct="1">
              <a:buFont typeface="Arial" pitchFamily="34" charset="0"/>
              <a:buChar char="•"/>
              <a:defRPr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테마 하우스</a:t>
            </a:r>
          </a:p>
          <a:p>
            <a:pPr marL="85725" indent="-85725" algn="l" eaLnBrk="1" hangingPunct="1">
              <a:buFont typeface="Arial" pitchFamily="34" charset="0"/>
              <a:buChar char="•"/>
              <a:defRPr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집들이</a:t>
            </a:r>
          </a:p>
        </p:txBody>
      </p:sp>
      <p:sp>
        <p:nvSpPr>
          <p:cNvPr id="8" name="Rectangle 12"/>
          <p:cNvSpPr>
            <a:spLocks noChangeArrowheads="1"/>
          </p:cNvSpPr>
          <p:nvPr/>
        </p:nvSpPr>
        <p:spPr bwMode="auto">
          <a:xfrm>
            <a:off x="1422400" y="5414963"/>
            <a:ext cx="1547813" cy="534987"/>
          </a:xfrm>
          <a:prstGeom prst="rect">
            <a:avLst/>
          </a:prstGeom>
          <a:noFill/>
          <a:ln w="9525" algn="ctr">
            <a:noFill/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36000" rIns="0"/>
          <a:lstStyle/>
          <a:p>
            <a:pPr marL="85725" indent="-85725" algn="l">
              <a:buFont typeface="Arial" pitchFamily="34" charset="0"/>
              <a:buChar char="•"/>
              <a:defRPr/>
            </a:pPr>
            <a:r>
              <a:rPr lang="en-US" altLang="ko-KR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On-Line  </a:t>
            </a: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조사</a:t>
            </a:r>
            <a:endParaRPr lang="en-US" altLang="ko-KR" sz="1200" dirty="0">
              <a:solidFill>
                <a:schemeClr val="tx1">
                  <a:lumMod val="50000"/>
                </a:schemeClr>
              </a:solidFill>
              <a:latin typeface="+mn-ea"/>
            </a:endParaRPr>
          </a:p>
          <a:p>
            <a:pPr marL="85725" indent="-85725" algn="l">
              <a:buFont typeface="Arial" pitchFamily="34" charset="0"/>
              <a:buChar char="•"/>
              <a:defRPr/>
            </a:pP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시장님 </a:t>
            </a: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특강</a:t>
            </a:r>
            <a:endParaRPr lang="en-US" altLang="ko-KR" sz="1200" dirty="0">
              <a:solidFill>
                <a:schemeClr val="tx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9" name="Rectangle 12"/>
          <p:cNvSpPr>
            <a:spLocks noChangeArrowheads="1"/>
          </p:cNvSpPr>
          <p:nvPr/>
        </p:nvSpPr>
        <p:spPr bwMode="auto">
          <a:xfrm>
            <a:off x="7899400" y="5414963"/>
            <a:ext cx="1547813" cy="534987"/>
          </a:xfrm>
          <a:prstGeom prst="rect">
            <a:avLst/>
          </a:prstGeom>
          <a:noFill/>
          <a:ln w="9525" algn="ctr">
            <a:noFill/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36000" rIns="0"/>
          <a:lstStyle/>
          <a:p>
            <a:pPr marL="85725" indent="-85725" algn="l" eaLnBrk="1" hangingPunct="1">
              <a:buFont typeface="Arial" pitchFamily="34" charset="0"/>
              <a:buChar char="•"/>
              <a:defRPr/>
            </a:pPr>
            <a:r>
              <a:rPr lang="en-US" altLang="ko-KR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Time Capsule</a:t>
            </a:r>
          </a:p>
          <a:p>
            <a:pPr marL="85725" indent="-85725" algn="l" eaLnBrk="1" hangingPunct="1">
              <a:buFont typeface="Arial" pitchFamily="34" charset="0"/>
              <a:buChar char="•"/>
              <a:defRPr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비전 </a:t>
            </a:r>
            <a:r>
              <a:rPr lang="en-US" altLang="ko-KR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Tower (</a:t>
            </a: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타임캡슐 연계</a:t>
            </a:r>
            <a:r>
              <a:rPr lang="en-US" altLang="ko-KR" sz="12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)</a:t>
            </a:r>
          </a:p>
          <a:p>
            <a:pPr marL="85725" indent="-85725" algn="l" eaLnBrk="1" hangingPunct="1">
              <a:buFont typeface="Arial" pitchFamily="34" charset="0"/>
              <a:buChar char="•"/>
              <a:defRPr/>
            </a:pPr>
            <a:endParaRPr lang="en-US" altLang="ko-KR" sz="1200" dirty="0">
              <a:solidFill>
                <a:schemeClr val="tx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20509" name="Rectangle 8"/>
          <p:cNvSpPr>
            <a:spLocks noChangeArrowheads="1"/>
          </p:cNvSpPr>
          <p:nvPr/>
        </p:nvSpPr>
        <p:spPr bwMode="auto">
          <a:xfrm>
            <a:off x="274638" y="1557338"/>
            <a:ext cx="9323387" cy="395287"/>
          </a:xfrm>
          <a:prstGeom prst="rect">
            <a:avLst/>
          </a:prstGeom>
          <a:solidFill>
            <a:srgbClr val="336699"/>
          </a:solidFill>
          <a:ln w="12700" algn="ctr">
            <a:solidFill>
              <a:srgbClr val="336699"/>
            </a:solidFill>
            <a:miter lim="800000"/>
            <a:headEnd/>
            <a:tailEnd/>
          </a:ln>
        </p:spPr>
        <p:txBody>
          <a:bodyPr wrap="none" lIns="45720" rIns="45720" anchor="ctr"/>
          <a:lstStyle/>
          <a:p>
            <a:pPr marL="90488" indent="-90488" algn="ctr" fontAlgn="b"/>
            <a:r>
              <a:rPr lang="ko-KR" altLang="en-US" sz="1400" b="1" dirty="0">
                <a:solidFill>
                  <a:schemeClr val="bg1"/>
                </a:solidFill>
                <a:latin typeface="+mn-ea"/>
              </a:rPr>
              <a:t>담당 및 </a:t>
            </a:r>
            <a:r>
              <a:rPr lang="en-US" altLang="ko-KR" sz="1400" b="1" dirty="0">
                <a:solidFill>
                  <a:schemeClr val="bg1"/>
                </a:solidFill>
                <a:latin typeface="+mn-ea"/>
              </a:rPr>
              <a:t>6</a:t>
            </a:r>
            <a:r>
              <a:rPr lang="ko-KR" altLang="en-US" sz="1400" b="1" dirty="0" smtClean="0">
                <a:solidFill>
                  <a:schemeClr val="bg1"/>
                </a:solidFill>
                <a:latin typeface="+mn-ea"/>
              </a:rPr>
              <a:t>급 워크숍 구성 및 내용 예시</a:t>
            </a:r>
            <a:endParaRPr lang="ko-KR" altLang="en-US" sz="14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2" name="제목 3"/>
          <p:cNvSpPr txBox="1">
            <a:spLocks/>
          </p:cNvSpPr>
          <p:nvPr/>
        </p:nvSpPr>
        <p:spPr>
          <a:xfrm>
            <a:off x="57116" y="116632"/>
            <a:ext cx="7726795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3. </a:t>
            </a:r>
            <a:r>
              <a:rPr lang="ko-KR" altLang="en-US" dirty="0" smtClean="0">
                <a:latin typeface="맑은 고딕" panose="020B0503020000020004" pitchFamily="50" charset="-127"/>
              </a:rPr>
              <a:t>조직 소통강화 교육 프로그램 운영방안 </a:t>
            </a:r>
            <a:r>
              <a:rPr lang="en-US" altLang="ko-KR" dirty="0" smtClean="0">
                <a:latin typeface="맑은 고딕" panose="020B0503020000020004" pitchFamily="50" charset="-127"/>
              </a:rPr>
              <a:t>- </a:t>
            </a:r>
            <a:r>
              <a:rPr lang="ko-KR" altLang="en-US" dirty="0">
                <a:latin typeface="맑은 고딕" panose="020B0503020000020004" pitchFamily="50" charset="-127"/>
              </a:rPr>
              <a:t>담당 및 </a:t>
            </a:r>
            <a:r>
              <a:rPr lang="en-US" altLang="ko-KR" dirty="0">
                <a:latin typeface="맑은 고딕" panose="020B0503020000020004" pitchFamily="50" charset="-127"/>
              </a:rPr>
              <a:t>6</a:t>
            </a:r>
            <a:r>
              <a:rPr lang="ko-KR" altLang="en-US" dirty="0">
                <a:latin typeface="맑은 고딕" panose="020B0503020000020004" pitchFamily="50" charset="-127"/>
              </a:rPr>
              <a:t>급 워크숍 </a:t>
            </a:r>
          </a:p>
        </p:txBody>
      </p:sp>
      <p:sp>
        <p:nvSpPr>
          <p:cNvPr id="35" name="Rectangle 20"/>
          <p:cNvSpPr>
            <a:spLocks noChangeArrowheads="1"/>
          </p:cNvSpPr>
          <p:nvPr/>
        </p:nvSpPr>
        <p:spPr bwMode="auto">
          <a:xfrm>
            <a:off x="318950" y="681797"/>
            <a:ext cx="927893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1600" dirty="0" smtClean="0"/>
              <a:t>비전과 시정방침</a:t>
            </a:r>
            <a:r>
              <a:rPr lang="en-US" altLang="ko-KR" sz="1600" dirty="0" smtClean="0"/>
              <a:t>,</a:t>
            </a:r>
            <a:r>
              <a:rPr lang="ko-KR" altLang="en-US" sz="1600" dirty="0" smtClean="0"/>
              <a:t> </a:t>
            </a:r>
            <a:r>
              <a:rPr lang="ko-KR" altLang="en-US" sz="1600" dirty="0"/>
              <a:t>핵심가치 기반의 현업 수행이 가능토록 ‘일하는 방식’의 변화를 유도하는 구체적인 행동규범을 도출하고</a:t>
            </a:r>
            <a:r>
              <a:rPr lang="en-US" altLang="ko-KR" sz="1600" dirty="0"/>
              <a:t>,  </a:t>
            </a:r>
            <a:r>
              <a:rPr lang="ko-KR" altLang="en-US" sz="1600" dirty="0"/>
              <a:t>이의 실천을 위한 사고의 유연성을 확보함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7504938" y="187786"/>
            <a:ext cx="20810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Ⅶ.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 역량 강화 방안</a:t>
            </a:r>
          </a:p>
        </p:txBody>
      </p:sp>
    </p:spTree>
    <p:extLst>
      <p:ext uri="{BB962C8B-B14F-4D97-AF65-F5344CB8AC3E}">
        <p14:creationId xmlns:p14="http://schemas.microsoft.com/office/powerpoint/2010/main" val="34147319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AutoShape 4"/>
          <p:cNvSpPr>
            <a:spLocks noChangeArrowheads="1"/>
          </p:cNvSpPr>
          <p:nvPr/>
        </p:nvSpPr>
        <p:spPr bwMode="auto">
          <a:xfrm>
            <a:off x="3041650" y="2990850"/>
            <a:ext cx="1547813" cy="647700"/>
          </a:xfrm>
          <a:prstGeom prst="homePlate">
            <a:avLst>
              <a:gd name="adj" fmla="val 21518"/>
            </a:avLst>
          </a:prstGeom>
          <a:solidFill>
            <a:srgbClr val="D3E2F1"/>
          </a:solidFill>
          <a:ln w="19050" cap="flat" cmpd="sng" algn="ctr">
            <a:solidFill>
              <a:srgbClr val="336699"/>
            </a:solidFill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anchor="ctr"/>
          <a:lstStyle/>
          <a:p>
            <a:pPr>
              <a:lnSpc>
                <a:spcPct val="80000"/>
              </a:lnSpc>
              <a:defRPr/>
            </a:pPr>
            <a:r>
              <a:rPr lang="en-US" altLang="ko-KR" sz="1200" b="1" dirty="0">
                <a:solidFill>
                  <a:schemeClr val="tx1">
                    <a:lumMod val="50000"/>
                  </a:schemeClr>
                </a:solidFill>
                <a:latin typeface="+mn-ea"/>
                <a:cs typeface="굴림" pitchFamily="50" charset="-127"/>
              </a:rPr>
              <a:t>Perception</a:t>
            </a:r>
          </a:p>
        </p:txBody>
      </p:sp>
      <p:sp>
        <p:nvSpPr>
          <p:cNvPr id="14" name="AutoShape 5"/>
          <p:cNvSpPr>
            <a:spLocks noChangeArrowheads="1"/>
          </p:cNvSpPr>
          <p:nvPr/>
        </p:nvSpPr>
        <p:spPr bwMode="blackWhite">
          <a:xfrm>
            <a:off x="4660900" y="2990850"/>
            <a:ext cx="1547813" cy="647700"/>
          </a:xfrm>
          <a:prstGeom prst="homePlate">
            <a:avLst>
              <a:gd name="adj" fmla="val 20452"/>
            </a:avLst>
          </a:prstGeom>
          <a:solidFill>
            <a:srgbClr val="A6C4E2"/>
          </a:solidFill>
          <a:ln w="19050" cap="flat" cmpd="sng" algn="ctr">
            <a:solidFill>
              <a:srgbClr val="336699"/>
            </a:solidFill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anchor="ctr"/>
          <a:lstStyle/>
          <a:p>
            <a:pPr>
              <a:lnSpc>
                <a:spcPct val="80000"/>
              </a:lnSpc>
              <a:defRPr/>
            </a:pPr>
            <a:r>
              <a:rPr lang="en-US" altLang="ko-KR" sz="1200" b="1" dirty="0">
                <a:solidFill>
                  <a:schemeClr val="tx1">
                    <a:lumMod val="50000"/>
                  </a:schemeClr>
                </a:solidFill>
                <a:latin typeface="+mn-ea"/>
                <a:cs typeface="굴림" pitchFamily="50" charset="-127"/>
              </a:rPr>
              <a:t>Understanding</a:t>
            </a:r>
          </a:p>
        </p:txBody>
      </p:sp>
      <p:sp>
        <p:nvSpPr>
          <p:cNvPr id="15" name="AutoShape 6"/>
          <p:cNvSpPr>
            <a:spLocks noChangeArrowheads="1"/>
          </p:cNvSpPr>
          <p:nvPr/>
        </p:nvSpPr>
        <p:spPr bwMode="blackWhite">
          <a:xfrm>
            <a:off x="6280150" y="2990850"/>
            <a:ext cx="1547813" cy="647700"/>
          </a:xfrm>
          <a:prstGeom prst="homePlate">
            <a:avLst>
              <a:gd name="adj" fmla="val 16797"/>
            </a:avLst>
          </a:prstGeom>
          <a:solidFill>
            <a:srgbClr val="77A5D3"/>
          </a:solidFill>
          <a:ln w="19050" cap="flat" cmpd="sng" algn="ctr">
            <a:solidFill>
              <a:srgbClr val="336699"/>
            </a:solidFill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anchor="ctr"/>
          <a:lstStyle/>
          <a:p>
            <a:pPr>
              <a:lnSpc>
                <a:spcPct val="80000"/>
              </a:lnSpc>
              <a:defRPr/>
            </a:pPr>
            <a:r>
              <a:rPr lang="en-US" altLang="ko-KR" sz="1200" b="1" dirty="0">
                <a:solidFill>
                  <a:schemeClr val="tx1">
                    <a:lumMod val="50000"/>
                  </a:schemeClr>
                </a:solidFill>
                <a:latin typeface="+mn-ea"/>
                <a:cs typeface="굴림" pitchFamily="50" charset="-127"/>
              </a:rPr>
              <a:t>Agreement</a:t>
            </a:r>
          </a:p>
        </p:txBody>
      </p:sp>
      <p:sp>
        <p:nvSpPr>
          <p:cNvPr id="22533" name="Rectangle 8"/>
          <p:cNvSpPr>
            <a:spLocks noChangeArrowheads="1"/>
          </p:cNvSpPr>
          <p:nvPr/>
        </p:nvSpPr>
        <p:spPr bwMode="auto">
          <a:xfrm>
            <a:off x="3041650" y="3657600"/>
            <a:ext cx="1547813" cy="606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 type="triangle" w="med" len="med"/>
              </a14:hiddenLine>
            </a:ext>
          </a:extLst>
        </p:spPr>
        <p:txBody>
          <a:bodyPr anchor="ctr"/>
          <a:lstStyle/>
          <a:p>
            <a:pPr>
              <a:lnSpc>
                <a:spcPct val="80000"/>
              </a:lnSpc>
            </a:pPr>
            <a:r>
              <a:rPr lang="en-US" altLang="ko-KR" sz="1200" b="1" i="1">
                <a:latin typeface="+mn-ea"/>
              </a:rPr>
              <a:t>“</a:t>
            </a:r>
            <a:r>
              <a:rPr lang="ko-KR" altLang="en-US" sz="1200" b="1" i="1">
                <a:latin typeface="+mn-ea"/>
              </a:rPr>
              <a:t>변화의 준비</a:t>
            </a:r>
            <a:r>
              <a:rPr lang="en-US" altLang="ko-KR" sz="1200" b="1" i="1">
                <a:latin typeface="+mn-ea"/>
              </a:rPr>
              <a:t>”</a:t>
            </a:r>
          </a:p>
        </p:txBody>
      </p:sp>
      <p:sp>
        <p:nvSpPr>
          <p:cNvPr id="17" name="Rectangle 9"/>
          <p:cNvSpPr>
            <a:spLocks noChangeArrowheads="1"/>
          </p:cNvSpPr>
          <p:nvPr/>
        </p:nvSpPr>
        <p:spPr bwMode="auto">
          <a:xfrm>
            <a:off x="4660900" y="3657600"/>
            <a:ext cx="1547813" cy="606425"/>
          </a:xfrm>
          <a:prstGeom prst="rect">
            <a:avLst/>
          </a:prstGeom>
          <a:noFill/>
          <a:ln w="19050" cap="flat" cmpd="sng" algn="ctr">
            <a:noFill/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anchor="ctr"/>
          <a:lstStyle/>
          <a:p>
            <a:pPr>
              <a:defRPr/>
            </a:pPr>
            <a:r>
              <a:rPr lang="en-US" altLang="ko-KR" sz="1200" b="1" i="1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“</a:t>
            </a:r>
            <a:r>
              <a:rPr lang="ko-KR" altLang="en-US" sz="1200" b="1" i="1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通을 통한</a:t>
            </a:r>
            <a:endParaRPr lang="en-US" altLang="ko-KR" sz="1200" b="1" i="1" dirty="0">
              <a:solidFill>
                <a:schemeClr val="tx1">
                  <a:lumMod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ko-KR" altLang="en-US" sz="1200" b="1" i="1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긍정 에너지 창출</a:t>
            </a:r>
            <a:r>
              <a:rPr lang="en-US" altLang="ko-KR" sz="1200" b="1" i="1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”</a:t>
            </a:r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6280150" y="3657600"/>
            <a:ext cx="1619250" cy="606425"/>
          </a:xfrm>
          <a:prstGeom prst="rect">
            <a:avLst/>
          </a:prstGeom>
          <a:noFill/>
          <a:ln w="19050" cap="flat" cmpd="sng" algn="ctr">
            <a:noFill/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anchor="ctr"/>
          <a:lstStyle/>
          <a:p>
            <a:pPr>
              <a:defRPr/>
            </a:pPr>
            <a:r>
              <a:rPr lang="en-US" altLang="ko-KR" sz="1200" b="1" i="1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“</a:t>
            </a:r>
            <a:r>
              <a:rPr lang="ko-KR" altLang="en-US" sz="1200" b="1" i="1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실천을 위한</a:t>
            </a:r>
            <a:endParaRPr lang="en-US" altLang="ko-KR" sz="1200" b="1" i="1" dirty="0">
              <a:solidFill>
                <a:schemeClr val="tx1">
                  <a:lumMod val="50000"/>
                </a:schemeClr>
              </a:solidFill>
              <a:latin typeface="+mn-ea"/>
            </a:endParaRPr>
          </a:p>
          <a:p>
            <a:pPr>
              <a:defRPr/>
            </a:pPr>
            <a:r>
              <a:rPr lang="en-US" altLang="ko-KR" sz="1200" b="1" i="1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What &amp; How </a:t>
            </a:r>
            <a:r>
              <a:rPr lang="ko-KR" altLang="en-US" sz="1200" b="1" i="1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도출</a:t>
            </a:r>
            <a:r>
              <a:rPr lang="en-US" altLang="ko-KR" sz="1200" b="1" i="1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”</a:t>
            </a:r>
            <a:endParaRPr lang="ko-KR" altLang="en-US" sz="1200" b="1" i="1" dirty="0">
              <a:solidFill>
                <a:schemeClr val="tx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9" name="Rectangle 12"/>
          <p:cNvSpPr>
            <a:spLocks noChangeArrowheads="1"/>
          </p:cNvSpPr>
          <p:nvPr/>
        </p:nvSpPr>
        <p:spPr bwMode="auto">
          <a:xfrm>
            <a:off x="3041650" y="4338638"/>
            <a:ext cx="1547813" cy="151130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50000"/>
              </a:schemeClr>
            </a:solidFill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36000" rIns="0"/>
          <a:lstStyle/>
          <a:p>
            <a:pPr marL="85725" indent="-85725" algn="l">
              <a:buFont typeface="Arial" pitchFamily="34" charset="0"/>
              <a:buChar char="•"/>
              <a:defRPr/>
            </a:pPr>
            <a:r>
              <a:rPr lang="ko-KR" altLang="en-US" sz="11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通하지 </a:t>
            </a: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않으면   痛합니다</a:t>
            </a:r>
            <a:endParaRPr lang="en-US" altLang="ko-KR" sz="1100" dirty="0">
              <a:solidFill>
                <a:schemeClr val="tx1">
                  <a:lumMod val="50000"/>
                </a:schemeClr>
              </a:solidFill>
              <a:latin typeface="+mn-ea"/>
            </a:endParaRPr>
          </a:p>
          <a:p>
            <a:pPr marL="85725" indent="-85725" algn="l">
              <a:buFont typeface="Arial" pitchFamily="34" charset="0"/>
              <a:buChar char="•"/>
              <a:defRPr/>
            </a:pP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핵심가치와 </a:t>
            </a:r>
            <a:r>
              <a:rPr lang="ko-KR" altLang="en-US" sz="11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나의 </a:t>
            </a: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관계</a:t>
            </a:r>
          </a:p>
        </p:txBody>
      </p:sp>
      <p:sp>
        <p:nvSpPr>
          <p:cNvPr id="20" name="Rectangle 13"/>
          <p:cNvSpPr>
            <a:spLocks noChangeArrowheads="1"/>
          </p:cNvSpPr>
          <p:nvPr/>
        </p:nvSpPr>
        <p:spPr bwMode="auto">
          <a:xfrm>
            <a:off x="4660900" y="4338638"/>
            <a:ext cx="1547813" cy="151130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50000"/>
              </a:schemeClr>
            </a:solidFill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36000" rIns="0"/>
          <a:lstStyle/>
          <a:p>
            <a:pPr marL="85725" indent="-85725" algn="l">
              <a:buFont typeface="Arial" pitchFamily="34" charset="0"/>
              <a:buChar char="•"/>
              <a:defRPr/>
            </a:pP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소통과 신뢰를 통한 </a:t>
            </a:r>
            <a:r>
              <a:rPr lang="en-US" altLang="ko-KR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Synergy </a:t>
            </a: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창출</a:t>
            </a:r>
          </a:p>
          <a:p>
            <a:pPr marL="85725" indent="-85725" algn="l">
              <a:buFont typeface="Arial" pitchFamily="34" charset="0"/>
              <a:buChar char="•"/>
              <a:defRPr/>
            </a:pP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수평적 소통 </a:t>
            </a:r>
            <a:r>
              <a:rPr lang="en-US" altLang="ko-KR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&amp; </a:t>
            </a: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수직적 소통</a:t>
            </a:r>
            <a:endParaRPr lang="en-US" altLang="ko-KR" sz="1100" dirty="0">
              <a:solidFill>
                <a:schemeClr val="tx1">
                  <a:lumMod val="50000"/>
                </a:schemeClr>
              </a:solidFill>
              <a:latin typeface="+mn-ea"/>
            </a:endParaRPr>
          </a:p>
          <a:p>
            <a:pPr marL="85725" indent="-85725" algn="l">
              <a:buFont typeface="Arial" pitchFamily="34" charset="0"/>
              <a:buChar char="•"/>
              <a:defRPr/>
            </a:pP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가치기반 관계형성</a:t>
            </a:r>
          </a:p>
        </p:txBody>
      </p:sp>
      <p:sp>
        <p:nvSpPr>
          <p:cNvPr id="21" name="Rectangle 14"/>
          <p:cNvSpPr>
            <a:spLocks noChangeArrowheads="1"/>
          </p:cNvSpPr>
          <p:nvPr/>
        </p:nvSpPr>
        <p:spPr bwMode="auto">
          <a:xfrm>
            <a:off x="6280150" y="4338638"/>
            <a:ext cx="1547813" cy="151130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50000"/>
              </a:schemeClr>
            </a:solidFill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36000" rIns="0"/>
          <a:lstStyle/>
          <a:p>
            <a:pPr marL="85725" indent="-85725" algn="l">
              <a:buFont typeface="Arial" pitchFamily="34" charset="0"/>
              <a:buChar char="•"/>
              <a:defRPr/>
            </a:pP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팀간 신뢰 및 소통 활성화 방안 도출</a:t>
            </a:r>
          </a:p>
          <a:p>
            <a:pPr marL="85725" indent="-85725" algn="l">
              <a:buFont typeface="Arial" pitchFamily="34" charset="0"/>
              <a:buChar char="•"/>
              <a:defRPr/>
            </a:pPr>
            <a:r>
              <a:rPr lang="en-US" altLang="ko-KR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Neck Point Solution </a:t>
            </a: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도출</a:t>
            </a:r>
          </a:p>
          <a:p>
            <a:pPr marL="85725" indent="-85725" algn="l">
              <a:buFont typeface="Arial" pitchFamily="34" charset="0"/>
              <a:buChar char="•"/>
              <a:defRPr/>
            </a:pP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실천 </a:t>
            </a:r>
            <a:r>
              <a:rPr lang="en-US" altLang="ko-KR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Action Plan </a:t>
            </a: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수립</a:t>
            </a:r>
          </a:p>
        </p:txBody>
      </p:sp>
      <p:sp>
        <p:nvSpPr>
          <p:cNvPr id="25" name="AutoShape 4"/>
          <p:cNvSpPr>
            <a:spLocks noChangeArrowheads="1"/>
          </p:cNvSpPr>
          <p:nvPr/>
        </p:nvSpPr>
        <p:spPr bwMode="auto">
          <a:xfrm>
            <a:off x="1422400" y="2990850"/>
            <a:ext cx="1547813" cy="647700"/>
          </a:xfrm>
          <a:prstGeom prst="homePlate">
            <a:avLst>
              <a:gd name="adj" fmla="val 21539"/>
            </a:avLst>
          </a:prstGeom>
          <a:solidFill>
            <a:srgbClr val="EBEBFF"/>
          </a:solidFill>
          <a:ln w="19050" cap="flat" cmpd="sng" algn="ctr">
            <a:solidFill>
              <a:srgbClr val="336699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anchor="ctr"/>
          <a:lstStyle/>
          <a:p>
            <a:pPr>
              <a:defRPr/>
            </a:pPr>
            <a:r>
              <a:rPr lang="en-US" altLang="ko-KR" sz="1200" b="1" dirty="0">
                <a:solidFill>
                  <a:schemeClr val="tx1">
                    <a:lumMod val="50000"/>
                  </a:schemeClr>
                </a:solidFill>
                <a:latin typeface="+mn-ea"/>
                <a:cs typeface="굴림" pitchFamily="50" charset="-127"/>
              </a:rPr>
              <a:t>Warm-up</a:t>
            </a:r>
          </a:p>
        </p:txBody>
      </p:sp>
      <p:sp>
        <p:nvSpPr>
          <p:cNvPr id="22540" name="Rectangle 8"/>
          <p:cNvSpPr>
            <a:spLocks noChangeArrowheads="1"/>
          </p:cNvSpPr>
          <p:nvPr/>
        </p:nvSpPr>
        <p:spPr bwMode="auto">
          <a:xfrm>
            <a:off x="1422400" y="3657600"/>
            <a:ext cx="1547813" cy="606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 type="triangle" w="med" len="med"/>
              </a14:hiddenLine>
            </a:ext>
          </a:extLst>
        </p:spPr>
        <p:txBody>
          <a:bodyPr lIns="36000" rIns="36000" anchor="ctr"/>
          <a:lstStyle/>
          <a:p>
            <a:r>
              <a:rPr lang="en-US" altLang="ko-KR" sz="1200" b="1" i="1">
                <a:latin typeface="+mn-ea"/>
              </a:rPr>
              <a:t>“</a:t>
            </a:r>
            <a:r>
              <a:rPr lang="ko-KR" altLang="en-US" sz="1200" b="1" i="1">
                <a:latin typeface="+mn-ea"/>
              </a:rPr>
              <a:t>기존 고정된 사고와 행동을</a:t>
            </a:r>
            <a:r>
              <a:rPr lang="en-US" altLang="ko-KR" sz="1200" b="1" i="1">
                <a:latin typeface="+mn-ea"/>
              </a:rPr>
              <a:t> </a:t>
            </a:r>
            <a:r>
              <a:rPr lang="ko-KR" altLang="en-US" sz="1200" b="1" i="1">
                <a:latin typeface="+mn-ea"/>
              </a:rPr>
              <a:t>비우고 새로운 마음가짐 유도</a:t>
            </a:r>
            <a:r>
              <a:rPr lang="en-US" altLang="ko-KR" sz="1200" b="1" i="1">
                <a:latin typeface="+mn-ea"/>
              </a:rPr>
              <a:t>”</a:t>
            </a:r>
          </a:p>
        </p:txBody>
      </p:sp>
      <p:sp>
        <p:nvSpPr>
          <p:cNvPr id="27" name="Rectangle 12"/>
          <p:cNvSpPr>
            <a:spLocks noChangeArrowheads="1"/>
          </p:cNvSpPr>
          <p:nvPr/>
        </p:nvSpPr>
        <p:spPr bwMode="auto">
          <a:xfrm>
            <a:off x="1422400" y="4338638"/>
            <a:ext cx="1547813" cy="151130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50000"/>
              </a:schemeClr>
            </a:solidFill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36000" rIns="0"/>
          <a:lstStyle/>
          <a:p>
            <a:pPr marL="85725" indent="-85725" algn="l">
              <a:buFont typeface="Arial" pitchFamily="34" charset="0"/>
              <a:buChar char="•"/>
              <a:defRPr/>
            </a:pP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사전 조사</a:t>
            </a:r>
            <a:r>
              <a:rPr lang="en-US" altLang="ko-KR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 </a:t>
            </a:r>
          </a:p>
          <a:p>
            <a:pPr marL="180975" indent="-95250" algn="l">
              <a:buFont typeface="맑은 고딕" pitchFamily="50" charset="-127"/>
              <a:buChar char="-"/>
              <a:defRPr/>
            </a:pPr>
            <a:r>
              <a:rPr lang="ko-KR" altLang="en-US" sz="1100" dirty="0" smtClean="0">
                <a:solidFill>
                  <a:schemeClr val="tx1">
                    <a:lumMod val="50000"/>
                  </a:schemeClr>
                </a:solidFill>
                <a:latin typeface="+mn-ea"/>
                <a:sym typeface="Wingdings" pitchFamily="2" charset="2"/>
              </a:rPr>
              <a:t>현업 </a:t>
            </a:r>
            <a:r>
              <a:rPr lang="en-US" altLang="ko-KR" sz="1100" dirty="0" smtClean="0">
                <a:solidFill>
                  <a:schemeClr val="tx1">
                    <a:lumMod val="50000"/>
                  </a:schemeClr>
                </a:solidFill>
                <a:latin typeface="+mn-ea"/>
                <a:sym typeface="Wingdings" pitchFamily="2" charset="2"/>
              </a:rPr>
              <a:t>Neck </a:t>
            </a:r>
            <a:r>
              <a:rPr lang="en-US" altLang="ko-KR" sz="1100" dirty="0">
                <a:solidFill>
                  <a:schemeClr val="tx1">
                    <a:lumMod val="50000"/>
                  </a:schemeClr>
                </a:solidFill>
                <a:latin typeface="+mn-ea"/>
                <a:sym typeface="Wingdings" pitchFamily="2" charset="2"/>
              </a:rPr>
              <a:t>Point</a:t>
            </a:r>
          </a:p>
        </p:txBody>
      </p:sp>
      <p:sp>
        <p:nvSpPr>
          <p:cNvPr id="22542" name="AutoShape 4"/>
          <p:cNvSpPr>
            <a:spLocks noChangeArrowheads="1"/>
          </p:cNvSpPr>
          <p:nvPr/>
        </p:nvSpPr>
        <p:spPr bwMode="auto">
          <a:xfrm>
            <a:off x="7899400" y="2990850"/>
            <a:ext cx="1547813" cy="647700"/>
          </a:xfrm>
          <a:prstGeom prst="homePlate">
            <a:avLst>
              <a:gd name="adj" fmla="val 21552"/>
            </a:avLst>
          </a:prstGeom>
          <a:solidFill>
            <a:srgbClr val="336699"/>
          </a:solidFill>
          <a:ln w="19050" algn="ctr">
            <a:solidFill>
              <a:srgbClr val="336699"/>
            </a:solidFill>
            <a:round/>
            <a:headEnd/>
            <a:tailEnd type="triangle" w="med" len="med"/>
          </a:ln>
        </p:spPr>
        <p:txBody>
          <a:bodyPr anchor="ctr"/>
          <a:lstStyle/>
          <a:p>
            <a:r>
              <a:rPr lang="en-US" altLang="ko-KR" sz="1200" b="1">
                <a:latin typeface="+mn-ea"/>
              </a:rPr>
              <a:t>Planning</a:t>
            </a:r>
          </a:p>
        </p:txBody>
      </p:sp>
      <p:sp>
        <p:nvSpPr>
          <p:cNvPr id="22543" name="Rectangle 8"/>
          <p:cNvSpPr>
            <a:spLocks noChangeArrowheads="1"/>
          </p:cNvSpPr>
          <p:nvPr/>
        </p:nvSpPr>
        <p:spPr bwMode="auto">
          <a:xfrm>
            <a:off x="7899400" y="3657600"/>
            <a:ext cx="1547813" cy="606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 type="triangle" w="med" len="med"/>
              </a14:hiddenLine>
            </a:ext>
          </a:extLst>
        </p:spPr>
        <p:txBody>
          <a:bodyPr anchor="ctr"/>
          <a:lstStyle/>
          <a:p>
            <a:r>
              <a:rPr lang="en-US" altLang="ko-KR" sz="1200" b="1" i="1">
                <a:latin typeface="+mn-ea"/>
              </a:rPr>
              <a:t>“</a:t>
            </a:r>
            <a:r>
              <a:rPr lang="ko-KR" altLang="en-US" sz="1200" b="1" i="1">
                <a:latin typeface="+mn-ea"/>
              </a:rPr>
              <a:t>목표 필달의</a:t>
            </a:r>
          </a:p>
          <a:p>
            <a:r>
              <a:rPr lang="ko-KR" altLang="en-US" sz="1200" b="1" i="1">
                <a:latin typeface="+mn-ea"/>
              </a:rPr>
              <a:t>열정 표출</a:t>
            </a:r>
            <a:r>
              <a:rPr lang="en-US" altLang="ko-KR" sz="1200" b="1" i="1">
                <a:latin typeface="+mn-ea"/>
              </a:rPr>
              <a:t>”</a:t>
            </a:r>
            <a:endParaRPr lang="ko-KR" altLang="en-US" sz="1200" b="1" i="1">
              <a:latin typeface="+mn-ea"/>
            </a:endParaRPr>
          </a:p>
        </p:txBody>
      </p:sp>
      <p:sp>
        <p:nvSpPr>
          <p:cNvPr id="31" name="Rectangle 12"/>
          <p:cNvSpPr>
            <a:spLocks noChangeArrowheads="1"/>
          </p:cNvSpPr>
          <p:nvPr/>
        </p:nvSpPr>
        <p:spPr bwMode="auto">
          <a:xfrm>
            <a:off x="7899400" y="4338638"/>
            <a:ext cx="1547813" cy="151130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bg1">
                <a:lumMod val="50000"/>
              </a:schemeClr>
            </a:solidFill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36000" rIns="0"/>
          <a:lstStyle/>
          <a:p>
            <a:pPr marL="85725" indent="-85725" algn="l">
              <a:buFont typeface="Arial" pitchFamily="34" charset="0"/>
              <a:buChar char="•"/>
              <a:defRPr/>
            </a:pP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과정 </a:t>
            </a:r>
            <a:r>
              <a:rPr lang="en-US" altLang="ko-KR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Wrap-Up</a:t>
            </a:r>
          </a:p>
          <a:p>
            <a:pPr marL="85725" indent="-85725" algn="l">
              <a:buFont typeface="Arial" pitchFamily="34" charset="0"/>
              <a:buChar char="•"/>
              <a:defRPr/>
            </a:pP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실천 결의 다짐</a:t>
            </a:r>
          </a:p>
        </p:txBody>
      </p:sp>
      <p:sp>
        <p:nvSpPr>
          <p:cNvPr id="22545" name="Rectangle 7"/>
          <p:cNvSpPr>
            <a:spLocks noChangeArrowheads="1"/>
          </p:cNvSpPr>
          <p:nvPr/>
        </p:nvSpPr>
        <p:spPr bwMode="auto">
          <a:xfrm>
            <a:off x="274638" y="1812925"/>
            <a:ext cx="9323387" cy="4140200"/>
          </a:xfrm>
          <a:prstGeom prst="rect">
            <a:avLst/>
          </a:prstGeom>
          <a:noFill/>
          <a:ln w="12700" algn="ctr">
            <a:solidFill>
              <a:srgbClr val="3366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45720" rIns="45720" anchor="ctr"/>
          <a:lstStyle/>
          <a:p>
            <a:pPr eaLnBrk="1" hangingPunct="1">
              <a:spcBef>
                <a:spcPct val="50000"/>
              </a:spcBef>
            </a:pPr>
            <a:endParaRPr lang="ko-KR" altLang="en-US" sz="1400"/>
          </a:p>
        </p:txBody>
      </p:sp>
      <p:sp>
        <p:nvSpPr>
          <p:cNvPr id="55" name="타원 54"/>
          <p:cNvSpPr/>
          <p:nvPr/>
        </p:nvSpPr>
        <p:spPr bwMode="auto">
          <a:xfrm>
            <a:off x="376238" y="2114550"/>
            <a:ext cx="827087" cy="57626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72000" tIns="0" rIns="72000" bIns="0" anchor="ctr"/>
          <a:lstStyle/>
          <a:p>
            <a:pPr>
              <a:spcBef>
                <a:spcPct val="20000"/>
              </a:spcBef>
              <a:buClr>
                <a:srgbClr val="000099"/>
              </a:buClr>
              <a:buFont typeface="Wingdings" pitchFamily="2" charset="2"/>
              <a:buNone/>
              <a:defRPr/>
            </a:pPr>
            <a:r>
              <a:rPr lang="en-US" altLang="ko-KR" sz="1200" b="1" dirty="0">
                <a:latin typeface="+mn-ea"/>
              </a:rPr>
              <a:t>Key </a:t>
            </a:r>
            <a:br>
              <a:rPr lang="en-US" altLang="ko-KR" sz="1200" b="1" dirty="0">
                <a:latin typeface="+mn-ea"/>
              </a:rPr>
            </a:br>
            <a:r>
              <a:rPr lang="en-US" altLang="ko-KR" sz="1200" b="1" dirty="0">
                <a:latin typeface="+mn-ea"/>
              </a:rPr>
              <a:t>Concept</a:t>
            </a:r>
            <a:endParaRPr lang="ko-KR" altLang="en-US" sz="1200" b="1" dirty="0">
              <a:latin typeface="+mn-ea"/>
            </a:endParaRPr>
          </a:p>
        </p:txBody>
      </p:sp>
      <p:sp>
        <p:nvSpPr>
          <p:cNvPr id="56" name="모서리가 둥근 직사각형 55"/>
          <p:cNvSpPr/>
          <p:nvPr/>
        </p:nvSpPr>
        <p:spPr bwMode="auto">
          <a:xfrm>
            <a:off x="1422400" y="2155825"/>
            <a:ext cx="7770813" cy="60642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270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wrap="none" anchor="ctr"/>
          <a:lstStyle/>
          <a:p>
            <a:pPr marL="1435100" indent="180975" algn="l">
              <a:buFont typeface="Wingdings" pitchFamily="2" charset="2"/>
              <a:buChar char="u"/>
              <a:defRPr/>
            </a:pPr>
            <a:r>
              <a:rPr lang="ko-KR" altLang="en-US" sz="1200" b="1" dirty="0" smtClean="0">
                <a:latin typeface="+mn-ea"/>
              </a:rPr>
              <a:t>조직과 </a:t>
            </a:r>
            <a:r>
              <a:rPr lang="en-US" altLang="ko-KR" sz="1200" b="1" dirty="0" smtClean="0">
                <a:latin typeface="+mn-ea"/>
              </a:rPr>
              <a:t>-</a:t>
            </a:r>
            <a:r>
              <a:rPr lang="ko-KR" altLang="en-US" sz="1200" b="1" dirty="0" smtClean="0">
                <a:latin typeface="+mn-ea"/>
              </a:rPr>
              <a:t>개인의 </a:t>
            </a:r>
            <a:r>
              <a:rPr lang="en-US" altLang="ko-KR" sz="1200" b="1" dirty="0">
                <a:latin typeface="+mn-ea"/>
              </a:rPr>
              <a:t>Synergy </a:t>
            </a:r>
            <a:r>
              <a:rPr lang="ko-KR" altLang="en-US" sz="1200" b="1" dirty="0">
                <a:latin typeface="+mn-ea"/>
              </a:rPr>
              <a:t>창출 가능토록 구조화</a:t>
            </a:r>
            <a:endParaRPr lang="en-US" altLang="ko-KR" sz="1200" b="1" dirty="0">
              <a:latin typeface="+mn-ea"/>
            </a:endParaRPr>
          </a:p>
          <a:p>
            <a:pPr marL="1435100" indent="180975" algn="l">
              <a:buFont typeface="Wingdings" pitchFamily="2" charset="2"/>
              <a:buChar char="u"/>
              <a:defRPr/>
            </a:pPr>
            <a:r>
              <a:rPr lang="ko-KR" altLang="en-US" sz="1200" b="1" dirty="0" smtClean="0">
                <a:latin typeface="+mn-ea"/>
              </a:rPr>
              <a:t>현업에서 실천 </a:t>
            </a:r>
            <a:r>
              <a:rPr lang="ko-KR" altLang="en-US" sz="1200" b="1" dirty="0">
                <a:latin typeface="+mn-ea"/>
              </a:rPr>
              <a:t>가능한</a:t>
            </a:r>
            <a:r>
              <a:rPr lang="en-US" altLang="ko-KR" sz="1200" b="1" dirty="0">
                <a:latin typeface="+mn-ea"/>
              </a:rPr>
              <a:t> </a:t>
            </a:r>
            <a:r>
              <a:rPr lang="ko-KR" altLang="en-US" sz="1200" b="1" dirty="0">
                <a:latin typeface="+mn-ea"/>
              </a:rPr>
              <a:t>해결방안 </a:t>
            </a:r>
            <a:r>
              <a:rPr lang="ko-KR" altLang="en-US" sz="1200" b="1" dirty="0" smtClean="0">
                <a:latin typeface="+mn-ea"/>
              </a:rPr>
              <a:t>도출</a:t>
            </a:r>
            <a:endParaRPr lang="ko-KR" altLang="en-US" sz="1200" b="1" dirty="0">
              <a:latin typeface="+mn-ea"/>
            </a:endParaRPr>
          </a:p>
        </p:txBody>
      </p:sp>
      <p:sp>
        <p:nvSpPr>
          <p:cNvPr id="57" name="타원 56"/>
          <p:cNvSpPr/>
          <p:nvPr/>
        </p:nvSpPr>
        <p:spPr bwMode="auto">
          <a:xfrm>
            <a:off x="376238" y="2965450"/>
            <a:ext cx="827087" cy="57626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72000" tIns="0" rIns="72000" bIns="0" anchor="ctr"/>
          <a:lstStyle/>
          <a:p>
            <a:pPr>
              <a:spcBef>
                <a:spcPct val="20000"/>
              </a:spcBef>
              <a:buClr>
                <a:srgbClr val="000099"/>
              </a:buClr>
              <a:buFont typeface="Wingdings" pitchFamily="2" charset="2"/>
              <a:buNone/>
              <a:defRPr/>
            </a:pPr>
            <a:r>
              <a:rPr lang="ko-KR" altLang="en-US" sz="1200" b="1" dirty="0">
                <a:latin typeface="+mn-ea"/>
              </a:rPr>
              <a:t>세미나 </a:t>
            </a:r>
            <a:r>
              <a:rPr lang="en-US" altLang="ko-KR" sz="1200" b="1" dirty="0">
                <a:latin typeface="+mn-ea"/>
              </a:rPr>
              <a:t/>
            </a:r>
            <a:br>
              <a:rPr lang="en-US" altLang="ko-KR" sz="1200" b="1" dirty="0">
                <a:latin typeface="+mn-ea"/>
              </a:rPr>
            </a:br>
            <a:r>
              <a:rPr lang="en-US" altLang="ko-KR" sz="1200" b="1" dirty="0">
                <a:latin typeface="+mn-ea"/>
              </a:rPr>
              <a:t>Flow</a:t>
            </a:r>
            <a:endParaRPr lang="ko-KR" altLang="en-US" sz="1200" b="1" dirty="0">
              <a:latin typeface="+mn-ea"/>
            </a:endParaRPr>
          </a:p>
        </p:txBody>
      </p:sp>
      <p:sp>
        <p:nvSpPr>
          <p:cNvPr id="58" name="타원 57"/>
          <p:cNvSpPr/>
          <p:nvPr/>
        </p:nvSpPr>
        <p:spPr bwMode="auto">
          <a:xfrm>
            <a:off x="376238" y="3657600"/>
            <a:ext cx="827087" cy="57626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72000" tIns="0" rIns="72000" bIns="0" anchor="ctr"/>
          <a:lstStyle/>
          <a:p>
            <a:pPr>
              <a:spcBef>
                <a:spcPct val="20000"/>
              </a:spcBef>
              <a:buClr>
                <a:srgbClr val="000099"/>
              </a:buClr>
              <a:buFont typeface="Wingdings" pitchFamily="2" charset="2"/>
              <a:buNone/>
              <a:defRPr/>
            </a:pPr>
            <a:r>
              <a:rPr lang="ko-KR" altLang="en-US" sz="1200" b="1" dirty="0">
                <a:latin typeface="+mn-ea"/>
              </a:rPr>
              <a:t>목표</a:t>
            </a:r>
          </a:p>
        </p:txBody>
      </p:sp>
      <p:sp>
        <p:nvSpPr>
          <p:cNvPr id="59" name="타원 58"/>
          <p:cNvSpPr/>
          <p:nvPr/>
        </p:nvSpPr>
        <p:spPr bwMode="auto">
          <a:xfrm>
            <a:off x="376238" y="4338638"/>
            <a:ext cx="827087" cy="723900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72000" tIns="0" rIns="72000" bIns="0" anchor="ctr"/>
          <a:lstStyle/>
          <a:p>
            <a:pPr>
              <a:spcBef>
                <a:spcPct val="20000"/>
              </a:spcBef>
              <a:buClr>
                <a:srgbClr val="000099"/>
              </a:buClr>
              <a:buFont typeface="Wingdings" pitchFamily="2" charset="2"/>
              <a:buNone/>
              <a:defRPr/>
            </a:pPr>
            <a:r>
              <a:rPr lang="ko-KR" altLang="en-US" sz="1200" b="1" dirty="0">
                <a:latin typeface="+mn-ea"/>
              </a:rPr>
              <a:t>내용 및 </a:t>
            </a:r>
            <a:r>
              <a:rPr lang="en-US" altLang="ko-KR" sz="1200" b="1" dirty="0">
                <a:latin typeface="+mn-ea"/>
              </a:rPr>
              <a:t/>
            </a:r>
            <a:br>
              <a:rPr lang="en-US" altLang="ko-KR" sz="1200" b="1" dirty="0">
                <a:latin typeface="+mn-ea"/>
              </a:rPr>
            </a:br>
            <a:r>
              <a:rPr lang="en-US" altLang="ko-KR" sz="1200" b="1" dirty="0">
                <a:latin typeface="+mn-ea"/>
              </a:rPr>
              <a:t>Activity </a:t>
            </a:r>
            <a:br>
              <a:rPr lang="en-US" altLang="ko-KR" sz="1200" b="1" dirty="0">
                <a:latin typeface="+mn-ea"/>
              </a:rPr>
            </a:br>
            <a:r>
              <a:rPr lang="en-US" altLang="ko-KR" sz="1200" b="1" dirty="0">
                <a:latin typeface="+mn-ea"/>
              </a:rPr>
              <a:t>(</a:t>
            </a:r>
            <a:r>
              <a:rPr lang="ko-KR" altLang="en-US" sz="1200" b="1" dirty="0">
                <a:latin typeface="+mn-ea"/>
              </a:rPr>
              <a:t>예시</a:t>
            </a:r>
            <a:r>
              <a:rPr lang="en-US" altLang="ko-KR" sz="1200" b="1" dirty="0">
                <a:latin typeface="+mn-ea"/>
              </a:rPr>
              <a:t>)</a:t>
            </a:r>
            <a:endParaRPr lang="ko-KR" altLang="en-US" sz="1200" b="1" dirty="0">
              <a:latin typeface="+mn-ea"/>
            </a:endParaRPr>
          </a:p>
        </p:txBody>
      </p:sp>
      <p:cxnSp>
        <p:nvCxnSpPr>
          <p:cNvPr id="61" name="직선 연결선 60"/>
          <p:cNvCxnSpPr/>
          <p:nvPr/>
        </p:nvCxnSpPr>
        <p:spPr bwMode="auto">
          <a:xfrm>
            <a:off x="1422400" y="5275263"/>
            <a:ext cx="8024813" cy="0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>
                <a:lumMod val="75000"/>
              </a:schemeClr>
            </a:solidFill>
            <a:prstDash val="dash"/>
            <a:round/>
            <a:headEnd type="none" w="med" len="med"/>
            <a:tailEnd type="none"/>
          </a:ln>
          <a:effectLst/>
        </p:spPr>
      </p:cxnSp>
      <p:sp>
        <p:nvSpPr>
          <p:cNvPr id="5" name="Rectangle 12"/>
          <p:cNvSpPr>
            <a:spLocks noChangeArrowheads="1"/>
          </p:cNvSpPr>
          <p:nvPr/>
        </p:nvSpPr>
        <p:spPr bwMode="auto">
          <a:xfrm>
            <a:off x="3041650" y="5264150"/>
            <a:ext cx="1547813" cy="534988"/>
          </a:xfrm>
          <a:prstGeom prst="rect">
            <a:avLst/>
          </a:prstGeom>
          <a:noFill/>
          <a:ln w="9525" algn="ctr">
            <a:noFill/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36000" rIns="0"/>
          <a:lstStyle/>
          <a:p>
            <a:pPr marL="85725" indent="-85725" algn="l">
              <a:buFont typeface="Arial" pitchFamily="34" charset="0"/>
              <a:buChar char="•"/>
              <a:defRPr/>
            </a:pP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브레인 </a:t>
            </a:r>
            <a:r>
              <a:rPr lang="ko-KR" altLang="en-US" sz="1100" dirty="0" err="1">
                <a:solidFill>
                  <a:schemeClr val="tx1">
                    <a:lumMod val="50000"/>
                  </a:schemeClr>
                </a:solidFill>
                <a:latin typeface="+mn-ea"/>
              </a:rPr>
              <a:t>서바이벌</a:t>
            </a: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or </a:t>
            </a: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팀 파워 퍼즐 </a:t>
            </a:r>
            <a:r>
              <a:rPr lang="en-US" altLang="ko-KR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(Activity)</a:t>
            </a:r>
          </a:p>
          <a:p>
            <a:pPr marL="85725" indent="-85725" algn="l">
              <a:buFont typeface="Arial" pitchFamily="34" charset="0"/>
              <a:buChar char="•"/>
              <a:defRPr/>
            </a:pPr>
            <a:r>
              <a:rPr lang="en-US" altLang="ko-KR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X</a:t>
            </a:r>
            <a:r>
              <a:rPr lang="ko-KR" altLang="en-US" sz="1100" dirty="0" err="1">
                <a:solidFill>
                  <a:schemeClr val="tx1">
                    <a:lumMod val="50000"/>
                  </a:schemeClr>
                </a:solidFill>
                <a:latin typeface="+mn-ea"/>
              </a:rPr>
              <a:t>맨을</a:t>
            </a: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 찾아라</a:t>
            </a:r>
          </a:p>
        </p:txBody>
      </p:sp>
      <p:sp>
        <p:nvSpPr>
          <p:cNvPr id="6" name="Rectangle 13"/>
          <p:cNvSpPr>
            <a:spLocks noChangeArrowheads="1"/>
          </p:cNvSpPr>
          <p:nvPr/>
        </p:nvSpPr>
        <p:spPr bwMode="auto">
          <a:xfrm>
            <a:off x="4660900" y="5264150"/>
            <a:ext cx="1547813" cy="534988"/>
          </a:xfrm>
          <a:prstGeom prst="rect">
            <a:avLst/>
          </a:prstGeom>
          <a:noFill/>
          <a:ln w="9525" algn="ctr">
            <a:noFill/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36000" rIns="0"/>
          <a:lstStyle/>
          <a:p>
            <a:pPr marL="85725" indent="-85725" algn="l" eaLnBrk="1" hangingPunct="1">
              <a:buFont typeface="Arial" pitchFamily="34" charset="0"/>
              <a:buChar char="•"/>
              <a:defRPr/>
            </a:pP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사례연구 </a:t>
            </a:r>
          </a:p>
          <a:p>
            <a:pPr marL="85725" indent="-85725" algn="l" eaLnBrk="1" hangingPunct="1">
              <a:buFont typeface="Arial" pitchFamily="34" charset="0"/>
              <a:buChar char="•"/>
              <a:defRPr/>
            </a:pP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내가 너라면</a:t>
            </a:r>
            <a:r>
              <a:rPr lang="en-US" altLang="ko-KR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?</a:t>
            </a:r>
          </a:p>
        </p:txBody>
      </p:sp>
      <p:sp>
        <p:nvSpPr>
          <p:cNvPr id="7" name="Rectangle 14"/>
          <p:cNvSpPr>
            <a:spLocks noChangeArrowheads="1"/>
          </p:cNvSpPr>
          <p:nvPr/>
        </p:nvSpPr>
        <p:spPr bwMode="auto">
          <a:xfrm>
            <a:off x="6280150" y="5264150"/>
            <a:ext cx="1619250" cy="534988"/>
          </a:xfrm>
          <a:prstGeom prst="rect">
            <a:avLst/>
          </a:prstGeom>
          <a:noFill/>
          <a:ln w="9525" algn="ctr">
            <a:noFill/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36000" rIns="0"/>
          <a:lstStyle/>
          <a:p>
            <a:pPr marL="85725" indent="-85725" algn="l" eaLnBrk="1" hangingPunct="1">
              <a:buFont typeface="Arial" pitchFamily="34" charset="0"/>
              <a:buChar char="•"/>
              <a:defRPr/>
            </a:pPr>
            <a:r>
              <a:rPr lang="en-US" altLang="ko-KR" sz="11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Mini </a:t>
            </a:r>
            <a:r>
              <a:rPr lang="en-US" altLang="ko-KR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BPR or SIPOC(Case</a:t>
            </a: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별 </a:t>
            </a:r>
            <a:r>
              <a:rPr lang="en-US" altLang="ko-KR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PGM) </a:t>
            </a:r>
          </a:p>
        </p:txBody>
      </p:sp>
      <p:sp>
        <p:nvSpPr>
          <p:cNvPr id="8" name="Rectangle 12"/>
          <p:cNvSpPr>
            <a:spLocks noChangeArrowheads="1"/>
          </p:cNvSpPr>
          <p:nvPr/>
        </p:nvSpPr>
        <p:spPr bwMode="auto">
          <a:xfrm>
            <a:off x="1422400" y="5264150"/>
            <a:ext cx="1547813" cy="534988"/>
          </a:xfrm>
          <a:prstGeom prst="rect">
            <a:avLst/>
          </a:prstGeom>
          <a:noFill/>
          <a:ln w="9525" algn="ctr">
            <a:noFill/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36000" rIns="0"/>
          <a:lstStyle/>
          <a:p>
            <a:pPr algn="l">
              <a:buFont typeface="Arial" pitchFamily="34" charset="0"/>
              <a:buChar char="•"/>
              <a:defRPr/>
            </a:pPr>
            <a:r>
              <a:rPr lang="en-US" altLang="ko-KR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Off line  </a:t>
            </a:r>
            <a:r>
              <a:rPr lang="ko-KR" altLang="en-US" sz="1100" dirty="0" smtClean="0">
                <a:solidFill>
                  <a:schemeClr val="tx1">
                    <a:lumMod val="50000"/>
                  </a:schemeClr>
                </a:solidFill>
                <a:latin typeface="+mn-ea"/>
              </a:rPr>
              <a:t>조사</a:t>
            </a:r>
            <a:endParaRPr lang="ko-KR" altLang="en-US" sz="1100" dirty="0">
              <a:solidFill>
                <a:schemeClr val="tx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9" name="Rectangle 12"/>
          <p:cNvSpPr>
            <a:spLocks noChangeArrowheads="1"/>
          </p:cNvSpPr>
          <p:nvPr/>
        </p:nvSpPr>
        <p:spPr bwMode="auto">
          <a:xfrm>
            <a:off x="7899400" y="5264150"/>
            <a:ext cx="1547813" cy="534988"/>
          </a:xfrm>
          <a:prstGeom prst="rect">
            <a:avLst/>
          </a:prstGeom>
          <a:noFill/>
          <a:ln w="9525" algn="ctr">
            <a:noFill/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36000" rIns="0"/>
          <a:lstStyle/>
          <a:p>
            <a:pPr marL="85725" indent="-85725" algn="l" eaLnBrk="1" hangingPunct="1">
              <a:buFont typeface="Arial" pitchFamily="34" charset="0"/>
              <a:buChar char="•"/>
              <a:defRPr/>
            </a:pPr>
            <a:r>
              <a:rPr lang="ko-KR" altLang="en-US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소통</a:t>
            </a:r>
            <a:r>
              <a:rPr lang="en-US" altLang="ko-KR" sz="1100" dirty="0">
                <a:solidFill>
                  <a:schemeClr val="tx1">
                    <a:lumMod val="50000"/>
                  </a:schemeClr>
                </a:solidFill>
                <a:latin typeface="+mn-ea"/>
              </a:rPr>
              <a:t> Tree</a:t>
            </a:r>
          </a:p>
        </p:txBody>
      </p:sp>
      <p:sp>
        <p:nvSpPr>
          <p:cNvPr id="22557" name="Rectangle 8"/>
          <p:cNvSpPr>
            <a:spLocks noChangeArrowheads="1"/>
          </p:cNvSpPr>
          <p:nvPr/>
        </p:nvSpPr>
        <p:spPr bwMode="auto">
          <a:xfrm>
            <a:off x="274638" y="1557338"/>
            <a:ext cx="9323387" cy="395287"/>
          </a:xfrm>
          <a:prstGeom prst="rect">
            <a:avLst/>
          </a:prstGeom>
          <a:solidFill>
            <a:srgbClr val="336699"/>
          </a:solidFill>
          <a:ln w="12700" algn="ctr">
            <a:solidFill>
              <a:srgbClr val="336699"/>
            </a:solidFill>
            <a:miter lim="800000"/>
            <a:headEnd/>
            <a:tailEnd/>
          </a:ln>
        </p:spPr>
        <p:txBody>
          <a:bodyPr wrap="none" lIns="45720" rIns="45720" anchor="ctr"/>
          <a:lstStyle/>
          <a:p>
            <a:pPr marL="90488" indent="-90488" algn="ctr" fontAlgn="b"/>
            <a:r>
              <a:rPr lang="ko-KR" altLang="en-US" sz="1400" b="1" dirty="0">
                <a:solidFill>
                  <a:schemeClr val="bg1"/>
                </a:solidFill>
              </a:rPr>
              <a:t>구성원 </a:t>
            </a:r>
            <a:r>
              <a:rPr lang="ko-KR" altLang="en-US" sz="1400" b="1" dirty="0" err="1" smtClean="0">
                <a:solidFill>
                  <a:schemeClr val="bg1"/>
                </a:solidFill>
              </a:rPr>
              <a:t>위크숍</a:t>
            </a:r>
            <a:r>
              <a:rPr lang="ko-KR" altLang="en-US" sz="1400" b="1" dirty="0" smtClean="0">
                <a:solidFill>
                  <a:schemeClr val="bg1"/>
                </a:solidFill>
              </a:rPr>
              <a:t> 구성 및 내용 예시</a:t>
            </a:r>
            <a:endParaRPr lang="ko-KR" altLang="en-US" sz="1400" b="1" dirty="0">
              <a:solidFill>
                <a:schemeClr val="bg1"/>
              </a:solidFill>
            </a:endParaRPr>
          </a:p>
        </p:txBody>
      </p:sp>
      <p:sp>
        <p:nvSpPr>
          <p:cNvPr id="36" name="Rectangle 20"/>
          <p:cNvSpPr>
            <a:spLocks noChangeArrowheads="1"/>
          </p:cNvSpPr>
          <p:nvPr/>
        </p:nvSpPr>
        <p:spPr bwMode="auto">
          <a:xfrm>
            <a:off x="318950" y="681797"/>
            <a:ext cx="927893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1600" dirty="0"/>
              <a:t>공주시적 협력과 소통의 문화를 정착하고</a:t>
            </a:r>
            <a:r>
              <a:rPr lang="en-US" altLang="ko-KR" sz="1600" dirty="0"/>
              <a:t>, </a:t>
            </a:r>
            <a:r>
              <a:rPr lang="ko-KR" altLang="en-US" sz="1600" dirty="0"/>
              <a:t>이를 통하여 팀간 협력업무의 문제점을 발굴 후 이에 대한 해결방안을 도출함</a:t>
            </a:r>
          </a:p>
        </p:txBody>
      </p:sp>
      <p:sp>
        <p:nvSpPr>
          <p:cNvPr id="37" name="제목 3"/>
          <p:cNvSpPr txBox="1">
            <a:spLocks/>
          </p:cNvSpPr>
          <p:nvPr/>
        </p:nvSpPr>
        <p:spPr>
          <a:xfrm>
            <a:off x="57116" y="116632"/>
            <a:ext cx="6938118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3. </a:t>
            </a:r>
            <a:r>
              <a:rPr lang="ko-KR" altLang="en-US" dirty="0" smtClean="0">
                <a:latin typeface="맑은 고딕" panose="020B0503020000020004" pitchFamily="50" charset="-127"/>
              </a:rPr>
              <a:t>조직 소통강화 교육 프로그램 운영방안 </a:t>
            </a:r>
            <a:r>
              <a:rPr lang="en-US" altLang="ko-KR" dirty="0" smtClean="0">
                <a:latin typeface="맑은 고딕" panose="020B0503020000020004" pitchFamily="50" charset="-127"/>
              </a:rPr>
              <a:t>- </a:t>
            </a:r>
            <a:r>
              <a:rPr lang="ko-KR" altLang="en-US" dirty="0">
                <a:latin typeface="맑은 고딕" panose="020B0503020000020004" pitchFamily="50" charset="-127"/>
              </a:rPr>
              <a:t>구성원 </a:t>
            </a:r>
            <a:r>
              <a:rPr lang="ko-KR" altLang="en-US" dirty="0" err="1">
                <a:latin typeface="맑은 고딕" panose="020B0503020000020004" pitchFamily="50" charset="-127"/>
              </a:rPr>
              <a:t>위크숍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7504938" y="187786"/>
            <a:ext cx="20810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Ⅶ.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 역량 강화 방안</a:t>
            </a:r>
          </a:p>
        </p:txBody>
      </p:sp>
    </p:spTree>
    <p:extLst>
      <p:ext uri="{BB962C8B-B14F-4D97-AF65-F5344CB8AC3E}">
        <p14:creationId xmlns:p14="http://schemas.microsoft.com/office/powerpoint/2010/main" val="2791267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AutoShape 5"/>
          <p:cNvSpPr>
            <a:spLocks noChangeArrowheads="1"/>
          </p:cNvSpPr>
          <p:nvPr/>
        </p:nvSpPr>
        <p:spPr bwMode="gray">
          <a:xfrm>
            <a:off x="4061792" y="2200861"/>
            <a:ext cx="1595438" cy="3733800"/>
          </a:xfrm>
          <a:prstGeom prst="upArrow">
            <a:avLst>
              <a:gd name="adj1" fmla="val 61593"/>
              <a:gd name="adj2" fmla="val 18308"/>
            </a:avLst>
          </a:prstGeom>
          <a:solidFill>
            <a:srgbClr val="DDDDDD"/>
          </a:solidFill>
          <a:ln w="9525">
            <a:solidFill>
              <a:srgbClr val="B2B2B2"/>
            </a:solidFill>
            <a:miter lim="800000"/>
            <a:headEnd/>
            <a:tailEnd/>
          </a:ln>
          <a:effectLst/>
        </p:spPr>
        <p:txBody>
          <a:bodyPr vert="eaVert"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ko-KR" altLang="ko-KR" sz="24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4" name="Rectangle 33"/>
          <p:cNvSpPr>
            <a:spLocks noChangeArrowheads="1"/>
          </p:cNvSpPr>
          <p:nvPr/>
        </p:nvSpPr>
        <p:spPr bwMode="auto">
          <a:xfrm>
            <a:off x="578817" y="2722172"/>
            <a:ext cx="2665413" cy="3095625"/>
          </a:xfrm>
          <a:prstGeom prst="rect">
            <a:avLst/>
          </a:prstGeom>
          <a:solidFill>
            <a:srgbClr val="AAB8CA">
              <a:lumMod val="40000"/>
              <a:lumOff val="60000"/>
            </a:srgbClr>
          </a:solidFill>
          <a:ln w="9525">
            <a:noFill/>
            <a:miter lim="800000"/>
            <a:headEnd/>
            <a:tailEnd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5" name="Line 2"/>
          <p:cNvSpPr>
            <a:spLocks noChangeShapeType="1"/>
          </p:cNvSpPr>
          <p:nvPr/>
        </p:nvSpPr>
        <p:spPr bwMode="auto">
          <a:xfrm>
            <a:off x="3039994" y="3420672"/>
            <a:ext cx="443947" cy="641350"/>
          </a:xfrm>
          <a:prstGeom prst="line">
            <a:avLst/>
          </a:prstGeom>
          <a:noFill/>
          <a:ln w="9525">
            <a:solidFill>
              <a:srgbClr val="B2B2B2">
                <a:lumMod val="50000"/>
              </a:srgbClr>
            </a:solidFill>
            <a:round/>
            <a:headEnd/>
            <a:tailEnd/>
          </a:ln>
          <a:effectLst/>
        </p:spPr>
        <p:txBody>
          <a:bodyPr wrap="none" lIns="72000" tIns="72000" rIns="72000" bIns="72000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6" name="Line 3"/>
          <p:cNvSpPr>
            <a:spLocks noChangeShapeType="1"/>
          </p:cNvSpPr>
          <p:nvPr/>
        </p:nvSpPr>
        <p:spPr bwMode="auto">
          <a:xfrm>
            <a:off x="6193805" y="3301609"/>
            <a:ext cx="734533" cy="0"/>
          </a:xfrm>
          <a:prstGeom prst="line">
            <a:avLst/>
          </a:prstGeom>
          <a:noFill/>
          <a:ln w="9525">
            <a:solidFill>
              <a:srgbClr val="FFFFFF">
                <a:lumMod val="50000"/>
              </a:srgbClr>
            </a:solidFill>
            <a:round/>
            <a:headEnd/>
            <a:tailEnd/>
          </a:ln>
          <a:effectLst/>
        </p:spPr>
        <p:txBody>
          <a:bodyPr wrap="none" lIns="72000" tIns="72000" rIns="72000" bIns="72000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7" name="Line 4"/>
          <p:cNvSpPr>
            <a:spLocks noChangeShapeType="1"/>
          </p:cNvSpPr>
          <p:nvPr/>
        </p:nvSpPr>
        <p:spPr bwMode="auto">
          <a:xfrm>
            <a:off x="6195393" y="4989122"/>
            <a:ext cx="732946" cy="0"/>
          </a:xfrm>
          <a:prstGeom prst="line">
            <a:avLst/>
          </a:prstGeom>
          <a:noFill/>
          <a:ln w="9525">
            <a:solidFill>
              <a:srgbClr val="B2B2B2">
                <a:lumMod val="50000"/>
              </a:srgbClr>
            </a:solidFill>
            <a:round/>
            <a:headEnd/>
            <a:tailEnd/>
          </a:ln>
          <a:effectLst/>
        </p:spPr>
        <p:txBody>
          <a:bodyPr wrap="none" lIns="72000" tIns="72000" rIns="72000" bIns="72000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8" name="AutoShape 6"/>
          <p:cNvSpPr>
            <a:spLocks noChangeArrowheads="1"/>
          </p:cNvSpPr>
          <p:nvPr/>
        </p:nvSpPr>
        <p:spPr bwMode="gray">
          <a:xfrm>
            <a:off x="3833192" y="2638034"/>
            <a:ext cx="2057400" cy="609600"/>
          </a:xfrm>
          <a:prstGeom prst="roundRect">
            <a:avLst>
              <a:gd name="adj" fmla="val 16667"/>
            </a:avLst>
          </a:prstGeom>
          <a:solidFill>
            <a:schemeClr val="bg1">
              <a:lumMod val="95000"/>
            </a:schemeClr>
          </a:solidFill>
          <a:ln w="9525" algn="ctr">
            <a:noFill/>
            <a:round/>
            <a:headEnd/>
            <a:tailEnd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txBody>
          <a:bodyPr wrap="none" lIns="0" tIns="0" rIns="0" bIns="0" anchor="ctr"/>
          <a:lstStyle/>
          <a:p>
            <a:pPr marL="0" marR="0" lvl="0" indent="0" algn="ctr" defTabSz="914400" eaLnBrk="1" fontAlgn="base" latinLnBrk="0" hangingPunct="1">
              <a:lnSpc>
                <a:spcPct val="9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국장</a:t>
            </a:r>
          </a:p>
          <a:p>
            <a:pPr marL="0" marR="0" lvl="0" indent="0" algn="ctr" defTabSz="914400" eaLnBrk="1" fontAlgn="base" latinLnBrk="0" hangingPunct="1">
              <a:lnSpc>
                <a:spcPct val="9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200" b="1" i="1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Managing Function </a:t>
            </a:r>
          </a:p>
        </p:txBody>
      </p:sp>
      <p:sp>
        <p:nvSpPr>
          <p:cNvPr id="39" name="AutoShape 7"/>
          <p:cNvSpPr>
            <a:spLocks noChangeArrowheads="1"/>
          </p:cNvSpPr>
          <p:nvPr/>
        </p:nvSpPr>
        <p:spPr bwMode="gray">
          <a:xfrm>
            <a:off x="3833192" y="3420672"/>
            <a:ext cx="2057400" cy="609600"/>
          </a:xfrm>
          <a:prstGeom prst="roundRect">
            <a:avLst>
              <a:gd name="adj" fmla="val 16667"/>
            </a:avLst>
          </a:prstGeom>
          <a:solidFill>
            <a:schemeClr val="bg1">
              <a:lumMod val="95000"/>
            </a:schemeClr>
          </a:solidFill>
          <a:ln w="9525" algn="ctr">
            <a:noFill/>
            <a:round/>
            <a:headEnd/>
            <a:tailEnd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txBody>
          <a:bodyPr wrap="none" lIns="0" tIns="0" rIns="0" bIns="0" anchor="ctr"/>
          <a:lstStyle/>
          <a:p>
            <a:pPr marL="0" marR="0" lvl="0" indent="0" algn="ctr" defTabSz="914400" eaLnBrk="1" fontAlgn="base" latinLnBrk="0" hangingPunct="1">
              <a:lnSpc>
                <a:spcPct val="9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과장</a:t>
            </a:r>
          </a:p>
          <a:p>
            <a:pPr marL="0" marR="0" lvl="0" indent="0" algn="ctr" defTabSz="914400" eaLnBrk="1" fontAlgn="base" latinLnBrk="0" hangingPunct="1">
              <a:lnSpc>
                <a:spcPct val="9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200" b="1" i="1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</a:t>
            </a:r>
            <a:r>
              <a:rPr kumimoji="0" lang="en-US" altLang="ko-KR" sz="1200" b="1" i="1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Managing Mangers </a:t>
            </a:r>
          </a:p>
        </p:txBody>
      </p:sp>
      <p:sp>
        <p:nvSpPr>
          <p:cNvPr id="40" name="AutoShape 8"/>
          <p:cNvSpPr>
            <a:spLocks noChangeArrowheads="1"/>
          </p:cNvSpPr>
          <p:nvPr/>
        </p:nvSpPr>
        <p:spPr bwMode="gray">
          <a:xfrm>
            <a:off x="3833192" y="4269984"/>
            <a:ext cx="2057400" cy="609600"/>
          </a:xfrm>
          <a:prstGeom prst="roundRect">
            <a:avLst>
              <a:gd name="adj" fmla="val 16667"/>
            </a:avLst>
          </a:prstGeom>
          <a:solidFill>
            <a:schemeClr val="bg1">
              <a:lumMod val="95000"/>
            </a:schemeClr>
          </a:solidFill>
          <a:ln w="9525" algn="ctr">
            <a:noFill/>
            <a:round/>
            <a:headEnd/>
            <a:tailEnd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txBody>
          <a:bodyPr wrap="none" lIns="0" tIns="0" rIns="0" bIns="0" anchor="ctr"/>
          <a:lstStyle/>
          <a:p>
            <a:pPr marL="0" marR="0" lvl="0" indent="0" algn="ctr" defTabSz="914400" eaLnBrk="1" fontAlgn="base" latinLnBrk="0" hangingPunct="1">
              <a:lnSpc>
                <a:spcPct val="9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담당</a:t>
            </a:r>
            <a:endParaRPr kumimoji="0" lang="en-US" altLang="ko-KR" sz="12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  <a:p>
            <a:pPr marL="0" marR="0" lvl="0" indent="0" algn="ctr" defTabSz="914400" eaLnBrk="1" fontAlgn="base" latinLnBrk="0" hangingPunct="1">
              <a:lnSpc>
                <a:spcPct val="9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200" b="1" i="1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Managing Others</a:t>
            </a:r>
            <a:r>
              <a:rPr kumimoji="0" lang="en-US" altLang="ko-KR" sz="12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</a:t>
            </a:r>
          </a:p>
        </p:txBody>
      </p:sp>
      <p:sp>
        <p:nvSpPr>
          <p:cNvPr id="41" name="AutoShape 9"/>
          <p:cNvSpPr>
            <a:spLocks noChangeArrowheads="1"/>
          </p:cNvSpPr>
          <p:nvPr/>
        </p:nvSpPr>
        <p:spPr bwMode="gray">
          <a:xfrm>
            <a:off x="3833192" y="5184384"/>
            <a:ext cx="2057400" cy="609600"/>
          </a:xfrm>
          <a:prstGeom prst="roundRect">
            <a:avLst>
              <a:gd name="adj" fmla="val 16667"/>
            </a:avLst>
          </a:prstGeom>
          <a:solidFill>
            <a:schemeClr val="bg1">
              <a:lumMod val="95000"/>
            </a:schemeClr>
          </a:solidFill>
          <a:ln w="9525" algn="ctr">
            <a:noFill/>
            <a:round/>
            <a:headEnd/>
            <a:tailEnd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600000"/>
            </a:lightRig>
          </a:scene3d>
          <a:sp3d prstMaterial="metal">
            <a:bevelT w="38100" h="57150" prst="angle"/>
          </a:sp3d>
        </p:spPr>
        <p:txBody>
          <a:bodyPr wrap="none" lIns="0" tIns="0" rIns="0" bIns="0" anchor="ctr"/>
          <a:lstStyle/>
          <a:p>
            <a:pPr marL="0" marR="0" lvl="0" indent="0" algn="ctr" defTabSz="914400" eaLnBrk="1" fontAlgn="base" latinLnBrk="0" hangingPunct="1">
              <a:lnSpc>
                <a:spcPct val="9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200" b="1" i="1" kern="0" dirty="0" smtClean="0">
                <a:solidFill>
                  <a:srgbClr val="000000"/>
                </a:solidFill>
              </a:rPr>
              <a:t>실무</a:t>
            </a:r>
            <a:r>
              <a:rPr kumimoji="0" lang="ko-KR" altLang="en-US" sz="1200" b="1" i="1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자</a:t>
            </a:r>
            <a:endParaRPr kumimoji="0" lang="en-US" altLang="ko-KR" sz="1200" b="1" i="1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  <a:p>
            <a:pPr marL="0" marR="0" lvl="0" indent="0" algn="ctr" defTabSz="914400" eaLnBrk="1" fontAlgn="base" latinLnBrk="0" hangingPunct="1">
              <a:lnSpc>
                <a:spcPct val="9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200" b="1" i="1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Individual Contributor </a:t>
            </a:r>
          </a:p>
        </p:txBody>
      </p:sp>
      <p:sp>
        <p:nvSpPr>
          <p:cNvPr id="42" name="AutoShape 10"/>
          <p:cNvSpPr>
            <a:spLocks noChangeArrowheads="1"/>
          </p:cNvSpPr>
          <p:nvPr/>
        </p:nvSpPr>
        <p:spPr bwMode="gray">
          <a:xfrm>
            <a:off x="3833192" y="1593585"/>
            <a:ext cx="2057400" cy="609600"/>
          </a:xfrm>
          <a:prstGeom prst="roundRect">
            <a:avLst>
              <a:gd name="adj" fmla="val 16667"/>
            </a:avLst>
          </a:prstGeom>
          <a:solidFill>
            <a:srgbClr val="EEFCDC">
              <a:alpha val="30000"/>
            </a:srgbClr>
          </a:solidFill>
          <a:ln w="9525" algn="ctr">
            <a:solidFill>
              <a:srgbClr val="000000"/>
            </a:solidFill>
            <a:round/>
            <a:headEnd/>
            <a:tailEnd/>
          </a:ln>
          <a:effectLst/>
        </p:spPr>
        <p:txBody>
          <a:bodyPr wrap="none" lIns="0" tIns="0" rIns="0" bIns="0" anchor="ctr"/>
          <a:lstStyle/>
          <a:p>
            <a:pPr marL="0" marR="0" lvl="0" indent="0" algn="ctr" defTabSz="914400" eaLnBrk="1" fontAlgn="base" latinLnBrk="0" hangingPunct="1">
              <a:lnSpc>
                <a:spcPct val="9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200" b="1" kern="0" dirty="0" smtClean="0">
                <a:solidFill>
                  <a:srgbClr val="000000"/>
                </a:solidFill>
              </a:rPr>
              <a:t>전략결정권자</a:t>
            </a:r>
            <a:endParaRPr kumimoji="0" lang="en-US" altLang="ko-KR" sz="12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cxnSp>
        <p:nvCxnSpPr>
          <p:cNvPr id="43" name="AutoShape 11"/>
          <p:cNvCxnSpPr>
            <a:cxnSpLocks noChangeShapeType="1"/>
            <a:stCxn id="41" idx="1"/>
          </p:cNvCxnSpPr>
          <p:nvPr/>
        </p:nvCxnSpPr>
        <p:spPr bwMode="auto">
          <a:xfrm rot="10800000" flipH="1">
            <a:off x="3833192" y="4671622"/>
            <a:ext cx="1588" cy="817562"/>
          </a:xfrm>
          <a:prstGeom prst="curvedConnector3">
            <a:avLst>
              <a:gd name="adj1" fmla="val -14400000"/>
            </a:avLst>
          </a:prstGeom>
          <a:noFill/>
          <a:ln w="19050">
            <a:solidFill>
              <a:srgbClr val="FFFFFF">
                <a:lumMod val="50000"/>
              </a:srgbClr>
            </a:solidFill>
            <a:round/>
            <a:headEnd/>
            <a:tailEnd type="triangle" w="med" len="med"/>
          </a:ln>
          <a:effectLst/>
        </p:spPr>
      </p:cxnSp>
      <p:cxnSp>
        <p:nvCxnSpPr>
          <p:cNvPr id="44" name="AutoShape 12"/>
          <p:cNvCxnSpPr>
            <a:cxnSpLocks noChangeShapeType="1"/>
            <a:endCxn id="40" idx="3"/>
          </p:cNvCxnSpPr>
          <p:nvPr/>
        </p:nvCxnSpPr>
        <p:spPr bwMode="auto">
          <a:xfrm flipV="1">
            <a:off x="5889005" y="4574784"/>
            <a:ext cx="1587" cy="804863"/>
          </a:xfrm>
          <a:prstGeom prst="curvedConnector3">
            <a:avLst>
              <a:gd name="adj1" fmla="val 14400000"/>
            </a:avLst>
          </a:prstGeom>
          <a:noFill/>
          <a:ln w="19050">
            <a:solidFill>
              <a:srgbClr val="FFFFFF">
                <a:lumMod val="50000"/>
              </a:srgbClr>
            </a:solidFill>
            <a:round/>
            <a:headEnd/>
            <a:tailEnd type="triangle" w="med" len="med"/>
          </a:ln>
          <a:effectLst/>
        </p:spPr>
      </p:cxnSp>
      <p:cxnSp>
        <p:nvCxnSpPr>
          <p:cNvPr id="45" name="AutoShape 13"/>
          <p:cNvCxnSpPr>
            <a:cxnSpLocks noChangeShapeType="1"/>
          </p:cNvCxnSpPr>
          <p:nvPr/>
        </p:nvCxnSpPr>
        <p:spPr bwMode="auto">
          <a:xfrm rot="10800000" flipH="1">
            <a:off x="3833192" y="3681022"/>
            <a:ext cx="1588" cy="817562"/>
          </a:xfrm>
          <a:prstGeom prst="curvedConnector3">
            <a:avLst>
              <a:gd name="adj1" fmla="val -14400000"/>
            </a:avLst>
          </a:prstGeom>
          <a:noFill/>
          <a:ln w="19050">
            <a:solidFill>
              <a:srgbClr val="FFFFFF">
                <a:lumMod val="50000"/>
              </a:srgbClr>
            </a:solidFill>
            <a:round/>
            <a:headEnd/>
            <a:tailEnd type="triangle" w="med" len="med"/>
          </a:ln>
          <a:effectLst/>
        </p:spPr>
      </p:cxnSp>
      <p:cxnSp>
        <p:nvCxnSpPr>
          <p:cNvPr id="46" name="AutoShape 14"/>
          <p:cNvCxnSpPr>
            <a:cxnSpLocks noChangeShapeType="1"/>
          </p:cNvCxnSpPr>
          <p:nvPr/>
        </p:nvCxnSpPr>
        <p:spPr bwMode="auto">
          <a:xfrm flipV="1">
            <a:off x="5890592" y="2898384"/>
            <a:ext cx="1588" cy="804863"/>
          </a:xfrm>
          <a:prstGeom prst="curvedConnector3">
            <a:avLst>
              <a:gd name="adj1" fmla="val 14400000"/>
            </a:avLst>
          </a:prstGeom>
          <a:noFill/>
          <a:ln w="19050">
            <a:solidFill>
              <a:srgbClr val="FFFFFF">
                <a:lumMod val="50000"/>
              </a:srgbClr>
            </a:solidFill>
            <a:round/>
            <a:headEnd/>
            <a:tailEnd type="triangle" w="med" len="med"/>
          </a:ln>
          <a:effectLst/>
        </p:spPr>
      </p:cxnSp>
      <p:sp>
        <p:nvSpPr>
          <p:cNvPr id="47" name="Rectangle 15"/>
          <p:cNvSpPr>
            <a:spLocks noChangeArrowheads="1"/>
          </p:cNvSpPr>
          <p:nvPr/>
        </p:nvSpPr>
        <p:spPr bwMode="gray">
          <a:xfrm>
            <a:off x="795131" y="3092336"/>
            <a:ext cx="2231198" cy="808382"/>
          </a:xfrm>
          <a:prstGeom prst="rect">
            <a:avLst/>
          </a:prstGeom>
          <a:solidFill>
            <a:srgbClr val="777777"/>
          </a:solidFill>
          <a:ln w="28575" algn="ctr">
            <a:solidFill>
              <a:srgbClr val="808080"/>
            </a:solidFill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ko-KR" altLang="ko-KR" sz="12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8" name="Rectangle 16"/>
          <p:cNvSpPr>
            <a:spLocks noChangeArrowheads="1"/>
          </p:cNvSpPr>
          <p:nvPr/>
        </p:nvSpPr>
        <p:spPr bwMode="auto">
          <a:xfrm>
            <a:off x="6020767" y="4879584"/>
            <a:ext cx="215900" cy="215900"/>
          </a:xfrm>
          <a:prstGeom prst="rect">
            <a:avLst/>
          </a:prstGeom>
          <a:solidFill>
            <a:srgbClr val="000000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200" b="1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1</a:t>
            </a:r>
          </a:p>
        </p:txBody>
      </p:sp>
      <p:sp>
        <p:nvSpPr>
          <p:cNvPr id="49" name="Rectangle 17"/>
          <p:cNvSpPr>
            <a:spLocks noChangeArrowheads="1"/>
          </p:cNvSpPr>
          <p:nvPr/>
        </p:nvSpPr>
        <p:spPr bwMode="auto">
          <a:xfrm>
            <a:off x="3452192" y="3965184"/>
            <a:ext cx="215900" cy="215900"/>
          </a:xfrm>
          <a:prstGeom prst="rect">
            <a:avLst/>
          </a:prstGeom>
          <a:solidFill>
            <a:srgbClr val="0070C0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200" b="1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2</a:t>
            </a:r>
          </a:p>
        </p:txBody>
      </p:sp>
      <p:sp>
        <p:nvSpPr>
          <p:cNvPr id="50" name="Rectangle 18"/>
          <p:cNvSpPr>
            <a:spLocks noChangeArrowheads="1"/>
          </p:cNvSpPr>
          <p:nvPr/>
        </p:nvSpPr>
        <p:spPr bwMode="auto">
          <a:xfrm>
            <a:off x="6042992" y="3203184"/>
            <a:ext cx="215900" cy="215900"/>
          </a:xfrm>
          <a:prstGeom prst="rect">
            <a:avLst/>
          </a:prstGeom>
          <a:solidFill>
            <a:srgbClr val="0070C0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200" b="1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3</a:t>
            </a:r>
          </a:p>
        </p:txBody>
      </p:sp>
      <p:sp>
        <p:nvSpPr>
          <p:cNvPr id="51" name="Text Box 19"/>
          <p:cNvSpPr txBox="1">
            <a:spLocks noChangeArrowheads="1"/>
          </p:cNvSpPr>
          <p:nvPr/>
        </p:nvSpPr>
        <p:spPr bwMode="auto">
          <a:xfrm>
            <a:off x="881272" y="3106693"/>
            <a:ext cx="1847795" cy="6994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72000" tIns="72000" rIns="72000" bIns="72000">
            <a:spAutoFit/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ko-KR" altLang="en-US" sz="12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타인을 관리하고 조직 내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altLang="ko-KR" sz="12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Change Agent </a:t>
            </a:r>
            <a:r>
              <a:rPr kumimoji="0" lang="ko-KR" altLang="en-US" sz="12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로서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ko-KR" altLang="en-US" sz="12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관리자로의 변화</a:t>
            </a:r>
          </a:p>
        </p:txBody>
      </p:sp>
      <p:sp>
        <p:nvSpPr>
          <p:cNvPr id="52" name="Rectangle 20"/>
          <p:cNvSpPr>
            <a:spLocks noChangeArrowheads="1"/>
          </p:cNvSpPr>
          <p:nvPr/>
        </p:nvSpPr>
        <p:spPr bwMode="gray">
          <a:xfrm>
            <a:off x="6914530" y="3017447"/>
            <a:ext cx="2336150" cy="600075"/>
          </a:xfrm>
          <a:prstGeom prst="rect">
            <a:avLst/>
          </a:prstGeom>
          <a:solidFill>
            <a:srgbClr val="777777"/>
          </a:solidFill>
          <a:ln w="28575" algn="ctr">
            <a:noFill/>
            <a:miter lim="800000"/>
            <a:headEnd/>
            <a:tailEnd/>
          </a:ln>
          <a:effectLst/>
          <a:scene3d>
            <a:camera prst="orthographicFront">
              <a:rot lat="0" lon="0" rev="0"/>
            </a:camera>
            <a:lightRig rig="chilly" dir="t">
              <a:rot lat="0" lon="0" rev="18480000"/>
            </a:lightRig>
          </a:scene3d>
          <a:sp3d prstMaterial="clear">
            <a:bevelT h="63500"/>
          </a:sp3d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ko-KR" altLang="ko-KR" sz="12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3" name="Text Box 22"/>
          <p:cNvSpPr txBox="1">
            <a:spLocks noChangeArrowheads="1"/>
          </p:cNvSpPr>
          <p:nvPr/>
        </p:nvSpPr>
        <p:spPr bwMode="auto">
          <a:xfrm>
            <a:off x="741377" y="3888984"/>
            <a:ext cx="2144351" cy="8225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72000" tIns="72000" rIns="72000" bIns="72000">
            <a:spAutoFit/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Tx/>
              <a:buChar char="-"/>
              <a:tabLst/>
              <a:defRPr/>
            </a:pPr>
            <a:r>
              <a:rPr kumimoji="0" lang="en-US" altLang="ko-KR" sz="11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</a:t>
            </a:r>
            <a:r>
              <a:rPr kumimoji="0" lang="ko-KR" altLang="en-US" sz="11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업무계획</a:t>
            </a:r>
            <a:r>
              <a:rPr kumimoji="0" lang="en-US" altLang="ko-KR" sz="11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, </a:t>
            </a:r>
            <a:r>
              <a:rPr kumimoji="0" lang="ko-KR" altLang="en-US" sz="11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실행</a:t>
            </a:r>
            <a:r>
              <a:rPr kumimoji="0" lang="en-US" altLang="ko-KR" sz="11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, </a:t>
            </a:r>
            <a:r>
              <a:rPr kumimoji="0" lang="ko-KR" altLang="en-US" sz="11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평가</a:t>
            </a:r>
            <a:r>
              <a:rPr kumimoji="0" lang="en-US" altLang="ko-KR" sz="11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, </a:t>
            </a:r>
            <a:r>
              <a:rPr kumimoji="0" lang="ko-KR" altLang="en-US" sz="11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관 </a:t>
            </a:r>
            <a:r>
              <a:rPr kumimoji="0" lang="ko-KR" altLang="en-US" sz="11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리등</a:t>
            </a:r>
            <a:r>
              <a:rPr kumimoji="0" lang="ko-KR" altLang="en-US" sz="11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ko-KR" altLang="en-US" sz="11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 기본적인 관리</a:t>
            </a:r>
            <a:r>
              <a:rPr kumimoji="0" lang="en-US" altLang="ko-KR" sz="11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</a:t>
            </a:r>
            <a:r>
              <a:rPr kumimoji="0" lang="ko-KR" altLang="en-US" sz="11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업무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Tx/>
              <a:buChar char="-"/>
              <a:tabLst/>
              <a:defRPr/>
            </a:pPr>
            <a:r>
              <a:rPr kumimoji="0" lang="ko-KR" altLang="en-US" sz="11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부하직원의 업무 일부 관리 등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ko-KR" altLang="en-US" sz="11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 </a:t>
            </a:r>
            <a:r>
              <a:rPr lang="ko-KR" altLang="en-US" sz="1100" kern="0" dirty="0" smtClean="0">
                <a:solidFill>
                  <a:srgbClr val="000000"/>
                </a:solidFill>
              </a:rPr>
              <a:t>육성관리적 업무</a:t>
            </a:r>
            <a:r>
              <a:rPr kumimoji="0" lang="ko-KR" altLang="en-US" sz="11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에 시간할애</a:t>
            </a:r>
          </a:p>
        </p:txBody>
      </p:sp>
      <p:sp>
        <p:nvSpPr>
          <p:cNvPr id="54" name="Rectangle 25"/>
          <p:cNvSpPr>
            <a:spLocks noChangeArrowheads="1"/>
          </p:cNvSpPr>
          <p:nvPr/>
        </p:nvSpPr>
        <p:spPr bwMode="auto">
          <a:xfrm>
            <a:off x="6881192" y="5262690"/>
            <a:ext cx="2514600" cy="8840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2000" tIns="72000" rIns="72000" bIns="72000">
            <a:spAutoFit/>
          </a:bodyPr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2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- </a:t>
            </a:r>
            <a:r>
              <a:rPr kumimoji="0" lang="ko-KR" altLang="en-US" sz="12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절차가 표준화되어 있지 않은 </a:t>
            </a:r>
          </a:p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2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 비정형적 업무를 자기 책임 하에  </a:t>
            </a:r>
          </a:p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2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 독자적으로 처리하는 역할 수행</a:t>
            </a:r>
          </a:p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2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- </a:t>
            </a:r>
            <a:r>
              <a:rPr kumimoji="0" lang="ko-KR" altLang="en-US" sz="12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실무 책임자</a:t>
            </a:r>
          </a:p>
        </p:txBody>
      </p:sp>
      <p:sp>
        <p:nvSpPr>
          <p:cNvPr id="55" name="Text Box 26"/>
          <p:cNvSpPr txBox="1">
            <a:spLocks noChangeArrowheads="1"/>
          </p:cNvSpPr>
          <p:nvPr/>
        </p:nvSpPr>
        <p:spPr bwMode="auto">
          <a:xfrm>
            <a:off x="6805988" y="3556274"/>
            <a:ext cx="2734256" cy="8840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72000" tIns="72000" rIns="72000" bIns="72000">
            <a:spAutoFit/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Tx/>
              <a:buChar char="-"/>
              <a:tabLst/>
              <a:defRPr/>
            </a:pPr>
            <a:r>
              <a:rPr kumimoji="0" lang="en-US" altLang="ko-KR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</a:t>
            </a:r>
            <a:r>
              <a:rPr kumimoji="0" lang="ko-KR" altLang="en-US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부문의 경계를 뛰어넘는 관리자로서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ko-KR" altLang="en-US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 타 부문을 고려한 사고 및 협력</a:t>
            </a:r>
            <a:r>
              <a:rPr kumimoji="0" lang="en-US" altLang="ko-KR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.</a:t>
            </a:r>
            <a:r>
              <a:rPr kumimoji="0" lang="ko-KR" altLang="en-US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조정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Tx/>
              <a:buChar char="-"/>
              <a:tabLst/>
              <a:defRPr/>
            </a:pPr>
            <a:r>
              <a:rPr kumimoji="0" lang="ko-KR" altLang="en-US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자신이 담당하는 전무분야 외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ko-KR" altLang="en-US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 영역을 관리하기 시작</a:t>
            </a:r>
          </a:p>
        </p:txBody>
      </p:sp>
      <p:sp>
        <p:nvSpPr>
          <p:cNvPr id="56" name="Line 32"/>
          <p:cNvSpPr>
            <a:spLocks noChangeShapeType="1"/>
          </p:cNvSpPr>
          <p:nvPr/>
        </p:nvSpPr>
        <p:spPr bwMode="auto">
          <a:xfrm flipV="1">
            <a:off x="3039994" y="4152509"/>
            <a:ext cx="412197" cy="1031875"/>
          </a:xfrm>
          <a:prstGeom prst="line">
            <a:avLst/>
          </a:prstGeom>
          <a:noFill/>
          <a:ln w="9525">
            <a:solidFill>
              <a:srgbClr val="B2B2B2">
                <a:lumMod val="50000"/>
              </a:srgbClr>
            </a:solidFill>
            <a:round/>
            <a:headEnd/>
            <a:tailEnd/>
          </a:ln>
          <a:effectLst/>
        </p:spPr>
        <p:txBody>
          <a:bodyPr wrap="none" lIns="72000" tIns="72000" rIns="72000" bIns="72000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8" name="Rectangle 30"/>
          <p:cNvSpPr>
            <a:spLocks noChangeArrowheads="1"/>
          </p:cNvSpPr>
          <p:nvPr/>
        </p:nvSpPr>
        <p:spPr bwMode="gray">
          <a:xfrm>
            <a:off x="795131" y="4825471"/>
            <a:ext cx="2244864" cy="625752"/>
          </a:xfrm>
          <a:prstGeom prst="rect">
            <a:avLst/>
          </a:prstGeom>
          <a:solidFill>
            <a:srgbClr val="777777"/>
          </a:solidFill>
          <a:ln w="28575" algn="ctr">
            <a:solidFill>
              <a:srgbClr val="808080"/>
            </a:solidFill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ko-KR" altLang="ko-KR" sz="12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9" name="Text Box 31"/>
          <p:cNvSpPr txBox="1">
            <a:spLocks noChangeArrowheads="1"/>
          </p:cNvSpPr>
          <p:nvPr/>
        </p:nvSpPr>
        <p:spPr bwMode="auto">
          <a:xfrm>
            <a:off x="783814" y="4852528"/>
            <a:ext cx="2001684" cy="514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72000" tIns="72000" rIns="72000" bIns="72000">
            <a:spAutoFit/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ko-KR" altLang="en-US" sz="12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타인을 관리하는 초급  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ko-KR" altLang="en-US" sz="12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관리자로의 변화</a:t>
            </a:r>
            <a:r>
              <a:rPr kumimoji="0" lang="en-US" altLang="ko-KR" sz="12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(</a:t>
            </a:r>
            <a:r>
              <a:rPr kumimoji="0" lang="ko-KR" altLang="en-US" sz="12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신임리더</a:t>
            </a:r>
            <a:r>
              <a:rPr kumimoji="0" lang="en-US" altLang="ko-KR" sz="12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)</a:t>
            </a:r>
          </a:p>
        </p:txBody>
      </p:sp>
      <p:sp>
        <p:nvSpPr>
          <p:cNvPr id="60" name="슬라이드 번호 개체 틀 1"/>
          <p:cNvSpPr txBox="1">
            <a:spLocks/>
          </p:cNvSpPr>
          <p:nvPr/>
        </p:nvSpPr>
        <p:spPr bwMode="auto">
          <a:xfrm>
            <a:off x="3041650" y="6559550"/>
            <a:ext cx="2063750" cy="222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algn="r" rtl="0" fontAlgn="base">
              <a:spcBef>
                <a:spcPct val="0"/>
              </a:spcBef>
              <a:spcAft>
                <a:spcPct val="0"/>
              </a:spcAft>
              <a:defRPr kumimoji="1" sz="1000" b="1" kern="1200">
                <a:solidFill>
                  <a:schemeClr val="accent1"/>
                </a:solidFill>
                <a:latin typeface="Times New Roman" pitchFamily="18" charset="0"/>
                <a:ea typeface="宋体" pitchFamily="2" charset="-122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umimoji="1" sz="2400" kern="1200">
                <a:solidFill>
                  <a:schemeClr val="tx1"/>
                </a:solidFill>
                <a:latin typeface="Times New Roman" pitchFamily="18" charset="0"/>
                <a:ea typeface="宋体" pitchFamily="2" charset="-122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umimoji="1" sz="2400" kern="1200">
                <a:solidFill>
                  <a:schemeClr val="tx1"/>
                </a:solidFill>
                <a:latin typeface="Times New Roman" pitchFamily="18" charset="0"/>
                <a:ea typeface="宋体" pitchFamily="2" charset="-122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umimoji="1" sz="2400" kern="1200">
                <a:solidFill>
                  <a:schemeClr val="tx1"/>
                </a:solidFill>
                <a:latin typeface="Times New Roman" pitchFamily="18" charset="0"/>
                <a:ea typeface="宋体" pitchFamily="2" charset="-122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umimoji="1" sz="2400" kern="1200">
                <a:solidFill>
                  <a:schemeClr val="tx1"/>
                </a:solidFill>
                <a:latin typeface="Times New Roman" pitchFamily="18" charset="0"/>
                <a:ea typeface="宋体" pitchFamily="2" charset="-122"/>
                <a:cs typeface="+mn-cs"/>
              </a:defRPr>
            </a:lvl5pPr>
            <a:lvl6pPr marL="2286000" algn="l" defTabSz="914400" rtl="0" eaLnBrk="1" latinLnBrk="1" hangingPunct="1">
              <a:defRPr kumimoji="1" sz="2400" kern="1200">
                <a:solidFill>
                  <a:schemeClr val="tx1"/>
                </a:solidFill>
                <a:latin typeface="Times New Roman" pitchFamily="18" charset="0"/>
                <a:ea typeface="宋体" pitchFamily="2" charset="-122"/>
                <a:cs typeface="+mn-cs"/>
              </a:defRPr>
            </a:lvl6pPr>
            <a:lvl7pPr marL="2743200" algn="l" defTabSz="914400" rtl="0" eaLnBrk="1" latinLnBrk="1" hangingPunct="1">
              <a:defRPr kumimoji="1" sz="2400" kern="1200">
                <a:solidFill>
                  <a:schemeClr val="tx1"/>
                </a:solidFill>
                <a:latin typeface="Times New Roman" pitchFamily="18" charset="0"/>
                <a:ea typeface="宋体" pitchFamily="2" charset="-122"/>
                <a:cs typeface="+mn-cs"/>
              </a:defRPr>
            </a:lvl7pPr>
            <a:lvl8pPr marL="3200400" algn="l" defTabSz="914400" rtl="0" eaLnBrk="1" latinLnBrk="1" hangingPunct="1">
              <a:defRPr kumimoji="1" sz="2400" kern="1200">
                <a:solidFill>
                  <a:schemeClr val="tx1"/>
                </a:solidFill>
                <a:latin typeface="Times New Roman" pitchFamily="18" charset="0"/>
                <a:ea typeface="宋体" pitchFamily="2" charset="-122"/>
                <a:cs typeface="+mn-cs"/>
              </a:defRPr>
            </a:lvl8pPr>
            <a:lvl9pPr marL="3657600" algn="l" defTabSz="914400" rtl="0" eaLnBrk="1" latinLnBrk="1" hangingPunct="1">
              <a:defRPr kumimoji="1" sz="2400" kern="1200">
                <a:solidFill>
                  <a:schemeClr val="tx1"/>
                </a:solidFill>
                <a:latin typeface="Times New Roman" pitchFamily="18" charset="0"/>
                <a:ea typeface="宋体" pitchFamily="2" charset="-122"/>
                <a:cs typeface="+mn-cs"/>
              </a:defRPr>
            </a:lvl9pPr>
          </a:lstStyle>
          <a:p>
            <a:pPr latinLnBrk="0"/>
            <a:r>
              <a:rPr lang="en-US" altLang="en-US" smtClean="0">
                <a:solidFill>
                  <a:srgbClr val="006699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en-US" smtClean="0">
                <a:solidFill>
                  <a:srgbClr val="777777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en-US" altLang="en-US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1" name="Rectangle 20"/>
          <p:cNvSpPr>
            <a:spLocks noChangeArrowheads="1"/>
          </p:cNvSpPr>
          <p:nvPr/>
        </p:nvSpPr>
        <p:spPr bwMode="gray">
          <a:xfrm>
            <a:off x="6914530" y="4729016"/>
            <a:ext cx="2336150" cy="600075"/>
          </a:xfrm>
          <a:prstGeom prst="rect">
            <a:avLst/>
          </a:prstGeom>
          <a:solidFill>
            <a:srgbClr val="777777"/>
          </a:solidFill>
          <a:ln w="28575" algn="ctr">
            <a:noFill/>
            <a:miter lim="800000"/>
            <a:headEnd/>
            <a:tailEnd/>
          </a:ln>
          <a:effectLst/>
          <a:scene3d>
            <a:camera prst="orthographicFront">
              <a:rot lat="0" lon="0" rev="0"/>
            </a:camera>
            <a:lightRig rig="chilly" dir="t">
              <a:rot lat="0" lon="0" rev="18480000"/>
            </a:lightRig>
          </a:scene3d>
          <a:sp3d prstMaterial="clear">
            <a:bevelT h="63500"/>
          </a:sp3d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ko-KR" altLang="ko-KR" sz="12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4" name="내용 개체 틀 2"/>
          <p:cNvSpPr txBox="1">
            <a:spLocks/>
          </p:cNvSpPr>
          <p:nvPr/>
        </p:nvSpPr>
        <p:spPr>
          <a:xfrm>
            <a:off x="273000" y="688956"/>
            <a:ext cx="9360000" cy="65409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indent="0" eaLnBrk="0" latinLnBrk="0" hangingPunct="0">
              <a:lnSpc>
                <a:spcPct val="120000"/>
              </a:lnSpc>
              <a:spcBef>
                <a:spcPts val="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kumimoji="1" sz="1600">
                <a:latin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/>
            </a:lvl9pPr>
          </a:lstStyle>
          <a:p>
            <a:r>
              <a:rPr lang="ko-KR" altLang="en-US" dirty="0"/>
              <a:t>액션러닝은 경영평가 대응을 위한 방법론을 학습 후</a:t>
            </a:r>
            <a:r>
              <a:rPr lang="en-US" altLang="ko-KR" dirty="0"/>
              <a:t>, </a:t>
            </a:r>
            <a:r>
              <a:rPr lang="ko-KR" altLang="en-US" dirty="0"/>
              <a:t>현업 복귀하여 학습한 방법론을</a:t>
            </a:r>
          </a:p>
          <a:p>
            <a:r>
              <a:rPr lang="ko-KR" altLang="en-US" dirty="0"/>
              <a:t>실 적용하여 결과물을 산출하고</a:t>
            </a:r>
            <a:r>
              <a:rPr lang="en-US" altLang="ko-KR" dirty="0"/>
              <a:t>, </a:t>
            </a:r>
            <a:r>
              <a:rPr lang="ko-KR" altLang="en-US" dirty="0"/>
              <a:t>이의 피드백을 통한 개선을 유도하는 학습방법론</a:t>
            </a:r>
          </a:p>
        </p:txBody>
      </p:sp>
      <p:sp>
        <p:nvSpPr>
          <p:cNvPr id="66" name="Text Box 21"/>
          <p:cNvSpPr txBox="1">
            <a:spLocks noChangeArrowheads="1"/>
          </p:cNvSpPr>
          <p:nvPr/>
        </p:nvSpPr>
        <p:spPr bwMode="auto">
          <a:xfrm>
            <a:off x="6914530" y="3028559"/>
            <a:ext cx="1764439" cy="5455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72000" tIns="72000" rIns="72000" bIns="72000">
            <a:spAutoFit/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ko-KR" altLang="en-US" sz="13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특정 부문을 관리하는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ko-KR" altLang="en-US" sz="13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부서장으로의 변화</a:t>
            </a:r>
          </a:p>
        </p:txBody>
      </p:sp>
      <p:sp>
        <p:nvSpPr>
          <p:cNvPr id="67" name="Text Box 24"/>
          <p:cNvSpPr txBox="1">
            <a:spLocks noChangeArrowheads="1"/>
          </p:cNvSpPr>
          <p:nvPr/>
        </p:nvSpPr>
        <p:spPr bwMode="auto">
          <a:xfrm>
            <a:off x="6914530" y="4661883"/>
            <a:ext cx="2367168" cy="7455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72000" tIns="72000" rIns="72000" bIns="72000">
            <a:spAutoFit/>
          </a:bodyPr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300" b="1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담당업무에 전문성을 가지고</a:t>
            </a:r>
            <a:r>
              <a:rPr kumimoji="0" lang="en-US" altLang="ko-KR" sz="1300" b="1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, </a:t>
            </a:r>
          </a:p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300" b="1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기획에서 종료까지 독자적</a:t>
            </a:r>
          </a:p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300" b="1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으로  업무 추진 </a:t>
            </a:r>
          </a:p>
        </p:txBody>
      </p:sp>
      <p:sp>
        <p:nvSpPr>
          <p:cNvPr id="57" name="제목 3"/>
          <p:cNvSpPr txBox="1">
            <a:spLocks/>
          </p:cNvSpPr>
          <p:nvPr/>
        </p:nvSpPr>
        <p:spPr>
          <a:xfrm>
            <a:off x="57116" y="143344"/>
            <a:ext cx="2536272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3. </a:t>
            </a:r>
            <a:r>
              <a:rPr lang="ko-KR" altLang="en-US" dirty="0" smtClean="0">
                <a:latin typeface="맑은 고딕" panose="020B0503020000020004" pitchFamily="50" charset="-127"/>
              </a:rPr>
              <a:t>구성원 역량 강화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7504938" y="187786"/>
            <a:ext cx="20810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Ⅶ.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 역량 강화 방안</a:t>
            </a:r>
          </a:p>
        </p:txBody>
      </p:sp>
    </p:spTree>
    <p:extLst>
      <p:ext uri="{BB962C8B-B14F-4D97-AF65-F5344CB8AC3E}">
        <p14:creationId xmlns:p14="http://schemas.microsoft.com/office/powerpoint/2010/main" val="11593102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오른쪽 화살표 1"/>
          <p:cNvSpPr/>
          <p:nvPr/>
        </p:nvSpPr>
        <p:spPr bwMode="auto">
          <a:xfrm>
            <a:off x="2756461" y="1948494"/>
            <a:ext cx="3856381" cy="4253948"/>
          </a:xfrm>
          <a:prstGeom prst="rightArrow">
            <a:avLst>
              <a:gd name="adj1" fmla="val 50000"/>
              <a:gd name="adj2" fmla="val 7031"/>
            </a:avLst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endParaRPr kumimoji="0" lang="ko-KR" altLang="en-US" sz="1200" smtClean="0">
              <a:solidFill>
                <a:srgbClr val="000000"/>
              </a:solidFill>
              <a:latin typeface="Arial" charset="0"/>
              <a:ea typeface="바탕체" pitchFamily="17" charset="-127"/>
            </a:endParaRPr>
          </a:p>
        </p:txBody>
      </p:sp>
      <p:sp>
        <p:nvSpPr>
          <p:cNvPr id="3" name="직사각형 2"/>
          <p:cNvSpPr/>
          <p:nvPr/>
        </p:nvSpPr>
        <p:spPr bwMode="auto">
          <a:xfrm>
            <a:off x="3723864" y="2912334"/>
            <a:ext cx="2372139" cy="947019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endParaRPr kumimoji="0" lang="ko-KR" altLang="en-US" sz="1200" smtClean="0">
              <a:solidFill>
                <a:srgbClr val="000000"/>
              </a:solidFill>
              <a:latin typeface="Arial" charset="0"/>
              <a:ea typeface="바탕체" pitchFamily="17" charset="-127"/>
            </a:endParaRPr>
          </a:p>
        </p:txBody>
      </p:sp>
      <p:sp>
        <p:nvSpPr>
          <p:cNvPr id="4" name="직사각형 3"/>
          <p:cNvSpPr/>
          <p:nvPr/>
        </p:nvSpPr>
        <p:spPr bwMode="auto">
          <a:xfrm>
            <a:off x="3723864" y="4014303"/>
            <a:ext cx="2372139" cy="1204926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endParaRPr kumimoji="0" lang="ko-KR" altLang="en-US" sz="1200" smtClean="0">
              <a:solidFill>
                <a:srgbClr val="000000"/>
              </a:solidFill>
              <a:latin typeface="Arial" charset="0"/>
              <a:ea typeface="바탕체" pitchFamily="17" charset="-127"/>
            </a:endParaRPr>
          </a:p>
        </p:txBody>
      </p:sp>
      <p:sp>
        <p:nvSpPr>
          <p:cNvPr id="5" name="직사각형 4"/>
          <p:cNvSpPr/>
          <p:nvPr/>
        </p:nvSpPr>
        <p:spPr bwMode="auto">
          <a:xfrm>
            <a:off x="3723864" y="5350733"/>
            <a:ext cx="2372139" cy="689111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endParaRPr kumimoji="0" lang="ko-KR" altLang="en-US" sz="1200" smtClean="0">
              <a:solidFill>
                <a:srgbClr val="000000"/>
              </a:solidFill>
              <a:latin typeface="Arial" charset="0"/>
              <a:ea typeface="바탕체" pitchFamily="17" charset="-127"/>
            </a:endParaRPr>
          </a:p>
        </p:txBody>
      </p:sp>
      <p:sp>
        <p:nvSpPr>
          <p:cNvPr id="6" name="직사각형 5"/>
          <p:cNvSpPr/>
          <p:nvPr/>
        </p:nvSpPr>
        <p:spPr bwMode="auto">
          <a:xfrm>
            <a:off x="834887" y="1868980"/>
            <a:ext cx="2332383" cy="4320210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endParaRPr kumimoji="0" lang="ko-KR" altLang="en-US" sz="1200" smtClean="0">
              <a:solidFill>
                <a:srgbClr val="000000"/>
              </a:solidFill>
              <a:latin typeface="Arial" charset="0"/>
              <a:ea typeface="바탕체" pitchFamily="17" charset="-127"/>
            </a:endParaRPr>
          </a:p>
        </p:txBody>
      </p:sp>
      <p:sp>
        <p:nvSpPr>
          <p:cNvPr id="7" name="Rectangle 20"/>
          <p:cNvSpPr>
            <a:spLocks noChangeArrowheads="1"/>
          </p:cNvSpPr>
          <p:nvPr/>
        </p:nvSpPr>
        <p:spPr bwMode="auto">
          <a:xfrm>
            <a:off x="318950" y="681797"/>
            <a:ext cx="9278937" cy="6832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latinLnBrk="0" hangingPunct="0">
              <a:lnSpc>
                <a:spcPct val="120000"/>
              </a:lnSpc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</a:pPr>
            <a:r>
              <a:rPr kumimoji="1" lang="ko-KR" altLang="en-US" sz="1600" dirty="0">
                <a:latin typeface="+mn-ea"/>
              </a:rPr>
              <a:t>공주시의 중관 관리자 </a:t>
            </a:r>
            <a:r>
              <a:rPr kumimoji="1" lang="en-US" altLang="ko-KR" sz="1600" dirty="0">
                <a:latin typeface="+mn-ea"/>
              </a:rPr>
              <a:t>(</a:t>
            </a:r>
            <a:r>
              <a:rPr kumimoji="1" lang="ko-KR" altLang="en-US" sz="1600" dirty="0">
                <a:latin typeface="+mn-ea"/>
              </a:rPr>
              <a:t>과장 및 담당</a:t>
            </a:r>
            <a:r>
              <a:rPr kumimoji="1" lang="en-US" altLang="ko-KR" sz="1600" dirty="0">
                <a:latin typeface="+mn-ea"/>
              </a:rPr>
              <a:t>)</a:t>
            </a:r>
            <a:r>
              <a:rPr kumimoji="1" lang="ko-KR" altLang="en-US" sz="1600" dirty="0">
                <a:latin typeface="+mn-ea"/>
              </a:rPr>
              <a:t>의 경우</a:t>
            </a:r>
            <a:r>
              <a:rPr kumimoji="1" lang="en-US" altLang="ko-KR" sz="1600" dirty="0">
                <a:latin typeface="+mn-ea"/>
              </a:rPr>
              <a:t>, </a:t>
            </a:r>
            <a:r>
              <a:rPr kumimoji="1" lang="ko-KR" altLang="en-US" sz="1600" dirty="0">
                <a:latin typeface="+mn-ea"/>
              </a:rPr>
              <a:t>자신의 역량을 발휘하기 위해서는 그들의 </a:t>
            </a:r>
            <a:r>
              <a:rPr kumimoji="1" lang="ko-KR" altLang="en-US" sz="1600" dirty="0" err="1">
                <a:latin typeface="+mn-ea"/>
              </a:rPr>
              <a:t>주도성을</a:t>
            </a:r>
            <a:r>
              <a:rPr kumimoji="1" lang="ko-KR" altLang="en-US" sz="1600" dirty="0">
                <a:latin typeface="+mn-ea"/>
              </a:rPr>
              <a:t> </a:t>
            </a:r>
            <a:r>
              <a:rPr kumimoji="1" lang="en-US" altLang="ko-KR" sz="1600" dirty="0">
                <a:latin typeface="+mn-ea"/>
              </a:rPr>
              <a:t/>
            </a:r>
            <a:br>
              <a:rPr kumimoji="1" lang="en-US" altLang="ko-KR" sz="1600" dirty="0">
                <a:latin typeface="+mn-ea"/>
              </a:rPr>
            </a:br>
            <a:r>
              <a:rPr kumimoji="1" lang="ko-KR" altLang="en-US" sz="1600" dirty="0">
                <a:latin typeface="+mn-ea"/>
              </a:rPr>
              <a:t>어떻게 이끌어 낼 것인가가 핵심이라 할 수 있음</a:t>
            </a:r>
            <a:r>
              <a:rPr kumimoji="1" lang="en-US" altLang="ko-KR" sz="1600" dirty="0">
                <a:latin typeface="+mn-ea"/>
              </a:rPr>
              <a:t>.</a:t>
            </a:r>
          </a:p>
        </p:txBody>
      </p:sp>
      <p:sp>
        <p:nvSpPr>
          <p:cNvPr id="8" name="Text Box 30"/>
          <p:cNvSpPr txBox="1">
            <a:spLocks noChangeArrowheads="1"/>
          </p:cNvSpPr>
          <p:nvPr/>
        </p:nvSpPr>
        <p:spPr bwMode="auto">
          <a:xfrm>
            <a:off x="4220891" y="1516256"/>
            <a:ext cx="1324402" cy="30777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ko-KR" altLang="en-US" sz="1400" b="1" u="sng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관리자의 문제</a:t>
            </a:r>
            <a:endParaRPr kumimoji="0" lang="en-US" altLang="ko-KR" sz="1400" b="1" u="sng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" name="Text Box 31"/>
          <p:cNvSpPr txBox="1">
            <a:spLocks noChangeArrowheads="1"/>
          </p:cNvSpPr>
          <p:nvPr/>
        </p:nvSpPr>
        <p:spPr bwMode="auto">
          <a:xfrm>
            <a:off x="889145" y="1966369"/>
            <a:ext cx="727075" cy="290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en-US" altLang="ko-KR" sz="1300" b="1">
                <a:solidFill>
                  <a:srgbClr val="0000FF"/>
                </a:solidFill>
                <a:latin typeface="맑은 고딕" pitchFamily="50" charset="-127"/>
                <a:ea typeface="맑은 고딕" pitchFamily="50" charset="-127"/>
              </a:rPr>
              <a:t>People</a:t>
            </a:r>
          </a:p>
        </p:txBody>
      </p:sp>
      <p:sp>
        <p:nvSpPr>
          <p:cNvPr id="10" name="Text Box 32"/>
          <p:cNvSpPr txBox="1">
            <a:spLocks noChangeArrowheads="1"/>
          </p:cNvSpPr>
          <p:nvPr/>
        </p:nvSpPr>
        <p:spPr bwMode="auto">
          <a:xfrm>
            <a:off x="889145" y="2258469"/>
            <a:ext cx="2160587" cy="667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</a:pPr>
            <a:r>
              <a:rPr kumimoji="0" lang="en-US" altLang="ko-KR" sz="1100" b="1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1. </a:t>
            </a:r>
            <a:r>
              <a:rPr kumimoji="0"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권한위임</a:t>
            </a:r>
            <a:r>
              <a:rPr kumimoji="0" lang="en-US" altLang="ko-KR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endParaRPr kumimoji="0" lang="en-US" altLang="ko-KR" sz="11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kumimoji="0" lang="en-US" altLang="ko-KR" sz="1100" b="1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2. Coaching &amp; Feedback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kumimoji="0" lang="en-US" altLang="ko-KR" sz="1100" b="1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3. </a:t>
            </a:r>
            <a:r>
              <a:rPr kumimoji="0"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동기부여</a:t>
            </a:r>
            <a:r>
              <a:rPr kumimoji="0" lang="en-US" altLang="ko-KR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endParaRPr kumimoji="0" lang="en-US" altLang="ko-KR" sz="11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" name="Text Box 33"/>
          <p:cNvSpPr txBox="1">
            <a:spLocks noChangeArrowheads="1"/>
          </p:cNvSpPr>
          <p:nvPr/>
        </p:nvSpPr>
        <p:spPr bwMode="auto">
          <a:xfrm>
            <a:off x="889145" y="3041106"/>
            <a:ext cx="792163" cy="290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en-US" altLang="ko-KR" sz="1300" b="1">
                <a:solidFill>
                  <a:srgbClr val="0000FF"/>
                </a:solidFill>
                <a:latin typeface="맑은 고딕" pitchFamily="50" charset="-127"/>
                <a:ea typeface="맑은 고딕" pitchFamily="50" charset="-127"/>
              </a:rPr>
              <a:t>Change</a:t>
            </a:r>
          </a:p>
        </p:txBody>
      </p:sp>
      <p:sp>
        <p:nvSpPr>
          <p:cNvPr id="12" name="Text Box 34"/>
          <p:cNvSpPr txBox="1">
            <a:spLocks noChangeArrowheads="1"/>
          </p:cNvSpPr>
          <p:nvPr/>
        </p:nvSpPr>
        <p:spPr bwMode="auto">
          <a:xfrm>
            <a:off x="889145" y="3345906"/>
            <a:ext cx="2373312" cy="667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</a:pPr>
            <a:r>
              <a:rPr kumimoji="0" lang="en-US" altLang="ko-KR" sz="1100" b="1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4. </a:t>
            </a:r>
            <a:r>
              <a:rPr kumimoji="0"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글로벌 비즈니스 환경 이해 </a:t>
            </a:r>
            <a:endParaRPr kumimoji="0" lang="en-US" altLang="ko-KR" sz="11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kumimoji="0" lang="en-US" altLang="ko-KR" sz="1100" b="1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5. </a:t>
            </a:r>
            <a:r>
              <a:rPr kumimoji="0"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지속적 자기 변화와 혁신</a:t>
            </a:r>
            <a:r>
              <a:rPr kumimoji="0" lang="en-US" altLang="ko-KR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endParaRPr kumimoji="0" lang="en-US" altLang="ko-KR" sz="11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kumimoji="0" lang="en-US" altLang="ko-KR" sz="1100" b="1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6. </a:t>
            </a:r>
            <a:r>
              <a:rPr kumimoji="0"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변화와 혁신에 대한 </a:t>
            </a:r>
            <a:r>
              <a:rPr kumimoji="0" lang="ko-KR" altLang="en-US" sz="1100" b="1" dirty="0" err="1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주도성</a:t>
            </a:r>
            <a:endParaRPr kumimoji="0" lang="en-US" altLang="ko-KR" sz="11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" name="Text Box 35"/>
          <p:cNvSpPr txBox="1">
            <a:spLocks noChangeArrowheads="1"/>
          </p:cNvSpPr>
          <p:nvPr/>
        </p:nvSpPr>
        <p:spPr bwMode="auto">
          <a:xfrm>
            <a:off x="889145" y="4087269"/>
            <a:ext cx="526426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en-US" altLang="ko-KR" sz="1300" b="1">
                <a:solidFill>
                  <a:srgbClr val="0000FF"/>
                </a:solidFill>
                <a:latin typeface="맑은 고딕" pitchFamily="50" charset="-127"/>
                <a:ea typeface="맑은 고딕" pitchFamily="50" charset="-127"/>
              </a:rPr>
              <a:t>Task</a:t>
            </a:r>
          </a:p>
        </p:txBody>
      </p:sp>
      <p:sp>
        <p:nvSpPr>
          <p:cNvPr id="14" name="Text Box 36"/>
          <p:cNvSpPr txBox="1">
            <a:spLocks noChangeArrowheads="1"/>
          </p:cNvSpPr>
          <p:nvPr/>
        </p:nvSpPr>
        <p:spPr bwMode="auto">
          <a:xfrm>
            <a:off x="889145" y="4392069"/>
            <a:ext cx="2373312" cy="667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</a:pPr>
            <a:r>
              <a:rPr kumimoji="0" lang="en-US" altLang="ko-KR" sz="1100" b="1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7. </a:t>
            </a:r>
            <a:r>
              <a:rPr kumimoji="0"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비전과 조직목표의 정렬</a:t>
            </a:r>
            <a:endParaRPr kumimoji="0" lang="en-US" altLang="ko-KR" sz="11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kumimoji="0" lang="en-US" altLang="ko-KR" sz="1100" b="1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8. </a:t>
            </a:r>
            <a:r>
              <a:rPr kumimoji="0"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업무 목표설정 및 계획</a:t>
            </a:r>
            <a:endParaRPr kumimoji="0" lang="en-US" altLang="ko-KR" sz="11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kumimoji="0" lang="en-US" altLang="ko-KR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r>
              <a:rPr kumimoji="0" lang="en-US" altLang="ko-KR" sz="1100" b="1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. </a:t>
            </a:r>
            <a:r>
              <a:rPr kumimoji="0"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효과적 업무 분배</a:t>
            </a:r>
            <a:endParaRPr kumimoji="0" lang="en-US" altLang="ko-KR" sz="11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" name="Text Box 37"/>
          <p:cNvSpPr txBox="1">
            <a:spLocks noChangeArrowheads="1"/>
          </p:cNvSpPr>
          <p:nvPr/>
        </p:nvSpPr>
        <p:spPr bwMode="auto">
          <a:xfrm>
            <a:off x="889145" y="5154069"/>
            <a:ext cx="123142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en-US" altLang="ko-KR" sz="1300" b="1">
                <a:solidFill>
                  <a:srgbClr val="0000FF"/>
                </a:solidFill>
                <a:latin typeface="맑은 고딕" pitchFamily="50" charset="-127"/>
                <a:ea typeface="맑은 고딕" pitchFamily="50" charset="-127"/>
              </a:rPr>
              <a:t>Management</a:t>
            </a:r>
          </a:p>
        </p:txBody>
      </p:sp>
      <p:sp>
        <p:nvSpPr>
          <p:cNvPr id="16" name="Text Box 38"/>
          <p:cNvSpPr txBox="1">
            <a:spLocks noChangeArrowheads="1"/>
          </p:cNvSpPr>
          <p:nvPr/>
        </p:nvSpPr>
        <p:spPr bwMode="auto">
          <a:xfrm>
            <a:off x="889145" y="5458869"/>
            <a:ext cx="2373313" cy="667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</a:pPr>
            <a:r>
              <a:rPr kumimoji="0" lang="en-US" altLang="ko-KR" sz="1100" b="1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10. </a:t>
            </a:r>
            <a:r>
              <a:rPr kumimoji="0"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성과 관리</a:t>
            </a:r>
            <a:endParaRPr kumimoji="0" lang="en-US" altLang="ko-KR" sz="11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kumimoji="0" lang="en-US" altLang="ko-KR" sz="1100" b="1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11. </a:t>
            </a:r>
            <a:r>
              <a:rPr kumimoji="0"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조직</a:t>
            </a:r>
            <a:r>
              <a:rPr kumimoji="0" lang="en-US" altLang="ko-KR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(</a:t>
            </a:r>
            <a:r>
              <a:rPr kumimoji="0"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부서</a:t>
            </a:r>
            <a:r>
              <a:rPr kumimoji="0" lang="en-US" altLang="ko-KR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)</a:t>
            </a:r>
            <a:r>
              <a:rPr kumimoji="0"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관리</a:t>
            </a:r>
            <a:r>
              <a:rPr kumimoji="0" lang="en-US" altLang="ko-KR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endParaRPr kumimoji="0" lang="en-US" altLang="ko-KR" sz="11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kumimoji="0" lang="en-US" altLang="ko-KR" sz="1100" b="1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12. </a:t>
            </a:r>
            <a:r>
              <a:rPr kumimoji="0"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문제해결</a:t>
            </a:r>
            <a:endParaRPr kumimoji="0" lang="en-US" altLang="ko-KR" sz="11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" name="Text Box 40"/>
          <p:cNvSpPr txBox="1">
            <a:spLocks noChangeArrowheads="1"/>
          </p:cNvSpPr>
          <p:nvPr/>
        </p:nvSpPr>
        <p:spPr bwMode="auto">
          <a:xfrm>
            <a:off x="887421" y="1524194"/>
            <a:ext cx="2296847" cy="30777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en-US" altLang="ko-KR" sz="1400" b="1" u="sng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Quinn Leadership Model</a:t>
            </a:r>
          </a:p>
        </p:txBody>
      </p:sp>
      <p:sp>
        <p:nvSpPr>
          <p:cNvPr id="18" name="직사각형 17"/>
          <p:cNvSpPr/>
          <p:nvPr/>
        </p:nvSpPr>
        <p:spPr bwMode="auto">
          <a:xfrm>
            <a:off x="3723864" y="2079995"/>
            <a:ext cx="2372139" cy="689111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endParaRPr kumimoji="0" lang="ko-KR" altLang="en-US" sz="1200" smtClean="0">
              <a:solidFill>
                <a:srgbClr val="000000"/>
              </a:solidFill>
              <a:latin typeface="Arial" charset="0"/>
              <a:ea typeface="바탕체" pitchFamily="17" charset="-127"/>
            </a:endParaRPr>
          </a:p>
        </p:txBody>
      </p:sp>
      <p:sp>
        <p:nvSpPr>
          <p:cNvPr id="19" name="Text Box 30"/>
          <p:cNvSpPr txBox="1">
            <a:spLocks noChangeArrowheads="1"/>
          </p:cNvSpPr>
          <p:nvPr/>
        </p:nvSpPr>
        <p:spPr bwMode="auto">
          <a:xfrm>
            <a:off x="6743773" y="1516256"/>
            <a:ext cx="2948243" cy="30777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ko-KR" altLang="en-US" sz="1400" b="1" u="sng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공주시 관리자 </a:t>
            </a:r>
            <a:r>
              <a:rPr kumimoji="0" lang="ko-KR" altLang="en-US" sz="1400" b="1" u="sng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역량 강화의 </a:t>
            </a:r>
            <a:r>
              <a:rPr kumimoji="0" lang="ko-KR" altLang="en-US" sz="1400" b="1" u="sng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방향성</a:t>
            </a:r>
            <a:endParaRPr kumimoji="0" lang="en-US" altLang="ko-KR" sz="1400" b="1" u="sng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" name="직사각형 19"/>
          <p:cNvSpPr/>
          <p:nvPr/>
        </p:nvSpPr>
        <p:spPr bwMode="auto">
          <a:xfrm>
            <a:off x="6858000" y="2153207"/>
            <a:ext cx="2372139" cy="3657600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endParaRPr kumimoji="0" lang="ko-KR" altLang="en-US" sz="1200" smtClean="0">
              <a:solidFill>
                <a:srgbClr val="000000"/>
              </a:solidFill>
              <a:latin typeface="Arial" charset="0"/>
              <a:ea typeface="바탕체" pitchFamily="17" charset="-127"/>
            </a:endParaRPr>
          </a:p>
        </p:txBody>
      </p:sp>
      <p:sp>
        <p:nvSpPr>
          <p:cNvPr id="21" name="Text Box 32"/>
          <p:cNvSpPr txBox="1">
            <a:spLocks noChangeArrowheads="1"/>
          </p:cNvSpPr>
          <p:nvPr/>
        </p:nvSpPr>
        <p:spPr bwMode="auto">
          <a:xfrm>
            <a:off x="6934200" y="2385657"/>
            <a:ext cx="2401957" cy="31947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buFontTx/>
              <a:buChar char="-"/>
            </a:pPr>
            <a:r>
              <a:rPr kumimoji="0" lang="en-US" altLang="ko-KR" sz="14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4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관리자</a:t>
            </a:r>
            <a:r>
              <a:rPr kumimoji="0" lang="ko-KR" altLang="en-US" sz="14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의 바람직한 </a:t>
            </a:r>
            <a:r>
              <a:rPr kumimoji="0" lang="en-US" altLang="ko-KR" sz="14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/>
            </a:r>
            <a:br>
              <a:rPr kumimoji="0" lang="en-US" altLang="ko-KR" sz="14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</a:br>
            <a:r>
              <a:rPr kumimoji="0" lang="en-US" altLang="ko-KR" sz="14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 </a:t>
            </a:r>
            <a:r>
              <a:rPr kumimoji="0" lang="ko-KR" altLang="en-US" sz="14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역할 인식</a:t>
            </a:r>
            <a:endParaRPr kumimoji="0" lang="en-US" altLang="ko-KR" sz="14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-"/>
            </a:pPr>
            <a:endParaRPr kumimoji="0" lang="en-US" altLang="ko-KR" sz="14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-"/>
            </a:pPr>
            <a:r>
              <a:rPr kumimoji="0" lang="en-US" altLang="ko-KR" sz="14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ko-KR" altLang="en-US" sz="14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공주시의 발전</a:t>
            </a:r>
            <a:r>
              <a:rPr kumimoji="0" lang="en-US" altLang="ko-KR" sz="14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=</a:t>
            </a:r>
            <a:r>
              <a:rPr kumimoji="0" lang="ko-KR" altLang="en-US" sz="14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en-US" altLang="ko-KR" sz="14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/>
            </a:r>
            <a:br>
              <a:rPr kumimoji="0" lang="en-US" altLang="ko-KR" sz="14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</a:br>
            <a:r>
              <a:rPr kumimoji="0" lang="en-US" altLang="ko-KR" sz="14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 </a:t>
            </a:r>
            <a:r>
              <a:rPr lang="ko-KR" altLang="en-US" sz="14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개인</a:t>
            </a:r>
            <a:r>
              <a:rPr kumimoji="0" lang="ko-KR" altLang="en-US" sz="14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의 발전임을 인식</a:t>
            </a:r>
            <a:endParaRPr kumimoji="0" lang="en-US" altLang="ko-KR" sz="14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-"/>
            </a:pPr>
            <a:endParaRPr kumimoji="0" lang="en-US" altLang="ko-KR" sz="14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-"/>
            </a:pPr>
            <a:r>
              <a:rPr kumimoji="0" lang="en-US" altLang="ko-KR" sz="14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400" b="1" dirty="0" smtClean="0">
                <a:solidFill>
                  <a:srgbClr val="000000"/>
                </a:solidFill>
                <a:latin typeface="맑은 고딕" pitchFamily="50" charset="-127"/>
              </a:rPr>
              <a:t>관리자로서의 </a:t>
            </a:r>
            <a:r>
              <a:rPr kumimoji="0" lang="ko-KR" altLang="en-US" sz="14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기본적 </a:t>
            </a:r>
            <a:r>
              <a:rPr kumimoji="0" lang="en-US" altLang="ko-KR" sz="14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/>
            </a:r>
            <a:br>
              <a:rPr kumimoji="0" lang="en-US" altLang="ko-KR" sz="14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</a:br>
            <a:r>
              <a:rPr kumimoji="0" lang="en-US" altLang="ko-KR" sz="14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 </a:t>
            </a:r>
            <a:r>
              <a:rPr kumimoji="0" lang="ko-KR" altLang="en-US" sz="14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관리 역량 </a:t>
            </a:r>
            <a:endParaRPr kumimoji="0" lang="en-US" altLang="ko-KR" sz="14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-"/>
            </a:pPr>
            <a:endParaRPr kumimoji="0" lang="en-US" altLang="ko-KR" sz="14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-"/>
            </a:pPr>
            <a:r>
              <a:rPr kumimoji="0" lang="en-US" altLang="ko-KR" sz="14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400" b="1" dirty="0">
                <a:solidFill>
                  <a:srgbClr val="000000"/>
                </a:solidFill>
                <a:latin typeface="맑은 고딕" pitchFamily="50" charset="-127"/>
              </a:rPr>
              <a:t>관리자로서의</a:t>
            </a:r>
            <a:r>
              <a:rPr kumimoji="0" lang="ko-KR" altLang="en-US" sz="14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역량 발휘를</a:t>
            </a:r>
            <a:r>
              <a:rPr kumimoji="0" lang="en-US" altLang="ko-KR" sz="14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/>
            </a:r>
            <a:br>
              <a:rPr kumimoji="0" lang="en-US" altLang="ko-KR" sz="14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</a:br>
            <a:r>
              <a:rPr kumimoji="0" lang="en-US" altLang="ko-KR" sz="14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 </a:t>
            </a:r>
            <a:r>
              <a:rPr kumimoji="0" lang="ko-KR" altLang="en-US" sz="14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위한</a:t>
            </a:r>
            <a:r>
              <a:rPr kumimoji="0" lang="en-US" altLang="ko-KR" sz="14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ko-KR" altLang="en-US" sz="14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동기부여</a:t>
            </a:r>
            <a:endParaRPr kumimoji="0" lang="en-US" altLang="ko-KR" sz="14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-"/>
            </a:pPr>
            <a:endParaRPr kumimoji="0" lang="en-US" altLang="ko-KR" sz="14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-"/>
            </a:pPr>
            <a:r>
              <a:rPr kumimoji="0" lang="en-US" altLang="ko-KR" sz="14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ko-KR" altLang="en-US" sz="14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커뮤니케이션</a:t>
            </a:r>
            <a:endParaRPr kumimoji="0" lang="en-US" altLang="ko-KR" sz="14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" name="Text Box 32"/>
          <p:cNvSpPr txBox="1">
            <a:spLocks noChangeArrowheads="1"/>
          </p:cNvSpPr>
          <p:nvPr/>
        </p:nvSpPr>
        <p:spPr bwMode="auto">
          <a:xfrm>
            <a:off x="3800064" y="2112697"/>
            <a:ext cx="2401957" cy="39687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  <a:buFontTx/>
              <a:buChar char="-"/>
            </a:pPr>
            <a:r>
              <a:rPr kumimoji="0" lang="en-US" altLang="ko-KR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부하육성 </a:t>
            </a:r>
            <a:r>
              <a:rPr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지식</a:t>
            </a:r>
            <a:r>
              <a:rPr lang="en-US" altLang="ko-KR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/</a:t>
            </a:r>
            <a:r>
              <a:rPr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기술</a:t>
            </a:r>
            <a:r>
              <a:rPr kumimoji="0" lang="en-US" altLang="ko-KR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부족</a:t>
            </a:r>
            <a:r>
              <a:rPr kumimoji="0" lang="en-US" altLang="ko-KR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-"/>
            </a:pPr>
            <a:r>
              <a:rPr kumimoji="0"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육성 책임과 권한의 불 명확</a:t>
            </a:r>
            <a:endParaRPr kumimoji="0" lang="en-US" altLang="ko-KR" sz="11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-"/>
            </a:pPr>
            <a:r>
              <a:rPr kumimoji="0" lang="en-US" altLang="ko-KR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솔선 수범 부족</a:t>
            </a:r>
            <a:endParaRPr kumimoji="0" lang="en-US" altLang="ko-KR" sz="11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-"/>
            </a:pPr>
            <a:endParaRPr kumimoji="0" lang="en-US" altLang="ko-KR" sz="11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-"/>
            </a:pPr>
            <a:r>
              <a:rPr kumimoji="0"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관리자의 경직된 사고</a:t>
            </a:r>
            <a:endParaRPr kumimoji="0" lang="en-US" altLang="ko-KR" sz="11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-"/>
            </a:pPr>
            <a:r>
              <a:rPr kumimoji="0"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변화에 대한 회피 </a:t>
            </a:r>
            <a:endParaRPr kumimoji="0" lang="en-US" altLang="ko-KR" sz="11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-"/>
            </a:pPr>
            <a:r>
              <a:rPr kumimoji="0" lang="en-US" altLang="ko-KR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자기 중심적</a:t>
            </a:r>
            <a:endParaRPr kumimoji="0" lang="en-US" altLang="ko-KR" sz="11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-"/>
            </a:pPr>
            <a:r>
              <a:rPr kumimoji="0" lang="en-US" altLang="ko-KR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비전에 </a:t>
            </a:r>
            <a:r>
              <a:rPr kumimoji="0"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대한 동의 부족</a:t>
            </a:r>
            <a:endParaRPr kumimoji="0" lang="en-US" altLang="ko-KR" sz="11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-"/>
            </a:pPr>
            <a:endParaRPr kumimoji="0" lang="en-US" altLang="ko-KR" sz="11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-"/>
            </a:pPr>
            <a:endParaRPr kumimoji="0" lang="en-US" altLang="ko-KR" sz="11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-"/>
            </a:pPr>
            <a:r>
              <a:rPr kumimoji="0"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의사결정에</a:t>
            </a:r>
            <a:r>
              <a:rPr kumimoji="0" lang="en-US" altLang="ko-KR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대한 회피</a:t>
            </a:r>
            <a:endParaRPr kumimoji="0" lang="en-US" altLang="ko-KR" sz="11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-"/>
            </a:pPr>
            <a:r>
              <a:rPr kumimoji="0"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업무 추진에 대한 수동성</a:t>
            </a:r>
            <a:endParaRPr kumimoji="0" lang="en-US" altLang="ko-KR" sz="11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-"/>
            </a:pPr>
            <a:r>
              <a:rPr kumimoji="0"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불명확한 업무 분장</a:t>
            </a:r>
            <a:endParaRPr kumimoji="0" lang="en-US" altLang="ko-KR" sz="11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-"/>
            </a:pPr>
            <a:r>
              <a:rPr kumimoji="0"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과도한 </a:t>
            </a:r>
            <a:r>
              <a:rPr kumimoji="0"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부하 업무 지시 및 통제</a:t>
            </a:r>
            <a:endParaRPr kumimoji="0" lang="en-US" altLang="ko-KR" sz="11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lnSpc>
                <a:spcPct val="80000"/>
              </a:lnSpc>
              <a:spcBef>
                <a:spcPct val="50000"/>
              </a:spcBef>
            </a:pPr>
            <a:endParaRPr kumimoji="0" lang="en-US" altLang="ko-KR" sz="11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-"/>
            </a:pPr>
            <a:r>
              <a:rPr kumimoji="0"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타 부문과의 협조</a:t>
            </a:r>
            <a:endParaRPr kumimoji="0" lang="en-US" altLang="ko-KR" sz="11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-"/>
            </a:pPr>
            <a:r>
              <a:rPr kumimoji="0"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업무 공유 안됨</a:t>
            </a:r>
            <a:endParaRPr kumimoji="0" lang="en-US" altLang="ko-KR" sz="11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lnSpc>
                <a:spcPct val="80000"/>
              </a:lnSpc>
              <a:spcBef>
                <a:spcPct val="50000"/>
              </a:spcBef>
              <a:buFontTx/>
              <a:buChar char="-"/>
            </a:pPr>
            <a:r>
              <a:rPr kumimoji="0"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조직관리 기술</a:t>
            </a:r>
            <a:r>
              <a:rPr kumimoji="0" lang="en-US" altLang="ko-KR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/</a:t>
            </a:r>
            <a:r>
              <a:rPr kumimoji="0" lang="ko-KR" altLang="en-US" sz="11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능력 부족</a:t>
            </a:r>
            <a:endParaRPr kumimoji="0" lang="en-US" altLang="ko-KR" sz="11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5" name="제목 3"/>
          <p:cNvSpPr txBox="1">
            <a:spLocks/>
          </p:cNvSpPr>
          <p:nvPr/>
        </p:nvSpPr>
        <p:spPr>
          <a:xfrm>
            <a:off x="57116" y="143344"/>
            <a:ext cx="2536272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3. </a:t>
            </a:r>
            <a:r>
              <a:rPr lang="ko-KR" altLang="en-US" dirty="0" smtClean="0">
                <a:latin typeface="맑은 고딕" panose="020B0503020000020004" pitchFamily="50" charset="-127"/>
              </a:rPr>
              <a:t>구성원 역량 강화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7504938" y="187786"/>
            <a:ext cx="20810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Ⅶ.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 역량 강화 방안</a:t>
            </a:r>
          </a:p>
        </p:txBody>
      </p:sp>
    </p:spTree>
    <p:extLst>
      <p:ext uri="{BB962C8B-B14F-4D97-AF65-F5344CB8AC3E}">
        <p14:creationId xmlns:p14="http://schemas.microsoft.com/office/powerpoint/2010/main" val="39803514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7"/>
          <p:cNvSpPr txBox="1">
            <a:spLocks noChangeArrowheads="1"/>
          </p:cNvSpPr>
          <p:nvPr/>
        </p:nvSpPr>
        <p:spPr bwMode="auto">
          <a:xfrm>
            <a:off x="2345048" y="2060170"/>
            <a:ext cx="5955436" cy="6924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1420" tIns="45710" rIns="91420" bIns="45710">
            <a:spAutoFit/>
          </a:bodyPr>
          <a:lstStyle/>
          <a:p>
            <a:pPr>
              <a:buClr>
                <a:srgbClr val="33CCCC"/>
              </a:buClr>
              <a:buSzPct val="85000"/>
            </a:pPr>
            <a:r>
              <a:rPr kumimoji="0" lang="en-US" altLang="ko-KR" sz="13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- </a:t>
            </a:r>
            <a:r>
              <a:rPr lang="ko-KR" altLang="en-US" sz="13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공주시</a:t>
            </a:r>
            <a:r>
              <a:rPr kumimoji="0" lang="en-US" altLang="ko-KR" sz="13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3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중간관리자의</a:t>
            </a:r>
            <a:r>
              <a:rPr kumimoji="0" lang="ko-KR" altLang="en-US" sz="13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바람직한 역할 인식</a:t>
            </a:r>
            <a:endParaRPr kumimoji="0" lang="en-US" altLang="ko-KR" sz="1300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buClr>
                <a:srgbClr val="33CCCC"/>
              </a:buClr>
              <a:buSzPct val="85000"/>
            </a:pPr>
            <a:r>
              <a:rPr lang="en-US" altLang="ko-KR" sz="1300" dirty="0" smtClean="0">
                <a:solidFill>
                  <a:srgbClr val="000000"/>
                </a:solidFill>
                <a:latin typeface="맑은 고딕" pitchFamily="50" charset="-127"/>
              </a:rPr>
              <a:t>- </a:t>
            </a:r>
            <a:r>
              <a:rPr lang="ko-KR" altLang="en-US" sz="1300" dirty="0" smtClean="0">
                <a:solidFill>
                  <a:srgbClr val="000000"/>
                </a:solidFill>
                <a:latin typeface="맑은 고딕" pitchFamily="50" charset="-127"/>
              </a:rPr>
              <a:t>공주시</a:t>
            </a:r>
            <a:r>
              <a:rPr lang="en-US" altLang="ko-KR" sz="1300" dirty="0" smtClean="0">
                <a:solidFill>
                  <a:srgbClr val="000000"/>
                </a:solidFill>
                <a:latin typeface="맑은 고딕" pitchFamily="50" charset="-127"/>
              </a:rPr>
              <a:t> </a:t>
            </a:r>
            <a:r>
              <a:rPr lang="ko-KR" altLang="en-US" sz="1300" dirty="0" smtClean="0">
                <a:solidFill>
                  <a:srgbClr val="000000"/>
                </a:solidFill>
                <a:latin typeface="맑은 고딕" pitchFamily="50" charset="-127"/>
              </a:rPr>
              <a:t>중간관리자로서 갖추어야 </a:t>
            </a:r>
            <a:r>
              <a:rPr kumimoji="0" lang="ko-KR" altLang="en-US" sz="13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할 </a:t>
            </a:r>
            <a:r>
              <a:rPr kumimoji="0" lang="ko-KR" altLang="en-US" sz="13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필요 지식 </a:t>
            </a:r>
            <a:r>
              <a:rPr kumimoji="0" lang="ko-KR" altLang="en-US" sz="13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및 </a:t>
            </a:r>
            <a:r>
              <a:rPr kumimoji="0" lang="en-US" altLang="ko-KR" sz="13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Skill</a:t>
            </a:r>
            <a:r>
              <a:rPr kumimoji="0" lang="ko-KR" altLang="en-US" sz="130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ko-KR" altLang="en-US" sz="13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학습</a:t>
            </a:r>
            <a:endParaRPr kumimoji="0" lang="en-US" altLang="ko-KR" sz="1300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>
              <a:buClr>
                <a:srgbClr val="33CCCC"/>
              </a:buClr>
              <a:buSzPct val="85000"/>
            </a:pPr>
            <a:r>
              <a:rPr lang="en-US" altLang="ko-KR" sz="1300" dirty="0" smtClean="0">
                <a:solidFill>
                  <a:srgbClr val="000000"/>
                </a:solidFill>
                <a:latin typeface="맑은 고딕" pitchFamily="50" charset="-127"/>
              </a:rPr>
              <a:t>- </a:t>
            </a:r>
            <a:r>
              <a:rPr lang="ko-KR" altLang="en-US" sz="1300" dirty="0" smtClean="0">
                <a:solidFill>
                  <a:srgbClr val="000000"/>
                </a:solidFill>
                <a:latin typeface="맑은 고딕" pitchFamily="50" charset="-127"/>
              </a:rPr>
              <a:t>주도성과 </a:t>
            </a:r>
            <a:r>
              <a:rPr lang="ko-KR" altLang="en-US" sz="1300" dirty="0">
                <a:solidFill>
                  <a:srgbClr val="000000"/>
                </a:solidFill>
                <a:latin typeface="맑은 고딕" pitchFamily="50" charset="-127"/>
              </a:rPr>
              <a:t>책임감을 기초로 하여 성과관찰을 </a:t>
            </a:r>
            <a:r>
              <a:rPr lang="ko-KR" altLang="en-US" sz="1300" dirty="0" smtClean="0">
                <a:solidFill>
                  <a:srgbClr val="000000"/>
                </a:solidFill>
                <a:latin typeface="맑은 고딕" pitchFamily="50" charset="-127"/>
              </a:rPr>
              <a:t>토대로 역할과 </a:t>
            </a:r>
            <a:r>
              <a:rPr lang="ko-KR" altLang="en-US" sz="1300" dirty="0">
                <a:solidFill>
                  <a:srgbClr val="000000"/>
                </a:solidFill>
                <a:latin typeface="맑은 고딕" pitchFamily="50" charset="-127"/>
              </a:rPr>
              <a:t>관리능력을 </a:t>
            </a:r>
            <a:r>
              <a:rPr lang="ko-KR" altLang="en-US" sz="1300" dirty="0" smtClean="0">
                <a:solidFill>
                  <a:srgbClr val="000000"/>
                </a:solidFill>
                <a:latin typeface="맑은 고딕" pitchFamily="50" charset="-127"/>
              </a:rPr>
              <a:t>개발</a:t>
            </a:r>
            <a:endParaRPr lang="ko-KR" altLang="en-US" sz="1300" dirty="0">
              <a:solidFill>
                <a:srgbClr val="000000"/>
              </a:solidFill>
              <a:latin typeface="맑은 고딕" pitchFamily="50" charset="-127"/>
            </a:endParaRPr>
          </a:p>
        </p:txBody>
      </p:sp>
      <p:sp>
        <p:nvSpPr>
          <p:cNvPr id="6" name="AutoShape 26"/>
          <p:cNvSpPr>
            <a:spLocks noChangeArrowheads="1"/>
          </p:cNvSpPr>
          <p:nvPr/>
        </p:nvSpPr>
        <p:spPr bwMode="auto">
          <a:xfrm>
            <a:off x="5369372" y="3499982"/>
            <a:ext cx="2795588" cy="333375"/>
          </a:xfrm>
          <a:prstGeom prst="homePlate">
            <a:avLst>
              <a:gd name="adj" fmla="val 31213"/>
            </a:avLst>
          </a:prstGeom>
          <a:solidFill>
            <a:schemeClr val="bg1">
              <a:lumMod val="9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kumimoji="0" lang="ko-KR" altLang="en-US" sz="120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" name="Text Box 29"/>
          <p:cNvSpPr txBox="1">
            <a:spLocks noChangeArrowheads="1"/>
          </p:cNvSpPr>
          <p:nvPr/>
        </p:nvSpPr>
        <p:spPr bwMode="auto">
          <a:xfrm>
            <a:off x="5397609" y="3498394"/>
            <a:ext cx="2635186" cy="3234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122163" tIns="61082" rIns="122163" bIns="61082">
            <a:spAutoFit/>
          </a:bodyPr>
          <a:lstStyle/>
          <a:p>
            <a:pPr defTabSz="1222375"/>
            <a:r>
              <a:rPr lang="ko-KR" altLang="en-US" sz="1300" b="1" dirty="0" smtClean="0">
                <a:latin typeface="맑은 고딕" pitchFamily="50" charset="-127"/>
                <a:ea typeface="맑은 고딕" pitchFamily="50" charset="-127"/>
              </a:rPr>
              <a:t>공주시 중간관리자</a:t>
            </a:r>
            <a:r>
              <a:rPr kumimoji="0" lang="ko-KR" altLang="en-US" sz="1300" b="1" dirty="0" smtClean="0">
                <a:latin typeface="맑은 고딕" pitchFamily="50" charset="-127"/>
                <a:ea typeface="맑은 고딕" pitchFamily="50" charset="-127"/>
              </a:rPr>
              <a:t>로서의 성장</a:t>
            </a:r>
            <a:r>
              <a:rPr kumimoji="0" lang="en-US" altLang="ko-KR" sz="1300" b="1" dirty="0" smtClean="0">
                <a:latin typeface="맑은 고딕" pitchFamily="50" charset="-127"/>
                <a:ea typeface="맑은 고딕" pitchFamily="50" charset="-127"/>
              </a:rPr>
              <a:t> </a:t>
            </a:r>
            <a:endParaRPr kumimoji="0" lang="ko-KR" altLang="en-US" sz="13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" name="AutoShape 24"/>
          <p:cNvSpPr>
            <a:spLocks noChangeArrowheads="1"/>
          </p:cNvSpPr>
          <p:nvPr/>
        </p:nvSpPr>
        <p:spPr bwMode="auto">
          <a:xfrm>
            <a:off x="2517577" y="3514486"/>
            <a:ext cx="2852073" cy="333375"/>
          </a:xfrm>
          <a:prstGeom prst="homePlate">
            <a:avLst>
              <a:gd name="adj" fmla="val 37115"/>
            </a:avLst>
          </a:prstGeom>
          <a:solidFill>
            <a:schemeClr val="bg1">
              <a:lumMod val="9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kumimoji="0" lang="ko-KR" altLang="en-US" sz="120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" name="Text Box 27"/>
          <p:cNvSpPr txBox="1">
            <a:spLocks noChangeArrowheads="1"/>
          </p:cNvSpPr>
          <p:nvPr/>
        </p:nvSpPr>
        <p:spPr bwMode="auto">
          <a:xfrm>
            <a:off x="2712316" y="3508136"/>
            <a:ext cx="1365608" cy="3234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122163" tIns="61082" rIns="122163" bIns="61082">
            <a:spAutoFit/>
          </a:bodyPr>
          <a:lstStyle/>
          <a:p>
            <a:pPr defTabSz="1222375"/>
            <a:r>
              <a:rPr kumimoji="0" lang="ko-KR" altLang="en-US" sz="1300" b="1" dirty="0" smtClean="0">
                <a:latin typeface="맑은 고딕" pitchFamily="50" charset="-127"/>
                <a:ea typeface="맑은 고딕" pitchFamily="50" charset="-127"/>
              </a:rPr>
              <a:t>조직관리 기초 </a:t>
            </a:r>
            <a:endParaRPr kumimoji="0" lang="ko-KR" altLang="en-US" sz="13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" name="AutoShape 18"/>
          <p:cNvSpPr>
            <a:spLocks noChangeArrowheads="1"/>
          </p:cNvSpPr>
          <p:nvPr/>
        </p:nvSpPr>
        <p:spPr bwMode="auto">
          <a:xfrm>
            <a:off x="1771650" y="1818854"/>
            <a:ext cx="7433310" cy="231775"/>
          </a:xfrm>
          <a:prstGeom prst="roundRect">
            <a:avLst>
              <a:gd name="adj" fmla="val 0"/>
            </a:avLst>
          </a:prstGeom>
          <a:solidFill>
            <a:srgbClr val="BBCBE3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0000" anchor="ctr"/>
          <a:lstStyle/>
          <a:p>
            <a:endParaRPr lang="ko-KR" altLang="en-US"/>
          </a:p>
        </p:txBody>
      </p:sp>
      <p:sp>
        <p:nvSpPr>
          <p:cNvPr id="11" name="AutoShape 19"/>
          <p:cNvSpPr>
            <a:spLocks noChangeArrowheads="1"/>
          </p:cNvSpPr>
          <p:nvPr/>
        </p:nvSpPr>
        <p:spPr bwMode="auto">
          <a:xfrm>
            <a:off x="1325563" y="1771229"/>
            <a:ext cx="1230313" cy="333375"/>
          </a:xfrm>
          <a:prstGeom prst="parallelogram">
            <a:avLst>
              <a:gd name="adj" fmla="val 54520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31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pic>
        <p:nvPicPr>
          <p:cNvPr id="12" name="Picture 20" descr="011"/>
          <p:cNvPicPr>
            <a:picLocks noChangeAspect="1" noChangeArrowheads="1"/>
          </p:cNvPicPr>
          <p:nvPr/>
        </p:nvPicPr>
        <p:blipFill>
          <a:blip r:embed="rId2">
            <a:lum contrast="2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92833" b="77005"/>
          <a:stretch>
            <a:fillRect/>
          </a:stretch>
        </p:blipFill>
        <p:spPr bwMode="auto">
          <a:xfrm>
            <a:off x="793750" y="1699792"/>
            <a:ext cx="292100" cy="49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Rectangle 21"/>
          <p:cNvSpPr>
            <a:spLocks noChangeArrowheads="1"/>
          </p:cNvSpPr>
          <p:nvPr/>
        </p:nvSpPr>
        <p:spPr bwMode="auto">
          <a:xfrm>
            <a:off x="1228725" y="1777579"/>
            <a:ext cx="96532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ko-KR" altLang="en-US" sz="1400" b="1" smtClean="0">
                <a:latin typeface="맑은 고딕" pitchFamily="50" charset="-127"/>
                <a:ea typeface="맑은 고딕" pitchFamily="50" charset="-127"/>
              </a:rPr>
              <a:t>교육 목적</a:t>
            </a:r>
            <a:endParaRPr lang="ko-KR" altLang="en-US" sz="14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" name="AutoShape 18"/>
          <p:cNvSpPr>
            <a:spLocks noChangeArrowheads="1"/>
          </p:cNvSpPr>
          <p:nvPr/>
        </p:nvSpPr>
        <p:spPr bwMode="auto">
          <a:xfrm>
            <a:off x="1771650" y="2979184"/>
            <a:ext cx="7433310" cy="231775"/>
          </a:xfrm>
          <a:prstGeom prst="roundRect">
            <a:avLst>
              <a:gd name="adj" fmla="val 0"/>
            </a:avLst>
          </a:prstGeom>
          <a:solidFill>
            <a:srgbClr val="BBCBE3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0000" anchor="ctr"/>
          <a:lstStyle/>
          <a:p>
            <a:endParaRPr lang="ko-KR" altLang="en-US"/>
          </a:p>
        </p:txBody>
      </p:sp>
      <p:sp>
        <p:nvSpPr>
          <p:cNvPr id="16" name="AutoShape 19"/>
          <p:cNvSpPr>
            <a:spLocks noChangeArrowheads="1"/>
          </p:cNvSpPr>
          <p:nvPr/>
        </p:nvSpPr>
        <p:spPr bwMode="auto">
          <a:xfrm>
            <a:off x="1325563" y="2931559"/>
            <a:ext cx="1230313" cy="333375"/>
          </a:xfrm>
          <a:prstGeom prst="parallelogram">
            <a:avLst>
              <a:gd name="adj" fmla="val 54520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31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pic>
        <p:nvPicPr>
          <p:cNvPr id="17" name="Picture 20" descr="011"/>
          <p:cNvPicPr>
            <a:picLocks noChangeAspect="1" noChangeArrowheads="1"/>
          </p:cNvPicPr>
          <p:nvPr/>
        </p:nvPicPr>
        <p:blipFill>
          <a:blip r:embed="rId2">
            <a:lum contrast="2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92833" b="77005"/>
          <a:stretch>
            <a:fillRect/>
          </a:stretch>
        </p:blipFill>
        <p:spPr bwMode="auto">
          <a:xfrm>
            <a:off x="793750" y="2860122"/>
            <a:ext cx="292100" cy="49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Rectangle 21"/>
          <p:cNvSpPr>
            <a:spLocks noChangeArrowheads="1"/>
          </p:cNvSpPr>
          <p:nvPr/>
        </p:nvSpPr>
        <p:spPr bwMode="auto">
          <a:xfrm>
            <a:off x="1228725" y="2937909"/>
            <a:ext cx="96532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ko-KR" altLang="en-US" sz="1400" b="1" dirty="0" smtClean="0">
                <a:latin typeface="맑은 고딕" pitchFamily="50" charset="-127"/>
                <a:ea typeface="맑은 고딕" pitchFamily="50" charset="-127"/>
              </a:rPr>
              <a:t>교육 내용</a:t>
            </a:r>
            <a:endParaRPr lang="ko-KR" altLang="en-US" sz="14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" name="AutoShape 87"/>
          <p:cNvSpPr>
            <a:spLocks noChangeArrowheads="1"/>
          </p:cNvSpPr>
          <p:nvPr/>
        </p:nvSpPr>
        <p:spPr bwMode="auto">
          <a:xfrm>
            <a:off x="2514486" y="3939000"/>
            <a:ext cx="2716212" cy="2409408"/>
          </a:xfrm>
          <a:prstGeom prst="roundRect">
            <a:avLst>
              <a:gd name="adj" fmla="val 3907"/>
            </a:avLst>
          </a:prstGeom>
          <a:gradFill rotWithShape="1">
            <a:gsLst>
              <a:gs pos="0">
                <a:srgbClr val="FFFFFF"/>
              </a:gs>
              <a:gs pos="100000">
                <a:srgbClr val="FFE5E1"/>
              </a:gs>
            </a:gsLst>
            <a:lin ang="2700000" scaled="1"/>
          </a:gradFill>
          <a:ln w="19050" algn="ctr">
            <a:solidFill>
              <a:srgbClr val="FE9B8F">
                <a:alpha val="60001"/>
              </a:srgbClr>
            </a:solidFill>
            <a:round/>
            <a:headEnd/>
            <a:tailEnd/>
          </a:ln>
          <a:effectLst>
            <a:outerShdw dist="17961" dir="2700000" algn="ctr" rotWithShape="0">
              <a:schemeClr val="bg2"/>
            </a:outerShdw>
          </a:effectLst>
        </p:spPr>
        <p:txBody>
          <a:bodyPr wrap="none" anchor="ctr"/>
          <a:lstStyle/>
          <a:p>
            <a:pPr>
              <a:defRPr/>
            </a:pPr>
            <a:endParaRPr lang="ko-KR" altLang="en-US"/>
          </a:p>
        </p:txBody>
      </p:sp>
      <p:sp>
        <p:nvSpPr>
          <p:cNvPr id="20" name="AutoShape 36"/>
          <p:cNvSpPr>
            <a:spLocks noChangeArrowheads="1"/>
          </p:cNvSpPr>
          <p:nvPr/>
        </p:nvSpPr>
        <p:spPr bwMode="auto">
          <a:xfrm>
            <a:off x="2583935" y="4427533"/>
            <a:ext cx="2581173" cy="1854200"/>
          </a:xfrm>
          <a:prstGeom prst="roundRect">
            <a:avLst>
              <a:gd name="adj" fmla="val 4194"/>
            </a:avLst>
          </a:prstGeom>
          <a:solidFill>
            <a:schemeClr val="bg1"/>
          </a:solidFill>
          <a:ln w="19050" algn="ctr">
            <a:solidFill>
              <a:srgbClr val="FE9B8F">
                <a:alpha val="60001"/>
              </a:srgbClr>
            </a:solidFill>
            <a:round/>
            <a:headEnd/>
            <a:tailEnd/>
          </a:ln>
          <a:effectLst>
            <a:outerShdw dist="17961" dir="2700000" algn="ctr" rotWithShape="0">
              <a:schemeClr val="bg2"/>
            </a:outerShdw>
          </a:effectLst>
        </p:spPr>
        <p:txBody>
          <a:bodyPr wrap="none" anchor="ctr"/>
          <a:lstStyle/>
          <a:p>
            <a:pPr algn="l">
              <a:buFontTx/>
              <a:buBlip>
                <a:blip r:embed="rId3"/>
              </a:buBlip>
              <a:defRPr/>
            </a:pPr>
            <a:endParaRPr lang="ko-KR" altLang="en-US" sz="1100" dirty="0"/>
          </a:p>
          <a:p>
            <a:pPr algn="l">
              <a:buFontTx/>
              <a:buBlip>
                <a:blip r:embed="rId3"/>
              </a:buBlip>
              <a:defRPr/>
            </a:pPr>
            <a:endParaRPr lang="ko-KR" altLang="en-US" sz="1100" dirty="0"/>
          </a:p>
          <a:p>
            <a:pPr algn="l">
              <a:buFontTx/>
              <a:buBlip>
                <a:blip r:embed="rId3"/>
              </a:buBlip>
              <a:defRPr/>
            </a:pPr>
            <a:endParaRPr lang="ko-KR" altLang="en-US" sz="1100" dirty="0"/>
          </a:p>
          <a:p>
            <a:pPr algn="l">
              <a:buFontTx/>
              <a:buBlip>
                <a:blip r:embed="rId3"/>
              </a:buBlip>
              <a:defRPr/>
            </a:pPr>
            <a:endParaRPr lang="ko-KR" altLang="en-US" sz="1100" dirty="0"/>
          </a:p>
          <a:p>
            <a:pPr algn="l">
              <a:buFontTx/>
              <a:buBlip>
                <a:blip r:embed="rId3"/>
              </a:buBlip>
              <a:defRPr/>
            </a:pPr>
            <a:endParaRPr lang="ko-KR" altLang="en-US" sz="1100" dirty="0"/>
          </a:p>
          <a:p>
            <a:pPr algn="l">
              <a:buFontTx/>
              <a:buBlip>
                <a:blip r:embed="rId3"/>
              </a:buBlip>
              <a:defRPr/>
            </a:pPr>
            <a:endParaRPr lang="ko-KR" altLang="en-US" sz="1100" dirty="0"/>
          </a:p>
          <a:p>
            <a:pPr algn="l">
              <a:buFontTx/>
              <a:buBlip>
                <a:blip r:embed="rId3"/>
              </a:buBlip>
              <a:defRPr/>
            </a:pPr>
            <a:endParaRPr lang="ko-KR" altLang="en-US" sz="1100" dirty="0"/>
          </a:p>
          <a:p>
            <a:pPr algn="l">
              <a:buFontTx/>
              <a:buBlip>
                <a:blip r:embed="rId3"/>
              </a:buBlip>
              <a:defRPr/>
            </a:pPr>
            <a:endParaRPr lang="en-US" altLang="ko-KR" sz="1100" dirty="0"/>
          </a:p>
        </p:txBody>
      </p:sp>
      <p:sp>
        <p:nvSpPr>
          <p:cNvPr id="21" name="AutoShape 96"/>
          <p:cNvSpPr>
            <a:spLocks noChangeArrowheads="1"/>
          </p:cNvSpPr>
          <p:nvPr/>
        </p:nvSpPr>
        <p:spPr bwMode="auto">
          <a:xfrm>
            <a:off x="2583935" y="3975094"/>
            <a:ext cx="2581173" cy="367548"/>
          </a:xfrm>
          <a:prstGeom prst="roundRect">
            <a:avLst>
              <a:gd name="adj" fmla="val 29532"/>
            </a:avLst>
          </a:prstGeom>
          <a:gradFill rotWithShape="1">
            <a:gsLst>
              <a:gs pos="0">
                <a:srgbClr val="FFFFFF"/>
              </a:gs>
              <a:gs pos="100000">
                <a:srgbClr val="FFE5E1"/>
              </a:gs>
            </a:gsLst>
            <a:lin ang="2700000" scaled="1"/>
          </a:gradFill>
          <a:ln w="19050" algn="ctr">
            <a:solidFill>
              <a:srgbClr val="FE9B8F">
                <a:alpha val="60001"/>
              </a:srgbClr>
            </a:solidFill>
            <a:round/>
            <a:headEnd/>
            <a:tailEnd/>
          </a:ln>
          <a:effectLst>
            <a:outerShdw dist="17961" dir="2700000" algn="ctr" rotWithShape="0">
              <a:schemeClr val="bg2"/>
            </a:outerShdw>
          </a:effectLst>
        </p:spPr>
        <p:txBody>
          <a:bodyPr wrap="none" anchor="ctr"/>
          <a:lstStyle/>
          <a:p>
            <a:pPr lvl="0" defTabSz="1222375"/>
            <a:r>
              <a:rPr kumimoji="0" lang="ko-KR" altLang="en-US" sz="1300" b="1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리더에 필요한 기본적인 관리능력</a:t>
            </a:r>
            <a:endParaRPr kumimoji="0" lang="zh-CN" altLang="en-US" sz="1300" b="1" dirty="0">
              <a:solidFill>
                <a:srgbClr val="000000"/>
              </a:solidFill>
              <a:latin typeface="맑은 고딕" pitchFamily="50" charset="-127"/>
              <a:ea typeface="돋움체" pitchFamily="49" charset="-127"/>
            </a:endParaRPr>
          </a:p>
        </p:txBody>
      </p:sp>
      <p:sp>
        <p:nvSpPr>
          <p:cNvPr id="22" name="AutoShape 99"/>
          <p:cNvSpPr>
            <a:spLocks noChangeArrowheads="1"/>
          </p:cNvSpPr>
          <p:nvPr/>
        </p:nvSpPr>
        <p:spPr bwMode="auto">
          <a:xfrm>
            <a:off x="5371986" y="3939000"/>
            <a:ext cx="2716212" cy="2409408"/>
          </a:xfrm>
          <a:prstGeom prst="roundRect">
            <a:avLst>
              <a:gd name="adj" fmla="val 3907"/>
            </a:avLst>
          </a:prstGeom>
          <a:gradFill rotWithShape="1">
            <a:gsLst>
              <a:gs pos="0">
                <a:schemeClr val="bg1"/>
              </a:gs>
              <a:gs pos="100000">
                <a:srgbClr val="DBF0D4"/>
              </a:gs>
            </a:gsLst>
            <a:lin ang="2700000" scaled="1"/>
          </a:gradFill>
          <a:ln w="19050" algn="ctr">
            <a:solidFill>
              <a:srgbClr val="CBE9C1">
                <a:alpha val="60001"/>
              </a:srgbClr>
            </a:solidFill>
            <a:round/>
            <a:headEnd/>
            <a:tailEnd/>
          </a:ln>
          <a:effectLst>
            <a:outerShdw dist="17961" dir="2700000" algn="ctr" rotWithShape="0">
              <a:schemeClr val="bg2"/>
            </a:outerShdw>
          </a:effectLst>
        </p:spPr>
        <p:txBody>
          <a:bodyPr wrap="none" anchor="ctr"/>
          <a:lstStyle/>
          <a:p>
            <a:pPr>
              <a:defRPr/>
            </a:pPr>
            <a:endParaRPr lang="ko-KR" altLang="en-US"/>
          </a:p>
        </p:txBody>
      </p:sp>
      <p:sp>
        <p:nvSpPr>
          <p:cNvPr id="23" name="AutoShape 100"/>
          <p:cNvSpPr>
            <a:spLocks noChangeArrowheads="1"/>
          </p:cNvSpPr>
          <p:nvPr/>
        </p:nvSpPr>
        <p:spPr bwMode="auto">
          <a:xfrm>
            <a:off x="5441435" y="4427533"/>
            <a:ext cx="2581173" cy="1854200"/>
          </a:xfrm>
          <a:prstGeom prst="roundRect">
            <a:avLst>
              <a:gd name="adj" fmla="val 4194"/>
            </a:avLst>
          </a:prstGeom>
          <a:solidFill>
            <a:schemeClr val="bg1"/>
          </a:solidFill>
          <a:ln w="19050" algn="ctr">
            <a:solidFill>
              <a:srgbClr val="CBE9C1">
                <a:alpha val="60001"/>
              </a:srgbClr>
            </a:solidFill>
            <a:round/>
            <a:headEnd/>
            <a:tailEnd/>
          </a:ln>
          <a:effectLst>
            <a:outerShdw dist="17961" dir="2700000" algn="ctr" rotWithShape="0">
              <a:schemeClr val="bg2"/>
            </a:outerShdw>
          </a:effectLst>
        </p:spPr>
        <p:txBody>
          <a:bodyPr wrap="none" anchor="ctr"/>
          <a:lstStyle/>
          <a:p>
            <a:pPr algn="l">
              <a:lnSpc>
                <a:spcPct val="130000"/>
              </a:lnSpc>
              <a:defRPr/>
            </a:pPr>
            <a:endParaRPr lang="ko-KR" altLang="en-US" sz="1100" dirty="0"/>
          </a:p>
          <a:p>
            <a:pPr algn="l">
              <a:lnSpc>
                <a:spcPct val="130000"/>
              </a:lnSpc>
              <a:buFontTx/>
              <a:buBlip>
                <a:blip r:embed="rId3"/>
              </a:buBlip>
              <a:defRPr/>
            </a:pPr>
            <a:endParaRPr lang="ko-KR" altLang="en-US" sz="1100" dirty="0"/>
          </a:p>
          <a:p>
            <a:pPr algn="l">
              <a:lnSpc>
                <a:spcPct val="130000"/>
              </a:lnSpc>
              <a:buFontTx/>
              <a:buBlip>
                <a:blip r:embed="rId3"/>
              </a:buBlip>
              <a:defRPr/>
            </a:pPr>
            <a:endParaRPr lang="ko-KR" altLang="en-US" sz="1100" dirty="0"/>
          </a:p>
          <a:p>
            <a:pPr algn="l">
              <a:lnSpc>
                <a:spcPct val="130000"/>
              </a:lnSpc>
              <a:buFontTx/>
              <a:buBlip>
                <a:blip r:embed="rId3"/>
              </a:buBlip>
              <a:defRPr/>
            </a:pPr>
            <a:endParaRPr lang="ko-KR" altLang="en-US" sz="1100" dirty="0"/>
          </a:p>
          <a:p>
            <a:pPr algn="l">
              <a:lnSpc>
                <a:spcPct val="130000"/>
              </a:lnSpc>
              <a:buFontTx/>
              <a:buBlip>
                <a:blip r:embed="rId3"/>
              </a:buBlip>
              <a:defRPr/>
            </a:pPr>
            <a:endParaRPr lang="ko-KR" altLang="en-US" sz="1100" dirty="0"/>
          </a:p>
          <a:p>
            <a:pPr algn="l">
              <a:lnSpc>
                <a:spcPct val="130000"/>
              </a:lnSpc>
              <a:buFontTx/>
              <a:buBlip>
                <a:blip r:embed="rId3"/>
              </a:buBlip>
              <a:defRPr/>
            </a:pPr>
            <a:endParaRPr lang="en-US" altLang="ko-KR" sz="1100" dirty="0"/>
          </a:p>
        </p:txBody>
      </p:sp>
      <p:sp>
        <p:nvSpPr>
          <p:cNvPr id="24" name="AutoShape 101"/>
          <p:cNvSpPr>
            <a:spLocks noChangeArrowheads="1"/>
          </p:cNvSpPr>
          <p:nvPr/>
        </p:nvSpPr>
        <p:spPr bwMode="auto">
          <a:xfrm>
            <a:off x="5441435" y="3975094"/>
            <a:ext cx="2581173" cy="367548"/>
          </a:xfrm>
          <a:prstGeom prst="roundRect">
            <a:avLst>
              <a:gd name="adj" fmla="val 29532"/>
            </a:avLst>
          </a:prstGeom>
          <a:gradFill rotWithShape="1">
            <a:gsLst>
              <a:gs pos="0">
                <a:schemeClr val="bg1"/>
              </a:gs>
              <a:gs pos="100000">
                <a:srgbClr val="DBF0D4"/>
              </a:gs>
            </a:gsLst>
            <a:lin ang="2700000" scaled="1"/>
          </a:gradFill>
          <a:ln w="19050" algn="ctr">
            <a:solidFill>
              <a:srgbClr val="CBE9C1">
                <a:alpha val="60001"/>
              </a:srgbClr>
            </a:solidFill>
            <a:round/>
            <a:headEnd/>
            <a:tailEnd/>
          </a:ln>
          <a:effectLst>
            <a:outerShdw dist="17961" dir="2700000" algn="ctr" rotWithShape="0">
              <a:schemeClr val="bg2"/>
            </a:outerShdw>
          </a:effectLst>
        </p:spPr>
        <p:txBody>
          <a:bodyPr wrap="none" anchor="ctr"/>
          <a:lstStyle/>
          <a:p>
            <a:pPr lvl="0" defTabSz="1222375"/>
            <a:r>
              <a:rPr kumimoji="0" lang="ko-KR" altLang="en-US" sz="1300" b="1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업무 중에 보여질 수 있는 </a:t>
            </a:r>
            <a:endParaRPr kumimoji="0" lang="en-US" altLang="ko-KR" sz="13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lvl="0" defTabSz="1222375"/>
            <a:r>
              <a:rPr kumimoji="0" lang="ko-KR" altLang="en-US" sz="13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주도적</a:t>
            </a:r>
            <a:r>
              <a:rPr lang="ko-KR" altLang="en-US" sz="13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인</a:t>
            </a:r>
            <a:r>
              <a:rPr kumimoji="0" lang="ko-KR" altLang="en-US" sz="13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3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중간관리자</a:t>
            </a:r>
            <a:r>
              <a:rPr kumimoji="0" lang="ko-KR" altLang="en-US" sz="13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로서의</a:t>
            </a:r>
            <a:r>
              <a:rPr kumimoji="0" lang="en-US" altLang="ko-KR" sz="13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ko-KR" altLang="en-US" sz="1300" b="1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역할</a:t>
            </a:r>
            <a:endParaRPr kumimoji="0" lang="ko-KR" altLang="en-US" sz="1300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" name="Text Box 31"/>
          <p:cNvSpPr txBox="1">
            <a:spLocks noChangeArrowheads="1"/>
          </p:cNvSpPr>
          <p:nvPr/>
        </p:nvSpPr>
        <p:spPr bwMode="auto">
          <a:xfrm>
            <a:off x="5310763" y="4418087"/>
            <a:ext cx="2886858" cy="16237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122163" tIns="61082" rIns="122163" bIns="61082">
            <a:spAutoFit/>
          </a:bodyPr>
          <a:lstStyle/>
          <a:p>
            <a:pPr defTabSz="1222375">
              <a:lnSpc>
                <a:spcPct val="150000"/>
              </a:lnSpc>
              <a:buFontTx/>
              <a:buChar char="-"/>
            </a:pPr>
            <a:r>
              <a:rPr kumimoji="0" lang="ko-KR" altLang="en-US" sz="1300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300" dirty="0" smtClean="0">
                <a:latin typeface="맑은 고딕" pitchFamily="50" charset="-127"/>
                <a:ea typeface="맑은 고딕" pitchFamily="50" charset="-127"/>
              </a:rPr>
              <a:t>조직</a:t>
            </a:r>
            <a:r>
              <a:rPr kumimoji="0" lang="ko-KR" altLang="en-US" sz="1300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ko-KR" altLang="en-US" sz="1300" dirty="0">
                <a:latin typeface="맑은 고딕" pitchFamily="50" charset="-127"/>
                <a:ea typeface="맑은 고딕" pitchFamily="50" charset="-127"/>
              </a:rPr>
              <a:t>이해</a:t>
            </a:r>
            <a:r>
              <a:rPr kumimoji="0" lang="en-US" altLang="ko-KR" sz="1300" dirty="0" smtClean="0">
                <a:latin typeface="맑은 고딕" pitchFamily="50" charset="-127"/>
                <a:ea typeface="맑은 고딕" pitchFamily="50" charset="-127"/>
              </a:rPr>
              <a:t>/ </a:t>
            </a:r>
            <a:r>
              <a:rPr kumimoji="0" lang="ko-KR" altLang="en-US" sz="1300" dirty="0" smtClean="0">
                <a:latin typeface="맑은 고딕" pitchFamily="50" charset="-127"/>
                <a:ea typeface="맑은 고딕" pitchFamily="50" charset="-127"/>
              </a:rPr>
              <a:t>시정방침 이해</a:t>
            </a:r>
            <a:endParaRPr kumimoji="0" lang="en-US" altLang="ko-KR" sz="1300" dirty="0" smtClean="0">
              <a:latin typeface="맑은 고딕" pitchFamily="50" charset="-127"/>
              <a:ea typeface="맑은 고딕" pitchFamily="50" charset="-127"/>
            </a:endParaRPr>
          </a:p>
          <a:p>
            <a:pPr defTabSz="1222375">
              <a:lnSpc>
                <a:spcPct val="150000"/>
              </a:lnSpc>
              <a:buFontTx/>
              <a:buChar char="-"/>
            </a:pPr>
            <a:r>
              <a:rPr kumimoji="0" lang="en-US" altLang="ko-KR" sz="1300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ko-KR" altLang="en-US" sz="1300" dirty="0" smtClean="0">
                <a:latin typeface="맑은 고딕" pitchFamily="50" charset="-127"/>
                <a:ea typeface="맑은 고딕" pitchFamily="50" charset="-127"/>
              </a:rPr>
              <a:t>환경변화에 따른 비전과 전략 </a:t>
            </a:r>
            <a:endParaRPr kumimoji="0" lang="en-US" altLang="ko-KR" sz="1300" dirty="0" smtClean="0">
              <a:latin typeface="맑은 고딕" pitchFamily="50" charset="-127"/>
              <a:ea typeface="맑은 고딕" pitchFamily="50" charset="-127"/>
            </a:endParaRPr>
          </a:p>
          <a:p>
            <a:pPr defTabSz="1222375">
              <a:lnSpc>
                <a:spcPct val="150000"/>
              </a:lnSpc>
              <a:buFontTx/>
              <a:buChar char="-"/>
            </a:pPr>
            <a:r>
              <a:rPr kumimoji="0" lang="en-US" altLang="ko-KR" sz="1300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ko-KR" altLang="en-US" sz="1300" dirty="0" smtClean="0">
                <a:latin typeface="맑은 고딕" pitchFamily="50" charset="-127"/>
                <a:ea typeface="맑은 고딕" pitchFamily="50" charset="-127"/>
              </a:rPr>
              <a:t>성공한 중간관리자의 역할과 책임</a:t>
            </a:r>
            <a:endParaRPr kumimoji="0" lang="en-US" altLang="ko-KR" sz="1300" dirty="0" smtClean="0">
              <a:latin typeface="맑은 고딕" pitchFamily="50" charset="-127"/>
              <a:ea typeface="맑은 고딕" pitchFamily="50" charset="-127"/>
            </a:endParaRPr>
          </a:p>
          <a:p>
            <a:pPr defTabSz="1222375">
              <a:lnSpc>
                <a:spcPct val="150000"/>
              </a:lnSpc>
              <a:buFontTx/>
              <a:buChar char="-"/>
            </a:pPr>
            <a:r>
              <a:rPr kumimoji="0" lang="en-US" altLang="ko-KR" sz="1300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300" dirty="0" smtClean="0">
                <a:latin typeface="맑은 고딕" pitchFamily="50" charset="-127"/>
                <a:ea typeface="맑은 고딕" pitchFamily="50" charset="-127"/>
              </a:rPr>
              <a:t>중간관리자의</a:t>
            </a:r>
            <a:r>
              <a:rPr kumimoji="0" lang="ko-KR" altLang="en-US" sz="1300" dirty="0" smtClean="0">
                <a:latin typeface="맑은 고딕" pitchFamily="50" charset="-127"/>
                <a:ea typeface="맑은 고딕" pitchFamily="50" charset="-127"/>
              </a:rPr>
              <a:t> 바람직한 역할</a:t>
            </a:r>
            <a:endParaRPr kumimoji="0" lang="en-US" altLang="ko-KR" sz="1300" dirty="0" smtClean="0">
              <a:latin typeface="맑은 고딕" pitchFamily="50" charset="-127"/>
              <a:ea typeface="맑은 고딕" pitchFamily="50" charset="-127"/>
            </a:endParaRPr>
          </a:p>
          <a:p>
            <a:pPr defTabSz="1222375">
              <a:lnSpc>
                <a:spcPct val="150000"/>
              </a:lnSpc>
              <a:buFontTx/>
              <a:buChar char="-"/>
            </a:pPr>
            <a:r>
              <a:rPr kumimoji="0" lang="en-US" altLang="ko-KR" sz="1300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ko-KR" altLang="en-US" sz="1300" dirty="0" smtClean="0">
                <a:latin typeface="맑은 고딕" pitchFamily="50" charset="-127"/>
                <a:ea typeface="맑은 고딕" pitchFamily="50" charset="-127"/>
              </a:rPr>
              <a:t>자신의 리더십 잠재역량 개발</a:t>
            </a:r>
            <a:endParaRPr kumimoji="0" lang="ko-KR" altLang="en-US" sz="13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" name="Text Box 31"/>
          <p:cNvSpPr txBox="1">
            <a:spLocks noChangeArrowheads="1"/>
          </p:cNvSpPr>
          <p:nvPr/>
        </p:nvSpPr>
        <p:spPr bwMode="auto">
          <a:xfrm>
            <a:off x="2454507" y="4428804"/>
            <a:ext cx="2882049" cy="16237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122163" tIns="61082" rIns="122163" bIns="61082">
            <a:spAutoFit/>
          </a:bodyPr>
          <a:lstStyle/>
          <a:p>
            <a:pPr defTabSz="1222375">
              <a:lnSpc>
                <a:spcPct val="150000"/>
              </a:lnSpc>
              <a:buFontTx/>
              <a:buChar char="-"/>
            </a:pPr>
            <a:r>
              <a:rPr kumimoji="0" lang="ko-KR" altLang="en-US" sz="1300" dirty="0" smtClean="0">
                <a:latin typeface="맑은 고딕" pitchFamily="50" charset="-127"/>
                <a:ea typeface="맑은 고딕" pitchFamily="50" charset="-127"/>
              </a:rPr>
              <a:t> 고성과 조직의 특징과 리더 역할 </a:t>
            </a:r>
            <a:endParaRPr kumimoji="0" lang="en-US" altLang="ko-KR" sz="1300" dirty="0" smtClean="0">
              <a:latin typeface="맑은 고딕" pitchFamily="50" charset="-127"/>
              <a:ea typeface="맑은 고딕" pitchFamily="50" charset="-127"/>
            </a:endParaRPr>
          </a:p>
          <a:p>
            <a:pPr defTabSz="1222375">
              <a:lnSpc>
                <a:spcPct val="150000"/>
              </a:lnSpc>
              <a:buFontTx/>
              <a:buChar char="-"/>
            </a:pPr>
            <a:r>
              <a:rPr kumimoji="0" lang="en-US" altLang="ko-KR" sz="1300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ko-KR" altLang="en-US" sz="1300" dirty="0" smtClean="0">
                <a:latin typeface="맑은 고딕" pitchFamily="50" charset="-127"/>
                <a:ea typeface="맑은 고딕" pitchFamily="50" charset="-127"/>
              </a:rPr>
              <a:t>시 비전에 따른 과</a:t>
            </a:r>
            <a:r>
              <a:rPr kumimoji="0" lang="en-US" altLang="ko-KR" sz="1300" dirty="0" smtClean="0">
                <a:latin typeface="맑은 고딕" pitchFamily="50" charset="-127"/>
                <a:ea typeface="맑은 고딕" pitchFamily="50" charset="-127"/>
              </a:rPr>
              <a:t>(</a:t>
            </a:r>
            <a:r>
              <a:rPr kumimoji="0" lang="ko-KR" altLang="en-US" sz="1300" dirty="0" smtClean="0">
                <a:latin typeface="맑은 고딕" pitchFamily="50" charset="-127"/>
                <a:ea typeface="맑은 고딕" pitchFamily="50" charset="-127"/>
              </a:rPr>
              <a:t>담당</a:t>
            </a:r>
            <a:r>
              <a:rPr lang="en-US" altLang="ko-KR" sz="1300" dirty="0">
                <a:latin typeface="맑은 고딕" pitchFamily="50" charset="-127"/>
                <a:ea typeface="맑은 고딕" pitchFamily="50" charset="-127"/>
              </a:rPr>
              <a:t>)</a:t>
            </a:r>
            <a:r>
              <a:rPr kumimoji="0" lang="ko-KR" altLang="en-US" sz="1300" dirty="0" smtClean="0">
                <a:latin typeface="맑은 고딕" pitchFamily="50" charset="-127"/>
                <a:ea typeface="맑은 고딕" pitchFamily="50" charset="-127"/>
              </a:rPr>
              <a:t>목표 설정</a:t>
            </a:r>
            <a:endParaRPr kumimoji="0" lang="en-US" altLang="ko-KR" sz="1300" dirty="0" smtClean="0">
              <a:latin typeface="맑은 고딕" pitchFamily="50" charset="-127"/>
              <a:ea typeface="맑은 고딕" pitchFamily="50" charset="-127"/>
            </a:endParaRPr>
          </a:p>
          <a:p>
            <a:pPr defTabSz="1222375">
              <a:lnSpc>
                <a:spcPct val="150000"/>
              </a:lnSpc>
              <a:buFontTx/>
              <a:buChar char="-"/>
            </a:pPr>
            <a:r>
              <a:rPr kumimoji="0" lang="en-US" altLang="ko-KR" sz="1300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ko-KR" altLang="en-US" sz="1300" dirty="0" smtClean="0">
                <a:latin typeface="맑은 고딕" pitchFamily="50" charset="-127"/>
                <a:ea typeface="맑은 고딕" pitchFamily="50" charset="-127"/>
              </a:rPr>
              <a:t>목표관리와 효율적 업무분배</a:t>
            </a:r>
            <a:endParaRPr kumimoji="0" lang="en-US" altLang="ko-KR" sz="1300" dirty="0" smtClean="0">
              <a:latin typeface="맑은 고딕" pitchFamily="50" charset="-127"/>
              <a:ea typeface="맑은 고딕" pitchFamily="50" charset="-127"/>
            </a:endParaRPr>
          </a:p>
          <a:p>
            <a:pPr defTabSz="1222375">
              <a:lnSpc>
                <a:spcPct val="150000"/>
              </a:lnSpc>
              <a:buFontTx/>
              <a:buChar char="-"/>
            </a:pPr>
            <a:r>
              <a:rPr kumimoji="0" lang="en-US" altLang="ko-KR" sz="1300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0" lang="ko-KR" altLang="en-US" sz="1300" dirty="0" smtClean="0">
                <a:latin typeface="맑은 고딕" pitchFamily="50" charset="-127"/>
                <a:ea typeface="맑은 고딕" pitchFamily="50" charset="-127"/>
              </a:rPr>
              <a:t>커뮤니케이션과 동기부여</a:t>
            </a:r>
            <a:endParaRPr kumimoji="0" lang="en-US" altLang="ko-KR" sz="1300" dirty="0" smtClean="0">
              <a:latin typeface="맑은 고딕" pitchFamily="50" charset="-127"/>
              <a:ea typeface="맑은 고딕" pitchFamily="50" charset="-127"/>
            </a:endParaRPr>
          </a:p>
          <a:p>
            <a:pPr defTabSz="1222375">
              <a:lnSpc>
                <a:spcPct val="150000"/>
              </a:lnSpc>
              <a:buFontTx/>
              <a:buChar char="-"/>
            </a:pPr>
            <a:r>
              <a:rPr kumimoji="0" lang="ko-KR" altLang="en-US" sz="1300" dirty="0" smtClean="0">
                <a:latin typeface="맑은 고딕" pitchFamily="50" charset="-127"/>
                <a:ea typeface="맑은 고딕" pitchFamily="50" charset="-127"/>
              </a:rPr>
              <a:t> 이상적인 조직 관리를 위한 계획</a:t>
            </a:r>
            <a:endParaRPr kumimoji="0" lang="ko-KR" altLang="en-US" sz="13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5" name="Rectangle 20"/>
          <p:cNvSpPr>
            <a:spLocks noChangeArrowheads="1"/>
          </p:cNvSpPr>
          <p:nvPr/>
        </p:nvSpPr>
        <p:spPr bwMode="auto">
          <a:xfrm>
            <a:off x="318950" y="681797"/>
            <a:ext cx="9278937" cy="9787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latinLnBrk="0" hangingPunct="0">
              <a:lnSpc>
                <a:spcPct val="120000"/>
              </a:lnSpc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</a:pPr>
            <a:r>
              <a:rPr kumimoji="1" lang="ko-KR" altLang="en-US" sz="1600" dirty="0" smtClean="0">
                <a:latin typeface="+mn-ea"/>
              </a:rPr>
              <a:t>중간관리자로서 </a:t>
            </a:r>
            <a:r>
              <a:rPr kumimoji="1" lang="ko-KR" altLang="en-US" sz="1600" dirty="0">
                <a:latin typeface="+mn-ea"/>
              </a:rPr>
              <a:t>갖추어야 할 바람직한 역할 및 역량에 대한 학습이 보다 현업에 적용되도록 하기 </a:t>
            </a:r>
            <a:r>
              <a:rPr kumimoji="1" lang="ko-KR" altLang="en-US" sz="1600" dirty="0" smtClean="0">
                <a:latin typeface="+mn-ea"/>
              </a:rPr>
              <a:t>위해서</a:t>
            </a:r>
            <a:r>
              <a:rPr kumimoji="1" lang="en-US" altLang="ko-KR" sz="1600" dirty="0" smtClean="0">
                <a:latin typeface="+mn-ea"/>
              </a:rPr>
              <a:t>,</a:t>
            </a:r>
            <a:r>
              <a:rPr kumimoji="1" lang="ko-KR" altLang="en-US" sz="1600" dirty="0" smtClean="0">
                <a:latin typeface="+mn-ea"/>
              </a:rPr>
              <a:t> 리더로서의 </a:t>
            </a:r>
            <a:r>
              <a:rPr kumimoji="1" lang="ko-KR" altLang="en-US" sz="1600" dirty="0">
                <a:latin typeface="+mn-ea"/>
              </a:rPr>
              <a:t>바람직한 역할 정립과 리더가 반드시 수행해야 하는 조직관리 기본 </a:t>
            </a:r>
            <a:r>
              <a:rPr kumimoji="1" lang="ko-KR" altLang="en-US" sz="1600" dirty="0" smtClean="0">
                <a:latin typeface="+mn-ea"/>
              </a:rPr>
              <a:t>기술</a:t>
            </a:r>
            <a:r>
              <a:rPr kumimoji="1" lang="en-US" altLang="ko-KR" sz="1600" dirty="0" smtClean="0">
                <a:latin typeface="+mn-ea"/>
              </a:rPr>
              <a:t>/</a:t>
            </a:r>
            <a:r>
              <a:rPr kumimoji="1" lang="ko-KR" altLang="en-US" sz="1600" dirty="0" smtClean="0">
                <a:latin typeface="+mn-ea"/>
              </a:rPr>
              <a:t>능력을 학습하고 이를 </a:t>
            </a:r>
            <a:r>
              <a:rPr kumimoji="1" lang="ko-KR" altLang="en-US" sz="1600" dirty="0">
                <a:latin typeface="+mn-ea"/>
              </a:rPr>
              <a:t>현장에서 활용할 수 있도록 </a:t>
            </a:r>
            <a:r>
              <a:rPr kumimoji="1" lang="ko-KR" altLang="en-US" sz="1600" dirty="0" smtClean="0">
                <a:latin typeface="+mn-ea"/>
              </a:rPr>
              <a:t>하는 역량 강화과정을 운영하여야 함</a:t>
            </a:r>
            <a:endParaRPr kumimoji="1" lang="en-US" altLang="ko-KR" sz="1600" dirty="0">
              <a:latin typeface="+mn-ea"/>
            </a:endParaRPr>
          </a:p>
        </p:txBody>
      </p:sp>
      <p:grpSp>
        <p:nvGrpSpPr>
          <p:cNvPr id="41" name="그룹 40"/>
          <p:cNvGrpSpPr/>
          <p:nvPr/>
        </p:nvGrpSpPr>
        <p:grpSpPr>
          <a:xfrm rot="20000380">
            <a:off x="7263212" y="6039329"/>
            <a:ext cx="908497" cy="307777"/>
            <a:chOff x="8667805" y="4050273"/>
            <a:chExt cx="908497" cy="307777"/>
          </a:xfrm>
        </p:grpSpPr>
        <p:cxnSp>
          <p:nvCxnSpPr>
            <p:cNvPr id="38" name="직선 연결선 37"/>
            <p:cNvCxnSpPr/>
            <p:nvPr/>
          </p:nvCxnSpPr>
          <p:spPr>
            <a:xfrm>
              <a:off x="8667805" y="4077072"/>
              <a:ext cx="908497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직선 연결선 38"/>
            <p:cNvCxnSpPr/>
            <p:nvPr/>
          </p:nvCxnSpPr>
          <p:spPr>
            <a:xfrm>
              <a:off x="8667805" y="4312742"/>
              <a:ext cx="908497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Rectangle 21"/>
            <p:cNvSpPr>
              <a:spLocks noChangeArrowheads="1"/>
            </p:cNvSpPr>
            <p:nvPr/>
          </p:nvSpPr>
          <p:spPr bwMode="auto">
            <a:xfrm>
              <a:off x="8760416" y="4050273"/>
              <a:ext cx="72327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ko-KR" altLang="en-US" sz="1400" smtClean="0">
                  <a:latin typeface="맑은 고딕" pitchFamily="50" charset="-127"/>
                  <a:ea typeface="맑은 고딕" pitchFamily="50" charset="-127"/>
                </a:rPr>
                <a:t>예시적</a:t>
              </a:r>
              <a:endParaRPr lang="ko-KR" altLang="en-US" sz="1400" dirty="0"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sp>
        <p:nvSpPr>
          <p:cNvPr id="29" name="제목 3"/>
          <p:cNvSpPr txBox="1">
            <a:spLocks/>
          </p:cNvSpPr>
          <p:nvPr/>
        </p:nvSpPr>
        <p:spPr>
          <a:xfrm>
            <a:off x="57116" y="143344"/>
            <a:ext cx="2536272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3. </a:t>
            </a:r>
            <a:r>
              <a:rPr lang="ko-KR" altLang="en-US" dirty="0" smtClean="0">
                <a:latin typeface="맑은 고딕" panose="020B0503020000020004" pitchFamily="50" charset="-127"/>
              </a:rPr>
              <a:t>구성원 역량 강화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7504938" y="187786"/>
            <a:ext cx="20810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Ⅶ.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조직 역량 강화 방안</a:t>
            </a:r>
          </a:p>
        </p:txBody>
      </p:sp>
    </p:spTree>
    <p:extLst>
      <p:ext uri="{BB962C8B-B14F-4D97-AF65-F5344CB8AC3E}">
        <p14:creationId xmlns:p14="http://schemas.microsoft.com/office/powerpoint/2010/main" val="3577893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 descr="01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0" y="188640"/>
            <a:ext cx="9906000" cy="6858000"/>
          </a:xfrm>
          <a:prstGeom prst="rect">
            <a:avLst/>
          </a:prstGeom>
        </p:spPr>
      </p:pic>
      <p:pic>
        <p:nvPicPr>
          <p:cNvPr id="3" name="Picture 54" descr="감사합니다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8199" y="1232661"/>
            <a:ext cx="6184840" cy="758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077120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직사각형 77"/>
          <p:cNvSpPr/>
          <p:nvPr/>
        </p:nvSpPr>
        <p:spPr>
          <a:xfrm>
            <a:off x="764662" y="5857891"/>
            <a:ext cx="8786874" cy="649285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1450" indent="-171450" latinLnBrk="0">
              <a:lnSpc>
                <a:spcPct val="120000"/>
              </a:lnSpc>
              <a:buFont typeface="Wingdings" pitchFamily="2" charset="2"/>
              <a:buChar char="§"/>
            </a:pPr>
            <a:r>
              <a:rPr lang="ko-KR" altLang="en-US" sz="1100" dirty="0" smtClean="0">
                <a:solidFill>
                  <a:prstClr val="black"/>
                </a:solidFill>
                <a:latin typeface="+mn-ea"/>
              </a:rPr>
              <a:t>정부정책 변화에 따라 </a:t>
            </a:r>
            <a:r>
              <a:rPr lang="ko-KR" altLang="en-US" sz="1100" dirty="0" err="1" smtClean="0">
                <a:solidFill>
                  <a:prstClr val="black"/>
                </a:solidFill>
                <a:latin typeface="+mn-ea"/>
              </a:rPr>
              <a:t>지역내</a:t>
            </a:r>
            <a:r>
              <a:rPr lang="ko-KR" altLang="en-US" sz="1100" dirty="0" smtClean="0">
                <a:solidFill>
                  <a:prstClr val="black"/>
                </a:solidFill>
                <a:latin typeface="+mn-ea"/>
              </a:rPr>
              <a:t> 산업발전을 위한 종합계획 의 수립과 함께 인근 혹은 산업적 연관성이 강한 타 </a:t>
            </a:r>
            <a:r>
              <a:rPr lang="ko-KR" altLang="en-US" sz="1100" dirty="0" err="1" smtClean="0">
                <a:solidFill>
                  <a:prstClr val="black"/>
                </a:solidFill>
                <a:latin typeface="+mn-ea"/>
              </a:rPr>
              <a:t>지자체와의</a:t>
            </a:r>
            <a:r>
              <a:rPr lang="ko-KR" altLang="en-US" sz="1100" dirty="0" smtClean="0">
                <a:solidFill>
                  <a:prstClr val="black"/>
                </a:solidFill>
                <a:latin typeface="+mn-ea"/>
              </a:rPr>
              <a:t> 연계협력사업 계획 수립과 중장기적으로 육성할 산업의 선정이 필요함</a:t>
            </a:r>
            <a:endParaRPr lang="en-US" altLang="ko-KR" sz="1100" dirty="0" smtClean="0">
              <a:solidFill>
                <a:prstClr val="black"/>
              </a:solidFill>
              <a:latin typeface="+mn-ea"/>
            </a:endParaRPr>
          </a:p>
          <a:p>
            <a:pPr marL="171450" indent="-171450" latinLnBrk="0">
              <a:lnSpc>
                <a:spcPct val="120000"/>
              </a:lnSpc>
              <a:buFont typeface="Wingdings" pitchFamily="2" charset="2"/>
              <a:buChar char="§"/>
            </a:pPr>
            <a:r>
              <a:rPr lang="ko-KR" altLang="en-US" sz="1100" dirty="0" smtClean="0">
                <a:solidFill>
                  <a:prstClr val="black"/>
                </a:solidFill>
                <a:latin typeface="+mn-ea"/>
              </a:rPr>
              <a:t>충남 </a:t>
            </a:r>
            <a:r>
              <a:rPr lang="ko-KR" altLang="en-US" sz="1100" dirty="0" err="1" smtClean="0">
                <a:solidFill>
                  <a:prstClr val="black"/>
                </a:solidFill>
                <a:latin typeface="+mn-ea"/>
              </a:rPr>
              <a:t>지자체의</a:t>
            </a:r>
            <a:r>
              <a:rPr lang="ko-KR" altLang="en-US" sz="1100" dirty="0" smtClean="0">
                <a:solidFill>
                  <a:prstClr val="black"/>
                </a:solidFill>
                <a:latin typeface="+mn-ea"/>
              </a:rPr>
              <a:t> 움직임에 대응할 수 있는 조직의 유연성이 필요함</a:t>
            </a:r>
            <a:endParaRPr lang="en-US" altLang="ko-KR" sz="1100" dirty="0" smtClean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45" name="Text Box 6"/>
          <p:cNvSpPr txBox="1">
            <a:spLocks noChangeArrowheads="1"/>
          </p:cNvSpPr>
          <p:nvPr/>
        </p:nvSpPr>
        <p:spPr bwMode="auto">
          <a:xfrm>
            <a:off x="3634370" y="1571612"/>
            <a:ext cx="263726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latinLnBrk="0"/>
            <a:r>
              <a:rPr lang="ko-KR" altLang="en-US" sz="1400" i="1" u="sng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정부의 지역산업발전정책 변화</a:t>
            </a:r>
            <a:endParaRPr lang="en-US" altLang="ko-KR" sz="1400" i="1" u="sng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12" name="Text Box 10"/>
          <p:cNvSpPr txBox="1">
            <a:spLocks noChangeArrowheads="1"/>
          </p:cNvSpPr>
          <p:nvPr/>
        </p:nvSpPr>
        <p:spPr bwMode="auto">
          <a:xfrm>
            <a:off x="4765190" y="5634256"/>
            <a:ext cx="5000660" cy="152198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pPr>
              <a:buFont typeface="Wingdings" pitchFamily="2" charset="2"/>
              <a:buNone/>
            </a:pPr>
            <a:r>
              <a:rPr kumimoji="1" lang="en-US" altLang="ko-KR" sz="1000" dirty="0" smtClean="0">
                <a:latin typeface="+mn-ea"/>
              </a:rPr>
              <a:t>※ Source</a:t>
            </a:r>
            <a:r>
              <a:rPr kumimoji="1" lang="en-US" altLang="ko-KR" sz="1000" dirty="0">
                <a:latin typeface="+mn-ea"/>
              </a:rPr>
              <a:t>: </a:t>
            </a:r>
            <a:r>
              <a:rPr kumimoji="1" lang="ko-KR" altLang="en-US" sz="1000" dirty="0" smtClean="0">
                <a:latin typeface="+mn-ea"/>
              </a:rPr>
              <a:t>정부의 </a:t>
            </a:r>
            <a:r>
              <a:rPr kumimoji="1" lang="ko-KR" altLang="en-US" sz="1000" dirty="0" err="1" smtClean="0">
                <a:latin typeface="+mn-ea"/>
              </a:rPr>
              <a:t>자역산업발전정책</a:t>
            </a:r>
            <a:r>
              <a:rPr kumimoji="1" lang="ko-KR" altLang="en-US" sz="1000" dirty="0" smtClean="0">
                <a:latin typeface="+mn-ea"/>
              </a:rPr>
              <a:t> 변화와 </a:t>
            </a:r>
            <a:r>
              <a:rPr kumimoji="1" lang="ko-KR" altLang="en-US" sz="1000" dirty="0" err="1" smtClean="0">
                <a:latin typeface="+mn-ea"/>
              </a:rPr>
              <a:t>지자체의</a:t>
            </a:r>
            <a:r>
              <a:rPr kumimoji="1" lang="ko-KR" altLang="en-US" sz="1000" dirty="0" smtClean="0">
                <a:latin typeface="+mn-ea"/>
              </a:rPr>
              <a:t> 대응 </a:t>
            </a:r>
            <a:r>
              <a:rPr kumimoji="1" lang="en-US" altLang="ko-KR" sz="1000" dirty="0" smtClean="0">
                <a:latin typeface="+mn-ea"/>
              </a:rPr>
              <a:t>(2014), </a:t>
            </a:r>
            <a:r>
              <a:rPr kumimoji="1" lang="ko-KR" altLang="en-US" sz="1000" dirty="0" smtClean="0">
                <a:latin typeface="+mn-ea"/>
              </a:rPr>
              <a:t>대전발전연구원</a:t>
            </a:r>
          </a:p>
        </p:txBody>
      </p:sp>
      <p:sp>
        <p:nvSpPr>
          <p:cNvPr id="9" name="AutoShape 3"/>
          <p:cNvSpPr>
            <a:spLocks noChangeArrowheads="1"/>
          </p:cNvSpPr>
          <p:nvPr/>
        </p:nvSpPr>
        <p:spPr bwMode="auto">
          <a:xfrm>
            <a:off x="333930" y="2010370"/>
            <a:ext cx="540000" cy="35747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accent1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 wrap="none" lIns="36000" tIns="72000" rIns="36000" bIns="72000" anchor="ctr"/>
          <a:lstStyle/>
          <a:p>
            <a:pPr algn="ctr" latinLnBrk="0">
              <a:spcBef>
                <a:spcPct val="0"/>
              </a:spcBef>
            </a:pPr>
            <a:r>
              <a:rPr lang="ko-KR" altLang="en-US" sz="11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공간</a:t>
            </a:r>
            <a:endParaRPr lang="en-US" altLang="ko-KR" sz="1100" dirty="0" smtClea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latinLnBrk="0">
              <a:spcBef>
                <a:spcPct val="0"/>
              </a:spcBef>
            </a:pPr>
            <a:r>
              <a:rPr lang="ko-KR" altLang="en-US" sz="11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범위</a:t>
            </a:r>
            <a:endParaRPr lang="en-US" altLang="ko-KR" sz="11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7" name="Rectangle 16"/>
          <p:cNvSpPr>
            <a:spLocks noChangeArrowheads="1"/>
          </p:cNvSpPr>
          <p:nvPr/>
        </p:nvSpPr>
        <p:spPr bwMode="auto">
          <a:xfrm>
            <a:off x="333930" y="2425828"/>
            <a:ext cx="540000" cy="1167887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wrap="none" lIns="36000" tIns="72000" rIns="36000" bIns="72000" anchor="ctr"/>
          <a:lstStyle/>
          <a:p>
            <a:pPr algn="ctr" latinLnBrk="0"/>
            <a:r>
              <a:rPr lang="ko-KR" altLang="en-US" sz="1050" dirty="0" smtClean="0">
                <a:solidFill>
                  <a:schemeClr val="bg1"/>
                </a:solidFill>
                <a:latin typeface="+mn-ea"/>
              </a:rPr>
              <a:t>광역권</a:t>
            </a:r>
            <a:r>
              <a:rPr lang="en-US" altLang="ko-KR" sz="1050" dirty="0" smtClean="0">
                <a:solidFill>
                  <a:schemeClr val="bg1"/>
                </a:solidFill>
                <a:latin typeface="+mn-ea"/>
              </a:rPr>
              <a:t>/</a:t>
            </a:r>
          </a:p>
          <a:p>
            <a:pPr algn="ctr" latinLnBrk="0"/>
            <a:r>
              <a:rPr lang="ko-KR" altLang="en-US" sz="1050" dirty="0" smtClean="0">
                <a:solidFill>
                  <a:schemeClr val="bg1"/>
                </a:solidFill>
                <a:latin typeface="+mn-ea"/>
              </a:rPr>
              <a:t>시∙도간</a:t>
            </a:r>
            <a:endParaRPr lang="ko-KR" altLang="en-US" sz="105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04" name="Rectangle 16"/>
          <p:cNvSpPr>
            <a:spLocks noChangeArrowheads="1"/>
          </p:cNvSpPr>
          <p:nvPr/>
        </p:nvSpPr>
        <p:spPr bwMode="auto">
          <a:xfrm>
            <a:off x="333930" y="3667597"/>
            <a:ext cx="540000" cy="892386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wrap="none" lIns="36000" tIns="72000" rIns="36000" bIns="72000" anchor="ctr"/>
          <a:lstStyle/>
          <a:p>
            <a:pPr algn="ctr" latinLnBrk="0"/>
            <a:r>
              <a:rPr lang="ko-KR" altLang="en-US" sz="1050" dirty="0" smtClean="0">
                <a:solidFill>
                  <a:schemeClr val="bg1"/>
                </a:solidFill>
                <a:latin typeface="+mn-ea"/>
              </a:rPr>
              <a:t>시∙도</a:t>
            </a:r>
            <a:endParaRPr lang="ko-KR" altLang="en-US" sz="105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07" name="Rectangle 16"/>
          <p:cNvSpPr>
            <a:spLocks noChangeArrowheads="1"/>
          </p:cNvSpPr>
          <p:nvPr/>
        </p:nvSpPr>
        <p:spPr bwMode="auto">
          <a:xfrm>
            <a:off x="333930" y="4639852"/>
            <a:ext cx="540000" cy="892386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wrap="none" lIns="36000" tIns="72000" rIns="36000" bIns="72000" anchor="ctr"/>
          <a:lstStyle/>
          <a:p>
            <a:pPr algn="ctr" latinLnBrk="0"/>
            <a:r>
              <a:rPr lang="ko-KR" altLang="en-US" sz="1050" dirty="0" smtClean="0">
                <a:solidFill>
                  <a:schemeClr val="bg1"/>
                </a:solidFill>
                <a:latin typeface="+mn-ea"/>
              </a:rPr>
              <a:t>시∙군∙구</a:t>
            </a:r>
            <a:endParaRPr lang="ko-KR" altLang="en-US" sz="105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0" name="AutoShape 3"/>
          <p:cNvSpPr>
            <a:spLocks noChangeArrowheads="1"/>
          </p:cNvSpPr>
          <p:nvPr/>
        </p:nvSpPr>
        <p:spPr bwMode="auto">
          <a:xfrm>
            <a:off x="944951" y="2010370"/>
            <a:ext cx="903102" cy="357470"/>
          </a:xfrm>
          <a:prstGeom prst="homePlate">
            <a:avLst>
              <a:gd name="adj" fmla="val 25924"/>
            </a:avLst>
          </a:prstGeom>
          <a:solidFill>
            <a:schemeClr val="accent1">
              <a:lumMod val="50000"/>
            </a:schemeClr>
          </a:solidFill>
          <a:ln w="9525" algn="ctr">
            <a:solidFill>
              <a:schemeClr val="accent1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 wrap="none" lIns="36000" tIns="72000" rIns="36000" bIns="72000" anchor="ctr"/>
          <a:lstStyle/>
          <a:p>
            <a:pPr algn="ctr" latinLnBrk="0">
              <a:spcBef>
                <a:spcPct val="0"/>
              </a:spcBef>
            </a:pPr>
            <a:r>
              <a:rPr lang="en-US" altLang="ko-KR" sz="11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~2012</a:t>
            </a:r>
            <a:endParaRPr lang="en-US" altLang="ko-KR" sz="11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1" name="AutoShape 3"/>
          <p:cNvSpPr>
            <a:spLocks noChangeArrowheads="1"/>
          </p:cNvSpPr>
          <p:nvPr/>
        </p:nvSpPr>
        <p:spPr bwMode="auto">
          <a:xfrm>
            <a:off x="1931152" y="2010370"/>
            <a:ext cx="903102" cy="357470"/>
          </a:xfrm>
          <a:prstGeom prst="homePlate">
            <a:avLst>
              <a:gd name="adj" fmla="val 25892"/>
            </a:avLst>
          </a:prstGeom>
          <a:solidFill>
            <a:schemeClr val="accent1">
              <a:lumMod val="50000"/>
            </a:schemeClr>
          </a:solidFill>
          <a:ln w="9525" algn="ctr">
            <a:solidFill>
              <a:schemeClr val="accent1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 wrap="none" lIns="36000" tIns="72000" rIns="36000" bIns="72000" anchor="ctr"/>
          <a:lstStyle/>
          <a:p>
            <a:pPr algn="ctr" latinLnBrk="0">
              <a:spcBef>
                <a:spcPct val="0"/>
              </a:spcBef>
            </a:pPr>
            <a:r>
              <a:rPr lang="en-US" altLang="ko-KR" sz="11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2013</a:t>
            </a:r>
            <a:endParaRPr lang="en-US" altLang="ko-KR" sz="11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2" name="AutoShape 3"/>
          <p:cNvSpPr>
            <a:spLocks noChangeArrowheads="1"/>
          </p:cNvSpPr>
          <p:nvPr/>
        </p:nvSpPr>
        <p:spPr bwMode="auto">
          <a:xfrm>
            <a:off x="2917352" y="2010370"/>
            <a:ext cx="903102" cy="357470"/>
          </a:xfrm>
          <a:prstGeom prst="homePlate">
            <a:avLst>
              <a:gd name="adj" fmla="val 25892"/>
            </a:avLst>
          </a:prstGeom>
          <a:solidFill>
            <a:schemeClr val="accent1">
              <a:lumMod val="50000"/>
            </a:schemeClr>
          </a:solidFill>
          <a:ln w="9525" algn="ctr">
            <a:solidFill>
              <a:schemeClr val="accent1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 wrap="none" lIns="36000" tIns="72000" rIns="36000" bIns="72000" anchor="ctr"/>
          <a:lstStyle/>
          <a:p>
            <a:pPr algn="ctr" latinLnBrk="0">
              <a:spcBef>
                <a:spcPct val="0"/>
              </a:spcBef>
            </a:pPr>
            <a:r>
              <a:rPr lang="en-US" altLang="ko-KR" sz="11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2014</a:t>
            </a:r>
            <a:endParaRPr lang="en-US" altLang="ko-KR" sz="11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3" name="AutoShape 3"/>
          <p:cNvSpPr>
            <a:spLocks noChangeArrowheads="1"/>
          </p:cNvSpPr>
          <p:nvPr/>
        </p:nvSpPr>
        <p:spPr bwMode="auto">
          <a:xfrm>
            <a:off x="3896246" y="2010370"/>
            <a:ext cx="903102" cy="357470"/>
          </a:xfrm>
          <a:prstGeom prst="homePlate">
            <a:avLst>
              <a:gd name="adj" fmla="val 25892"/>
            </a:avLst>
          </a:prstGeom>
          <a:solidFill>
            <a:schemeClr val="accent1">
              <a:lumMod val="50000"/>
            </a:schemeClr>
          </a:solidFill>
          <a:ln w="9525" algn="ctr">
            <a:solidFill>
              <a:schemeClr val="accent1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 wrap="none" lIns="36000" tIns="72000" rIns="36000" bIns="72000" anchor="ctr"/>
          <a:lstStyle/>
          <a:p>
            <a:pPr algn="ctr" latinLnBrk="0">
              <a:spcBef>
                <a:spcPct val="0"/>
              </a:spcBef>
            </a:pPr>
            <a:r>
              <a:rPr lang="en-US" altLang="ko-KR" sz="11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2015</a:t>
            </a:r>
            <a:endParaRPr lang="en-US" altLang="ko-KR" sz="11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2" name="Rectangle 21"/>
          <p:cNvSpPr>
            <a:spLocks noChangeArrowheads="1"/>
          </p:cNvSpPr>
          <p:nvPr/>
        </p:nvSpPr>
        <p:spPr bwMode="auto">
          <a:xfrm>
            <a:off x="1931152" y="2425828"/>
            <a:ext cx="903102" cy="35935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algn="ctr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  <a:effectLst/>
        </p:spPr>
        <p:txBody>
          <a:bodyPr wrap="none" lIns="36000" tIns="72000" rIns="36000" bIns="72000" anchor="ctr"/>
          <a:lstStyle/>
          <a:p>
            <a:pPr algn="ctr" latinLnBrk="0"/>
            <a:r>
              <a:rPr lang="ko-KR" altLang="en-US" sz="900" dirty="0" smtClean="0">
                <a:latin typeface="+mn-ea"/>
              </a:rPr>
              <a:t>광역선도사업</a:t>
            </a:r>
            <a:endParaRPr lang="en-US" altLang="ko-KR" sz="900" dirty="0" smtClean="0">
              <a:latin typeface="+mn-ea"/>
            </a:endParaRPr>
          </a:p>
          <a:p>
            <a:pPr algn="ctr" latinLnBrk="0"/>
            <a:r>
              <a:rPr lang="en-US" altLang="ko-KR" sz="900" dirty="0" smtClean="0">
                <a:latin typeface="+mn-ea"/>
              </a:rPr>
              <a:t>(</a:t>
            </a:r>
            <a:r>
              <a:rPr lang="ko-KR" altLang="en-US" sz="900" dirty="0" smtClean="0">
                <a:latin typeface="+mn-ea"/>
              </a:rPr>
              <a:t>선도</a:t>
            </a:r>
            <a:r>
              <a:rPr lang="en-US" altLang="ko-KR" sz="900" dirty="0" smtClean="0">
                <a:latin typeface="+mn-ea"/>
              </a:rPr>
              <a:t>+</a:t>
            </a:r>
            <a:r>
              <a:rPr lang="ko-KR" altLang="en-US" sz="900" dirty="0" smtClean="0">
                <a:latin typeface="+mn-ea"/>
              </a:rPr>
              <a:t>연계협력</a:t>
            </a:r>
            <a:r>
              <a:rPr lang="en-US" altLang="ko-KR" sz="900" dirty="0" smtClean="0">
                <a:latin typeface="+mn-ea"/>
              </a:rPr>
              <a:t>)</a:t>
            </a:r>
            <a:endParaRPr lang="ko-KR" altLang="en-US" sz="900" dirty="0">
              <a:latin typeface="+mn-ea"/>
            </a:endParaRPr>
          </a:p>
        </p:txBody>
      </p: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2917352" y="2425827"/>
            <a:ext cx="903102" cy="35935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algn="ctr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  <a:effectLst/>
        </p:spPr>
        <p:txBody>
          <a:bodyPr wrap="none" lIns="36000" tIns="72000" rIns="36000" bIns="72000" anchor="ctr"/>
          <a:lstStyle/>
          <a:p>
            <a:pPr algn="ctr" latinLnBrk="0"/>
            <a:r>
              <a:rPr lang="ko-KR" altLang="en-US" sz="900" dirty="0" smtClean="0">
                <a:latin typeface="+mn-ea"/>
              </a:rPr>
              <a:t>광역선도사업</a:t>
            </a:r>
            <a:endParaRPr lang="en-US" altLang="ko-KR" sz="900" dirty="0" smtClean="0">
              <a:latin typeface="+mn-ea"/>
            </a:endParaRPr>
          </a:p>
          <a:p>
            <a:pPr algn="ctr" latinLnBrk="0"/>
            <a:r>
              <a:rPr lang="en-US" altLang="ko-KR" sz="900" dirty="0" smtClean="0">
                <a:latin typeface="+mn-ea"/>
              </a:rPr>
              <a:t>(</a:t>
            </a:r>
            <a:r>
              <a:rPr lang="ko-KR" altLang="en-US" sz="900" dirty="0" smtClean="0">
                <a:latin typeface="+mn-ea"/>
              </a:rPr>
              <a:t>선도</a:t>
            </a:r>
            <a:r>
              <a:rPr lang="en-US" altLang="ko-KR" sz="900" dirty="0" smtClean="0">
                <a:latin typeface="+mn-ea"/>
              </a:rPr>
              <a:t>+</a:t>
            </a:r>
            <a:r>
              <a:rPr lang="ko-KR" altLang="en-US" sz="900" dirty="0" smtClean="0">
                <a:latin typeface="+mn-ea"/>
              </a:rPr>
              <a:t>연계협력</a:t>
            </a:r>
            <a:r>
              <a:rPr lang="en-US" altLang="ko-KR" sz="900" dirty="0" smtClean="0">
                <a:latin typeface="+mn-ea"/>
              </a:rPr>
              <a:t>)</a:t>
            </a:r>
            <a:endParaRPr lang="ko-KR" altLang="en-US" sz="900" dirty="0">
              <a:latin typeface="+mn-ea"/>
            </a:endParaRPr>
          </a:p>
        </p:txBody>
      </p:sp>
      <p:sp>
        <p:nvSpPr>
          <p:cNvPr id="39" name="Rectangle 38"/>
          <p:cNvSpPr>
            <a:spLocks noChangeArrowheads="1"/>
          </p:cNvSpPr>
          <p:nvPr/>
        </p:nvSpPr>
        <p:spPr bwMode="auto">
          <a:xfrm>
            <a:off x="3896246" y="2431782"/>
            <a:ext cx="903102" cy="353395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algn="ctr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  <a:effectLst/>
        </p:spPr>
        <p:txBody>
          <a:bodyPr wrap="none" lIns="36000" tIns="72000" rIns="36000" bIns="72000" anchor="ctr"/>
          <a:lstStyle/>
          <a:p>
            <a:pPr algn="ctr" latinLnBrk="0"/>
            <a:r>
              <a:rPr lang="ko-KR" altLang="en-US" sz="900" dirty="0" smtClean="0">
                <a:latin typeface="+mn-ea"/>
              </a:rPr>
              <a:t>광역선도사업</a:t>
            </a:r>
            <a:endParaRPr lang="en-US" altLang="ko-KR" sz="900" dirty="0" smtClean="0">
              <a:latin typeface="+mn-ea"/>
            </a:endParaRPr>
          </a:p>
          <a:p>
            <a:pPr algn="ctr" latinLnBrk="0"/>
            <a:r>
              <a:rPr lang="en-US" altLang="ko-KR" sz="900" dirty="0" smtClean="0">
                <a:latin typeface="+mn-ea"/>
              </a:rPr>
              <a:t>(</a:t>
            </a:r>
            <a:r>
              <a:rPr lang="ko-KR" altLang="en-US" sz="900" dirty="0" smtClean="0">
                <a:latin typeface="+mn-ea"/>
              </a:rPr>
              <a:t>종료</a:t>
            </a:r>
            <a:r>
              <a:rPr lang="en-US" altLang="ko-KR" sz="900" dirty="0" smtClean="0">
                <a:latin typeface="+mn-ea"/>
              </a:rPr>
              <a:t>)</a:t>
            </a:r>
            <a:endParaRPr lang="ko-KR" altLang="en-US" sz="900" dirty="0">
              <a:latin typeface="+mn-ea"/>
            </a:endParaRPr>
          </a:p>
        </p:txBody>
      </p:sp>
      <p:cxnSp>
        <p:nvCxnSpPr>
          <p:cNvPr id="90" name="직선 연결선 89"/>
          <p:cNvCxnSpPr/>
          <p:nvPr/>
        </p:nvCxnSpPr>
        <p:spPr>
          <a:xfrm>
            <a:off x="3896246" y="2432820"/>
            <a:ext cx="903102" cy="352357"/>
          </a:xfrm>
          <a:prstGeom prst="lin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944951" y="2425828"/>
            <a:ext cx="903102" cy="35935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algn="ctr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  <a:effectLst/>
        </p:spPr>
        <p:txBody>
          <a:bodyPr wrap="none" lIns="36000" tIns="72000" rIns="36000" bIns="72000" anchor="ctr"/>
          <a:lstStyle/>
          <a:p>
            <a:pPr algn="ctr" latinLnBrk="0"/>
            <a:r>
              <a:rPr lang="ko-KR" altLang="en-US" sz="900" dirty="0" smtClean="0">
                <a:latin typeface="+mn-ea"/>
              </a:rPr>
              <a:t>광역선도사업</a:t>
            </a:r>
            <a:endParaRPr lang="en-US" altLang="ko-KR" sz="900" dirty="0" smtClean="0">
              <a:latin typeface="+mn-ea"/>
            </a:endParaRPr>
          </a:p>
          <a:p>
            <a:pPr algn="ctr" latinLnBrk="0"/>
            <a:r>
              <a:rPr lang="en-US" altLang="ko-KR" sz="900" dirty="0" smtClean="0">
                <a:latin typeface="+mn-ea"/>
              </a:rPr>
              <a:t>(</a:t>
            </a:r>
            <a:r>
              <a:rPr lang="ko-KR" altLang="en-US" sz="900" dirty="0" smtClean="0">
                <a:latin typeface="+mn-ea"/>
              </a:rPr>
              <a:t>선도</a:t>
            </a:r>
            <a:r>
              <a:rPr lang="en-US" altLang="ko-KR" sz="900" dirty="0" smtClean="0">
                <a:latin typeface="+mn-ea"/>
              </a:rPr>
              <a:t>+</a:t>
            </a:r>
            <a:r>
              <a:rPr lang="ko-KR" altLang="en-US" sz="900" dirty="0" smtClean="0">
                <a:latin typeface="+mn-ea"/>
              </a:rPr>
              <a:t>연계협력</a:t>
            </a:r>
            <a:r>
              <a:rPr lang="en-US" altLang="ko-KR" sz="900" dirty="0" smtClean="0">
                <a:latin typeface="+mn-ea"/>
              </a:rPr>
              <a:t>)</a:t>
            </a:r>
            <a:endParaRPr lang="ko-KR" altLang="en-US" sz="900" dirty="0">
              <a:latin typeface="+mn-ea"/>
            </a:endParaRPr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944950" y="2785178"/>
            <a:ext cx="903102" cy="808537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  <a:effectLst/>
        </p:spPr>
        <p:txBody>
          <a:bodyPr wrap="none" lIns="36000" rIns="36000" anchor="ctr">
            <a:noAutofit/>
          </a:bodyPr>
          <a:lstStyle/>
          <a:p>
            <a:pPr latinLnBrk="0"/>
            <a:r>
              <a:rPr lang="ko-KR" altLang="en-US" sz="900" dirty="0" smtClean="0">
                <a:latin typeface="+mn-ea"/>
              </a:rPr>
              <a:t>의약∙바이오</a:t>
            </a:r>
            <a:r>
              <a:rPr lang="en-US" altLang="ko-KR" sz="900" dirty="0" smtClean="0">
                <a:latin typeface="+mn-ea"/>
              </a:rPr>
              <a:t>,</a:t>
            </a:r>
          </a:p>
          <a:p>
            <a:pPr latinLnBrk="0"/>
            <a:r>
              <a:rPr lang="ko-KR" altLang="en-US" sz="900" dirty="0" err="1" smtClean="0">
                <a:latin typeface="+mn-ea"/>
              </a:rPr>
              <a:t>실용로복</a:t>
            </a:r>
            <a:r>
              <a:rPr lang="en-US" altLang="ko-KR" sz="900" dirty="0" smtClean="0">
                <a:latin typeface="+mn-ea"/>
              </a:rPr>
              <a:t>,</a:t>
            </a:r>
          </a:p>
          <a:p>
            <a:pPr latinLnBrk="0"/>
            <a:r>
              <a:rPr lang="ko-KR" altLang="en-US" sz="900" dirty="0" err="1" smtClean="0">
                <a:latin typeface="+mn-ea"/>
              </a:rPr>
              <a:t>신재생</a:t>
            </a:r>
            <a:r>
              <a:rPr lang="ko-KR" altLang="en-US" sz="900" dirty="0" smtClean="0">
                <a:latin typeface="+mn-ea"/>
              </a:rPr>
              <a:t> 등</a:t>
            </a:r>
            <a:endParaRPr lang="en-US" altLang="ko-KR" sz="900" dirty="0" smtClean="0">
              <a:latin typeface="+mn-ea"/>
            </a:endParaRPr>
          </a:p>
          <a:p>
            <a:pPr latinLnBrk="0"/>
            <a:r>
              <a:rPr lang="en-US" altLang="ko-KR" sz="900" dirty="0" smtClean="0">
                <a:latin typeface="+mn-ea"/>
              </a:rPr>
              <a:t>12</a:t>
            </a:r>
            <a:r>
              <a:rPr lang="ko-KR" altLang="en-US" sz="900" dirty="0" smtClean="0">
                <a:latin typeface="+mn-ea"/>
              </a:rPr>
              <a:t>개 선도산업</a:t>
            </a:r>
            <a:endParaRPr lang="en-US" altLang="ko-KR" sz="900" dirty="0">
              <a:latin typeface="+mn-ea"/>
            </a:endParaRPr>
          </a:p>
        </p:txBody>
      </p:sp>
      <p:sp>
        <p:nvSpPr>
          <p:cNvPr id="23" name="Rectangle 22"/>
          <p:cNvSpPr>
            <a:spLocks noChangeArrowheads="1"/>
          </p:cNvSpPr>
          <p:nvPr/>
        </p:nvSpPr>
        <p:spPr bwMode="auto">
          <a:xfrm>
            <a:off x="1931151" y="2785178"/>
            <a:ext cx="903102" cy="808537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  <a:effectLst/>
        </p:spPr>
        <p:txBody>
          <a:bodyPr wrap="none" lIns="36000" rIns="36000" anchor="ctr">
            <a:noAutofit/>
          </a:bodyPr>
          <a:lstStyle/>
          <a:p>
            <a:pPr latinLnBrk="0"/>
            <a:r>
              <a:rPr lang="ko-KR" altLang="en-US" sz="900" dirty="0" smtClean="0">
                <a:latin typeface="+mn-ea"/>
              </a:rPr>
              <a:t>차세대의약</a:t>
            </a:r>
            <a:r>
              <a:rPr lang="en-US" altLang="ko-KR" sz="900" dirty="0" smtClean="0">
                <a:latin typeface="+mn-ea"/>
              </a:rPr>
              <a:t>,</a:t>
            </a:r>
          </a:p>
          <a:p>
            <a:pPr latinLnBrk="0"/>
            <a:r>
              <a:rPr lang="ko-KR" altLang="en-US" sz="900" dirty="0" smtClean="0">
                <a:latin typeface="+mn-ea"/>
              </a:rPr>
              <a:t>무선통신융합</a:t>
            </a:r>
            <a:r>
              <a:rPr lang="en-US" altLang="ko-KR" sz="900" dirty="0" smtClean="0">
                <a:latin typeface="+mn-ea"/>
              </a:rPr>
              <a:t>,</a:t>
            </a:r>
          </a:p>
          <a:p>
            <a:pPr latinLnBrk="0"/>
            <a:r>
              <a:rPr lang="ko-KR" altLang="en-US" sz="900" dirty="0" err="1" smtClean="0">
                <a:latin typeface="+mn-ea"/>
              </a:rPr>
              <a:t>나노융합소재</a:t>
            </a:r>
            <a:r>
              <a:rPr lang="ko-KR" altLang="en-US" sz="900" dirty="0" smtClean="0">
                <a:latin typeface="+mn-ea"/>
              </a:rPr>
              <a:t> 등</a:t>
            </a:r>
            <a:endParaRPr lang="en-US" altLang="ko-KR" sz="900" dirty="0" smtClean="0">
              <a:latin typeface="+mn-ea"/>
            </a:endParaRPr>
          </a:p>
          <a:p>
            <a:pPr latinLnBrk="0"/>
            <a:r>
              <a:rPr lang="en-US" altLang="ko-KR" sz="900" dirty="0" smtClean="0">
                <a:latin typeface="+mn-ea"/>
              </a:rPr>
              <a:t>22</a:t>
            </a:r>
            <a:r>
              <a:rPr lang="ko-KR" altLang="en-US" sz="900" dirty="0" smtClean="0">
                <a:latin typeface="+mn-ea"/>
              </a:rPr>
              <a:t>개 선도산업</a:t>
            </a:r>
            <a:endParaRPr lang="ko-KR" altLang="en-US" sz="900" dirty="0">
              <a:latin typeface="+mn-ea"/>
            </a:endParaRPr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2917352" y="2785178"/>
            <a:ext cx="903102" cy="808537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  <a:effectLst/>
        </p:spPr>
        <p:txBody>
          <a:bodyPr wrap="none" lIns="36000" rIns="36000" anchor="ctr">
            <a:noAutofit/>
          </a:bodyPr>
          <a:lstStyle/>
          <a:p>
            <a:pPr latinLnBrk="0"/>
            <a:r>
              <a:rPr lang="ko-KR" altLang="en-US" sz="900" dirty="0" err="1" smtClean="0">
                <a:latin typeface="+mn-ea"/>
              </a:rPr>
              <a:t>산업협력권사업</a:t>
            </a:r>
            <a:endParaRPr lang="en-US" altLang="ko-KR" sz="900" dirty="0" smtClean="0">
              <a:latin typeface="+mn-ea"/>
            </a:endParaRPr>
          </a:p>
          <a:p>
            <a:pPr latinLnBrk="0"/>
            <a:r>
              <a:rPr lang="en-US" altLang="ko-KR" sz="900" dirty="0" smtClean="0">
                <a:latin typeface="+mn-ea"/>
              </a:rPr>
              <a:t>(</a:t>
            </a:r>
            <a:r>
              <a:rPr lang="ko-KR" altLang="en-US" sz="900" dirty="0" smtClean="0">
                <a:latin typeface="+mn-ea"/>
              </a:rPr>
              <a:t>시범</a:t>
            </a:r>
            <a:r>
              <a:rPr lang="en-US" altLang="ko-KR" sz="900" dirty="0" smtClean="0">
                <a:latin typeface="+mn-ea"/>
              </a:rPr>
              <a:t>)</a:t>
            </a:r>
            <a:endParaRPr lang="ko-KR" altLang="en-US" sz="900" dirty="0">
              <a:latin typeface="+mn-ea"/>
            </a:endParaRPr>
          </a:p>
        </p:txBody>
      </p:sp>
      <p:sp>
        <p:nvSpPr>
          <p:cNvPr id="94" name="Rectangle 16"/>
          <p:cNvSpPr>
            <a:spLocks noChangeArrowheads="1"/>
          </p:cNvSpPr>
          <p:nvPr/>
        </p:nvSpPr>
        <p:spPr bwMode="auto">
          <a:xfrm>
            <a:off x="944950" y="3667597"/>
            <a:ext cx="903102" cy="35935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algn="ctr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  <a:effectLst/>
        </p:spPr>
        <p:txBody>
          <a:bodyPr wrap="none" lIns="36000" tIns="72000" rIns="36000" bIns="72000" anchor="ctr"/>
          <a:lstStyle/>
          <a:p>
            <a:pPr algn="ctr" latinLnBrk="0"/>
            <a:r>
              <a:rPr lang="ko-KR" altLang="en-US" sz="900" smtClean="0">
                <a:latin typeface="+mn-ea"/>
              </a:rPr>
              <a:t>지역전략사업</a:t>
            </a:r>
            <a:endParaRPr lang="ko-KR" altLang="en-US" sz="900" dirty="0">
              <a:latin typeface="+mn-ea"/>
            </a:endParaRPr>
          </a:p>
        </p:txBody>
      </p:sp>
      <p:sp>
        <p:nvSpPr>
          <p:cNvPr id="95" name="Rectangle 17"/>
          <p:cNvSpPr>
            <a:spLocks noChangeArrowheads="1"/>
          </p:cNvSpPr>
          <p:nvPr/>
        </p:nvSpPr>
        <p:spPr bwMode="auto">
          <a:xfrm>
            <a:off x="944950" y="4021436"/>
            <a:ext cx="903102" cy="539025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  <a:effectLst/>
        </p:spPr>
        <p:txBody>
          <a:bodyPr wrap="none" lIns="36000" rIns="36000" anchor="ctr">
            <a:noAutofit/>
          </a:bodyPr>
          <a:lstStyle/>
          <a:p>
            <a:pPr latinLnBrk="0"/>
            <a:r>
              <a:rPr lang="ko-KR" altLang="en-US" sz="900" dirty="0" smtClean="0">
                <a:latin typeface="+mn-ea"/>
              </a:rPr>
              <a:t>섬유</a:t>
            </a:r>
            <a:r>
              <a:rPr lang="en-US" altLang="ko-KR" sz="900" dirty="0" smtClean="0">
                <a:latin typeface="+mn-ea"/>
              </a:rPr>
              <a:t>, </a:t>
            </a:r>
            <a:r>
              <a:rPr lang="ko-KR" altLang="en-US" sz="900" dirty="0" smtClean="0">
                <a:latin typeface="+mn-ea"/>
              </a:rPr>
              <a:t>조선 등</a:t>
            </a:r>
            <a:endParaRPr lang="en-US" altLang="ko-KR" sz="900" dirty="0" smtClean="0">
              <a:latin typeface="+mn-ea"/>
            </a:endParaRPr>
          </a:p>
          <a:p>
            <a:pPr latinLnBrk="0"/>
            <a:r>
              <a:rPr lang="en-US" altLang="ko-KR" sz="900" dirty="0" smtClean="0">
                <a:latin typeface="+mn-ea"/>
              </a:rPr>
              <a:t>52</a:t>
            </a:r>
            <a:r>
              <a:rPr lang="ko-KR" altLang="en-US" sz="900" dirty="0" smtClean="0">
                <a:latin typeface="+mn-ea"/>
              </a:rPr>
              <a:t>개 산업</a:t>
            </a:r>
            <a:endParaRPr lang="en-US" altLang="ko-KR" sz="900" dirty="0">
              <a:latin typeface="+mn-ea"/>
            </a:endParaRPr>
          </a:p>
        </p:txBody>
      </p:sp>
      <p:sp>
        <p:nvSpPr>
          <p:cNvPr id="96" name="Rectangle 16"/>
          <p:cNvSpPr>
            <a:spLocks noChangeArrowheads="1"/>
          </p:cNvSpPr>
          <p:nvPr/>
        </p:nvSpPr>
        <p:spPr bwMode="auto">
          <a:xfrm>
            <a:off x="1931151" y="3667597"/>
            <a:ext cx="903102" cy="892386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algn="ctr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  <a:effectLst/>
        </p:spPr>
        <p:txBody>
          <a:bodyPr wrap="none" lIns="36000" tIns="72000" rIns="36000" bIns="72000" anchor="ctr"/>
          <a:lstStyle/>
          <a:p>
            <a:pPr algn="ctr" latinLnBrk="0"/>
            <a:r>
              <a:rPr lang="en-US" altLang="ko-KR" sz="900" dirty="0" smtClean="0">
                <a:latin typeface="+mn-ea"/>
              </a:rPr>
              <a:t>(</a:t>
            </a:r>
            <a:r>
              <a:rPr lang="ko-KR" altLang="en-US" sz="900" dirty="0" smtClean="0">
                <a:latin typeface="+mn-ea"/>
              </a:rPr>
              <a:t>新</a:t>
            </a:r>
            <a:r>
              <a:rPr lang="en-US" altLang="ko-KR" sz="900" dirty="0" smtClean="0">
                <a:latin typeface="+mn-ea"/>
              </a:rPr>
              <a:t>)</a:t>
            </a:r>
            <a:r>
              <a:rPr lang="ko-KR" altLang="en-US" sz="900" dirty="0" smtClean="0">
                <a:latin typeface="+mn-ea"/>
              </a:rPr>
              <a:t>특화사업</a:t>
            </a:r>
            <a:endParaRPr lang="ko-KR" altLang="en-US" sz="900" dirty="0">
              <a:latin typeface="+mn-ea"/>
            </a:endParaRPr>
          </a:p>
        </p:txBody>
      </p:sp>
      <p:sp>
        <p:nvSpPr>
          <p:cNvPr id="97" name="Rectangle 17"/>
          <p:cNvSpPr>
            <a:spLocks noChangeArrowheads="1"/>
          </p:cNvSpPr>
          <p:nvPr/>
        </p:nvSpPr>
        <p:spPr bwMode="auto">
          <a:xfrm>
            <a:off x="1931151" y="4544505"/>
            <a:ext cx="903102" cy="988212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  <a:effectLst/>
        </p:spPr>
        <p:txBody>
          <a:bodyPr wrap="none" lIns="36000" rIns="36000" anchor="ctr">
            <a:noAutofit/>
          </a:bodyPr>
          <a:lstStyle/>
          <a:p>
            <a:pPr latinLnBrk="0"/>
            <a:r>
              <a:rPr lang="ko-KR" altLang="en-US" sz="900" dirty="0" smtClean="0">
                <a:latin typeface="+mn-ea"/>
              </a:rPr>
              <a:t>금속가공</a:t>
            </a:r>
            <a:r>
              <a:rPr lang="en-US" altLang="ko-KR" sz="900" dirty="0" smtClean="0">
                <a:latin typeface="+mn-ea"/>
              </a:rPr>
              <a:t>,</a:t>
            </a:r>
          </a:p>
          <a:p>
            <a:pPr latinLnBrk="0"/>
            <a:r>
              <a:rPr lang="ko-KR" altLang="en-US" sz="900" dirty="0" smtClean="0">
                <a:latin typeface="+mn-ea"/>
              </a:rPr>
              <a:t>생활섬유</a:t>
            </a:r>
            <a:r>
              <a:rPr lang="en-US" altLang="ko-KR" sz="900" dirty="0" smtClean="0">
                <a:latin typeface="+mn-ea"/>
              </a:rPr>
              <a:t>,</a:t>
            </a:r>
          </a:p>
          <a:p>
            <a:pPr latinLnBrk="0"/>
            <a:r>
              <a:rPr lang="ko-KR" altLang="en-US" sz="900" dirty="0" smtClean="0">
                <a:latin typeface="+mn-ea"/>
              </a:rPr>
              <a:t>기능성화장품 등</a:t>
            </a:r>
            <a:endParaRPr lang="en-US" altLang="ko-KR" sz="900" dirty="0" smtClean="0">
              <a:latin typeface="+mn-ea"/>
            </a:endParaRPr>
          </a:p>
          <a:p>
            <a:pPr latinLnBrk="0"/>
            <a:r>
              <a:rPr lang="en-US" altLang="ko-KR" sz="900" dirty="0" smtClean="0">
                <a:latin typeface="+mn-ea"/>
              </a:rPr>
              <a:t>63</a:t>
            </a:r>
            <a:r>
              <a:rPr lang="ko-KR" altLang="en-US" sz="900" dirty="0" smtClean="0">
                <a:latin typeface="+mn-ea"/>
              </a:rPr>
              <a:t>개 산업</a:t>
            </a:r>
            <a:endParaRPr lang="en-US" altLang="ko-KR" sz="900" dirty="0">
              <a:latin typeface="+mn-ea"/>
            </a:endParaRPr>
          </a:p>
        </p:txBody>
      </p:sp>
      <p:sp>
        <p:nvSpPr>
          <p:cNvPr id="99" name="Rectangle 16"/>
          <p:cNvSpPr>
            <a:spLocks noChangeArrowheads="1"/>
          </p:cNvSpPr>
          <p:nvPr/>
        </p:nvSpPr>
        <p:spPr bwMode="auto">
          <a:xfrm>
            <a:off x="944950" y="4639852"/>
            <a:ext cx="903102" cy="35935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algn="ctr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  <a:effectLst/>
        </p:spPr>
        <p:txBody>
          <a:bodyPr wrap="none" lIns="36000" tIns="72000" rIns="36000" bIns="72000" anchor="ctr"/>
          <a:lstStyle/>
          <a:p>
            <a:pPr algn="ctr" latinLnBrk="0"/>
            <a:r>
              <a:rPr lang="ko-KR" altLang="en-US" sz="900" smtClean="0">
                <a:latin typeface="+mn-ea"/>
              </a:rPr>
              <a:t>지역특화사업</a:t>
            </a:r>
            <a:endParaRPr lang="ko-KR" altLang="en-US" sz="900" dirty="0">
              <a:latin typeface="+mn-ea"/>
            </a:endParaRPr>
          </a:p>
        </p:txBody>
      </p:sp>
      <p:sp>
        <p:nvSpPr>
          <p:cNvPr id="100" name="Rectangle 17"/>
          <p:cNvSpPr>
            <a:spLocks noChangeArrowheads="1"/>
          </p:cNvSpPr>
          <p:nvPr/>
        </p:nvSpPr>
        <p:spPr bwMode="auto">
          <a:xfrm>
            <a:off x="944950" y="4993692"/>
            <a:ext cx="903102" cy="539025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  <a:effectLst/>
        </p:spPr>
        <p:txBody>
          <a:bodyPr wrap="none" lIns="36000" rIns="36000" anchor="ctr">
            <a:noAutofit/>
          </a:bodyPr>
          <a:lstStyle/>
          <a:p>
            <a:pPr latinLnBrk="0"/>
            <a:r>
              <a:rPr lang="ko-KR" altLang="en-US" sz="900" dirty="0" smtClean="0">
                <a:latin typeface="+mn-ea"/>
              </a:rPr>
              <a:t>모시</a:t>
            </a:r>
            <a:r>
              <a:rPr lang="en-US" altLang="ko-KR" sz="900" dirty="0" smtClean="0">
                <a:latin typeface="+mn-ea"/>
              </a:rPr>
              <a:t>, </a:t>
            </a:r>
            <a:r>
              <a:rPr lang="ko-KR" altLang="en-US" sz="900" dirty="0" err="1" smtClean="0">
                <a:latin typeface="+mn-ea"/>
              </a:rPr>
              <a:t>임실치즈</a:t>
            </a:r>
            <a:endParaRPr lang="en-US" altLang="ko-KR" sz="900" dirty="0" smtClean="0">
              <a:latin typeface="+mn-ea"/>
            </a:endParaRPr>
          </a:p>
          <a:p>
            <a:pPr latinLnBrk="0"/>
            <a:r>
              <a:rPr lang="ko-KR" altLang="en-US" sz="900" dirty="0" smtClean="0">
                <a:latin typeface="+mn-ea"/>
              </a:rPr>
              <a:t>등 </a:t>
            </a:r>
            <a:r>
              <a:rPr lang="en-US" altLang="ko-KR" sz="900" dirty="0" smtClean="0">
                <a:latin typeface="+mn-ea"/>
              </a:rPr>
              <a:t>107</a:t>
            </a:r>
            <a:r>
              <a:rPr lang="ko-KR" altLang="en-US" sz="900" dirty="0" smtClean="0">
                <a:latin typeface="+mn-ea"/>
              </a:rPr>
              <a:t>개</a:t>
            </a:r>
            <a:endParaRPr lang="en-US" altLang="ko-KR" sz="900" dirty="0">
              <a:latin typeface="+mn-ea"/>
            </a:endParaRPr>
          </a:p>
        </p:txBody>
      </p:sp>
      <p:sp>
        <p:nvSpPr>
          <p:cNvPr id="108" name="Rectangle 16"/>
          <p:cNvSpPr>
            <a:spLocks noChangeArrowheads="1"/>
          </p:cNvSpPr>
          <p:nvPr/>
        </p:nvSpPr>
        <p:spPr bwMode="auto">
          <a:xfrm>
            <a:off x="2917352" y="3667597"/>
            <a:ext cx="903102" cy="892386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algn="ctr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  <a:effectLst/>
        </p:spPr>
        <p:txBody>
          <a:bodyPr wrap="none" lIns="36000" tIns="72000" rIns="36000" bIns="72000" anchor="ctr"/>
          <a:lstStyle/>
          <a:p>
            <a:pPr algn="ctr" latinLnBrk="0"/>
            <a:r>
              <a:rPr lang="en-US" altLang="ko-KR" sz="900" dirty="0" smtClean="0">
                <a:latin typeface="+mn-ea"/>
              </a:rPr>
              <a:t>(</a:t>
            </a:r>
            <a:r>
              <a:rPr lang="ko-KR" altLang="en-US" sz="900" dirty="0" smtClean="0">
                <a:latin typeface="+mn-ea"/>
              </a:rPr>
              <a:t>新</a:t>
            </a:r>
            <a:r>
              <a:rPr lang="en-US" altLang="ko-KR" sz="900" dirty="0" smtClean="0">
                <a:latin typeface="+mn-ea"/>
              </a:rPr>
              <a:t>)</a:t>
            </a:r>
            <a:r>
              <a:rPr lang="ko-KR" altLang="en-US" sz="900" dirty="0" smtClean="0">
                <a:latin typeface="+mn-ea"/>
              </a:rPr>
              <a:t>특화사업</a:t>
            </a:r>
            <a:endParaRPr lang="ko-KR" altLang="en-US" sz="900" dirty="0">
              <a:latin typeface="+mn-ea"/>
            </a:endParaRPr>
          </a:p>
        </p:txBody>
      </p:sp>
      <p:sp>
        <p:nvSpPr>
          <p:cNvPr id="109" name="Rectangle 16"/>
          <p:cNvSpPr>
            <a:spLocks noChangeArrowheads="1"/>
          </p:cNvSpPr>
          <p:nvPr/>
        </p:nvSpPr>
        <p:spPr bwMode="auto">
          <a:xfrm>
            <a:off x="2917352" y="4639852"/>
            <a:ext cx="903102" cy="892386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algn="ctr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  <a:effectLst/>
        </p:spPr>
        <p:txBody>
          <a:bodyPr wrap="none" lIns="36000" tIns="72000" rIns="36000" bIns="72000" anchor="ctr"/>
          <a:lstStyle/>
          <a:p>
            <a:pPr algn="ctr" latinLnBrk="0"/>
            <a:r>
              <a:rPr lang="ko-KR" altLang="en-US" sz="900" dirty="0" smtClean="0">
                <a:latin typeface="+mn-ea"/>
              </a:rPr>
              <a:t>지역연고사업</a:t>
            </a:r>
            <a:endParaRPr lang="en-US" altLang="ko-KR" sz="900" dirty="0" smtClean="0">
              <a:latin typeface="+mn-ea"/>
            </a:endParaRPr>
          </a:p>
          <a:p>
            <a:pPr algn="ctr" latinLnBrk="0"/>
            <a:r>
              <a:rPr lang="en-US" altLang="ko-KR" sz="900" dirty="0" smtClean="0">
                <a:latin typeface="+mn-ea"/>
              </a:rPr>
              <a:t>(</a:t>
            </a:r>
            <a:r>
              <a:rPr lang="ko-KR" altLang="en-US" sz="900" dirty="0" smtClean="0">
                <a:latin typeface="+mn-ea"/>
              </a:rPr>
              <a:t>시범</a:t>
            </a:r>
            <a:r>
              <a:rPr lang="en-US" altLang="ko-KR" sz="900" dirty="0" smtClean="0">
                <a:latin typeface="+mn-ea"/>
              </a:rPr>
              <a:t>)</a:t>
            </a:r>
            <a:endParaRPr lang="ko-KR" altLang="en-US" sz="900" dirty="0">
              <a:latin typeface="+mn-ea"/>
            </a:endParaRPr>
          </a:p>
        </p:txBody>
      </p:sp>
      <p:sp>
        <p:nvSpPr>
          <p:cNvPr id="113" name="Rectangle 16"/>
          <p:cNvSpPr>
            <a:spLocks noChangeArrowheads="1"/>
          </p:cNvSpPr>
          <p:nvPr/>
        </p:nvSpPr>
        <p:spPr bwMode="auto">
          <a:xfrm>
            <a:off x="3896246" y="4639852"/>
            <a:ext cx="903102" cy="35935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algn="ctr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  <a:effectLst/>
        </p:spPr>
        <p:txBody>
          <a:bodyPr wrap="none" lIns="36000" tIns="72000" rIns="36000" bIns="72000" anchor="ctr"/>
          <a:lstStyle/>
          <a:p>
            <a:pPr algn="ctr" latinLnBrk="0"/>
            <a:r>
              <a:rPr lang="ko-KR" altLang="en-US" sz="900" dirty="0" smtClean="0">
                <a:latin typeface="+mn-ea"/>
              </a:rPr>
              <a:t>지역연고사업</a:t>
            </a:r>
            <a:endParaRPr lang="en-US" altLang="ko-KR" sz="900" dirty="0" smtClean="0">
              <a:latin typeface="+mn-ea"/>
            </a:endParaRPr>
          </a:p>
          <a:p>
            <a:pPr algn="ctr" latinLnBrk="0"/>
            <a:r>
              <a:rPr lang="en-US" altLang="ko-KR" sz="900" dirty="0" smtClean="0">
                <a:latin typeface="+mn-ea"/>
              </a:rPr>
              <a:t>(</a:t>
            </a:r>
            <a:r>
              <a:rPr lang="ko-KR" altLang="en-US" sz="900" dirty="0" err="1" smtClean="0">
                <a:latin typeface="+mn-ea"/>
              </a:rPr>
              <a:t>본사업</a:t>
            </a:r>
            <a:r>
              <a:rPr lang="en-US" altLang="ko-KR" sz="900" dirty="0" smtClean="0">
                <a:latin typeface="+mn-ea"/>
              </a:rPr>
              <a:t>)</a:t>
            </a:r>
            <a:endParaRPr lang="ko-KR" altLang="en-US" sz="900" dirty="0">
              <a:latin typeface="+mn-ea"/>
            </a:endParaRPr>
          </a:p>
        </p:txBody>
      </p:sp>
      <p:sp>
        <p:nvSpPr>
          <p:cNvPr id="114" name="Rectangle 17"/>
          <p:cNvSpPr>
            <a:spLocks noChangeArrowheads="1"/>
          </p:cNvSpPr>
          <p:nvPr/>
        </p:nvSpPr>
        <p:spPr bwMode="auto">
          <a:xfrm>
            <a:off x="3896246" y="4993692"/>
            <a:ext cx="903102" cy="539025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  <a:effectLst/>
        </p:spPr>
        <p:txBody>
          <a:bodyPr wrap="none" lIns="36000" rIns="36000" anchor="ctr">
            <a:noAutofit/>
          </a:bodyPr>
          <a:lstStyle/>
          <a:p>
            <a:pPr latinLnBrk="0"/>
            <a:r>
              <a:rPr lang="ko-KR" altLang="en-US" sz="900" dirty="0" smtClean="0">
                <a:latin typeface="+mn-ea"/>
              </a:rPr>
              <a:t>안경</a:t>
            </a:r>
            <a:r>
              <a:rPr lang="en-US" altLang="ko-KR" sz="900" dirty="0" smtClean="0">
                <a:latin typeface="+mn-ea"/>
              </a:rPr>
              <a:t>, </a:t>
            </a:r>
            <a:r>
              <a:rPr lang="ko-KR" altLang="en-US" sz="900" dirty="0" smtClean="0">
                <a:latin typeface="+mn-ea"/>
              </a:rPr>
              <a:t>도자</a:t>
            </a:r>
            <a:r>
              <a:rPr lang="en-US" altLang="ko-KR" sz="900" dirty="0" smtClean="0">
                <a:latin typeface="+mn-ea"/>
              </a:rPr>
              <a:t>, </a:t>
            </a:r>
          </a:p>
          <a:p>
            <a:pPr latinLnBrk="0"/>
            <a:r>
              <a:rPr lang="ko-KR" altLang="en-US" sz="900" dirty="0" smtClean="0">
                <a:latin typeface="+mn-ea"/>
              </a:rPr>
              <a:t>전통공예 등</a:t>
            </a:r>
            <a:endParaRPr lang="en-US" altLang="ko-KR" sz="900" dirty="0">
              <a:latin typeface="+mn-ea"/>
            </a:endParaRPr>
          </a:p>
        </p:txBody>
      </p:sp>
      <p:sp>
        <p:nvSpPr>
          <p:cNvPr id="116" name="Rectangle 16"/>
          <p:cNvSpPr>
            <a:spLocks noChangeArrowheads="1"/>
          </p:cNvSpPr>
          <p:nvPr/>
        </p:nvSpPr>
        <p:spPr bwMode="auto">
          <a:xfrm>
            <a:off x="3896246" y="3667118"/>
            <a:ext cx="903102" cy="35935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algn="ctr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  <a:effectLst/>
        </p:spPr>
        <p:txBody>
          <a:bodyPr wrap="none" lIns="36000" tIns="72000" rIns="36000" bIns="72000" anchor="ctr"/>
          <a:lstStyle/>
          <a:p>
            <a:pPr algn="ctr" latinLnBrk="0"/>
            <a:r>
              <a:rPr lang="ko-KR" altLang="en-US" sz="900" dirty="0" smtClean="0">
                <a:latin typeface="+mn-ea"/>
              </a:rPr>
              <a:t>지역</a:t>
            </a:r>
            <a:endParaRPr lang="en-US" altLang="ko-KR" sz="900" dirty="0" smtClean="0">
              <a:latin typeface="+mn-ea"/>
            </a:endParaRPr>
          </a:p>
          <a:p>
            <a:pPr algn="ctr" latinLnBrk="0"/>
            <a:r>
              <a:rPr lang="ko-KR" altLang="en-US" sz="900" dirty="0" smtClean="0">
                <a:latin typeface="+mn-ea"/>
              </a:rPr>
              <a:t>주력사업</a:t>
            </a:r>
            <a:endParaRPr lang="ko-KR" altLang="en-US" sz="900" dirty="0">
              <a:latin typeface="+mn-ea"/>
            </a:endParaRPr>
          </a:p>
        </p:txBody>
      </p:sp>
      <p:sp>
        <p:nvSpPr>
          <p:cNvPr id="117" name="Rectangle 17"/>
          <p:cNvSpPr>
            <a:spLocks noChangeArrowheads="1"/>
          </p:cNvSpPr>
          <p:nvPr/>
        </p:nvSpPr>
        <p:spPr bwMode="auto">
          <a:xfrm>
            <a:off x="3896246" y="4020957"/>
            <a:ext cx="903102" cy="539025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  <a:effectLst/>
        </p:spPr>
        <p:txBody>
          <a:bodyPr wrap="none" lIns="36000" rIns="36000" anchor="ctr">
            <a:noAutofit/>
          </a:bodyPr>
          <a:lstStyle/>
          <a:p>
            <a:pPr latinLnBrk="0"/>
            <a:r>
              <a:rPr lang="ko-KR" altLang="en-US" sz="900" smtClean="0">
                <a:latin typeface="+mn-ea"/>
              </a:rPr>
              <a:t>수송기계</a:t>
            </a:r>
            <a:r>
              <a:rPr lang="en-US" altLang="ko-KR" sz="900" dirty="0" smtClean="0">
                <a:latin typeface="+mn-ea"/>
              </a:rPr>
              <a:t>,</a:t>
            </a:r>
          </a:p>
          <a:p>
            <a:pPr latinLnBrk="0"/>
            <a:r>
              <a:rPr lang="ko-KR" altLang="en-US" sz="900" dirty="0" smtClean="0">
                <a:latin typeface="+mn-ea"/>
              </a:rPr>
              <a:t>스마트가전 등</a:t>
            </a:r>
            <a:endParaRPr lang="en-US" altLang="ko-KR" sz="900" dirty="0">
              <a:latin typeface="+mn-ea"/>
            </a:endParaRPr>
          </a:p>
        </p:txBody>
      </p:sp>
      <p:sp>
        <p:nvSpPr>
          <p:cNvPr id="119" name="오른쪽 화살표 118"/>
          <p:cNvSpPr/>
          <p:nvPr/>
        </p:nvSpPr>
        <p:spPr>
          <a:xfrm>
            <a:off x="1852864" y="3713679"/>
            <a:ext cx="216000" cy="248224"/>
          </a:xfrm>
          <a:prstGeom prst="rightArrow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wrap="none" lIns="36000" tIns="72000" rIns="36000" bIns="72000" anchor="ctr"/>
          <a:lstStyle/>
          <a:p>
            <a:pPr algn="ctr" latinLnBrk="0">
              <a:spcBef>
                <a:spcPct val="0"/>
              </a:spcBef>
            </a:pPr>
            <a:endParaRPr lang="ko-KR" altLang="en-US" sz="1100" dirty="0" smtClean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120" name="오른쪽 화살표 119"/>
          <p:cNvSpPr/>
          <p:nvPr/>
        </p:nvSpPr>
        <p:spPr>
          <a:xfrm>
            <a:off x="2840699" y="3713679"/>
            <a:ext cx="216000" cy="248224"/>
          </a:xfrm>
          <a:prstGeom prst="rightArrow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wrap="none" lIns="36000" tIns="72000" rIns="36000" bIns="72000" anchor="ctr"/>
          <a:lstStyle/>
          <a:p>
            <a:pPr algn="ctr" latinLnBrk="0">
              <a:spcBef>
                <a:spcPct val="0"/>
              </a:spcBef>
            </a:pPr>
            <a:endParaRPr lang="ko-KR" altLang="en-US" sz="1100" dirty="0" smtClean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121" name="오른쪽 화살표 120"/>
          <p:cNvSpPr/>
          <p:nvPr/>
        </p:nvSpPr>
        <p:spPr>
          <a:xfrm>
            <a:off x="3828534" y="3713679"/>
            <a:ext cx="216000" cy="248224"/>
          </a:xfrm>
          <a:prstGeom prst="rightArrow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wrap="none" lIns="36000" tIns="72000" rIns="36000" bIns="72000" anchor="ctr"/>
          <a:lstStyle/>
          <a:p>
            <a:pPr algn="ctr" latinLnBrk="0">
              <a:spcBef>
                <a:spcPct val="0"/>
              </a:spcBef>
            </a:pPr>
            <a:endParaRPr lang="ko-KR" altLang="en-US" sz="1100" dirty="0" smtClean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41" name="Rectangle 17"/>
          <p:cNvSpPr>
            <a:spLocks noChangeArrowheads="1"/>
          </p:cNvSpPr>
          <p:nvPr/>
        </p:nvSpPr>
        <p:spPr bwMode="auto">
          <a:xfrm>
            <a:off x="3896246" y="3140270"/>
            <a:ext cx="903102" cy="453445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  <a:effectLst/>
        </p:spPr>
        <p:txBody>
          <a:bodyPr wrap="none" lIns="36000" rIns="36000" anchor="ctr">
            <a:noAutofit/>
          </a:bodyPr>
          <a:lstStyle/>
          <a:p>
            <a:pPr latinLnBrk="0"/>
            <a:r>
              <a:rPr lang="ko-KR" altLang="en-US" sz="900" dirty="0" smtClean="0">
                <a:latin typeface="+mn-ea"/>
              </a:rPr>
              <a:t>신발</a:t>
            </a:r>
            <a:r>
              <a:rPr lang="en-US" altLang="ko-KR" sz="900" dirty="0" smtClean="0">
                <a:latin typeface="+mn-ea"/>
              </a:rPr>
              <a:t>-</a:t>
            </a:r>
            <a:r>
              <a:rPr lang="ko-KR" altLang="en-US" sz="900" dirty="0" smtClean="0">
                <a:latin typeface="+mn-ea"/>
              </a:rPr>
              <a:t>소재</a:t>
            </a:r>
            <a:r>
              <a:rPr lang="en-US" altLang="ko-KR" sz="900" dirty="0" smtClean="0">
                <a:latin typeface="+mn-ea"/>
              </a:rPr>
              <a:t>, </a:t>
            </a:r>
            <a:r>
              <a:rPr lang="ko-KR" altLang="en-US" sz="900" dirty="0" smtClean="0">
                <a:latin typeface="+mn-ea"/>
              </a:rPr>
              <a:t>탄소</a:t>
            </a:r>
            <a:endParaRPr lang="en-US" altLang="ko-KR" sz="900" dirty="0" smtClean="0">
              <a:latin typeface="+mn-ea"/>
            </a:endParaRPr>
          </a:p>
          <a:p>
            <a:pPr latinLnBrk="0"/>
            <a:r>
              <a:rPr lang="ko-KR" altLang="en-US" sz="900" dirty="0" smtClean="0">
                <a:latin typeface="+mn-ea"/>
              </a:rPr>
              <a:t>섬유</a:t>
            </a:r>
            <a:r>
              <a:rPr lang="en-US" altLang="ko-KR" sz="900" dirty="0" smtClean="0">
                <a:latin typeface="+mn-ea"/>
              </a:rPr>
              <a:t>-</a:t>
            </a:r>
            <a:r>
              <a:rPr lang="ko-KR" altLang="en-US" sz="900" dirty="0" smtClean="0">
                <a:latin typeface="+mn-ea"/>
              </a:rPr>
              <a:t>해양레저</a:t>
            </a:r>
            <a:endParaRPr lang="en-US" altLang="ko-KR" sz="900" dirty="0" smtClean="0">
              <a:latin typeface="+mn-ea"/>
            </a:endParaRPr>
          </a:p>
          <a:p>
            <a:pPr latinLnBrk="0"/>
            <a:r>
              <a:rPr lang="ko-KR" altLang="en-US" sz="900" dirty="0" smtClean="0">
                <a:latin typeface="+mn-ea"/>
              </a:rPr>
              <a:t>장비 등</a:t>
            </a:r>
            <a:endParaRPr lang="en-US" altLang="ko-KR" sz="900" dirty="0">
              <a:latin typeface="+mn-ea"/>
            </a:endParaRPr>
          </a:p>
        </p:txBody>
      </p:sp>
      <p:sp>
        <p:nvSpPr>
          <p:cNvPr id="48" name="직사각형 47"/>
          <p:cNvSpPr/>
          <p:nvPr/>
        </p:nvSpPr>
        <p:spPr>
          <a:xfrm>
            <a:off x="5199942" y="2011794"/>
            <a:ext cx="396000" cy="427255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accent1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 wrap="none" lIns="36000" tIns="72000" rIns="36000" bIns="72000" anchor="ctr"/>
          <a:lstStyle/>
          <a:p>
            <a:pPr algn="ctr" latinLnBrk="0">
              <a:spcBef>
                <a:spcPct val="0"/>
              </a:spcBef>
              <a:buFont typeface="Wingdings" pitchFamily="2" charset="2"/>
              <a:buNone/>
            </a:pPr>
            <a:r>
              <a:rPr lang="ko-KR" altLang="en-US" sz="10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목표</a:t>
            </a:r>
            <a:endParaRPr lang="ko-KR" altLang="en-US" sz="10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9" name="직사각형 48"/>
          <p:cNvSpPr/>
          <p:nvPr/>
        </p:nvSpPr>
        <p:spPr>
          <a:xfrm>
            <a:off x="5664660" y="2011794"/>
            <a:ext cx="3888000" cy="427255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000" dirty="0" smtClean="0">
                <a:solidFill>
                  <a:srgbClr val="000000"/>
                </a:solidFill>
                <a:latin typeface="+mn-ea"/>
              </a:rPr>
              <a:t>박근혜 정부의 국정철학에 부응하는 </a:t>
            </a:r>
            <a:endParaRPr kumimoji="1" lang="en-US" altLang="ko-KR" sz="1000" dirty="0" smtClean="0">
              <a:solidFill>
                <a:srgbClr val="000000"/>
              </a:solidFill>
              <a:latin typeface="+mn-ea"/>
            </a:endParaRPr>
          </a:p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000" dirty="0" smtClean="0">
                <a:solidFill>
                  <a:srgbClr val="000000"/>
                </a:solidFill>
                <a:latin typeface="+mn-ea"/>
              </a:rPr>
              <a:t>중장기 지역산업 발전비전 제시</a:t>
            </a:r>
            <a:endParaRPr kumimoji="1" lang="ko-KR" altLang="en-US" sz="1000" dirty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50" name="직사각형 49"/>
          <p:cNvSpPr/>
          <p:nvPr/>
        </p:nvSpPr>
        <p:spPr>
          <a:xfrm>
            <a:off x="5199942" y="2604788"/>
            <a:ext cx="396000" cy="427255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accent1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 wrap="none" lIns="36000" tIns="72000" rIns="36000" bIns="72000" anchor="ctr"/>
          <a:lstStyle/>
          <a:p>
            <a:pPr algn="ctr" latinLnBrk="0">
              <a:spcBef>
                <a:spcPct val="0"/>
              </a:spcBef>
              <a:buFont typeface="Wingdings" pitchFamily="2" charset="2"/>
              <a:buNone/>
            </a:pPr>
            <a:r>
              <a:rPr lang="ko-KR" altLang="en-US" sz="10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전략</a:t>
            </a:r>
            <a:endParaRPr lang="ko-KR" altLang="en-US" sz="10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1" name="직사각형 50"/>
          <p:cNvSpPr/>
          <p:nvPr/>
        </p:nvSpPr>
        <p:spPr>
          <a:xfrm>
            <a:off x="5664660" y="2604788"/>
            <a:ext cx="1224000" cy="427255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000" dirty="0" err="1" smtClean="0">
                <a:solidFill>
                  <a:srgbClr val="000000"/>
                </a:solidFill>
                <a:latin typeface="+mn-ea"/>
              </a:rPr>
              <a:t>지자체</a:t>
            </a:r>
            <a:r>
              <a:rPr kumimoji="1" lang="ko-KR" altLang="en-US" sz="1000" dirty="0" smtClean="0">
                <a:solidFill>
                  <a:srgbClr val="000000"/>
                </a:solidFill>
                <a:latin typeface="+mn-ea"/>
              </a:rPr>
              <a:t> 자율 및</a:t>
            </a:r>
            <a:endParaRPr kumimoji="1" lang="en-US" altLang="ko-KR" sz="1000" dirty="0" smtClean="0">
              <a:solidFill>
                <a:srgbClr val="000000"/>
              </a:solidFill>
              <a:latin typeface="+mn-ea"/>
            </a:endParaRPr>
          </a:p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000" dirty="0" smtClean="0">
                <a:solidFill>
                  <a:srgbClr val="000000"/>
                </a:solidFill>
                <a:latin typeface="+mn-ea"/>
              </a:rPr>
              <a:t>책임 강화</a:t>
            </a:r>
            <a:endParaRPr kumimoji="1" lang="ko-KR" altLang="en-US" sz="1000" dirty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52" name="직사각형 51"/>
          <p:cNvSpPr/>
          <p:nvPr/>
        </p:nvSpPr>
        <p:spPr>
          <a:xfrm>
            <a:off x="6996660" y="2604788"/>
            <a:ext cx="1224000" cy="427255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000" smtClean="0">
                <a:solidFill>
                  <a:srgbClr val="000000"/>
                </a:solidFill>
                <a:latin typeface="+mn-ea"/>
              </a:rPr>
              <a:t>지역산업</a:t>
            </a:r>
            <a:r>
              <a:rPr kumimoji="1" lang="ko-KR" altLang="en-US" sz="1000" smtClean="0">
                <a:solidFill>
                  <a:srgbClr val="000000"/>
                </a:solidFill>
                <a:latin typeface="맑은 고딕"/>
                <a:ea typeface="맑은 고딕"/>
              </a:rPr>
              <a:t>∙기술 중장기 육성 </a:t>
            </a:r>
            <a:r>
              <a:rPr kumimoji="1" lang="ko-KR" altLang="en-US" sz="1000" dirty="0" err="1" smtClean="0">
                <a:solidFill>
                  <a:srgbClr val="000000"/>
                </a:solidFill>
                <a:latin typeface="맑은 고딕"/>
                <a:ea typeface="맑은 고딕"/>
              </a:rPr>
              <a:t>로드맵</a:t>
            </a:r>
            <a:endParaRPr kumimoji="1" lang="ko-KR" altLang="en-US" sz="1000" dirty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53" name="직사각형 52"/>
          <p:cNvSpPr/>
          <p:nvPr/>
        </p:nvSpPr>
        <p:spPr>
          <a:xfrm>
            <a:off x="8328660" y="2604788"/>
            <a:ext cx="1224000" cy="427255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000" dirty="0" smtClean="0">
                <a:solidFill>
                  <a:srgbClr val="000000"/>
                </a:solidFill>
                <a:latin typeface="+mn-ea"/>
              </a:rPr>
              <a:t>지역 내 산업육성사업 종합</a:t>
            </a:r>
            <a:endParaRPr kumimoji="1" lang="ko-KR" altLang="en-US" sz="1000" dirty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54" name="직사각형 53"/>
          <p:cNvSpPr/>
          <p:nvPr/>
        </p:nvSpPr>
        <p:spPr>
          <a:xfrm>
            <a:off x="5199942" y="3197821"/>
            <a:ext cx="396000" cy="2334896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accent1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 wrap="none" lIns="36000" tIns="72000" rIns="36000" bIns="72000" anchor="ctr"/>
          <a:lstStyle/>
          <a:p>
            <a:pPr algn="ctr" latinLnBrk="0">
              <a:spcBef>
                <a:spcPct val="0"/>
              </a:spcBef>
              <a:buFont typeface="Wingdings" pitchFamily="2" charset="2"/>
              <a:buNone/>
            </a:pPr>
            <a:r>
              <a:rPr lang="ko-KR" altLang="en-US" sz="10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전략</a:t>
            </a:r>
            <a:endParaRPr lang="ko-KR" altLang="en-US" sz="10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5" name="직사각형 54"/>
          <p:cNvSpPr/>
          <p:nvPr/>
        </p:nvSpPr>
        <p:spPr>
          <a:xfrm>
            <a:off x="6066915" y="3201156"/>
            <a:ext cx="1656000" cy="427255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wrap="none" lIns="36000" tIns="72000" rIns="36000" bIns="7200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000" dirty="0" smtClean="0">
                <a:solidFill>
                  <a:prstClr val="white"/>
                </a:solidFill>
                <a:latin typeface="+mn-ea"/>
              </a:rPr>
              <a:t>현재</a:t>
            </a:r>
            <a:r>
              <a:rPr lang="en-US" altLang="ko-KR" sz="1000" dirty="0" smtClean="0">
                <a:solidFill>
                  <a:prstClr val="white"/>
                </a:solidFill>
                <a:latin typeface="+mn-ea"/>
              </a:rPr>
              <a:t>: </a:t>
            </a:r>
            <a:r>
              <a:rPr lang="ko-KR" altLang="en-US" sz="1000" dirty="0" smtClean="0">
                <a:solidFill>
                  <a:prstClr val="white"/>
                </a:solidFill>
                <a:latin typeface="+mn-ea"/>
              </a:rPr>
              <a:t>지역산업진흥계획</a:t>
            </a:r>
            <a:endParaRPr lang="ko-KR" altLang="en-US" sz="1000" dirty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57" name="직사각형 56"/>
          <p:cNvSpPr/>
          <p:nvPr/>
        </p:nvSpPr>
        <p:spPr>
          <a:xfrm>
            <a:off x="7896660" y="3201156"/>
            <a:ext cx="1656000" cy="427255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wrap="square" lIns="36000" tIns="72000" rIns="36000" bIns="7200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000" dirty="0" smtClean="0">
                <a:solidFill>
                  <a:prstClr val="white"/>
                </a:solidFill>
                <a:latin typeface="+mn-ea"/>
              </a:rPr>
              <a:t>개편</a:t>
            </a:r>
            <a:r>
              <a:rPr lang="en-US" altLang="ko-KR" sz="1000" dirty="0" smtClean="0">
                <a:solidFill>
                  <a:prstClr val="white"/>
                </a:solidFill>
                <a:latin typeface="+mn-ea"/>
              </a:rPr>
              <a:t>: </a:t>
            </a:r>
            <a:r>
              <a:rPr lang="ko-KR" altLang="en-US" sz="1000" dirty="0" smtClean="0">
                <a:solidFill>
                  <a:prstClr val="white"/>
                </a:solidFill>
                <a:latin typeface="+mn-ea"/>
              </a:rPr>
              <a:t>지역산업발전 종합계획</a:t>
            </a:r>
            <a:r>
              <a:rPr lang="en-US" altLang="ko-KR" sz="1000" dirty="0" smtClean="0">
                <a:solidFill>
                  <a:prstClr val="white"/>
                </a:solidFill>
                <a:latin typeface="+mn-ea"/>
              </a:rPr>
              <a:t>/</a:t>
            </a:r>
            <a:r>
              <a:rPr lang="ko-KR" altLang="en-US" sz="1000" dirty="0" smtClean="0">
                <a:solidFill>
                  <a:prstClr val="white"/>
                </a:solidFill>
                <a:latin typeface="+mn-ea"/>
              </a:rPr>
              <a:t>진흥계획</a:t>
            </a:r>
            <a:endParaRPr lang="ko-KR" altLang="en-US" sz="1000" dirty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58" name="직사각형 57"/>
          <p:cNvSpPr/>
          <p:nvPr/>
        </p:nvSpPr>
        <p:spPr>
          <a:xfrm>
            <a:off x="5662071" y="3201156"/>
            <a:ext cx="360000" cy="427255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wrap="none" lIns="36000" tIns="72000" rIns="36000" bIns="7200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050" dirty="0" smtClean="0">
                <a:solidFill>
                  <a:prstClr val="white"/>
                </a:solidFill>
                <a:latin typeface="+mn-ea"/>
              </a:rPr>
              <a:t>구분</a:t>
            </a:r>
            <a:endParaRPr lang="ko-KR" altLang="en-US" sz="1050" dirty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59" name="직사각형 58"/>
          <p:cNvSpPr/>
          <p:nvPr/>
        </p:nvSpPr>
        <p:spPr>
          <a:xfrm>
            <a:off x="6066915" y="3625076"/>
            <a:ext cx="1656000" cy="427255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000" dirty="0" smtClean="0">
                <a:solidFill>
                  <a:srgbClr val="000000"/>
                </a:solidFill>
                <a:latin typeface="+mn-ea"/>
              </a:rPr>
              <a:t>시도</a:t>
            </a:r>
            <a:r>
              <a:rPr kumimoji="1" lang="en-US" altLang="ko-KR" sz="1000" dirty="0" smtClean="0">
                <a:solidFill>
                  <a:srgbClr val="000000"/>
                </a:solidFill>
                <a:latin typeface="+mn-ea"/>
              </a:rPr>
              <a:t>(</a:t>
            </a:r>
            <a:r>
              <a:rPr kumimoji="1" lang="ko-KR" altLang="en-US" sz="1000" dirty="0" smtClean="0">
                <a:solidFill>
                  <a:srgbClr val="000000"/>
                </a:solidFill>
                <a:latin typeface="+mn-ea"/>
              </a:rPr>
              <a:t>국장급 기획위원회</a:t>
            </a:r>
            <a:r>
              <a:rPr kumimoji="1" lang="en-US" altLang="ko-KR" sz="1000" dirty="0" smtClean="0">
                <a:solidFill>
                  <a:srgbClr val="000000"/>
                </a:solidFill>
                <a:latin typeface="+mn-ea"/>
              </a:rPr>
              <a:t>)</a:t>
            </a:r>
            <a:endParaRPr kumimoji="1" lang="ko-KR" altLang="en-US" sz="1000" dirty="0" smtClean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60" name="직사각형 59"/>
          <p:cNvSpPr/>
          <p:nvPr/>
        </p:nvSpPr>
        <p:spPr>
          <a:xfrm>
            <a:off x="7896660" y="3625076"/>
            <a:ext cx="1656000" cy="427255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000" dirty="0" smtClean="0">
                <a:solidFill>
                  <a:srgbClr val="000000"/>
                </a:solidFill>
                <a:latin typeface="+mn-ea"/>
              </a:rPr>
              <a:t>시도</a:t>
            </a:r>
            <a:r>
              <a:rPr kumimoji="1" lang="en-US" altLang="ko-KR" sz="1000" dirty="0" smtClean="0">
                <a:solidFill>
                  <a:srgbClr val="000000"/>
                </a:solidFill>
                <a:latin typeface="+mn-ea"/>
              </a:rPr>
              <a:t>(</a:t>
            </a:r>
            <a:r>
              <a:rPr kumimoji="1" lang="ko-KR" altLang="en-US" sz="1000" dirty="0" smtClean="0">
                <a:solidFill>
                  <a:srgbClr val="000000"/>
                </a:solidFill>
                <a:latin typeface="+mn-ea"/>
              </a:rPr>
              <a:t>시도 단체장이 이끄는 사업발전총괄위원회 구성</a:t>
            </a:r>
            <a:r>
              <a:rPr kumimoji="1" lang="en-US" altLang="ko-KR" sz="1000" dirty="0" smtClean="0">
                <a:solidFill>
                  <a:srgbClr val="000000"/>
                </a:solidFill>
                <a:latin typeface="+mn-ea"/>
              </a:rPr>
              <a:t>)</a:t>
            </a:r>
            <a:endParaRPr kumimoji="1" lang="ko-KR" altLang="en-US" sz="1000" dirty="0" smtClean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5662071" y="3625076"/>
            <a:ext cx="360000" cy="42725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000" dirty="0" smtClean="0">
                <a:solidFill>
                  <a:srgbClr val="000000"/>
                </a:solidFill>
                <a:latin typeface="+mn-ea"/>
              </a:rPr>
              <a:t>수립</a:t>
            </a:r>
            <a:endParaRPr kumimoji="1" lang="en-US" altLang="ko-KR" sz="1000" dirty="0" smtClean="0">
              <a:solidFill>
                <a:srgbClr val="000000"/>
              </a:solidFill>
              <a:latin typeface="+mn-ea"/>
            </a:endParaRPr>
          </a:p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000" dirty="0" smtClean="0">
                <a:solidFill>
                  <a:srgbClr val="000000"/>
                </a:solidFill>
                <a:latin typeface="+mn-ea"/>
              </a:rPr>
              <a:t>주체</a:t>
            </a:r>
          </a:p>
        </p:txBody>
      </p:sp>
      <p:sp>
        <p:nvSpPr>
          <p:cNvPr id="62" name="직사각형 61"/>
          <p:cNvSpPr/>
          <p:nvPr/>
        </p:nvSpPr>
        <p:spPr>
          <a:xfrm>
            <a:off x="6066915" y="4048996"/>
            <a:ext cx="1656000" cy="427255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000" dirty="0" smtClean="0">
                <a:solidFill>
                  <a:srgbClr val="000000"/>
                </a:solidFill>
                <a:latin typeface="+mn-ea"/>
              </a:rPr>
              <a:t>시도별 기획위원회 </a:t>
            </a:r>
            <a:endParaRPr kumimoji="1" lang="en-US" altLang="ko-KR" sz="1000" dirty="0" smtClean="0">
              <a:solidFill>
                <a:srgbClr val="000000"/>
              </a:solidFill>
              <a:latin typeface="+mn-ea"/>
            </a:endParaRPr>
          </a:p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000" dirty="0" smtClean="0">
                <a:solidFill>
                  <a:srgbClr val="000000"/>
                </a:solidFill>
                <a:latin typeface="+mn-ea"/>
              </a:rPr>
              <a:t>→ 지역산업지원위원회</a:t>
            </a:r>
          </a:p>
        </p:txBody>
      </p:sp>
      <p:sp>
        <p:nvSpPr>
          <p:cNvPr id="63" name="직사각형 62"/>
          <p:cNvSpPr/>
          <p:nvPr/>
        </p:nvSpPr>
        <p:spPr>
          <a:xfrm>
            <a:off x="7896660" y="4048996"/>
            <a:ext cx="1656000" cy="427255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000" dirty="0" smtClean="0">
                <a:solidFill>
                  <a:srgbClr val="000000"/>
                </a:solidFill>
                <a:latin typeface="+mn-ea"/>
              </a:rPr>
              <a:t>시도별 민관 공동위원회 </a:t>
            </a:r>
            <a:endParaRPr kumimoji="1" lang="en-US" altLang="ko-KR" sz="1000" dirty="0" smtClean="0">
              <a:solidFill>
                <a:srgbClr val="000000"/>
              </a:solidFill>
              <a:latin typeface="+mn-ea"/>
            </a:endParaRPr>
          </a:p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000" dirty="0" smtClean="0">
                <a:solidFill>
                  <a:srgbClr val="000000"/>
                </a:solidFill>
                <a:latin typeface="+mn-ea"/>
              </a:rPr>
              <a:t>→ 지역실물경제정책위원회</a:t>
            </a:r>
          </a:p>
        </p:txBody>
      </p:sp>
      <p:sp>
        <p:nvSpPr>
          <p:cNvPr id="64" name="직사각형 63"/>
          <p:cNvSpPr/>
          <p:nvPr/>
        </p:nvSpPr>
        <p:spPr>
          <a:xfrm>
            <a:off x="5662071" y="4048996"/>
            <a:ext cx="360000" cy="42725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000" dirty="0" smtClean="0">
                <a:solidFill>
                  <a:srgbClr val="000000"/>
                </a:solidFill>
                <a:latin typeface="+mn-ea"/>
              </a:rPr>
              <a:t>수립</a:t>
            </a:r>
            <a:endParaRPr kumimoji="1" lang="en-US" altLang="ko-KR" sz="1000" dirty="0" smtClean="0">
              <a:solidFill>
                <a:srgbClr val="000000"/>
              </a:solidFill>
              <a:latin typeface="+mn-ea"/>
            </a:endParaRPr>
          </a:p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000" dirty="0" smtClean="0">
                <a:solidFill>
                  <a:srgbClr val="000000"/>
                </a:solidFill>
                <a:latin typeface="+mn-ea"/>
              </a:rPr>
              <a:t>절차</a:t>
            </a:r>
          </a:p>
        </p:txBody>
      </p:sp>
      <p:sp>
        <p:nvSpPr>
          <p:cNvPr id="65" name="직사각형 64"/>
          <p:cNvSpPr/>
          <p:nvPr/>
        </p:nvSpPr>
        <p:spPr>
          <a:xfrm>
            <a:off x="6066915" y="4472916"/>
            <a:ext cx="1656000" cy="427255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000" dirty="0" smtClean="0">
                <a:solidFill>
                  <a:srgbClr val="000000"/>
                </a:solidFill>
                <a:latin typeface="+mn-ea"/>
              </a:rPr>
              <a:t>매년 수립</a:t>
            </a:r>
          </a:p>
        </p:txBody>
      </p:sp>
      <p:sp>
        <p:nvSpPr>
          <p:cNvPr id="66" name="직사각형 65"/>
          <p:cNvSpPr/>
          <p:nvPr/>
        </p:nvSpPr>
        <p:spPr>
          <a:xfrm>
            <a:off x="7896660" y="4472916"/>
            <a:ext cx="1656000" cy="427255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000" dirty="0" smtClean="0">
                <a:solidFill>
                  <a:srgbClr val="000000"/>
                </a:solidFill>
                <a:latin typeface="+mn-ea"/>
              </a:rPr>
              <a:t>종합계획</a:t>
            </a:r>
            <a:r>
              <a:rPr kumimoji="1" lang="en-US" altLang="ko-KR" sz="1000" dirty="0" smtClean="0">
                <a:solidFill>
                  <a:srgbClr val="000000"/>
                </a:solidFill>
                <a:latin typeface="+mn-ea"/>
              </a:rPr>
              <a:t>: </a:t>
            </a:r>
            <a:r>
              <a:rPr kumimoji="1" lang="ko-KR" altLang="en-US" sz="1000" dirty="0" smtClean="0">
                <a:solidFill>
                  <a:srgbClr val="000000"/>
                </a:solidFill>
                <a:latin typeface="+mn-ea"/>
              </a:rPr>
              <a:t>매</a:t>
            </a:r>
            <a:r>
              <a:rPr kumimoji="1" lang="en-US" altLang="ko-KR" sz="1000" dirty="0" smtClean="0">
                <a:solidFill>
                  <a:srgbClr val="000000"/>
                </a:solidFill>
                <a:latin typeface="+mn-ea"/>
              </a:rPr>
              <a:t>5</a:t>
            </a:r>
            <a:r>
              <a:rPr kumimoji="1" lang="ko-KR" altLang="en-US" sz="1000" dirty="0" smtClean="0">
                <a:solidFill>
                  <a:srgbClr val="000000"/>
                </a:solidFill>
                <a:latin typeface="+mn-ea"/>
              </a:rPr>
              <a:t>년</a:t>
            </a:r>
            <a:endParaRPr kumimoji="1" lang="en-US" altLang="ko-KR" sz="1000" dirty="0" smtClean="0">
              <a:solidFill>
                <a:srgbClr val="000000"/>
              </a:solidFill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000" dirty="0" smtClean="0">
                <a:solidFill>
                  <a:srgbClr val="000000"/>
                </a:solidFill>
                <a:latin typeface="+mn-ea"/>
              </a:rPr>
              <a:t>진흥계획</a:t>
            </a:r>
            <a:r>
              <a:rPr kumimoji="1" lang="en-US" altLang="ko-KR" sz="1000" dirty="0" smtClean="0">
                <a:solidFill>
                  <a:srgbClr val="000000"/>
                </a:solidFill>
                <a:latin typeface="+mn-ea"/>
              </a:rPr>
              <a:t>: </a:t>
            </a:r>
            <a:r>
              <a:rPr kumimoji="1" lang="ko-KR" altLang="en-US" sz="1000" dirty="0" smtClean="0">
                <a:solidFill>
                  <a:srgbClr val="000000"/>
                </a:solidFill>
                <a:latin typeface="+mn-ea"/>
              </a:rPr>
              <a:t>매년</a:t>
            </a:r>
          </a:p>
        </p:txBody>
      </p:sp>
      <p:sp>
        <p:nvSpPr>
          <p:cNvPr id="67" name="직사각형 66"/>
          <p:cNvSpPr/>
          <p:nvPr/>
        </p:nvSpPr>
        <p:spPr>
          <a:xfrm>
            <a:off x="5662071" y="4472916"/>
            <a:ext cx="360000" cy="42725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000" dirty="0" smtClean="0">
                <a:solidFill>
                  <a:srgbClr val="000000"/>
                </a:solidFill>
                <a:latin typeface="+mn-ea"/>
              </a:rPr>
              <a:t>기간</a:t>
            </a:r>
          </a:p>
        </p:txBody>
      </p:sp>
      <p:sp>
        <p:nvSpPr>
          <p:cNvPr id="72" name="직사각형 71"/>
          <p:cNvSpPr/>
          <p:nvPr/>
        </p:nvSpPr>
        <p:spPr>
          <a:xfrm>
            <a:off x="6064326" y="4896837"/>
            <a:ext cx="1656000" cy="63588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900" dirty="0" smtClean="0">
                <a:solidFill>
                  <a:srgbClr val="000000"/>
                </a:solidFill>
                <a:latin typeface="+mn-ea"/>
              </a:rPr>
              <a:t>지역특화산업육성사업</a:t>
            </a:r>
            <a:endParaRPr kumimoji="1" lang="en-US" altLang="ko-KR" sz="900" dirty="0" smtClean="0">
              <a:solidFill>
                <a:srgbClr val="000000"/>
              </a:solidFill>
              <a:latin typeface="+mn-ea"/>
            </a:endParaRPr>
          </a:p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900" dirty="0" smtClean="0">
                <a:solidFill>
                  <a:srgbClr val="000000"/>
                </a:solidFill>
                <a:latin typeface="+mn-ea"/>
              </a:rPr>
              <a:t>광역선도산업육성사업</a:t>
            </a:r>
          </a:p>
        </p:txBody>
      </p:sp>
      <p:sp>
        <p:nvSpPr>
          <p:cNvPr id="73" name="직사각형 72"/>
          <p:cNvSpPr/>
          <p:nvPr/>
        </p:nvSpPr>
        <p:spPr>
          <a:xfrm>
            <a:off x="7894071" y="4896837"/>
            <a:ext cx="1656000" cy="63588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900" dirty="0" smtClean="0">
                <a:solidFill>
                  <a:srgbClr val="000000"/>
                </a:solidFill>
                <a:latin typeface="+mn-ea"/>
              </a:rPr>
              <a:t>지역특화산업육성사업</a:t>
            </a:r>
            <a:endParaRPr kumimoji="1" lang="en-US" altLang="ko-KR" sz="900" dirty="0" smtClean="0">
              <a:solidFill>
                <a:srgbClr val="000000"/>
              </a:solidFill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900" dirty="0" err="1" smtClean="0">
                <a:solidFill>
                  <a:srgbClr val="000000"/>
                </a:solidFill>
                <a:latin typeface="+mn-ea"/>
              </a:rPr>
              <a:t>산업협력권사업</a:t>
            </a:r>
            <a:endParaRPr kumimoji="1" lang="en-US" altLang="ko-KR" sz="900" dirty="0" smtClean="0">
              <a:solidFill>
                <a:srgbClr val="000000"/>
              </a:solidFill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900" dirty="0" err="1" smtClean="0">
                <a:solidFill>
                  <a:srgbClr val="000000"/>
                </a:solidFill>
                <a:latin typeface="+mn-ea"/>
              </a:rPr>
              <a:t>광역경제권검점기관지원사업</a:t>
            </a:r>
            <a:endParaRPr kumimoji="1" lang="en-US" altLang="ko-KR" sz="900" dirty="0" smtClean="0">
              <a:solidFill>
                <a:srgbClr val="000000"/>
              </a:solidFill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900" dirty="0" smtClean="0">
                <a:solidFill>
                  <a:srgbClr val="000000"/>
                </a:solidFill>
                <a:latin typeface="+mn-ea"/>
              </a:rPr>
              <a:t>지역투자 관련 사업</a:t>
            </a:r>
          </a:p>
        </p:txBody>
      </p:sp>
      <p:sp>
        <p:nvSpPr>
          <p:cNvPr id="74" name="직사각형 73"/>
          <p:cNvSpPr/>
          <p:nvPr/>
        </p:nvSpPr>
        <p:spPr>
          <a:xfrm>
            <a:off x="5659482" y="4896837"/>
            <a:ext cx="360000" cy="63588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900" smtClean="0">
                <a:solidFill>
                  <a:srgbClr val="000000"/>
                </a:solidFill>
                <a:latin typeface="+mn-ea"/>
              </a:rPr>
              <a:t>대상사업</a:t>
            </a:r>
            <a:endParaRPr kumimoji="1" lang="ko-KR" altLang="en-US" sz="900" dirty="0" smtClean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77" name="AutoShape 12"/>
          <p:cNvSpPr>
            <a:spLocks noChangeArrowheads="1"/>
          </p:cNvSpPr>
          <p:nvPr/>
        </p:nvSpPr>
        <p:spPr bwMode="auto">
          <a:xfrm>
            <a:off x="333930" y="5857891"/>
            <a:ext cx="432000" cy="649285"/>
          </a:xfrm>
          <a:prstGeom prst="homePlate">
            <a:avLst>
              <a:gd name="adj" fmla="val 0"/>
            </a:avLst>
          </a:prstGeom>
          <a:solidFill>
            <a:schemeClr val="accent1">
              <a:lumMod val="50000"/>
            </a:schemeClr>
          </a:solidFill>
          <a:ln w="9525" algn="ctr">
            <a:solidFill>
              <a:schemeClr val="accent1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2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시</a:t>
            </a:r>
            <a:endParaRPr lang="en-US" altLang="ko-KR" sz="12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2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사</a:t>
            </a:r>
            <a:endParaRPr lang="en-US" altLang="ko-KR" sz="12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2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점</a:t>
            </a:r>
          </a:p>
        </p:txBody>
      </p:sp>
      <p:sp>
        <p:nvSpPr>
          <p:cNvPr id="85" name="내용 개체 틀 2"/>
          <p:cNvSpPr txBox="1">
            <a:spLocks/>
          </p:cNvSpPr>
          <p:nvPr/>
        </p:nvSpPr>
        <p:spPr>
          <a:xfrm>
            <a:off x="273000" y="676802"/>
            <a:ext cx="9360000" cy="97872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kumimoji="1"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2014</a:t>
            </a:r>
            <a:r>
              <a:rPr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년 이전까지 추진된 지역사업진흥계획은 지역특화사업 중심으로 매년 수립되는 </a:t>
            </a:r>
            <a:r>
              <a:rPr lang="ko-KR" altLang="en-US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단년도</a:t>
            </a:r>
            <a:r>
              <a:rPr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계획 성향이 강하며 수립 위상이 낮다는 비판 하에 지역산업육성 전체를 망라하는 지역산업 발전종합계획수립을 추진하고 있음</a:t>
            </a:r>
            <a:endParaRPr lang="ko-KR" altLang="en-US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8484305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0" name="Rectangle 39"/>
          <p:cNvSpPr>
            <a:spLocks noChangeArrowheads="1"/>
          </p:cNvSpPr>
          <p:nvPr/>
        </p:nvSpPr>
        <p:spPr bwMode="auto">
          <a:xfrm>
            <a:off x="3896246" y="2785176"/>
            <a:ext cx="903102" cy="3600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algn="ctr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  <a:effectLst/>
        </p:spPr>
        <p:txBody>
          <a:bodyPr wrap="none" lIns="36000" tIns="72000" rIns="36000" bIns="72000" anchor="ctr"/>
          <a:lstStyle/>
          <a:p>
            <a:pPr algn="ctr" latinLnBrk="0"/>
            <a:r>
              <a:rPr lang="ko-KR" altLang="en-US" sz="900" dirty="0" err="1" smtClean="0">
                <a:latin typeface="+mn-ea"/>
              </a:rPr>
              <a:t>산업협력권사업</a:t>
            </a:r>
            <a:endParaRPr lang="en-US" altLang="ko-KR" sz="900" dirty="0" smtClean="0">
              <a:latin typeface="+mn-ea"/>
            </a:endParaRPr>
          </a:p>
          <a:p>
            <a:pPr algn="ctr" latinLnBrk="0"/>
            <a:r>
              <a:rPr lang="en-US" altLang="ko-KR" sz="900" dirty="0" smtClean="0">
                <a:latin typeface="+mn-ea"/>
              </a:rPr>
              <a:t>(</a:t>
            </a:r>
            <a:r>
              <a:rPr lang="ko-KR" altLang="en-US" sz="900" dirty="0" err="1" smtClean="0">
                <a:latin typeface="+mn-ea"/>
              </a:rPr>
              <a:t>본사업</a:t>
            </a:r>
            <a:r>
              <a:rPr lang="en-US" altLang="ko-KR" sz="900" dirty="0" smtClean="0">
                <a:latin typeface="+mn-ea"/>
              </a:rPr>
              <a:t>)</a:t>
            </a:r>
            <a:endParaRPr lang="ko-KR" altLang="en-US" sz="900" dirty="0" smtClean="0">
              <a:latin typeface="+mn-ea"/>
            </a:endParaRPr>
          </a:p>
        </p:txBody>
      </p:sp>
      <p:sp>
        <p:nvSpPr>
          <p:cNvPr id="68" name="제목 3"/>
          <p:cNvSpPr txBox="1">
            <a:spLocks/>
          </p:cNvSpPr>
          <p:nvPr/>
        </p:nvSpPr>
        <p:spPr>
          <a:xfrm>
            <a:off x="57116" y="143344"/>
            <a:ext cx="2100255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2. </a:t>
            </a:r>
            <a:r>
              <a:rPr lang="ko-KR" altLang="en-US" dirty="0" smtClean="0">
                <a:latin typeface="맑은 고딕" panose="020B0503020000020004" pitchFamily="50" charset="-127"/>
              </a:rPr>
              <a:t>정책환경분석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8484305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7" name="직사각형 36"/>
          <p:cNvSpPr/>
          <p:nvPr/>
        </p:nvSpPr>
        <p:spPr>
          <a:xfrm>
            <a:off x="5408132" y="2197943"/>
            <a:ext cx="1191966" cy="504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살기 좋은 도시</a:t>
            </a:r>
            <a:r>
              <a:rPr lang="en-US" altLang="ko-KR" sz="1000" dirty="0" smtClean="0">
                <a:solidFill>
                  <a:prstClr val="black"/>
                </a:solidFill>
                <a:latin typeface="+mn-ea"/>
              </a:rPr>
              <a:t>·</a:t>
            </a: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농촌 생활환경 조성</a:t>
            </a:r>
          </a:p>
        </p:txBody>
      </p:sp>
      <p:sp>
        <p:nvSpPr>
          <p:cNvPr id="38" name="직사각형 37"/>
          <p:cNvSpPr/>
          <p:nvPr/>
        </p:nvSpPr>
        <p:spPr>
          <a:xfrm>
            <a:off x="5408132" y="2807114"/>
            <a:ext cx="1191966" cy="504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000" smtClean="0">
                <a:solidFill>
                  <a:prstClr val="black"/>
                </a:solidFill>
                <a:latin typeface="+mn-ea"/>
              </a:rPr>
              <a:t>순환과 공생의 지역경제 육성</a:t>
            </a:r>
            <a:endParaRPr lang="ko-KR" altLang="en-US" sz="1000" dirty="0" smtClean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39" name="직사각형 38"/>
          <p:cNvSpPr/>
          <p:nvPr/>
        </p:nvSpPr>
        <p:spPr>
          <a:xfrm>
            <a:off x="5408132" y="3416285"/>
            <a:ext cx="1191966" cy="504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역사와 문화가 흐르는 매력적인 지역문화 창달</a:t>
            </a:r>
          </a:p>
        </p:txBody>
      </p:sp>
      <p:sp>
        <p:nvSpPr>
          <p:cNvPr id="40" name="직사각형 39"/>
          <p:cNvSpPr/>
          <p:nvPr/>
        </p:nvSpPr>
        <p:spPr>
          <a:xfrm>
            <a:off x="5408132" y="4025456"/>
            <a:ext cx="1191966" cy="504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사통팔달의 교통</a:t>
            </a:r>
            <a:r>
              <a:rPr lang="en-US" altLang="ko-KR" sz="1000" dirty="0" smtClean="0">
                <a:solidFill>
                  <a:prstClr val="black"/>
                </a:solidFill>
                <a:latin typeface="+mn-ea"/>
              </a:rPr>
              <a:t>·</a:t>
            </a: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정보 인프라 구축</a:t>
            </a:r>
          </a:p>
        </p:txBody>
      </p:sp>
      <p:sp>
        <p:nvSpPr>
          <p:cNvPr id="41" name="직사각형 40"/>
          <p:cNvSpPr/>
          <p:nvPr/>
        </p:nvSpPr>
        <p:spPr>
          <a:xfrm>
            <a:off x="5408132" y="4634627"/>
            <a:ext cx="1191966" cy="504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000" dirty="0" err="1" smtClean="0">
                <a:solidFill>
                  <a:prstClr val="black"/>
                </a:solidFill>
                <a:latin typeface="+mn-ea"/>
              </a:rPr>
              <a:t>근심없는</a:t>
            </a: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 주거</a:t>
            </a:r>
            <a:r>
              <a:rPr lang="en-US" altLang="ko-KR" sz="1000" dirty="0" smtClean="0">
                <a:solidFill>
                  <a:prstClr val="black"/>
                </a:solidFill>
                <a:latin typeface="+mn-ea"/>
              </a:rPr>
              <a:t>·</a:t>
            </a: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복지</a:t>
            </a:r>
            <a:r>
              <a:rPr lang="en-US" altLang="ko-KR" sz="1000" dirty="0" smtClean="0">
                <a:solidFill>
                  <a:prstClr val="black"/>
                </a:solidFill>
                <a:latin typeface="+mn-ea"/>
              </a:rPr>
              <a:t>·</a:t>
            </a: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평생교육 실현</a:t>
            </a:r>
          </a:p>
        </p:txBody>
      </p:sp>
      <p:sp>
        <p:nvSpPr>
          <p:cNvPr id="42" name="직사각형 41"/>
          <p:cNvSpPr/>
          <p:nvPr/>
        </p:nvSpPr>
        <p:spPr>
          <a:xfrm>
            <a:off x="5408132" y="5243798"/>
            <a:ext cx="1191966" cy="504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안정적</a:t>
            </a:r>
            <a:r>
              <a:rPr lang="en-US" altLang="ko-KR" sz="1000" dirty="0" smtClean="0">
                <a:solidFill>
                  <a:prstClr val="black"/>
                </a:solidFill>
                <a:latin typeface="+mn-ea"/>
              </a:rPr>
              <a:t>·</a:t>
            </a: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창조적인 지역자원의 활용 및 관리</a:t>
            </a:r>
          </a:p>
        </p:txBody>
      </p:sp>
      <p:sp>
        <p:nvSpPr>
          <p:cNvPr id="43" name="직사각형 42"/>
          <p:cNvSpPr/>
          <p:nvPr/>
        </p:nvSpPr>
        <p:spPr>
          <a:xfrm>
            <a:off x="5408132" y="5852970"/>
            <a:ext cx="1191966" cy="504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000" dirty="0" err="1" smtClean="0">
                <a:solidFill>
                  <a:prstClr val="black"/>
                </a:solidFill>
                <a:latin typeface="+mn-ea"/>
              </a:rPr>
              <a:t>지속가능한</a:t>
            </a: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 자연 및 생활환경 관리</a:t>
            </a:r>
          </a:p>
        </p:txBody>
      </p:sp>
      <p:sp>
        <p:nvSpPr>
          <p:cNvPr id="12" name="직사각형 11"/>
          <p:cNvSpPr/>
          <p:nvPr/>
        </p:nvSpPr>
        <p:spPr>
          <a:xfrm>
            <a:off x="4436694" y="4858214"/>
            <a:ext cx="900000" cy="612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144000" tIns="10800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함께하는 교육∙복지</a:t>
            </a:r>
            <a:endParaRPr lang="ko-KR" altLang="en-US" sz="120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14" name="직사각형 13"/>
          <p:cNvSpPr/>
          <p:nvPr/>
        </p:nvSpPr>
        <p:spPr>
          <a:xfrm>
            <a:off x="4436694" y="3084510"/>
            <a:ext cx="900000" cy="612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144000" tIns="10800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200" dirty="0" err="1" smtClean="0">
                <a:solidFill>
                  <a:prstClr val="black"/>
                </a:solidFill>
                <a:latin typeface="+mn-ea"/>
              </a:rPr>
              <a:t>내실있는</a:t>
            </a: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 산업경제</a:t>
            </a:r>
            <a:endParaRPr lang="ko-KR" altLang="en-US" sz="120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16" name="직사각형 15"/>
          <p:cNvSpPr/>
          <p:nvPr/>
        </p:nvSpPr>
        <p:spPr>
          <a:xfrm>
            <a:off x="4436694" y="3971457"/>
            <a:ext cx="900000" cy="612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144000" tIns="10800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200" err="1" smtClean="0">
                <a:solidFill>
                  <a:prstClr val="black"/>
                </a:solidFill>
                <a:latin typeface="+mn-ea"/>
              </a:rPr>
              <a:t>활력있는</a:t>
            </a: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 농어촌</a:t>
            </a:r>
            <a:endParaRPr lang="ko-KR" altLang="en-US" sz="120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4436694" y="2197943"/>
            <a:ext cx="900000" cy="612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144000" tIns="10800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  <a:buNone/>
            </a:pPr>
            <a:r>
              <a:rPr lang="ko-KR" altLang="en-US" sz="1200" dirty="0" err="1" smtClean="0">
                <a:solidFill>
                  <a:prstClr val="black"/>
                </a:solidFill>
                <a:latin typeface="+mn-ea"/>
              </a:rPr>
              <a:t>균형있는</a:t>
            </a: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 지역발전</a:t>
            </a:r>
            <a:endParaRPr lang="ko-KR" altLang="en-US" sz="120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20" name="직사각형 19"/>
          <p:cNvSpPr/>
          <p:nvPr/>
        </p:nvSpPr>
        <p:spPr>
          <a:xfrm>
            <a:off x="4436694" y="5744970"/>
            <a:ext cx="900000" cy="612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144000" tIns="10800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매력적인 문화환경</a:t>
            </a:r>
            <a:endParaRPr lang="ko-KR" altLang="en-US" sz="120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21" name="직사각형 20"/>
          <p:cNvSpPr/>
          <p:nvPr/>
        </p:nvSpPr>
        <p:spPr>
          <a:xfrm>
            <a:off x="4436694" y="1785926"/>
            <a:ext cx="900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accent1">
                <a:lumMod val="75000"/>
              </a:schemeClr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2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목표</a:t>
            </a:r>
            <a:endParaRPr lang="ko-KR" altLang="en-US" sz="12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6" name="직사각형 35"/>
          <p:cNvSpPr/>
          <p:nvPr/>
        </p:nvSpPr>
        <p:spPr>
          <a:xfrm>
            <a:off x="5408132" y="1785927"/>
            <a:ext cx="1191966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accent1">
                <a:lumMod val="75000"/>
              </a:schemeClr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/>
            <a:r>
              <a:rPr lang="ko-KR" altLang="en-US" sz="12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추진전략</a:t>
            </a:r>
            <a:endParaRPr lang="ko-KR" altLang="en-US" sz="12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5" name="직사각형 44"/>
          <p:cNvSpPr/>
          <p:nvPr/>
        </p:nvSpPr>
        <p:spPr>
          <a:xfrm>
            <a:off x="6671536" y="1785927"/>
            <a:ext cx="2880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accent1">
                <a:lumMod val="75000"/>
              </a:schemeClr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/>
            <a:r>
              <a:rPr lang="ko-KR" altLang="en-US" sz="12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주요과제</a:t>
            </a:r>
            <a:endParaRPr lang="ko-KR" altLang="en-US" sz="12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6" name="직사각형 45"/>
          <p:cNvSpPr/>
          <p:nvPr/>
        </p:nvSpPr>
        <p:spPr>
          <a:xfrm>
            <a:off x="6671536" y="2197943"/>
            <a:ext cx="2880000" cy="369332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spAutoFit/>
          </a:bodyPr>
          <a:lstStyle/>
          <a:p>
            <a:r>
              <a:rPr lang="ko-KR" altLang="en-US" sz="900" dirty="0" smtClean="0"/>
              <a:t>사람중심의 혁신적 도시개발 및 정비</a:t>
            </a:r>
          </a:p>
          <a:p>
            <a:r>
              <a:rPr lang="ko-KR" altLang="en-US" sz="900" dirty="0" smtClean="0"/>
              <a:t>활력 있는 농산어촌 육성</a:t>
            </a:r>
          </a:p>
        </p:txBody>
      </p:sp>
      <p:sp>
        <p:nvSpPr>
          <p:cNvPr id="47" name="직사각형 46"/>
          <p:cNvSpPr/>
          <p:nvPr/>
        </p:nvSpPr>
        <p:spPr>
          <a:xfrm>
            <a:off x="6671536" y="2644893"/>
            <a:ext cx="2880000" cy="507831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spAutoFit/>
          </a:bodyPr>
          <a:lstStyle/>
          <a:p>
            <a:r>
              <a:rPr lang="ko-KR" altLang="en-US" sz="900" dirty="0" smtClean="0"/>
              <a:t>경쟁력 있는 농</a:t>
            </a:r>
            <a:r>
              <a:rPr lang="en-US" altLang="ko-KR" sz="900" dirty="0" smtClean="0"/>
              <a:t>·</a:t>
            </a:r>
            <a:r>
              <a:rPr lang="ko-KR" altLang="en-US" sz="900" dirty="0" err="1" smtClean="0"/>
              <a:t>림</a:t>
            </a:r>
            <a:r>
              <a:rPr lang="en-US" altLang="ko-KR" sz="900" dirty="0" smtClean="0"/>
              <a:t>·</a:t>
            </a:r>
            <a:r>
              <a:rPr lang="ko-KR" altLang="en-US" sz="900" dirty="0" smtClean="0"/>
              <a:t>축</a:t>
            </a:r>
            <a:r>
              <a:rPr lang="en-US" altLang="ko-KR" sz="900" dirty="0" smtClean="0"/>
              <a:t>·</a:t>
            </a:r>
            <a:r>
              <a:rPr lang="ko-KR" altLang="en-US" sz="900" dirty="0" smtClean="0"/>
              <a:t>수산업 육성</a:t>
            </a:r>
          </a:p>
          <a:p>
            <a:r>
              <a:rPr lang="ko-KR" altLang="en-US" sz="900" dirty="0" err="1" smtClean="0"/>
              <a:t>신성장동력산업</a:t>
            </a:r>
            <a:r>
              <a:rPr lang="ko-KR" altLang="en-US" sz="900" dirty="0" smtClean="0"/>
              <a:t> 및 </a:t>
            </a:r>
            <a:r>
              <a:rPr lang="ko-KR" altLang="en-US" sz="900" dirty="0" err="1" smtClean="0"/>
              <a:t>강소기업</a:t>
            </a:r>
            <a:r>
              <a:rPr lang="ko-KR" altLang="en-US" sz="900" dirty="0" smtClean="0"/>
              <a:t> 육성</a:t>
            </a:r>
          </a:p>
          <a:p>
            <a:r>
              <a:rPr lang="ko-KR" altLang="en-US" sz="900" dirty="0" smtClean="0"/>
              <a:t>서비스업의 지식기반화를 통한 경쟁력 강화</a:t>
            </a:r>
          </a:p>
        </p:txBody>
      </p:sp>
      <p:sp>
        <p:nvSpPr>
          <p:cNvPr id="48" name="직사각형 47"/>
          <p:cNvSpPr/>
          <p:nvPr/>
        </p:nvSpPr>
        <p:spPr>
          <a:xfrm>
            <a:off x="6671536" y="3230342"/>
            <a:ext cx="2880000" cy="369332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spAutoFit/>
          </a:bodyPr>
          <a:lstStyle/>
          <a:p>
            <a:r>
              <a:rPr lang="ko-KR" altLang="en-US" sz="900" dirty="0" smtClean="0"/>
              <a:t>창의적이고 </a:t>
            </a:r>
            <a:r>
              <a:rPr lang="ko-KR" altLang="en-US" sz="900" dirty="0" err="1" smtClean="0"/>
              <a:t>특색있는</a:t>
            </a:r>
            <a:r>
              <a:rPr lang="ko-KR" altLang="en-US" sz="900" dirty="0" smtClean="0"/>
              <a:t> 문화기반 조성</a:t>
            </a:r>
          </a:p>
          <a:p>
            <a:r>
              <a:rPr lang="ko-KR" altLang="en-US" sz="900" dirty="0" smtClean="0"/>
              <a:t>편리한 관광인프라 구축 및 지역특화자원 개발</a:t>
            </a:r>
          </a:p>
        </p:txBody>
      </p:sp>
      <p:sp>
        <p:nvSpPr>
          <p:cNvPr id="49" name="직사각형 48"/>
          <p:cNvSpPr/>
          <p:nvPr/>
        </p:nvSpPr>
        <p:spPr>
          <a:xfrm>
            <a:off x="6671536" y="3677292"/>
            <a:ext cx="2880000" cy="507831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spAutoFit/>
          </a:bodyPr>
          <a:lstStyle/>
          <a:p>
            <a:r>
              <a:rPr lang="ko-KR" altLang="en-US" sz="900" dirty="0" err="1" smtClean="0"/>
              <a:t>전방위</a:t>
            </a:r>
            <a:r>
              <a:rPr lang="ko-KR" altLang="en-US" sz="900" dirty="0" smtClean="0"/>
              <a:t> 교류</a:t>
            </a:r>
            <a:r>
              <a:rPr lang="en-US" altLang="ko-KR" sz="900" dirty="0" smtClean="0"/>
              <a:t>·</a:t>
            </a:r>
            <a:r>
              <a:rPr lang="ko-KR" altLang="en-US" sz="900" dirty="0" smtClean="0"/>
              <a:t>교역 활성화를 위한 입체적 교통체계 구축</a:t>
            </a:r>
          </a:p>
          <a:p>
            <a:r>
              <a:rPr lang="ko-KR" altLang="en-US" sz="900" dirty="0" smtClean="0"/>
              <a:t>생산</a:t>
            </a:r>
            <a:r>
              <a:rPr lang="en-US" altLang="ko-KR" sz="900" dirty="0" smtClean="0"/>
              <a:t>·</a:t>
            </a:r>
            <a:r>
              <a:rPr lang="ko-KR" altLang="en-US" sz="900" dirty="0" smtClean="0"/>
              <a:t>물류 </a:t>
            </a:r>
            <a:r>
              <a:rPr lang="ko-KR" altLang="en-US" sz="900" dirty="0" err="1" smtClean="0"/>
              <a:t>신중심권</a:t>
            </a:r>
            <a:r>
              <a:rPr lang="ko-KR" altLang="en-US" sz="900" dirty="0" smtClean="0"/>
              <a:t> 구현을 위한 물류</a:t>
            </a:r>
            <a:r>
              <a:rPr lang="en-US" altLang="ko-KR" sz="900" dirty="0" smtClean="0"/>
              <a:t>·</a:t>
            </a:r>
            <a:r>
              <a:rPr lang="ko-KR" altLang="en-US" sz="900" dirty="0" smtClean="0"/>
              <a:t>유통기반 강화</a:t>
            </a:r>
          </a:p>
          <a:p>
            <a:r>
              <a:rPr lang="ko-KR" altLang="en-US" sz="900" dirty="0" smtClean="0"/>
              <a:t>디지털복지사회를 위한 </a:t>
            </a:r>
            <a:r>
              <a:rPr lang="ko-KR" altLang="en-US" sz="900" dirty="0" err="1" smtClean="0"/>
              <a:t>유비쿼터스</a:t>
            </a:r>
            <a:r>
              <a:rPr lang="ko-KR" altLang="en-US" sz="900" dirty="0" smtClean="0"/>
              <a:t> 충남 구현</a:t>
            </a:r>
          </a:p>
        </p:txBody>
      </p:sp>
      <p:sp>
        <p:nvSpPr>
          <p:cNvPr id="50" name="직사각형 49"/>
          <p:cNvSpPr/>
          <p:nvPr/>
        </p:nvSpPr>
        <p:spPr>
          <a:xfrm>
            <a:off x="6671536" y="4262741"/>
            <a:ext cx="2880000" cy="507831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spAutoFit/>
          </a:bodyPr>
          <a:lstStyle/>
          <a:p>
            <a:r>
              <a:rPr lang="ko-KR" altLang="en-US" sz="900" dirty="0" smtClean="0"/>
              <a:t>안정적인 에너지 절약형 주거환경 조성</a:t>
            </a:r>
          </a:p>
          <a:p>
            <a:r>
              <a:rPr lang="ko-KR" altLang="en-US" sz="900" dirty="0" smtClean="0"/>
              <a:t>지속적인 공공복지</a:t>
            </a:r>
            <a:r>
              <a:rPr lang="en-US" altLang="ko-KR" sz="900" dirty="0" smtClean="0"/>
              <a:t>·</a:t>
            </a:r>
            <a:r>
              <a:rPr lang="ko-KR" altLang="en-US" sz="900" dirty="0" smtClean="0"/>
              <a:t>의료 서비스체계 구축 및 확대</a:t>
            </a:r>
          </a:p>
          <a:p>
            <a:r>
              <a:rPr lang="ko-KR" altLang="en-US" sz="900" dirty="0" smtClean="0"/>
              <a:t>창의적 인적자원 육성 및 평생교육체계 강화</a:t>
            </a:r>
          </a:p>
        </p:txBody>
      </p:sp>
      <p:sp>
        <p:nvSpPr>
          <p:cNvPr id="51" name="직사각형 50"/>
          <p:cNvSpPr/>
          <p:nvPr/>
        </p:nvSpPr>
        <p:spPr>
          <a:xfrm>
            <a:off x="6671536" y="4848190"/>
            <a:ext cx="2880000" cy="646331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spAutoFit/>
          </a:bodyPr>
          <a:lstStyle/>
          <a:p>
            <a:r>
              <a:rPr lang="ko-KR" altLang="en-US" sz="900" dirty="0" smtClean="0"/>
              <a:t>친환경적 토지이용과 관리</a:t>
            </a:r>
          </a:p>
          <a:p>
            <a:r>
              <a:rPr lang="ko-KR" altLang="en-US" sz="900" dirty="0" smtClean="0"/>
              <a:t>지역특성을 따른 매력적 지역경관 형성과 관리</a:t>
            </a:r>
          </a:p>
          <a:p>
            <a:r>
              <a:rPr lang="ko-KR" altLang="en-US" sz="900" dirty="0" smtClean="0"/>
              <a:t>안정적인 수자원 확보와 효율적 수요관리</a:t>
            </a:r>
          </a:p>
          <a:p>
            <a:r>
              <a:rPr lang="ko-KR" altLang="en-US" sz="900" dirty="0" smtClean="0"/>
              <a:t>친환경 에너지</a:t>
            </a:r>
            <a:r>
              <a:rPr lang="en-US" altLang="ko-KR" sz="900" dirty="0" smtClean="0"/>
              <a:t>·</a:t>
            </a:r>
            <a:r>
              <a:rPr lang="ko-KR" altLang="en-US" sz="900" dirty="0" smtClean="0"/>
              <a:t>지하자원 개발 및 관리</a:t>
            </a:r>
          </a:p>
        </p:txBody>
      </p:sp>
      <p:sp>
        <p:nvSpPr>
          <p:cNvPr id="52" name="직사각형 51"/>
          <p:cNvSpPr/>
          <p:nvPr/>
        </p:nvSpPr>
        <p:spPr>
          <a:xfrm>
            <a:off x="6671536" y="5572140"/>
            <a:ext cx="2880000" cy="78483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lIns="36000" rIns="36000" anchor="ctr">
            <a:spAutoFit/>
          </a:bodyPr>
          <a:lstStyle/>
          <a:p>
            <a:r>
              <a:rPr lang="ko-KR" altLang="en-US" sz="900" dirty="0" err="1" smtClean="0"/>
              <a:t>지역생태망</a:t>
            </a:r>
            <a:r>
              <a:rPr lang="ko-KR" altLang="en-US" sz="900" dirty="0" smtClean="0"/>
              <a:t> 구축과 자연환경 보전</a:t>
            </a:r>
            <a:r>
              <a:rPr lang="en-US" altLang="ko-KR" sz="900" dirty="0" smtClean="0"/>
              <a:t>·</a:t>
            </a:r>
            <a:r>
              <a:rPr lang="ko-KR" altLang="en-US" sz="900" dirty="0" smtClean="0"/>
              <a:t>관리</a:t>
            </a:r>
          </a:p>
          <a:p>
            <a:r>
              <a:rPr lang="ko-KR" altLang="en-US" sz="900" dirty="0" err="1" smtClean="0"/>
              <a:t>대기질</a:t>
            </a:r>
            <a:r>
              <a:rPr lang="ko-KR" altLang="en-US" sz="900" dirty="0" smtClean="0"/>
              <a:t> 관리와 기후변화협약 대응체제 구축</a:t>
            </a:r>
          </a:p>
          <a:p>
            <a:r>
              <a:rPr lang="ko-KR" altLang="en-US" sz="900" dirty="0" smtClean="0"/>
              <a:t>깨끗하고 안전한 친환경 </a:t>
            </a:r>
            <a:r>
              <a:rPr lang="ko-KR" altLang="en-US" sz="900" dirty="0" err="1" smtClean="0"/>
              <a:t>물관리</a:t>
            </a:r>
            <a:endParaRPr lang="ko-KR" altLang="en-US" sz="900" dirty="0" smtClean="0"/>
          </a:p>
          <a:p>
            <a:r>
              <a:rPr lang="ko-KR" altLang="en-US" sz="900" dirty="0" smtClean="0"/>
              <a:t>안정적인 폐기물 관리와 재활용기반 구축 및 지원</a:t>
            </a:r>
          </a:p>
          <a:p>
            <a:r>
              <a:rPr lang="ko-KR" altLang="en-US" sz="900" dirty="0" smtClean="0"/>
              <a:t>재해에 강한 안전충남 조성</a:t>
            </a:r>
          </a:p>
        </p:txBody>
      </p:sp>
      <p:pic>
        <p:nvPicPr>
          <p:cNvPr id="59" name="Picture 2" descr="C:\Users\Asus N55SF\Desktop\Utility\K-1.jpg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238092" y="1785926"/>
            <a:ext cx="4214842" cy="3429024"/>
          </a:xfrm>
          <a:prstGeom prst="rect">
            <a:avLst/>
          </a:prstGeom>
          <a:noFill/>
        </p:spPr>
      </p:pic>
      <p:sp>
        <p:nvSpPr>
          <p:cNvPr id="61" name="Text Box 6"/>
          <p:cNvSpPr txBox="1">
            <a:spLocks noChangeArrowheads="1"/>
          </p:cNvSpPr>
          <p:nvPr/>
        </p:nvSpPr>
        <p:spPr bwMode="auto">
          <a:xfrm>
            <a:off x="6010213" y="1428736"/>
            <a:ext cx="1859805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latinLnBrk="0"/>
            <a:r>
              <a:rPr lang="ko-KR" altLang="en-US" sz="1400" i="1" u="sng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충청남도청</a:t>
            </a:r>
            <a:r>
              <a:rPr lang="ko-KR" altLang="en-US" sz="1400" i="1" u="sng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종합계획</a:t>
            </a:r>
            <a:endParaRPr lang="en-US" altLang="ko-KR" sz="1400" i="1" u="sng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62" name="AutoShape 12"/>
          <p:cNvSpPr>
            <a:spLocks noChangeArrowheads="1"/>
          </p:cNvSpPr>
          <p:nvPr/>
        </p:nvSpPr>
        <p:spPr bwMode="auto">
          <a:xfrm>
            <a:off x="328512" y="5715016"/>
            <a:ext cx="432000" cy="637400"/>
          </a:xfrm>
          <a:prstGeom prst="homePlate">
            <a:avLst>
              <a:gd name="adj" fmla="val 0"/>
            </a:avLst>
          </a:prstGeom>
          <a:solidFill>
            <a:schemeClr val="accent1">
              <a:lumMod val="50000"/>
            </a:schemeClr>
          </a:solidFill>
          <a:ln w="9525" algn="ctr">
            <a:solidFill>
              <a:schemeClr val="accent1">
                <a:lumMod val="75000"/>
              </a:schemeClr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/>
            <a:r>
              <a:rPr lang="ko-KR" altLang="en-US" sz="12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시</a:t>
            </a:r>
            <a:endParaRPr lang="en-US" altLang="ko-KR" sz="12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latinLnBrk="0"/>
            <a:r>
              <a:rPr lang="ko-KR" altLang="en-US" sz="12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사</a:t>
            </a:r>
            <a:endParaRPr lang="en-US" altLang="ko-KR" sz="12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latinLnBrk="0"/>
            <a:r>
              <a:rPr lang="ko-KR" altLang="en-US" sz="12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점</a:t>
            </a:r>
          </a:p>
        </p:txBody>
      </p:sp>
      <p:sp>
        <p:nvSpPr>
          <p:cNvPr id="63" name="직사각형 62"/>
          <p:cNvSpPr/>
          <p:nvPr/>
        </p:nvSpPr>
        <p:spPr>
          <a:xfrm>
            <a:off x="763894" y="5715016"/>
            <a:ext cx="3493708" cy="63740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26000" indent="-126000" latinLnBrk="0">
              <a:lnSpc>
                <a:spcPct val="120000"/>
              </a:lnSpc>
              <a:buFont typeface="Wingdings" pitchFamily="2" charset="2"/>
              <a:buChar char="§"/>
            </a:pPr>
            <a:r>
              <a:rPr lang="ko-KR" altLang="en-US" sz="1050" dirty="0" smtClean="0">
                <a:solidFill>
                  <a:prstClr val="black"/>
                </a:solidFill>
                <a:latin typeface="+mn-ea"/>
              </a:rPr>
              <a:t>세종특별자치시의 </a:t>
            </a:r>
            <a:r>
              <a:rPr lang="ko-KR" altLang="en-US" sz="1050" dirty="0" err="1" smtClean="0">
                <a:solidFill>
                  <a:prstClr val="black"/>
                </a:solidFill>
                <a:latin typeface="+mn-ea"/>
              </a:rPr>
              <a:t>근교권과</a:t>
            </a:r>
            <a:r>
              <a:rPr lang="ko-KR" altLang="en-US" sz="1050" dirty="0" smtClean="0">
                <a:solidFill>
                  <a:prstClr val="black"/>
                </a:solidFill>
                <a:latin typeface="+mn-ea"/>
              </a:rPr>
              <a:t> 역사문화 도시 라는 두 가지 변수에 대응할 수 있는 조직 역량이 필요함</a:t>
            </a:r>
            <a:endParaRPr lang="en-US" altLang="ko-KR" sz="1050" dirty="0" smtClean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65" name="내용 개체 틀 2"/>
          <p:cNvSpPr txBox="1">
            <a:spLocks/>
          </p:cNvSpPr>
          <p:nvPr/>
        </p:nvSpPr>
        <p:spPr>
          <a:xfrm>
            <a:off x="273000" y="686515"/>
            <a:ext cx="9360000" cy="65409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충청남도청은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5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개 목표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7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개 추진전략 하에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22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개의 주요과제를 추진 중에 있으며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공주시를 행정도시 </a:t>
            </a:r>
            <a:r>
              <a:rPr kumimoji="1" lang="ko-KR" altLang="en-US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근교권으로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역사문화∙관광레저∙교육도시로 육성방향을 잡고 있음</a:t>
            </a:r>
            <a:endParaRPr kumimoji="1" lang="ko-KR" altLang="en-US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68" name="Text Box 10"/>
          <p:cNvSpPr txBox="1">
            <a:spLocks noChangeArrowheads="1"/>
          </p:cNvSpPr>
          <p:nvPr/>
        </p:nvSpPr>
        <p:spPr bwMode="auto">
          <a:xfrm>
            <a:off x="427116" y="5357826"/>
            <a:ext cx="3240000" cy="153888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pPr>
              <a:buFont typeface="Wingdings" pitchFamily="2" charset="2"/>
              <a:buNone/>
            </a:pPr>
            <a:r>
              <a:rPr kumimoji="1" lang="en-US" altLang="ko-KR" sz="1000" dirty="0" smtClean="0">
                <a:latin typeface="+mn-ea"/>
              </a:rPr>
              <a:t>※ Source: </a:t>
            </a:r>
            <a:r>
              <a:rPr kumimoji="1" lang="ko-KR" altLang="en-US" sz="1000" dirty="0" smtClean="0">
                <a:latin typeface="+mn-ea"/>
              </a:rPr>
              <a:t>충청남도 종합계획</a:t>
            </a:r>
            <a:r>
              <a:rPr kumimoji="1" lang="en-US" altLang="ko-KR" sz="1000" dirty="0" smtClean="0">
                <a:latin typeface="+mn-ea"/>
              </a:rPr>
              <a:t>(2012~2020), </a:t>
            </a:r>
            <a:r>
              <a:rPr kumimoji="1" lang="ko-KR" altLang="en-US" sz="1000" dirty="0" err="1" smtClean="0">
                <a:latin typeface="+mn-ea"/>
              </a:rPr>
              <a:t>충청남도청</a:t>
            </a:r>
            <a:endParaRPr kumimoji="1" lang="en-US" altLang="ko-KR" sz="1000" dirty="0" smtClean="0">
              <a:latin typeface="+mn-ea"/>
            </a:endParaRPr>
          </a:p>
        </p:txBody>
      </p:sp>
      <p:sp>
        <p:nvSpPr>
          <p:cNvPr id="69" name="직사각형 68"/>
          <p:cNvSpPr/>
          <p:nvPr/>
        </p:nvSpPr>
        <p:spPr>
          <a:xfrm>
            <a:off x="4436694" y="3084510"/>
            <a:ext cx="180000" cy="18000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1500"/>
              </a:lnSpc>
              <a:buNone/>
            </a:pPr>
            <a:r>
              <a:rPr lang="en-US" altLang="ko-KR" sz="1100" dirty="0" smtClean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0" name="직사각형 69"/>
          <p:cNvSpPr/>
          <p:nvPr/>
        </p:nvSpPr>
        <p:spPr>
          <a:xfrm>
            <a:off x="4436694" y="2197943"/>
            <a:ext cx="180000" cy="18000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1500"/>
              </a:lnSpc>
              <a:buNone/>
            </a:pPr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1" name="직사각형 70"/>
          <p:cNvSpPr/>
          <p:nvPr/>
        </p:nvSpPr>
        <p:spPr>
          <a:xfrm>
            <a:off x="4436694" y="3971457"/>
            <a:ext cx="180000" cy="18000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1500"/>
              </a:lnSpc>
              <a:buNone/>
            </a:pPr>
            <a:r>
              <a:rPr lang="en-US" altLang="ko-KR" sz="1100" dirty="0" smtClean="0">
                <a:solidFill>
                  <a:schemeClr val="bg1"/>
                </a:solidFill>
                <a:latin typeface="+mn-ea"/>
              </a:rPr>
              <a:t>3</a:t>
            </a:r>
            <a:endParaRPr lang="ko-KR" altLang="en-US" sz="1100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2" name="직사각형 71"/>
          <p:cNvSpPr/>
          <p:nvPr/>
        </p:nvSpPr>
        <p:spPr>
          <a:xfrm>
            <a:off x="4436694" y="4858214"/>
            <a:ext cx="180000" cy="18000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1500"/>
              </a:lnSpc>
              <a:buNone/>
            </a:pPr>
            <a:r>
              <a:rPr lang="en-US" altLang="ko-KR" sz="1100" dirty="0" smtClean="0">
                <a:solidFill>
                  <a:schemeClr val="bg1"/>
                </a:solidFill>
                <a:latin typeface="+mn-ea"/>
              </a:rPr>
              <a:t>4</a:t>
            </a:r>
            <a:endParaRPr lang="ko-KR" altLang="en-US" sz="1100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3" name="직사각형 72"/>
          <p:cNvSpPr/>
          <p:nvPr/>
        </p:nvSpPr>
        <p:spPr>
          <a:xfrm>
            <a:off x="4436694" y="5744970"/>
            <a:ext cx="180000" cy="18000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1500"/>
              </a:lnSpc>
              <a:buNone/>
            </a:pPr>
            <a:r>
              <a:rPr lang="en-US" altLang="ko-KR" sz="1100" dirty="0" smtClean="0">
                <a:solidFill>
                  <a:schemeClr val="bg1"/>
                </a:solidFill>
                <a:latin typeface="+mn-ea"/>
              </a:rPr>
              <a:t>5</a:t>
            </a:r>
            <a:endParaRPr lang="ko-KR" altLang="en-US" sz="1100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3" name="Text Box 6"/>
          <p:cNvSpPr txBox="1">
            <a:spLocks noChangeArrowheads="1"/>
          </p:cNvSpPr>
          <p:nvPr/>
        </p:nvSpPr>
        <p:spPr bwMode="auto">
          <a:xfrm>
            <a:off x="812429" y="1428736"/>
            <a:ext cx="29947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latinLnBrk="0"/>
            <a:r>
              <a:rPr lang="ko-KR" altLang="en-US" sz="1400" i="1" u="sng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권역별</a:t>
            </a:r>
            <a:r>
              <a:rPr lang="ko-KR" altLang="en-US" sz="1400" i="1" u="sng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특화산업 및 기능 육성 방향</a:t>
            </a:r>
            <a:endParaRPr lang="en-US" altLang="ko-KR" sz="1400" i="1" u="sng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4" name="제목 3"/>
          <p:cNvSpPr txBox="1">
            <a:spLocks/>
          </p:cNvSpPr>
          <p:nvPr/>
        </p:nvSpPr>
        <p:spPr>
          <a:xfrm>
            <a:off x="57116" y="143344"/>
            <a:ext cx="2100255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2. </a:t>
            </a:r>
            <a:r>
              <a:rPr lang="ko-KR" altLang="en-US" dirty="0" smtClean="0">
                <a:latin typeface="맑은 고딕" panose="020B0503020000020004" pitchFamily="50" charset="-127"/>
              </a:rPr>
              <a:t>정책환경분석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329690" y="2071678"/>
            <a:ext cx="4500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지역거점 문화도시 조성사업개요</a:t>
            </a:r>
            <a:endParaRPr lang="ko-KR" altLang="en-US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" name="직사각형 2"/>
          <p:cNvSpPr/>
          <p:nvPr/>
        </p:nvSpPr>
        <p:spPr>
          <a:xfrm>
            <a:off x="5049838" y="2071682"/>
            <a:ext cx="4500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충청남도 </a:t>
            </a:r>
            <a:r>
              <a:rPr lang="en-US" altLang="ko-KR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3</a:t>
            </a:r>
            <a:r>
              <a:rPr lang="ko-KR" altLang="en-US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대 문화권 개발 계획</a:t>
            </a:r>
            <a:endParaRPr lang="en-US" altLang="ko-KR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6" name="Text Box 10"/>
          <p:cNvSpPr txBox="1">
            <a:spLocks noChangeArrowheads="1"/>
          </p:cNvSpPr>
          <p:nvPr/>
        </p:nvSpPr>
        <p:spPr bwMode="auto">
          <a:xfrm>
            <a:off x="5049838" y="6061194"/>
            <a:ext cx="4500000" cy="153888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pPr>
              <a:buFont typeface="Wingdings" pitchFamily="2" charset="2"/>
              <a:buNone/>
            </a:pPr>
            <a:r>
              <a:rPr kumimoji="1" lang="en-US" altLang="ko-KR" sz="1000" dirty="0" smtClean="0">
                <a:latin typeface="+mn-ea"/>
              </a:rPr>
              <a:t>※ Source</a:t>
            </a:r>
            <a:r>
              <a:rPr kumimoji="1" lang="en-US" altLang="ko-KR" sz="1000" dirty="0">
                <a:latin typeface="+mn-ea"/>
              </a:rPr>
              <a:t>: </a:t>
            </a:r>
            <a:r>
              <a:rPr kumimoji="1" lang="ko-KR" altLang="en-US" sz="1000" dirty="0" err="1" smtClean="0">
                <a:latin typeface="+mn-ea"/>
              </a:rPr>
              <a:t>충청남도청</a:t>
            </a:r>
            <a:r>
              <a:rPr kumimoji="1" lang="ko-KR" altLang="en-US" sz="1000" dirty="0" smtClean="0">
                <a:latin typeface="+mn-ea"/>
              </a:rPr>
              <a:t> 홈페이지 </a:t>
            </a:r>
            <a:r>
              <a:rPr kumimoji="1" lang="en-US" altLang="ko-KR" sz="1000" dirty="0" smtClean="0">
                <a:latin typeface="+mn-ea"/>
              </a:rPr>
              <a:t>http://www.chungnam.net/</a:t>
            </a:r>
            <a:endParaRPr kumimoji="1" lang="ko-KR" altLang="en-US" sz="1000" dirty="0" smtClean="0">
              <a:latin typeface="+mn-ea"/>
            </a:endParaRPr>
          </a:p>
        </p:txBody>
      </p:sp>
      <p:graphicFrame>
        <p:nvGraphicFramePr>
          <p:cNvPr id="9" name="표 8"/>
          <p:cNvGraphicFramePr>
            <a:graphicFrameLocks noGrp="1"/>
          </p:cNvGraphicFramePr>
          <p:nvPr/>
        </p:nvGraphicFramePr>
        <p:xfrm>
          <a:off x="330166" y="2571744"/>
          <a:ext cx="4500000" cy="3357587"/>
        </p:xfrm>
        <a:graphic>
          <a:graphicData uri="http://schemas.openxmlformats.org/drawingml/2006/table">
            <a:tbl>
              <a:tblPr/>
              <a:tblGrid>
                <a:gridCol w="571425"/>
                <a:gridCol w="785715"/>
                <a:gridCol w="785715"/>
                <a:gridCol w="785715"/>
                <a:gridCol w="785715"/>
                <a:gridCol w="785715"/>
              </a:tblGrid>
              <a:tr h="300272"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광주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부산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경주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전주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공주</a:t>
                      </a:r>
                      <a:r>
                        <a:rPr lang="en-US" altLang="ko-KR" sz="1000" b="0" i="0" u="none" strike="noStrike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부여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300272"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법적근거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특별법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없음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없음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없음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없음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94084"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비전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아시아 문화중심도시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영상</a:t>
                      </a:r>
                      <a:endParaRPr lang="en-US" altLang="ko-KR" sz="1000" b="0" i="0" u="none" strike="noStrike" dirty="0" smtClean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  <a:p>
                      <a:pPr algn="ctr" fontAlgn="ctr" latinLnBrk="0"/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문화도시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역사</a:t>
                      </a:r>
                      <a:endParaRPr lang="en-US" altLang="ko-KR" sz="1000" b="0" i="0" u="none" strike="noStrike" dirty="0" smtClean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  <a:p>
                      <a:pPr algn="ctr" fontAlgn="ctr" latinLnBrk="0"/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문화도시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전통</a:t>
                      </a:r>
                      <a:endParaRPr lang="en-US" altLang="ko-KR" sz="1000" b="0" i="0" u="none" strike="noStrike" dirty="0" smtClean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  <a:p>
                      <a:pPr algn="ctr" fontAlgn="ctr" latinLnBrk="0"/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문화도시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역사</a:t>
                      </a:r>
                      <a:endParaRPr lang="en-US" altLang="ko-KR" sz="1000" b="0" i="0" u="none" strike="noStrike" dirty="0" smtClean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  <a:p>
                      <a:pPr algn="ctr" fontAlgn="ctr" latinLnBrk="0"/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문화도시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94084"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계획수립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종합계획 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(2007.10)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종합계획 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(2005.10)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기본계획 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(2007.12)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기본계획 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(2007.12)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기본계획 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(2009.12)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94084"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계획기간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20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년 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(2004~2023)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8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년 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(2004~2011)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30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년 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(2006~2035)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20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년 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(2007~2026)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22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년 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(2009~2030)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0272"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사업비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5.3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조원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천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백억원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3.4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조원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1.7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조원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1.3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조원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74519"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주요사업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국립아시아문화전당 및 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7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대 문화권 특화발전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대 핵심과제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대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선돗업군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(65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개 사업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대 선도사업군 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(64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개 사업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대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선도사업군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(57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개 사업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0" name="Text Box 10"/>
          <p:cNvSpPr txBox="1">
            <a:spLocks noChangeArrowheads="1"/>
          </p:cNvSpPr>
          <p:nvPr/>
        </p:nvSpPr>
        <p:spPr bwMode="auto">
          <a:xfrm>
            <a:off x="330166" y="6072206"/>
            <a:ext cx="4023008" cy="153888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pPr>
              <a:buFont typeface="Wingdings" pitchFamily="2" charset="2"/>
              <a:buNone/>
            </a:pPr>
            <a:r>
              <a:rPr kumimoji="1" lang="en-US" altLang="ko-KR" sz="1000" dirty="0" smtClean="0"/>
              <a:t>※ Source: </a:t>
            </a:r>
            <a:r>
              <a:rPr kumimoji="1" lang="ko-KR" altLang="en-US" sz="1000" dirty="0" smtClean="0"/>
              <a:t>공주부여포럼</a:t>
            </a:r>
            <a:r>
              <a:rPr kumimoji="1" lang="en-US" altLang="ko-KR" sz="1000" dirty="0" smtClean="0"/>
              <a:t>, </a:t>
            </a:r>
            <a:r>
              <a:rPr kumimoji="1" lang="ko-KR" altLang="en-US" sz="1000" dirty="0" smtClean="0"/>
              <a:t>문화도시 실현가능을 위하여 </a:t>
            </a:r>
            <a:r>
              <a:rPr kumimoji="1" lang="en-US" altLang="ko-KR" sz="1000" dirty="0" smtClean="0"/>
              <a:t>(2013) </a:t>
            </a:r>
            <a:r>
              <a:rPr kumimoji="1" lang="ko-KR" altLang="en-US" sz="1000" dirty="0" smtClean="0"/>
              <a:t>中 발췌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8484305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3" name="제목 3"/>
          <p:cNvSpPr txBox="1">
            <a:spLocks/>
          </p:cNvSpPr>
          <p:nvPr/>
        </p:nvSpPr>
        <p:spPr>
          <a:xfrm>
            <a:off x="57116" y="143344"/>
            <a:ext cx="2100255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2. </a:t>
            </a:r>
            <a:r>
              <a:rPr lang="ko-KR" altLang="en-US" dirty="0" smtClean="0">
                <a:latin typeface="맑은 고딕" panose="020B0503020000020004" pitchFamily="50" charset="-127"/>
              </a:rPr>
              <a:t>정책환경분석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14" name="내용 개체 틀 2"/>
          <p:cNvSpPr txBox="1">
            <a:spLocks/>
          </p:cNvSpPr>
          <p:nvPr/>
        </p:nvSpPr>
        <p:spPr>
          <a:xfrm>
            <a:off x="273000" y="687286"/>
            <a:ext cx="9360000" cy="97872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문화도시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문화마을에 대한 정책을 국가적 차원에서 지원해고 있으며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충청남도 역시 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2013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년 기준 공주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부여를 중심으로 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57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개 사업을 진행해오고 있음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.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이의 실효성과 사업의 지속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연속성 측면에서의 종합적인 대응이 필요함</a:t>
            </a:r>
            <a:endParaRPr kumimoji="1" lang="ko-KR" altLang="en-US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3075" name="Picture 3" descr="C:\Users\Asus N55SF\Desktop\공주시\02. Data &amp; References\문화권 개발.jpg"/>
          <p:cNvPicPr preferRelativeResize="0">
            <a:picLocks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49838" y="2571744"/>
            <a:ext cx="4500000" cy="3366000"/>
          </a:xfrm>
          <a:prstGeom prst="rect">
            <a:avLst/>
          </a:prstGeom>
          <a:noFill/>
        </p:spPr>
      </p:pic>
      <p:sp>
        <p:nvSpPr>
          <p:cNvPr id="15" name="직사각형 14"/>
          <p:cNvSpPr/>
          <p:nvPr/>
        </p:nvSpPr>
        <p:spPr>
          <a:xfrm>
            <a:off x="3973506" y="2500306"/>
            <a:ext cx="928694" cy="3500462"/>
          </a:xfrm>
          <a:prstGeom prst="rect">
            <a:avLst/>
          </a:prstGeom>
          <a:noFill/>
          <a:ln w="254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3"/>
          <p:cNvSpPr>
            <a:spLocks noChangeArrowheads="1"/>
          </p:cNvSpPr>
          <p:nvPr/>
        </p:nvSpPr>
        <p:spPr bwMode="auto">
          <a:xfrm>
            <a:off x="336537" y="2285992"/>
            <a:ext cx="4687901" cy="3925972"/>
          </a:xfrm>
          <a:prstGeom prst="rect">
            <a:avLst/>
          </a:prstGeom>
          <a:solidFill>
            <a:srgbClr val="FFFFFF"/>
          </a:solidFill>
          <a:ln w="12700" algn="ctr">
            <a:solidFill>
              <a:schemeClr val="accent1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 lIns="86400" tIns="90000" rIns="36000" bIns="44450" anchor="ctr"/>
          <a:lstStyle/>
          <a:p>
            <a:pPr marL="541338" indent="-90488" algn="l" eaLnBrk="0" fontAlgn="t" latinLnBrk="0" hangingPunct="0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FontTx/>
              <a:buChar char="•"/>
              <a:tabLst>
                <a:tab pos="1028700" algn="l"/>
              </a:tabLst>
              <a:defRPr/>
            </a:pPr>
            <a:endParaRPr kumimoji="0" lang="ko-KR" altLang="en-US" sz="1200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8484305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" name="제목 3"/>
          <p:cNvSpPr txBox="1">
            <a:spLocks/>
          </p:cNvSpPr>
          <p:nvPr/>
        </p:nvSpPr>
        <p:spPr>
          <a:xfrm>
            <a:off x="57116" y="143344"/>
            <a:ext cx="2100255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3. </a:t>
            </a:r>
            <a:r>
              <a:rPr lang="ko-KR" altLang="en-US" dirty="0" smtClean="0">
                <a:latin typeface="맑은 고딕" panose="020B0503020000020004" pitchFamily="50" charset="-127"/>
              </a:rPr>
              <a:t>경제환경분석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graphicFrame>
        <p:nvGraphicFramePr>
          <p:cNvPr id="11" name="차트 10"/>
          <p:cNvGraphicFramePr/>
          <p:nvPr/>
        </p:nvGraphicFramePr>
        <p:xfrm>
          <a:off x="264596" y="2525706"/>
          <a:ext cx="4929222" cy="36433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4" name="직사각형 13"/>
          <p:cNvSpPr/>
          <p:nvPr/>
        </p:nvSpPr>
        <p:spPr>
          <a:xfrm>
            <a:off x="7901492" y="1785926"/>
            <a:ext cx="1692353" cy="1974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>
              <a:lnSpc>
                <a:spcPts val="1500"/>
              </a:lnSpc>
            </a:pPr>
            <a:r>
              <a:rPr lang="en-US" altLang="ko-KR" sz="900" dirty="0" smtClean="0">
                <a:solidFill>
                  <a:prstClr val="black"/>
                </a:solidFill>
                <a:latin typeface="+mn-ea"/>
              </a:rPr>
              <a:t>(</a:t>
            </a:r>
            <a:r>
              <a:rPr lang="ko-KR" altLang="en-US" sz="900" dirty="0" smtClean="0">
                <a:solidFill>
                  <a:prstClr val="black"/>
                </a:solidFill>
                <a:latin typeface="+mn-ea"/>
              </a:rPr>
              <a:t>단위</a:t>
            </a:r>
            <a:r>
              <a:rPr lang="en-US" altLang="ko-KR" sz="900" dirty="0" smtClean="0">
                <a:solidFill>
                  <a:prstClr val="black"/>
                </a:solidFill>
                <a:latin typeface="+mn-ea"/>
              </a:rPr>
              <a:t>: </a:t>
            </a:r>
            <a:r>
              <a:rPr lang="ko-KR" altLang="en-US" sz="900" dirty="0" err="1" smtClean="0">
                <a:solidFill>
                  <a:prstClr val="black"/>
                </a:solidFill>
                <a:latin typeface="+mn-ea"/>
              </a:rPr>
              <a:t>백만원</a:t>
            </a:r>
            <a:r>
              <a:rPr lang="en-US" altLang="ko-KR" sz="900" dirty="0" smtClean="0">
                <a:solidFill>
                  <a:prstClr val="black"/>
                </a:solidFill>
                <a:latin typeface="+mn-ea"/>
              </a:rPr>
              <a:t>, %)</a:t>
            </a:r>
            <a:endParaRPr lang="ko-KR" altLang="en-US" sz="900" dirty="0" smtClean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16" name="내용 개체 틀 2"/>
          <p:cNvSpPr txBox="1">
            <a:spLocks/>
          </p:cNvSpPr>
          <p:nvPr/>
        </p:nvSpPr>
        <p:spPr>
          <a:xfrm>
            <a:off x="273000" y="686515"/>
            <a:ext cx="9360000" cy="97872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전국적으로 </a:t>
            </a:r>
            <a:r>
              <a:rPr kumimoji="1" lang="ko-KR" altLang="en-US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지역내총생산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(GRDP)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은 지속적으로 하향세에 있으나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충청남도의 성장률은 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2002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년 이후 전국 평균 대비 상위에 위치하고 있으며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이에 맞춰 전국대비 </a:t>
            </a:r>
            <a:r>
              <a:rPr kumimoji="1" lang="ko-KR" altLang="en-US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지역내총생산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비중도 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4%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초반에서 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6.92%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까지 증가하고 있는 추세임</a:t>
            </a:r>
            <a:endParaRPr kumimoji="1" lang="ko-KR" altLang="en-US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aphicFrame>
        <p:nvGraphicFramePr>
          <p:cNvPr id="18" name="표 17"/>
          <p:cNvGraphicFramePr>
            <a:graphicFrameLocks noGrp="1"/>
          </p:cNvGraphicFramePr>
          <p:nvPr/>
        </p:nvGraphicFramePr>
        <p:xfrm>
          <a:off x="5258285" y="2000235"/>
          <a:ext cx="4286280" cy="4214850"/>
        </p:xfrm>
        <a:graphic>
          <a:graphicData uri="http://schemas.openxmlformats.org/drawingml/2006/table">
            <a:tbl>
              <a:tblPr/>
              <a:tblGrid>
                <a:gridCol w="504800"/>
                <a:gridCol w="966176"/>
                <a:gridCol w="544604"/>
                <a:gridCol w="939037"/>
                <a:gridCol w="544604"/>
                <a:gridCol w="787059"/>
              </a:tblGrid>
              <a:tr h="280990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FFFFFF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시도별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FFFFFF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Q</a:t>
                      </a:r>
                      <a:endParaRPr lang="ko-KR" altLang="en-US" sz="1000" b="0" i="0" u="none" strike="noStrike" dirty="0">
                        <a:solidFill>
                          <a:srgbClr val="FFFFFF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5406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ko-KR" altLang="en-US" sz="1000" b="0" i="0" u="none" strike="noStrike" dirty="0">
                          <a:solidFill>
                            <a:srgbClr val="FFFFFF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전국</a:t>
                      </a:r>
                    </a:p>
                  </a:txBody>
                  <a:tcPr marL="36000" marR="36000" marT="9525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5406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ko-KR" altLang="en-US" sz="1000" b="0" i="0" u="none" strike="noStrike" dirty="0">
                          <a:solidFill>
                            <a:srgbClr val="FFFFFF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충청남도</a:t>
                      </a:r>
                    </a:p>
                  </a:txBody>
                  <a:tcPr marL="36000" marR="36000" marT="9525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5406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algn="ctr" defTabSz="914400" rtl="0" eaLnBrk="1" fontAlgn="b" latinLnBrk="1" hangingPunct="1"/>
                      <a:r>
                        <a:rPr lang="ko-KR" altLang="en-US" sz="1000" b="0" i="0" u="none" strike="noStrike" kern="1200" dirty="0">
                          <a:solidFill>
                            <a:srgbClr val="FFFFFF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비중</a:t>
                      </a:r>
                    </a:p>
                  </a:txBody>
                  <a:tcPr marL="36000" marR="36000" marT="9525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54061"/>
                    </a:solidFill>
                  </a:tcPr>
                </a:tc>
              </a:tr>
              <a:tr h="28099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000" b="0" i="0" u="none" strike="noStrike" dirty="0" err="1">
                          <a:solidFill>
                            <a:srgbClr val="FFFFFF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지역내총생산</a:t>
                      </a:r>
                      <a:endParaRPr lang="ko-KR" altLang="en-US" sz="1000" b="0" i="0" u="none" strike="noStrike" dirty="0">
                        <a:solidFill>
                          <a:srgbClr val="FFFFFF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9525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5406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000" b="0" i="0" u="none" strike="noStrike" dirty="0">
                          <a:solidFill>
                            <a:srgbClr val="FFFFFF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성장률</a:t>
                      </a:r>
                    </a:p>
                  </a:txBody>
                  <a:tcPr marL="36000" marR="36000" marT="9525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5406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000" b="0" i="0" u="none" strike="noStrike" dirty="0" err="1">
                          <a:solidFill>
                            <a:srgbClr val="FFFFFF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지역내총생산</a:t>
                      </a:r>
                      <a:endParaRPr lang="ko-KR" altLang="en-US" sz="1000" b="0" i="0" u="none" strike="noStrike" dirty="0">
                        <a:solidFill>
                          <a:srgbClr val="FFFFFF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9525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5406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000" b="0" i="0" u="none" strike="noStrike" dirty="0">
                          <a:solidFill>
                            <a:srgbClr val="FFFFFF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성장률</a:t>
                      </a:r>
                    </a:p>
                  </a:txBody>
                  <a:tcPr marL="36000" marR="36000" marT="9525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5406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endParaRPr lang="ko-KR" altLang="en-US" sz="11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54061"/>
                    </a:solidFill>
                  </a:tcPr>
                </a:tc>
              </a:tr>
              <a:tr h="280990"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2000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603,733,111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29,277,134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4.85%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80990"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2001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650,190,908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7.70%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30,843,153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5.35%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4.74%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80990"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2002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723,486,044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11.27%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34,863,066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13.03%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4.82%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80990"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2003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772,221,334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6.74%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39,251,085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12.59%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5.08%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80990"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2004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829,468,350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7.41%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43,705,960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11.35%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5.27%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80990"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2005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920,027,693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10.92%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51,306,851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17.39%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5.58%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80990"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2006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966,660,363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5.07%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54,335,237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5.90%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5.62%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80990"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2007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1,043,255,209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7.92%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59,031,320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8.64%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5.66%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80990"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2008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1,105,721,686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5.99%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64,066,529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8.53%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5.79%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80990"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2009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1,151,367,386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4.13%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71,756,116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12.00%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6.23%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80990"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2010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1,265,146,117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9.88%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83,166,818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15.90%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6.57%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80990"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2011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1,330,888,239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5.20%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91,816,385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10.40%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6.90%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80990"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2012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1,377,040,530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3.47%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95,307,922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3.80%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6.92%</a:t>
                      </a:r>
                    </a:p>
                  </a:txBody>
                  <a:tcPr marL="36000" marR="36000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19" name="Text Box 10"/>
          <p:cNvSpPr txBox="1">
            <a:spLocks noChangeArrowheads="1"/>
          </p:cNvSpPr>
          <p:nvPr/>
        </p:nvSpPr>
        <p:spPr bwMode="auto">
          <a:xfrm>
            <a:off x="6950318" y="6286520"/>
            <a:ext cx="2665686" cy="153888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pPr>
              <a:buFont typeface="Wingdings" pitchFamily="2" charset="2"/>
              <a:buNone/>
            </a:pPr>
            <a:r>
              <a:rPr kumimoji="1" lang="en-US" altLang="ko-KR" sz="1000" dirty="0" smtClean="0"/>
              <a:t>※ Source</a:t>
            </a:r>
            <a:r>
              <a:rPr kumimoji="1" lang="en-US" altLang="ko-KR" sz="1000" dirty="0"/>
              <a:t>: </a:t>
            </a:r>
            <a:r>
              <a:rPr kumimoji="1" lang="ko-KR" altLang="en-US" sz="1000" dirty="0" smtClean="0"/>
              <a:t>통계청 </a:t>
            </a:r>
            <a:r>
              <a:rPr kumimoji="1" lang="ko-KR" altLang="en-US" sz="1000" dirty="0" err="1" smtClean="0"/>
              <a:t>지역내총생산</a:t>
            </a:r>
            <a:r>
              <a:rPr kumimoji="1" lang="ko-KR" altLang="en-US" sz="1000" dirty="0" smtClean="0"/>
              <a:t> </a:t>
            </a:r>
            <a:r>
              <a:rPr kumimoji="1" lang="en-US" altLang="ko-KR" sz="1000" dirty="0" smtClean="0"/>
              <a:t>(2000~2012)</a:t>
            </a:r>
            <a:endParaRPr kumimoji="1" lang="ko-KR" altLang="en-US" sz="1000" dirty="0" smtClean="0"/>
          </a:p>
        </p:txBody>
      </p:sp>
      <p:sp>
        <p:nvSpPr>
          <p:cNvPr id="20" name="AutoShape 44"/>
          <p:cNvSpPr>
            <a:spLocks noChangeArrowheads="1"/>
          </p:cNvSpPr>
          <p:nvPr/>
        </p:nvSpPr>
        <p:spPr bwMode="auto">
          <a:xfrm rot="5400000">
            <a:off x="7134240" y="4291570"/>
            <a:ext cx="3632709" cy="214313"/>
          </a:xfrm>
          <a:prstGeom prst="rightArrow">
            <a:avLst>
              <a:gd name="adj1" fmla="val 53593"/>
              <a:gd name="adj2" fmla="val 50252"/>
            </a:avLst>
          </a:prstGeom>
          <a:gradFill rotWithShape="1">
            <a:gsLst>
              <a:gs pos="0">
                <a:srgbClr val="FFFFB9"/>
              </a:gs>
              <a:gs pos="70000">
                <a:srgbClr val="FFCC00"/>
              </a:gs>
              <a:gs pos="70000">
                <a:srgbClr val="FF6600"/>
              </a:gs>
            </a:gsLst>
            <a:lin ang="0" scaled="1"/>
          </a:gradFill>
          <a:ln w="12700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86400" tIns="43200" rIns="86400" bIns="44450" anchor="ctr"/>
          <a:lstStyle/>
          <a:p>
            <a:pPr fontAlgn="base" latinLnBrk="1">
              <a:buFontTx/>
              <a:buNone/>
            </a:pPr>
            <a:endParaRPr lang="en-US" altLang="ko-KR" sz="900" i="1" dirty="0">
              <a:solidFill>
                <a:srgbClr val="8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2" name="직사각형 11"/>
          <p:cNvSpPr/>
          <p:nvPr/>
        </p:nvSpPr>
        <p:spPr>
          <a:xfrm>
            <a:off x="337128" y="2000235"/>
            <a:ext cx="4686735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400" dirty="0" err="1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지역내총생산</a:t>
            </a:r>
            <a:r>
              <a:rPr lang="ko-KR" altLang="en-US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성장률 변화</a:t>
            </a:r>
            <a:endParaRPr lang="ko-KR" altLang="en-US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8484305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aphicFrame>
        <p:nvGraphicFramePr>
          <p:cNvPr id="13" name="표 12"/>
          <p:cNvGraphicFramePr>
            <a:graphicFrameLocks noGrp="1"/>
          </p:cNvGraphicFramePr>
          <p:nvPr/>
        </p:nvGraphicFramePr>
        <p:xfrm>
          <a:off x="4743862" y="1357300"/>
          <a:ext cx="4804246" cy="5143534"/>
        </p:xfrm>
        <a:graphic>
          <a:graphicData uri="http://schemas.openxmlformats.org/drawingml/2006/table">
            <a:tbl>
              <a:tblPr/>
              <a:tblGrid>
                <a:gridCol w="645346"/>
                <a:gridCol w="764855"/>
                <a:gridCol w="764855"/>
                <a:gridCol w="549740"/>
                <a:gridCol w="764855"/>
                <a:gridCol w="764855"/>
                <a:gridCol w="549740"/>
              </a:tblGrid>
              <a:tr h="233797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  <a:endParaRPr lang="ko-KR" altLang="en-US" sz="1000" b="0" i="0" u="none" strike="noStrike" dirty="0">
                        <a:solidFill>
                          <a:srgbClr val="FFFFFF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096" marR="9096" marT="9096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5406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rgbClr val="FFFFFF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사업체수</a:t>
                      </a:r>
                    </a:p>
                  </a:txBody>
                  <a:tcPr marL="9096" marR="9096" marT="9096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5406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rgbClr val="FFFFFF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종사자수</a:t>
                      </a:r>
                    </a:p>
                  </a:txBody>
                  <a:tcPr marL="9096" marR="9096" marT="9096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5406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233797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 dirty="0">
                        <a:solidFill>
                          <a:srgbClr val="FFFFFF"/>
                        </a:solidFill>
                        <a:latin typeface="맑은 고딕"/>
                      </a:endParaRPr>
                    </a:p>
                  </a:txBody>
                  <a:tcPr marL="9096" marR="9096" marT="9096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5406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FFFFFF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전국</a:t>
                      </a:r>
                      <a:endParaRPr lang="ko-KR" altLang="en-US" sz="1000" b="0" i="0" u="none" strike="noStrike" dirty="0">
                        <a:solidFill>
                          <a:srgbClr val="FFFFFF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096" marR="9096" marT="9096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5406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FFFFFF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충남</a:t>
                      </a:r>
                      <a:endParaRPr lang="ko-KR" altLang="en-US" sz="1000" b="0" i="0" u="none" strike="noStrike" dirty="0">
                        <a:solidFill>
                          <a:srgbClr val="FFFFFF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096" marR="9096" marT="9096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5406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FFFFFF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비중</a:t>
                      </a:r>
                      <a:endParaRPr lang="ko-KR" altLang="en-US" sz="1000" b="0" i="0" u="none" strike="noStrike" dirty="0">
                        <a:solidFill>
                          <a:srgbClr val="FFFFFF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096" marR="9096" marT="9096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5406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rgbClr val="FFFFFF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전국</a:t>
                      </a:r>
                    </a:p>
                  </a:txBody>
                  <a:tcPr marL="9096" marR="9096" marT="9096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5406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rgbClr val="FFFFFF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충남</a:t>
                      </a:r>
                    </a:p>
                  </a:txBody>
                  <a:tcPr marL="9096" marR="9096" marT="9096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5406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rgbClr val="FFFFFF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비중</a:t>
                      </a:r>
                    </a:p>
                  </a:txBody>
                  <a:tcPr marL="9096" marR="9096" marT="9096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54061"/>
                    </a:solidFill>
                  </a:tcPr>
                </a:tc>
              </a:tr>
              <a:tr h="233797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1993</a:t>
                      </a:r>
                    </a:p>
                  </a:txBody>
                  <a:tcPr marL="9096" marR="9096" marT="9096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2,304,250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95,815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4.16%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12,245,073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423,471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3.46%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797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1994</a:t>
                      </a:r>
                    </a:p>
                  </a:txBody>
                  <a:tcPr marL="9096" marR="9096" marT="9096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2,518,454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100,620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4.00%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12,583,630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442,749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3.52%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797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1995</a:t>
                      </a:r>
                    </a:p>
                  </a:txBody>
                  <a:tcPr marL="9096" marR="9096" marT="9096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2,771,068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107,397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3.88%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13,634,273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456,807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3.35%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797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1996</a:t>
                      </a:r>
                    </a:p>
                  </a:txBody>
                  <a:tcPr marL="9096" marR="9096" marT="9096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2,807,802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110,428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3.93%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14,006,754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482,407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3.44%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797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1997</a:t>
                      </a:r>
                    </a:p>
                  </a:txBody>
                  <a:tcPr marL="9096" marR="9096" marT="9096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2,853,673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114,227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4.00%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13,470,343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485,110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3.60%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797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1998</a:t>
                      </a:r>
                    </a:p>
                  </a:txBody>
                  <a:tcPr marL="9096" marR="9096" marT="9096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2,785,659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113,337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4.07%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12,416,558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456,957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3.68%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797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1999</a:t>
                      </a:r>
                    </a:p>
                  </a:txBody>
                  <a:tcPr marL="9096" marR="9096" marT="9096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2,927,330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118,552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4.05%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12,920,289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474,816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3.67%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797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2000</a:t>
                      </a:r>
                    </a:p>
                  </a:txBody>
                  <a:tcPr marL="9096" marR="9096" marT="9096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3,013,417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119,149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3.95%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13,604,274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496,966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3.65%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797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2001</a:t>
                      </a:r>
                    </a:p>
                  </a:txBody>
                  <a:tcPr marL="9096" marR="9096" marT="9096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3,046,554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117,998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3.87%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14,109,641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502,933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3.56%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797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2002</a:t>
                      </a:r>
                    </a:p>
                  </a:txBody>
                  <a:tcPr marL="9096" marR="9096" marT="9096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3,131,963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119,762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3.82%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14,608,322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525,595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3.60%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797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2003</a:t>
                      </a:r>
                    </a:p>
                  </a:txBody>
                  <a:tcPr marL="9096" marR="9096" marT="9096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3,187,916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122,459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3.84%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14,729,166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544,469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3.70%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797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2004</a:t>
                      </a:r>
                    </a:p>
                  </a:txBody>
                  <a:tcPr marL="9096" marR="9096" marT="9096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3,189,890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123,445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3.87%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14,818,754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565,624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3.82%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797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2005</a:t>
                      </a:r>
                    </a:p>
                  </a:txBody>
                  <a:tcPr marL="9096" marR="9096" marT="9096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3,204,809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125,538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3.92%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15,147,471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589,493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3.89%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797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2006</a:t>
                      </a:r>
                    </a:p>
                  </a:txBody>
                  <a:tcPr marL="9096" marR="9096" marT="9096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3,226,569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127,547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3.95%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15,435,766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604,737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3.92%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797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2007</a:t>
                      </a:r>
                    </a:p>
                  </a:txBody>
                  <a:tcPr marL="9096" marR="9096" marT="9096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3,262,925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130,104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3.99%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15,943,674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622,870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3.91%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797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2008</a:t>
                      </a:r>
                    </a:p>
                  </a:txBody>
                  <a:tcPr marL="9096" marR="9096" marT="9096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3,264,782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131,549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4.03%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16,288,280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641,731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3.94%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797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2009</a:t>
                      </a:r>
                    </a:p>
                  </a:txBody>
                  <a:tcPr marL="9096" marR="9096" marT="9096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3,293,558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131,555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3.99%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16,818,015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665,433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3.96%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797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2010</a:t>
                      </a:r>
                    </a:p>
                  </a:txBody>
                  <a:tcPr marL="9096" marR="9096" marT="9096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3,355,470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134,317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4.00%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17,647,028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702,560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3.98%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797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2011</a:t>
                      </a:r>
                    </a:p>
                  </a:txBody>
                  <a:tcPr marL="9096" marR="9096" marT="9096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3,470,034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140,507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4.05%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18,093,190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748,377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4.14%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3797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2012</a:t>
                      </a:r>
                    </a:p>
                  </a:txBody>
                  <a:tcPr marL="9096" marR="9096" marT="9096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3,602,476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141,212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3.92%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18,569,355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742,046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4.00%</a:t>
                      </a:r>
                    </a:p>
                  </a:txBody>
                  <a:tcPr marL="9096" marR="9096" marT="9096" marB="0" anchor="b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8" name="직사각형 17"/>
          <p:cNvSpPr/>
          <p:nvPr/>
        </p:nvSpPr>
        <p:spPr>
          <a:xfrm>
            <a:off x="8882090" y="1130284"/>
            <a:ext cx="714380" cy="21151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>
              <a:lnSpc>
                <a:spcPts val="1500"/>
              </a:lnSpc>
            </a:pPr>
            <a:r>
              <a:rPr lang="en-US" altLang="ko-KR" sz="900" dirty="0" smtClean="0">
                <a:solidFill>
                  <a:prstClr val="black"/>
                </a:solidFill>
                <a:latin typeface="+mn-ea"/>
              </a:rPr>
              <a:t>(</a:t>
            </a:r>
            <a:r>
              <a:rPr lang="ko-KR" altLang="en-US" sz="900" dirty="0" smtClean="0">
                <a:solidFill>
                  <a:prstClr val="black"/>
                </a:solidFill>
                <a:latin typeface="+mn-ea"/>
              </a:rPr>
              <a:t>단위</a:t>
            </a:r>
            <a:r>
              <a:rPr lang="en-US" altLang="ko-KR" sz="900" dirty="0" smtClean="0">
                <a:solidFill>
                  <a:prstClr val="black"/>
                </a:solidFill>
                <a:latin typeface="+mn-ea"/>
              </a:rPr>
              <a:t>: </a:t>
            </a:r>
            <a:r>
              <a:rPr lang="ko-KR" altLang="en-US" sz="900" dirty="0" smtClean="0">
                <a:solidFill>
                  <a:prstClr val="black"/>
                </a:solidFill>
                <a:latin typeface="+mn-ea"/>
              </a:rPr>
              <a:t>개</a:t>
            </a:r>
            <a:r>
              <a:rPr lang="en-US" altLang="ko-KR" sz="900" dirty="0" smtClean="0">
                <a:solidFill>
                  <a:prstClr val="black"/>
                </a:solidFill>
                <a:latin typeface="+mn-ea"/>
              </a:rPr>
              <a:t>, %)</a:t>
            </a:r>
            <a:endParaRPr lang="ko-KR" altLang="en-US" sz="900" dirty="0" smtClean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23" name="Rectangle 23"/>
          <p:cNvSpPr>
            <a:spLocks noChangeArrowheads="1"/>
          </p:cNvSpPr>
          <p:nvPr/>
        </p:nvSpPr>
        <p:spPr bwMode="auto">
          <a:xfrm>
            <a:off x="324443" y="4352972"/>
            <a:ext cx="4249180" cy="2152624"/>
          </a:xfrm>
          <a:prstGeom prst="rect">
            <a:avLst/>
          </a:prstGeom>
          <a:solidFill>
            <a:srgbClr val="FFFFFF"/>
          </a:solidFill>
          <a:ln w="12700" algn="ctr">
            <a:solidFill>
              <a:schemeClr val="accent1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 lIns="86400" tIns="90000" rIns="36000" bIns="44450" anchor="ctr"/>
          <a:lstStyle/>
          <a:p>
            <a:pPr marL="541338" indent="-90488" algn="l" eaLnBrk="0" fontAlgn="t" latinLnBrk="0" hangingPunct="0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FontTx/>
              <a:buChar char="•"/>
              <a:tabLst>
                <a:tab pos="1028700" algn="l"/>
              </a:tabLst>
              <a:defRPr/>
            </a:pPr>
            <a:endParaRPr kumimoji="0" lang="ko-KR" altLang="en-US" sz="1200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22" name="Rectangle 23"/>
          <p:cNvSpPr>
            <a:spLocks noChangeArrowheads="1"/>
          </p:cNvSpPr>
          <p:nvPr/>
        </p:nvSpPr>
        <p:spPr bwMode="auto">
          <a:xfrm>
            <a:off x="324443" y="1677974"/>
            <a:ext cx="4249180" cy="2232000"/>
          </a:xfrm>
          <a:prstGeom prst="rect">
            <a:avLst/>
          </a:prstGeom>
          <a:solidFill>
            <a:srgbClr val="FFFFFF"/>
          </a:solidFill>
          <a:ln w="12700" algn="ctr">
            <a:solidFill>
              <a:schemeClr val="accent1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 lIns="86400" tIns="90000" rIns="36000" bIns="44450" anchor="ctr"/>
          <a:lstStyle/>
          <a:p>
            <a:pPr marL="541338" indent="-90488" algn="l" eaLnBrk="0" fontAlgn="t" latinLnBrk="0" hangingPunct="0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FontTx/>
              <a:buChar char="•"/>
              <a:tabLst>
                <a:tab pos="1028700" algn="l"/>
              </a:tabLst>
              <a:defRPr/>
            </a:pPr>
            <a:endParaRPr kumimoji="0" lang="ko-KR" altLang="en-US" sz="1200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  <a:cs typeface="Arial" pitchFamily="34" charset="0"/>
            </a:endParaRPr>
          </a:p>
        </p:txBody>
      </p:sp>
      <p:graphicFrame>
        <p:nvGraphicFramePr>
          <p:cNvPr id="12" name="차트 11"/>
          <p:cNvGraphicFramePr/>
          <p:nvPr/>
        </p:nvGraphicFramePr>
        <p:xfrm>
          <a:off x="291652" y="1912926"/>
          <a:ext cx="4286280" cy="21431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차트 13"/>
          <p:cNvGraphicFramePr/>
          <p:nvPr/>
        </p:nvGraphicFramePr>
        <p:xfrm>
          <a:off x="299460" y="4576770"/>
          <a:ext cx="4270664" cy="20717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" name="직사각형 14"/>
          <p:cNvSpPr/>
          <p:nvPr/>
        </p:nvSpPr>
        <p:spPr>
          <a:xfrm>
            <a:off x="361919" y="1782750"/>
            <a:ext cx="354098" cy="21151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>
              <a:lnSpc>
                <a:spcPts val="1500"/>
              </a:lnSpc>
            </a:pPr>
            <a:r>
              <a:rPr lang="en-US" altLang="ko-KR" sz="900" dirty="0" smtClean="0">
                <a:solidFill>
                  <a:prstClr val="black"/>
                </a:solidFill>
                <a:latin typeface="+mn-ea"/>
              </a:rPr>
              <a:t>(</a:t>
            </a:r>
            <a:r>
              <a:rPr lang="ko-KR" altLang="en-US" sz="900" dirty="0" smtClean="0">
                <a:solidFill>
                  <a:prstClr val="black"/>
                </a:solidFill>
                <a:latin typeface="+mn-ea"/>
              </a:rPr>
              <a:t>만개</a:t>
            </a:r>
            <a:r>
              <a:rPr lang="en-US" altLang="ko-KR" sz="900" dirty="0" smtClean="0">
                <a:solidFill>
                  <a:prstClr val="black"/>
                </a:solidFill>
                <a:latin typeface="+mn-ea"/>
              </a:rPr>
              <a:t>)</a:t>
            </a:r>
            <a:endParaRPr lang="ko-KR" altLang="en-US" sz="900" dirty="0" smtClean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16" name="직사각형 15"/>
          <p:cNvSpPr/>
          <p:nvPr/>
        </p:nvSpPr>
        <p:spPr>
          <a:xfrm>
            <a:off x="361919" y="4425956"/>
            <a:ext cx="354098" cy="21151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>
              <a:lnSpc>
                <a:spcPts val="1500"/>
              </a:lnSpc>
            </a:pPr>
            <a:r>
              <a:rPr lang="en-US" altLang="ko-KR" sz="900" dirty="0" smtClean="0">
                <a:solidFill>
                  <a:prstClr val="black"/>
                </a:solidFill>
                <a:latin typeface="+mn-ea"/>
              </a:rPr>
              <a:t>(</a:t>
            </a:r>
            <a:r>
              <a:rPr lang="ko-KR" altLang="en-US" sz="900" dirty="0" err="1" smtClean="0">
                <a:solidFill>
                  <a:prstClr val="black"/>
                </a:solidFill>
                <a:latin typeface="+mn-ea"/>
              </a:rPr>
              <a:t>만명</a:t>
            </a:r>
            <a:r>
              <a:rPr lang="en-US" altLang="ko-KR" sz="900" dirty="0" smtClean="0">
                <a:solidFill>
                  <a:prstClr val="black"/>
                </a:solidFill>
                <a:latin typeface="+mn-ea"/>
              </a:rPr>
              <a:t>)</a:t>
            </a:r>
            <a:endParaRPr lang="ko-KR" altLang="en-US" sz="900" dirty="0" smtClean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19" name="직사각형 18"/>
          <p:cNvSpPr/>
          <p:nvPr/>
        </p:nvSpPr>
        <p:spPr>
          <a:xfrm>
            <a:off x="324443" y="1357300"/>
            <a:ext cx="424918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충청남도 사업체수 변화</a:t>
            </a:r>
            <a:endParaRPr lang="ko-KR" altLang="en-US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0" name="직사각형 19"/>
          <p:cNvSpPr/>
          <p:nvPr/>
        </p:nvSpPr>
        <p:spPr>
          <a:xfrm>
            <a:off x="324443" y="4002456"/>
            <a:ext cx="424918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충청남도 종사자수 변화</a:t>
            </a:r>
            <a:endParaRPr lang="ko-KR" altLang="en-US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4" name="내용 개체 틀 2"/>
          <p:cNvSpPr txBox="1">
            <a:spLocks/>
          </p:cNvSpPr>
          <p:nvPr/>
        </p:nvSpPr>
        <p:spPr>
          <a:xfrm>
            <a:off x="273000" y="686515"/>
            <a:ext cx="9360000" cy="6832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eaLnBrk="1" latinLnBrk="0" hangingPunct="1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충남지역의 사업체와 종사자는 지속적으로 증가하고 있으며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증가율 역시 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3~4%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를 유지하고 있음</a:t>
            </a:r>
            <a:endParaRPr kumimoji="1" lang="en-US" altLang="ko-KR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0" indent="0" eaLnBrk="1" latinLnBrk="0" hangingPunct="1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또한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전국대비 비중은 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4%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의 수준을 유지하고 있음</a:t>
            </a:r>
            <a:endParaRPr kumimoji="1" lang="ko-KR" altLang="en-US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7" name="제목 3"/>
          <p:cNvSpPr txBox="1">
            <a:spLocks/>
          </p:cNvSpPr>
          <p:nvPr/>
        </p:nvSpPr>
        <p:spPr>
          <a:xfrm>
            <a:off x="57116" y="143344"/>
            <a:ext cx="2100255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3. </a:t>
            </a:r>
            <a:r>
              <a:rPr lang="ko-KR" altLang="en-US" dirty="0" smtClean="0">
                <a:latin typeface="맑은 고딕" panose="020B0503020000020004" pitchFamily="50" charset="-127"/>
              </a:rPr>
              <a:t>경제환경분석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>
            <a:spLocks noChangeArrowheads="1"/>
          </p:cNvSpPr>
          <p:nvPr/>
        </p:nvSpPr>
        <p:spPr bwMode="auto">
          <a:xfrm>
            <a:off x="488950" y="838200"/>
            <a:ext cx="9001125" cy="51181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tIns="262800" bIns="226800" anchor="ctr"/>
          <a:lstStyle/>
          <a:p>
            <a:pPr algn="ctr" fontAlgn="b"/>
            <a:r>
              <a:rPr lang="ko-KR" altLang="en-US" sz="3200" dirty="0">
                <a:solidFill>
                  <a:prstClr val="black"/>
                </a:solidFill>
                <a:latin typeface="HY헤드라인M" pitchFamily="18" charset="-127"/>
                <a:ea typeface="HY헤드라인M" pitchFamily="18" charset="-127"/>
              </a:rPr>
              <a:t>제   출   </a:t>
            </a:r>
            <a:r>
              <a:rPr lang="ko-KR" altLang="en-US" sz="3200" dirty="0" smtClean="0">
                <a:solidFill>
                  <a:prstClr val="black"/>
                </a:solidFill>
                <a:latin typeface="HY헤드라인M" pitchFamily="18" charset="-127"/>
                <a:ea typeface="HY헤드라인M" pitchFamily="18" charset="-127"/>
              </a:rPr>
              <a:t>문</a:t>
            </a:r>
            <a:endParaRPr lang="en-US" altLang="ko-KR" sz="3200" dirty="0" smtClean="0">
              <a:solidFill>
                <a:prstClr val="black"/>
              </a:solidFill>
              <a:latin typeface="HY헤드라인M" pitchFamily="18" charset="-127"/>
              <a:ea typeface="HY헤드라인M" pitchFamily="18" charset="-127"/>
            </a:endParaRPr>
          </a:p>
          <a:p>
            <a:pPr algn="ctr" fontAlgn="b"/>
            <a:endParaRPr lang="en-US" altLang="ko-KR" sz="3200" dirty="0" smtClean="0">
              <a:solidFill>
                <a:prstClr val="black"/>
              </a:solidFill>
              <a:latin typeface="HY헤드라인M" pitchFamily="18" charset="-127"/>
              <a:ea typeface="HY헤드라인M" pitchFamily="18" charset="-127"/>
            </a:endParaRPr>
          </a:p>
          <a:p>
            <a:pPr algn="ctr" fontAlgn="b"/>
            <a:endParaRPr lang="ko-KR" altLang="en-US" sz="1600" dirty="0">
              <a:solidFill>
                <a:prstClr val="black"/>
              </a:solidFill>
              <a:latin typeface="HY헤드라인M" pitchFamily="18" charset="-127"/>
              <a:ea typeface="HY헤드라인M" pitchFamily="18" charset="-127"/>
            </a:endParaRPr>
          </a:p>
          <a:p>
            <a:pPr fontAlgn="b"/>
            <a:r>
              <a:rPr lang="ko-KR" altLang="en-US" sz="1600" dirty="0">
                <a:solidFill>
                  <a:prstClr val="black"/>
                </a:solidFill>
                <a:latin typeface="HY헤드라인M" pitchFamily="18" charset="-127"/>
                <a:ea typeface="HY헤드라인M" pitchFamily="18" charset="-127"/>
              </a:rPr>
              <a:t> </a:t>
            </a:r>
            <a:r>
              <a:rPr lang="ko-KR" altLang="en-US" sz="1600" dirty="0" smtClean="0">
                <a:solidFill>
                  <a:prstClr val="black"/>
                </a:solidFill>
                <a:latin typeface="HY헤드라인M" pitchFamily="18" charset="-127"/>
                <a:ea typeface="HY헤드라인M" pitchFamily="18" charset="-127"/>
              </a:rPr>
              <a:t>    </a:t>
            </a:r>
            <a:r>
              <a:rPr lang="ko-KR" altLang="en-US" sz="2400" u="sng" dirty="0" smtClean="0">
                <a:solidFill>
                  <a:prstClr val="black"/>
                </a:solidFill>
                <a:latin typeface="HY헤드라인M" pitchFamily="18" charset="-127"/>
                <a:ea typeface="HY헤드라인M" pitchFamily="18" charset="-127"/>
              </a:rPr>
              <a:t>공주시장</a:t>
            </a:r>
            <a:r>
              <a:rPr lang="ko-KR" altLang="en-US" sz="2400" dirty="0" smtClean="0">
                <a:solidFill>
                  <a:prstClr val="black"/>
                </a:solidFill>
                <a:latin typeface="HY헤드라인M" pitchFamily="18" charset="-127"/>
                <a:ea typeface="HY헤드라인M" pitchFamily="18" charset="-127"/>
              </a:rPr>
              <a:t>  </a:t>
            </a:r>
            <a:r>
              <a:rPr lang="ko-KR" altLang="en-US" sz="2400" dirty="0">
                <a:solidFill>
                  <a:prstClr val="black"/>
                </a:solidFill>
                <a:latin typeface="HY헤드라인M" pitchFamily="18" charset="-127"/>
                <a:ea typeface="HY헤드라인M" pitchFamily="18" charset="-127"/>
              </a:rPr>
              <a:t>귀하</a:t>
            </a:r>
          </a:p>
          <a:p>
            <a:pPr algn="ctr" fontAlgn="b"/>
            <a:r>
              <a:rPr lang="ko-KR" altLang="en-US" sz="1600" dirty="0">
                <a:solidFill>
                  <a:prstClr val="black"/>
                </a:solidFill>
                <a:latin typeface="HY헤드라인M" pitchFamily="18" charset="-127"/>
                <a:ea typeface="HY헤드라인M" pitchFamily="18" charset="-127"/>
              </a:rPr>
              <a:t>  </a:t>
            </a:r>
            <a:endParaRPr lang="ko-KR" altLang="en-US" dirty="0">
              <a:solidFill>
                <a:prstClr val="black"/>
              </a:solidFill>
              <a:latin typeface="HY헤드라인M" pitchFamily="18" charset="-127"/>
              <a:ea typeface="HY헤드라인M" pitchFamily="18" charset="-127"/>
            </a:endParaRPr>
          </a:p>
          <a:p>
            <a:pPr algn="ctr" fontAlgn="b"/>
            <a:endParaRPr lang="ko-KR" altLang="en-US" dirty="0">
              <a:solidFill>
                <a:prstClr val="black"/>
              </a:solidFill>
              <a:latin typeface="HY헤드라인M" pitchFamily="18" charset="-127"/>
              <a:ea typeface="HY헤드라인M" pitchFamily="18" charset="-127"/>
            </a:endParaRPr>
          </a:p>
          <a:p>
            <a:pPr algn="ctr" fontAlgn="b">
              <a:lnSpc>
                <a:spcPct val="130000"/>
              </a:lnSpc>
            </a:pPr>
            <a:r>
              <a:rPr lang="ko-KR" altLang="en-US" sz="2000" spc="300" dirty="0">
                <a:solidFill>
                  <a:prstClr val="black"/>
                </a:solidFill>
                <a:latin typeface="HY헤드라인M" pitchFamily="18" charset="-127"/>
                <a:ea typeface="HY헤드라인M" pitchFamily="18" charset="-127"/>
              </a:rPr>
              <a:t>본 </a:t>
            </a:r>
            <a:r>
              <a:rPr lang="ko-KR" altLang="en-US" sz="2000" spc="300" dirty="0" smtClean="0">
                <a:solidFill>
                  <a:prstClr val="black"/>
                </a:solidFill>
                <a:latin typeface="HY헤드라인M" pitchFamily="18" charset="-127"/>
                <a:ea typeface="HY헤드라인M" pitchFamily="18" charset="-127"/>
              </a:rPr>
              <a:t>보고서를</a:t>
            </a:r>
            <a:r>
              <a:rPr lang="ko-KR" altLang="en-US" sz="2000" spc="300" dirty="0">
                <a:solidFill>
                  <a:prstClr val="black"/>
                </a:solidFill>
                <a:latin typeface="HY헤드라인M" pitchFamily="18" charset="-127"/>
                <a:ea typeface="HY헤드라인M" pitchFamily="18" charset="-127"/>
              </a:rPr>
              <a:t>“</a:t>
            </a:r>
            <a:r>
              <a:rPr lang="ko-KR" altLang="en-US" sz="2000" spc="300" dirty="0" smtClean="0">
                <a:solidFill>
                  <a:prstClr val="black"/>
                </a:solidFill>
                <a:latin typeface="HY헤드라인M" pitchFamily="18" charset="-127"/>
                <a:ea typeface="HY헤드라인M" pitchFamily="18" charset="-127"/>
              </a:rPr>
              <a:t>공주시 행정기구 조직진단용역”의 </a:t>
            </a:r>
            <a:endParaRPr lang="en-US" altLang="ko-KR" sz="2000" spc="300" dirty="0" smtClean="0">
              <a:solidFill>
                <a:prstClr val="black"/>
              </a:solidFill>
              <a:latin typeface="HY헤드라인M" pitchFamily="18" charset="-127"/>
              <a:ea typeface="HY헤드라인M" pitchFamily="18" charset="-127"/>
            </a:endParaRPr>
          </a:p>
          <a:p>
            <a:pPr algn="ctr" fontAlgn="b">
              <a:lnSpc>
                <a:spcPct val="130000"/>
              </a:lnSpc>
            </a:pPr>
            <a:r>
              <a:rPr lang="ko-KR" altLang="en-US" sz="2000" spc="300" dirty="0" smtClean="0">
                <a:solidFill>
                  <a:prstClr val="black"/>
                </a:solidFill>
                <a:latin typeface="HY헤드라인M" pitchFamily="18" charset="-127"/>
                <a:ea typeface="HY헤드라인M" pitchFamily="18" charset="-127"/>
              </a:rPr>
              <a:t>최종보고서로 </a:t>
            </a:r>
            <a:r>
              <a:rPr lang="ko-KR" altLang="en-US" sz="2000" spc="300" dirty="0">
                <a:solidFill>
                  <a:prstClr val="black"/>
                </a:solidFill>
                <a:latin typeface="HY헤드라인M" pitchFamily="18" charset="-127"/>
                <a:ea typeface="HY헤드라인M" pitchFamily="18" charset="-127"/>
              </a:rPr>
              <a:t>제출합니다</a:t>
            </a:r>
            <a:r>
              <a:rPr lang="en-US" altLang="ko-KR" sz="2000" spc="300" dirty="0">
                <a:solidFill>
                  <a:prstClr val="black"/>
                </a:solidFill>
                <a:latin typeface="HY헤드라인M" pitchFamily="18" charset="-127"/>
                <a:ea typeface="HY헤드라인M" pitchFamily="18" charset="-127"/>
              </a:rPr>
              <a:t>.</a:t>
            </a:r>
          </a:p>
          <a:p>
            <a:pPr algn="ctr" fontAlgn="b"/>
            <a:endParaRPr lang="en-US" altLang="ko-KR" dirty="0">
              <a:solidFill>
                <a:prstClr val="black"/>
              </a:solidFill>
              <a:latin typeface="HY헤드라인M" pitchFamily="18" charset="-127"/>
              <a:ea typeface="HY헤드라인M" pitchFamily="18" charset="-127"/>
            </a:endParaRPr>
          </a:p>
          <a:p>
            <a:pPr algn="ctr" fontAlgn="b"/>
            <a:endParaRPr lang="en-US" altLang="ko-KR" dirty="0">
              <a:solidFill>
                <a:prstClr val="black"/>
              </a:solidFill>
              <a:latin typeface="HY헤드라인M" pitchFamily="18" charset="-127"/>
              <a:ea typeface="HY헤드라인M" pitchFamily="18" charset="-127"/>
            </a:endParaRPr>
          </a:p>
          <a:p>
            <a:pPr algn="ctr" fontAlgn="b"/>
            <a:r>
              <a:rPr lang="en-US" altLang="ko-KR" dirty="0" smtClean="0">
                <a:solidFill>
                  <a:prstClr val="black"/>
                </a:solidFill>
                <a:latin typeface="HY헤드라인M" pitchFamily="18" charset="-127"/>
                <a:ea typeface="HY헤드라인M" pitchFamily="18" charset="-127"/>
              </a:rPr>
              <a:t>2014</a:t>
            </a:r>
            <a:r>
              <a:rPr lang="ko-KR" altLang="en-US" dirty="0" smtClean="0">
                <a:solidFill>
                  <a:prstClr val="black"/>
                </a:solidFill>
                <a:latin typeface="HY헤드라인M" pitchFamily="18" charset="-127"/>
                <a:ea typeface="HY헤드라인M" pitchFamily="18" charset="-127"/>
              </a:rPr>
              <a:t>년  </a:t>
            </a:r>
            <a:r>
              <a:rPr lang="en-US" altLang="ko-KR" dirty="0" smtClean="0">
                <a:solidFill>
                  <a:prstClr val="black"/>
                </a:solidFill>
                <a:latin typeface="HY헤드라인M" pitchFamily="18" charset="-127"/>
                <a:ea typeface="HY헤드라인M" pitchFamily="18" charset="-127"/>
              </a:rPr>
              <a:t>09</a:t>
            </a:r>
            <a:r>
              <a:rPr lang="ko-KR" altLang="en-US" dirty="0" smtClean="0">
                <a:solidFill>
                  <a:prstClr val="black"/>
                </a:solidFill>
                <a:latin typeface="HY헤드라인M" pitchFamily="18" charset="-127"/>
                <a:ea typeface="HY헤드라인M" pitchFamily="18" charset="-127"/>
              </a:rPr>
              <a:t>월</a:t>
            </a:r>
            <a:endParaRPr lang="ko-KR" altLang="en-US" dirty="0">
              <a:solidFill>
                <a:prstClr val="black"/>
              </a:solidFill>
              <a:latin typeface="HY헤드라인M" pitchFamily="18" charset="-127"/>
              <a:ea typeface="HY헤드라인M" pitchFamily="18" charset="-127"/>
            </a:endParaRPr>
          </a:p>
          <a:p>
            <a:pPr algn="ctr" fontAlgn="b"/>
            <a:endParaRPr lang="ko-KR" altLang="en-US" dirty="0">
              <a:solidFill>
                <a:prstClr val="black"/>
              </a:solidFill>
              <a:latin typeface="HY헤드라인M" pitchFamily="18" charset="-127"/>
              <a:ea typeface="HY헤드라인M" pitchFamily="18" charset="-127"/>
            </a:endParaRPr>
          </a:p>
          <a:p>
            <a:pPr algn="ctr" fontAlgn="b"/>
            <a:endParaRPr lang="ko-KR" altLang="en-US" dirty="0">
              <a:solidFill>
                <a:prstClr val="black"/>
              </a:solidFill>
              <a:latin typeface="HY헤드라인M" pitchFamily="18" charset="-127"/>
              <a:ea typeface="HY헤드라인M" pitchFamily="18" charset="-127"/>
            </a:endParaRPr>
          </a:p>
          <a:p>
            <a:pPr algn="ctr" fontAlgn="b">
              <a:lnSpc>
                <a:spcPct val="110000"/>
              </a:lnSpc>
            </a:pPr>
            <a:r>
              <a:rPr lang="en-US" altLang="ko-KR" dirty="0" smtClean="0">
                <a:solidFill>
                  <a:prstClr val="black"/>
                </a:solidFill>
                <a:latin typeface="HY헤드라인M" pitchFamily="18" charset="-127"/>
                <a:ea typeface="HY헤드라인M" pitchFamily="18" charset="-127"/>
              </a:rPr>
              <a:t>(</a:t>
            </a:r>
            <a:r>
              <a:rPr lang="ko-KR" altLang="en-US" dirty="0" smtClean="0">
                <a:solidFill>
                  <a:prstClr val="black"/>
                </a:solidFill>
                <a:latin typeface="HY헤드라인M" pitchFamily="18" charset="-127"/>
                <a:ea typeface="HY헤드라인M" pitchFamily="18" charset="-127"/>
              </a:rPr>
              <a:t>사</a:t>
            </a:r>
            <a:r>
              <a:rPr lang="en-US" altLang="ko-KR" dirty="0" smtClean="0">
                <a:solidFill>
                  <a:prstClr val="black"/>
                </a:solidFill>
                <a:latin typeface="HY헤드라인M" pitchFamily="18" charset="-127"/>
                <a:ea typeface="HY헤드라인M" pitchFamily="18" charset="-127"/>
              </a:rPr>
              <a:t>) </a:t>
            </a:r>
            <a:r>
              <a:rPr lang="ko-KR" altLang="en-US" dirty="0" smtClean="0">
                <a:solidFill>
                  <a:prstClr val="black"/>
                </a:solidFill>
                <a:latin typeface="HY헤드라인M" pitchFamily="18" charset="-127"/>
                <a:ea typeface="HY헤드라인M" pitchFamily="18" charset="-127"/>
              </a:rPr>
              <a:t>한국정책학회 </a:t>
            </a:r>
            <a:r>
              <a:rPr lang="ko-KR" altLang="en-US" dirty="0">
                <a:solidFill>
                  <a:prstClr val="black"/>
                </a:solidFill>
                <a:latin typeface="HY헤드라인M" pitchFamily="18" charset="-127"/>
                <a:ea typeface="HY헤드라인M" pitchFamily="18" charset="-127"/>
              </a:rPr>
              <a:t> </a:t>
            </a:r>
            <a:r>
              <a:rPr lang="ko-KR" altLang="en-US" dirty="0" smtClean="0">
                <a:solidFill>
                  <a:prstClr val="black"/>
                </a:solidFill>
                <a:latin typeface="HY헤드라인M" pitchFamily="18" charset="-127"/>
                <a:ea typeface="HY헤드라인M" pitchFamily="18" charset="-127"/>
              </a:rPr>
              <a:t>  김     홍     </a:t>
            </a:r>
            <a:r>
              <a:rPr lang="ko-KR" altLang="en-US" dirty="0" err="1" smtClean="0">
                <a:solidFill>
                  <a:prstClr val="black"/>
                </a:solidFill>
                <a:latin typeface="HY헤드라인M" pitchFamily="18" charset="-127"/>
                <a:ea typeface="HY헤드라인M" pitchFamily="18" charset="-127"/>
              </a:rPr>
              <a:t>규</a:t>
            </a:r>
            <a:endParaRPr lang="ko-KR" altLang="en-US" dirty="0">
              <a:solidFill>
                <a:prstClr val="black"/>
              </a:solidFill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34347276"/>
      </p:ext>
    </p:extLst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3"/>
          <p:cNvSpPr txBox="1">
            <a:spLocks/>
          </p:cNvSpPr>
          <p:nvPr/>
        </p:nvSpPr>
        <p:spPr>
          <a:xfrm>
            <a:off x="57116" y="143344"/>
            <a:ext cx="2100255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3. </a:t>
            </a:r>
            <a:r>
              <a:rPr lang="ko-KR" altLang="en-US" dirty="0" smtClean="0">
                <a:latin typeface="맑은 고딕" panose="020B0503020000020004" pitchFamily="50" charset="-127"/>
              </a:rPr>
              <a:t>경제환경분석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8484305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aphicFrame>
        <p:nvGraphicFramePr>
          <p:cNvPr id="8" name="표 7"/>
          <p:cNvGraphicFramePr>
            <a:graphicFrameLocks noGrp="1"/>
          </p:cNvGraphicFramePr>
          <p:nvPr/>
        </p:nvGraphicFramePr>
        <p:xfrm>
          <a:off x="322230" y="1769362"/>
          <a:ext cx="6729108" cy="4504458"/>
        </p:xfrm>
        <a:graphic>
          <a:graphicData uri="http://schemas.openxmlformats.org/drawingml/2006/table">
            <a:tbl>
              <a:tblPr/>
              <a:tblGrid>
                <a:gridCol w="2612155"/>
                <a:gridCol w="562221"/>
                <a:gridCol w="562221"/>
                <a:gridCol w="562221"/>
                <a:gridCol w="562221"/>
                <a:gridCol w="562221"/>
                <a:gridCol w="652924"/>
                <a:gridCol w="652924"/>
              </a:tblGrid>
              <a:tr h="214498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200" b="1" i="0" u="none" strike="noStrike" dirty="0" err="1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대분류별</a:t>
                      </a:r>
                      <a:r>
                        <a:rPr lang="ko-KR" altLang="en-US" sz="1200" b="1" i="0" u="none" strike="noStrike" dirty="0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 </a:t>
                      </a:r>
                    </a:p>
                  </a:txBody>
                  <a:tcPr marL="8296" marR="8296" marT="829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5406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altLang="ko-KR" sz="1200" b="1" i="0" u="none" strike="noStrike" dirty="0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2008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5406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altLang="ko-KR" sz="1200" b="1" i="0" u="none" strike="noStrike" dirty="0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2009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5406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altLang="ko-KR" sz="12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2010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5406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altLang="ko-KR" sz="12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2011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5406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altLang="ko-KR" sz="12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2012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5406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ko-KR" altLang="en-US" sz="12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증감률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5406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ko-KR" altLang="en-US" sz="12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산업비중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54061"/>
                    </a:solidFill>
                  </a:tcPr>
                </a:tc>
              </a:tr>
              <a:tr h="214498">
                <a:tc>
                  <a:txBody>
                    <a:bodyPr/>
                    <a:lstStyle/>
                    <a:p>
                      <a:pPr algn="l" rtl="0" fontAlgn="b"/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계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8,111</a:t>
                      </a:r>
                    </a:p>
                  </a:txBody>
                  <a:tcPr marL="8296" marR="8296" marT="829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8,054</a:t>
                      </a:r>
                    </a:p>
                  </a:txBody>
                  <a:tcPr marL="8296" marR="8296" marT="829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8,012</a:t>
                      </a:r>
                    </a:p>
                  </a:txBody>
                  <a:tcPr marL="8296" marR="8296" marT="829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8,247</a:t>
                      </a:r>
                    </a:p>
                  </a:txBody>
                  <a:tcPr marL="8296" marR="8296" marT="829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8,213</a:t>
                      </a:r>
                    </a:p>
                  </a:txBody>
                  <a:tcPr marL="8296" marR="8296" marT="829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1.3%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100.0%</a:t>
                      </a:r>
                    </a:p>
                  </a:txBody>
                  <a:tcPr marL="8296" marR="8296" marT="829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</a:tr>
              <a:tr h="214498">
                <a:tc>
                  <a:txBody>
                    <a:bodyPr/>
                    <a:lstStyle/>
                    <a:p>
                      <a:pPr algn="l" rtl="0" fontAlgn="b"/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도매 및 소매업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2,144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2,121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2,096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2,138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2,170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1.2%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26.4%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498">
                <a:tc>
                  <a:txBody>
                    <a:bodyPr/>
                    <a:lstStyle/>
                    <a:p>
                      <a:pPr algn="l" rtl="0" fontAlgn="b"/>
                      <a:r>
                        <a:rPr lang="ko-KR" altLang="en-US" sz="1100" b="1" i="0" u="none" strike="noStrik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숙박 및 </a:t>
                      </a:r>
                      <a:r>
                        <a:rPr lang="ko-KR" altLang="en-US" sz="1100" b="1" i="0" u="none" strike="noStrike" dirty="0" err="1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음식점업</a:t>
                      </a:r>
                      <a:endParaRPr lang="ko-KR" altLang="en-US" sz="1100" b="1" i="0" u="none" strike="noStrike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1,877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1,845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1,831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1,867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1,859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1" i="0" u="none" strike="noStrik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-1.0%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22.6%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498">
                <a:tc>
                  <a:txBody>
                    <a:bodyPr/>
                    <a:lstStyle/>
                    <a:p>
                      <a:pPr algn="l" rtl="0" fontAlgn="b"/>
                      <a:r>
                        <a:rPr lang="ko-KR" altLang="en-US" sz="1100" b="1" i="0" u="none" strike="noStrik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협회 및 단체</a:t>
                      </a:r>
                      <a:r>
                        <a:rPr lang="en-US" altLang="ko-KR" sz="1100" b="1" i="0" u="none" strike="noStrik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100" b="1" i="0" u="none" strike="noStrik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수리 및 기타개인서비스업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1,134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1,127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1,120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1,133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1,130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1" i="0" u="none" strike="noStrik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-0.4%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13.8%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498">
                <a:tc>
                  <a:txBody>
                    <a:bodyPr/>
                    <a:lstStyle/>
                    <a:p>
                      <a:pPr algn="l" rtl="0" fontAlgn="b"/>
                      <a:r>
                        <a:rPr lang="ko-KR" altLang="en-US" sz="1100" b="1" i="0" u="none" strike="noStrik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제조업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688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674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636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652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644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1" i="0" u="none" strike="noStrik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-6.4%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7.8%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498">
                <a:tc>
                  <a:txBody>
                    <a:bodyPr/>
                    <a:lstStyle/>
                    <a:p>
                      <a:pPr algn="l" rtl="0" fontAlgn="b"/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운수업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535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549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574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594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559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4.5%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6.8%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498">
                <a:tc>
                  <a:txBody>
                    <a:bodyPr/>
                    <a:lstStyle/>
                    <a:p>
                      <a:pPr marL="0" algn="l" defTabSz="914400" rtl="0" eaLnBrk="1" fontAlgn="b" latinLnBrk="1" hangingPunct="1"/>
                      <a:r>
                        <a:rPr lang="ko-KR" altLang="en-US" sz="1100" b="1" i="0" u="none" strike="noStrike" kern="120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교육서비스업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380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376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363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367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358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b" latinLnBrk="1" hangingPunct="1"/>
                      <a:r>
                        <a:rPr lang="en-US" altLang="ko-KR" sz="1100" b="1" i="0" u="none" strike="noStrike" kern="120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-5.8%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b" latinLnBrk="1" hangingPunct="1"/>
                      <a:r>
                        <a:rPr lang="en-US" altLang="ko-KR" sz="1100" b="1" i="0" u="none" strike="noStrike" kern="120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4.4%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498">
                <a:tc>
                  <a:txBody>
                    <a:bodyPr/>
                    <a:lstStyle/>
                    <a:p>
                      <a:pPr marL="0" algn="l" defTabSz="914400" rtl="0" eaLnBrk="1" fontAlgn="b" latinLnBrk="1" hangingPunct="1"/>
                      <a:r>
                        <a:rPr lang="ko-KR" altLang="en-US" sz="1100" b="1" i="0" u="none" strike="noStrike" kern="120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건설업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261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265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276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311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327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1" i="0" u="none" strike="noStrik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25.3%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4.0%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498">
                <a:tc>
                  <a:txBody>
                    <a:bodyPr/>
                    <a:lstStyle/>
                    <a:p>
                      <a:pPr marL="0" algn="l" defTabSz="914400" rtl="0" eaLnBrk="1" fontAlgn="b" latinLnBrk="1" hangingPunct="1"/>
                      <a:r>
                        <a:rPr lang="ko-KR" altLang="en-US" sz="1100" b="1" i="0" u="none" strike="noStrike" kern="1200" dirty="0" err="1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보건업</a:t>
                      </a:r>
                      <a:r>
                        <a:rPr lang="ko-KR" altLang="en-US" sz="1100" b="1" i="0" u="none" strike="noStrike" kern="120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및 사회복지서비스업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255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263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279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290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300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1" i="0" u="none" strike="noStrik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17.6%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3.7%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498">
                <a:tc>
                  <a:txBody>
                    <a:bodyPr/>
                    <a:lstStyle/>
                    <a:p>
                      <a:pPr algn="l" rtl="0" fontAlgn="b"/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부동산업 및 임대업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202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206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207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228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222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9.9%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2.7%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498">
                <a:tc>
                  <a:txBody>
                    <a:bodyPr/>
                    <a:lstStyle/>
                    <a:p>
                      <a:pPr marL="0" algn="l" defTabSz="914400" rtl="0" eaLnBrk="1" fontAlgn="b" latinLnBrk="1" hangingPunct="1"/>
                      <a:r>
                        <a:rPr lang="ko-KR" altLang="en-US" sz="1100" b="1" i="0" u="none" strike="noStrike" kern="120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예술</a:t>
                      </a:r>
                      <a:r>
                        <a:rPr lang="en-US" altLang="ko-KR" sz="1100" b="1" i="0" u="none" strike="noStrike" kern="120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1100" b="1" i="0" u="none" strike="noStrike" kern="120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스포츠 및 여가관련서비스업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208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209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211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225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204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1" i="0" u="none" strike="noStrike" kern="120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-1.9%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2.5%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498">
                <a:tc>
                  <a:txBody>
                    <a:bodyPr/>
                    <a:lstStyle/>
                    <a:p>
                      <a:pPr algn="l" rtl="0" fontAlgn="b"/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전문</a:t>
                      </a:r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과학 및 기술서비스업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126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119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121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132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130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3.2%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1.6%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498">
                <a:tc>
                  <a:txBody>
                    <a:bodyPr/>
                    <a:lstStyle/>
                    <a:p>
                      <a:pPr algn="l" rtl="0" fontAlgn="b"/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금융</a:t>
                      </a:r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보험업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103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102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101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101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101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b" latinLnBrk="1" hangingPunct="1"/>
                      <a:r>
                        <a:rPr lang="en-US" altLang="ko-KR" sz="1100" b="1" i="0" u="none" strike="noStrike" kern="120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-1.9%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1.2%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498">
                <a:tc>
                  <a:txBody>
                    <a:bodyPr/>
                    <a:lstStyle/>
                    <a:p>
                      <a:pPr marL="0" algn="l" defTabSz="914400" rtl="0" eaLnBrk="1" fontAlgn="b" latinLnBrk="1" hangingPunct="1"/>
                      <a:r>
                        <a:rPr lang="ko-KR" altLang="en-US" sz="1100" b="1" i="0" u="none" strike="noStrike" kern="120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사업시설관리 및 사업지원서비스업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65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66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66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75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80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1" i="0" u="none" strike="noStrike" kern="120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23.1%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1.0%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498">
                <a:tc>
                  <a:txBody>
                    <a:bodyPr/>
                    <a:lstStyle/>
                    <a:p>
                      <a:pPr marL="0" algn="l" defTabSz="914400" rtl="0" eaLnBrk="1" fontAlgn="b" latinLnBrk="1" hangingPunct="1"/>
                      <a:r>
                        <a:rPr lang="ko-KR" altLang="en-US" sz="1100" b="1" i="0" u="none" strike="noStrike" kern="120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공공행정</a:t>
                      </a:r>
                      <a:r>
                        <a:rPr lang="en-US" altLang="ko-KR" sz="1100" b="1" i="0" u="none" strike="noStrike" kern="120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1100" b="1" i="0" u="none" strike="noStrike" kern="120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국방 및 사회보장행정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59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55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55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54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53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1" i="0" u="none" strike="noStrike" kern="120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-10.2%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0.6%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498">
                <a:tc>
                  <a:txBody>
                    <a:bodyPr/>
                    <a:lstStyle/>
                    <a:p>
                      <a:pPr algn="l" rtl="0" fontAlgn="b"/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출판</a:t>
                      </a:r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영상</a:t>
                      </a:r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방송통신 및 정보서비스업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34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34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36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37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37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8.8%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0.5%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498">
                <a:tc>
                  <a:txBody>
                    <a:bodyPr/>
                    <a:lstStyle/>
                    <a:p>
                      <a:pPr marL="0" algn="l" defTabSz="914400" rtl="0" eaLnBrk="1" fontAlgn="b" latinLnBrk="1" hangingPunct="1"/>
                      <a:r>
                        <a:rPr lang="ko-KR" altLang="en-US" sz="1100" b="1" i="0" u="none" strike="noStrike" kern="120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하수</a:t>
                      </a:r>
                      <a:r>
                        <a:rPr lang="en-US" altLang="ko-KR" sz="1100" b="1" i="0" u="none" strike="noStrike" kern="120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1100" b="1" i="0" u="none" strike="noStrike" kern="120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폐기물처리</a:t>
                      </a:r>
                      <a:r>
                        <a:rPr lang="en-US" altLang="ko-KR" sz="1100" b="1" i="0" u="none" strike="noStrike" kern="120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1100" b="1" i="0" u="none" strike="noStrike" kern="120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원료재생 및 </a:t>
                      </a:r>
                      <a:r>
                        <a:rPr lang="ko-KR" altLang="en-US" sz="1100" b="1" i="0" u="none" strike="noStrike" kern="1200" dirty="0" err="1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환경복원업</a:t>
                      </a:r>
                      <a:endParaRPr lang="ko-KR" altLang="en-US" sz="1100" b="1" i="0" u="none" strike="noStrike" kern="1200" dirty="0">
                        <a:solidFill>
                          <a:srgbClr val="C0000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14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15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17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17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18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b" latinLnBrk="1" hangingPunct="1"/>
                      <a:r>
                        <a:rPr lang="en-US" altLang="ko-KR" sz="1100" b="1" i="0" u="none" strike="noStrike" kern="120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28.6%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0.2%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498">
                <a:tc>
                  <a:txBody>
                    <a:bodyPr/>
                    <a:lstStyle/>
                    <a:p>
                      <a:pPr algn="l" rtl="0" fontAlgn="b"/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농업</a:t>
                      </a:r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임업 및 수산업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14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16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12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14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14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0.0%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0.2%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498">
                <a:tc>
                  <a:txBody>
                    <a:bodyPr/>
                    <a:lstStyle/>
                    <a:p>
                      <a:pPr marL="0" algn="l" defTabSz="914400" rtl="0" eaLnBrk="1" fontAlgn="b" latinLnBrk="1" hangingPunct="1"/>
                      <a:r>
                        <a:rPr lang="ko-KR" altLang="en-US" sz="1100" b="1" i="0" u="none" strike="noStrike" kern="120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전기</a:t>
                      </a:r>
                      <a:r>
                        <a:rPr lang="en-US" altLang="ko-KR" sz="1100" b="1" i="0" u="none" strike="noStrike" kern="120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1100" b="1" i="0" u="none" strike="noStrike" kern="120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가스</a:t>
                      </a:r>
                      <a:r>
                        <a:rPr lang="en-US" altLang="ko-KR" sz="1100" b="1" i="0" u="none" strike="noStrike" kern="120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1100" b="1" i="0" u="none" strike="noStrike" kern="120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증기 및 수도사업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6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b" latinLnBrk="1" hangingPunct="1"/>
                      <a:r>
                        <a:rPr lang="en-US" altLang="ko-KR" sz="1100" b="1" i="0" u="none" strike="noStrike" kern="120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-20.0%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0.0%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498">
                <a:tc>
                  <a:txBody>
                    <a:bodyPr/>
                    <a:lstStyle/>
                    <a:p>
                      <a:pPr marL="0" algn="l" defTabSz="914400" rtl="0" eaLnBrk="1" fontAlgn="b" latinLnBrk="1" hangingPunct="1"/>
                      <a:r>
                        <a:rPr lang="ko-KR" altLang="en-US" sz="1100" b="1" i="0" u="none" strike="noStrike" kern="120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광업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7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7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7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6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b" latinLnBrk="1" hangingPunct="1"/>
                      <a:r>
                        <a:rPr lang="en-US" altLang="ko-KR" sz="1100" b="1" i="0" u="none" strike="noStrike" kern="120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-57.1%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0.0%</a:t>
                      </a:r>
                    </a:p>
                  </a:txBody>
                  <a:tcPr marL="8296" marR="8296" marT="829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9" name="내용 개체 틀 2"/>
          <p:cNvSpPr txBox="1">
            <a:spLocks/>
          </p:cNvSpPr>
          <p:nvPr/>
        </p:nvSpPr>
        <p:spPr>
          <a:xfrm>
            <a:off x="273000" y="686515"/>
            <a:ext cx="9360000" cy="6832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eaLnBrk="1" latinLnBrk="0" hangingPunct="1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공주시는 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2012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년 기준 </a:t>
            </a:r>
            <a:r>
              <a:rPr kumimoji="1" lang="ko-KR" altLang="en-US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도소매업과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숙박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∙</a:t>
            </a:r>
            <a:r>
              <a:rPr kumimoji="1" lang="ko-KR" altLang="en-US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음식점업이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전체 사업체의 약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49%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를 구성하고 있으며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2008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년에서 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2012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년 사이 전체 사업체 수에는 큰 변화가 없으나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그 구성에는 변동이 보임</a:t>
            </a:r>
            <a:endParaRPr kumimoji="1" lang="ko-KR" altLang="en-US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6381760" y="1563674"/>
            <a:ext cx="714380" cy="21151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>
              <a:lnSpc>
                <a:spcPts val="1500"/>
              </a:lnSpc>
            </a:pPr>
            <a:r>
              <a:rPr lang="en-US" altLang="ko-KR" sz="900" dirty="0" smtClean="0">
                <a:solidFill>
                  <a:prstClr val="black"/>
                </a:solidFill>
                <a:latin typeface="+mn-ea"/>
              </a:rPr>
              <a:t>(</a:t>
            </a:r>
            <a:r>
              <a:rPr lang="ko-KR" altLang="en-US" sz="900" dirty="0" smtClean="0">
                <a:solidFill>
                  <a:prstClr val="black"/>
                </a:solidFill>
                <a:latin typeface="+mn-ea"/>
              </a:rPr>
              <a:t>단위</a:t>
            </a:r>
            <a:r>
              <a:rPr lang="en-US" altLang="ko-KR" sz="900" dirty="0" smtClean="0">
                <a:solidFill>
                  <a:prstClr val="black"/>
                </a:solidFill>
                <a:latin typeface="+mn-ea"/>
              </a:rPr>
              <a:t>: </a:t>
            </a:r>
            <a:r>
              <a:rPr lang="ko-KR" altLang="en-US" sz="900" dirty="0" smtClean="0">
                <a:solidFill>
                  <a:prstClr val="black"/>
                </a:solidFill>
                <a:latin typeface="+mn-ea"/>
              </a:rPr>
              <a:t>개</a:t>
            </a:r>
            <a:r>
              <a:rPr lang="en-US" altLang="ko-KR" sz="900" dirty="0" smtClean="0">
                <a:solidFill>
                  <a:prstClr val="black"/>
                </a:solidFill>
                <a:latin typeface="+mn-ea"/>
              </a:rPr>
              <a:t>, %)</a:t>
            </a:r>
            <a:endParaRPr lang="ko-KR" altLang="en-US" sz="900" dirty="0" smtClean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11" name="Text Box 10"/>
          <p:cNvSpPr txBox="1">
            <a:spLocks noChangeArrowheads="1"/>
          </p:cNvSpPr>
          <p:nvPr/>
        </p:nvSpPr>
        <p:spPr bwMode="auto">
          <a:xfrm>
            <a:off x="4167182" y="6346947"/>
            <a:ext cx="2857520" cy="153887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pPr>
              <a:buFont typeface="Wingdings" pitchFamily="2" charset="2"/>
              <a:buNone/>
            </a:pPr>
            <a:r>
              <a:rPr kumimoji="1" lang="en-US" altLang="ko-KR" sz="1000" dirty="0" smtClean="0"/>
              <a:t>※ Source</a:t>
            </a:r>
            <a:r>
              <a:rPr kumimoji="1" lang="en-US" altLang="ko-KR" sz="1000" dirty="0"/>
              <a:t>: </a:t>
            </a:r>
            <a:r>
              <a:rPr kumimoji="1" lang="ko-KR" altLang="en-US" sz="1000" dirty="0" smtClean="0"/>
              <a:t>공주시청</a:t>
            </a:r>
            <a:r>
              <a:rPr kumimoji="1" lang="en-US" altLang="ko-KR" sz="1000" dirty="0" smtClean="0"/>
              <a:t>, </a:t>
            </a:r>
            <a:r>
              <a:rPr kumimoji="1" lang="ko-KR" altLang="en-US" sz="1000" dirty="0" smtClean="0"/>
              <a:t>충남도청 홈페이지 통계자료</a:t>
            </a:r>
          </a:p>
        </p:txBody>
      </p:sp>
      <p:sp>
        <p:nvSpPr>
          <p:cNvPr id="12" name="직사각형 11"/>
          <p:cNvSpPr/>
          <p:nvPr/>
        </p:nvSpPr>
        <p:spPr>
          <a:xfrm>
            <a:off x="2724021" y="1416036"/>
            <a:ext cx="192552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400" i="1" u="sng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 사업체수 변동</a:t>
            </a:r>
            <a:endParaRPr lang="ko-KR" altLang="en-US" sz="1400" i="1" u="sng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5" name="직사각형 14"/>
          <p:cNvSpPr/>
          <p:nvPr/>
        </p:nvSpPr>
        <p:spPr>
          <a:xfrm>
            <a:off x="7524768" y="2071678"/>
            <a:ext cx="2016000" cy="421484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72000" indent="-72000" latinLnBrk="0">
              <a:lnSpc>
                <a:spcPct val="120000"/>
              </a:lnSpc>
              <a:buFont typeface="Arial" pitchFamily="34" charset="0"/>
              <a:buChar char="•"/>
              <a:defRPr/>
            </a:pPr>
            <a:r>
              <a:rPr lang="ko-KR" altLang="en-US" sz="1100" dirty="0" smtClean="0">
                <a:solidFill>
                  <a:schemeClr val="tx1"/>
                </a:solidFill>
                <a:latin typeface="+mn-ea"/>
                <a:cs typeface="Arial" pitchFamily="34" charset="0"/>
              </a:rPr>
              <a:t>제조업은 공주시 사업체의 약 </a:t>
            </a:r>
            <a:r>
              <a:rPr lang="en-US" altLang="ko-KR" sz="1100" dirty="0" smtClean="0">
                <a:solidFill>
                  <a:schemeClr val="tx1"/>
                </a:solidFill>
                <a:latin typeface="+mn-ea"/>
                <a:cs typeface="Arial" pitchFamily="34" charset="0"/>
              </a:rPr>
              <a:t>7.8%</a:t>
            </a:r>
            <a:r>
              <a:rPr lang="ko-KR" altLang="en-US" sz="1100" dirty="0" smtClean="0">
                <a:solidFill>
                  <a:schemeClr val="tx1"/>
                </a:solidFill>
                <a:latin typeface="+mn-ea"/>
                <a:cs typeface="Arial" pitchFamily="34" charset="0"/>
              </a:rPr>
              <a:t>를 구성하고 있으나 점차 감소해가고 있음</a:t>
            </a:r>
            <a:endParaRPr lang="en-US" altLang="ko-KR" sz="1100" dirty="0" smtClean="0">
              <a:solidFill>
                <a:schemeClr val="tx1"/>
              </a:solidFill>
              <a:latin typeface="+mn-ea"/>
              <a:cs typeface="Arial" pitchFamily="34" charset="0"/>
            </a:endParaRPr>
          </a:p>
          <a:p>
            <a:pPr marL="72000" indent="-72000" latinLnBrk="0">
              <a:lnSpc>
                <a:spcPct val="120000"/>
              </a:lnSpc>
              <a:buFont typeface="Arial" pitchFamily="34" charset="0"/>
              <a:buChar char="•"/>
              <a:defRPr/>
            </a:pPr>
            <a:endParaRPr lang="en-US" altLang="ko-KR" sz="1100" dirty="0" smtClean="0">
              <a:solidFill>
                <a:schemeClr val="tx1"/>
              </a:solidFill>
              <a:latin typeface="+mn-ea"/>
              <a:cs typeface="Arial" pitchFamily="34" charset="0"/>
            </a:endParaRPr>
          </a:p>
          <a:p>
            <a:pPr marL="72000" indent="-72000" latinLnBrk="0">
              <a:lnSpc>
                <a:spcPct val="120000"/>
              </a:lnSpc>
              <a:buFont typeface="Arial" pitchFamily="34" charset="0"/>
              <a:buChar char="•"/>
              <a:defRPr/>
            </a:pPr>
            <a:r>
              <a:rPr lang="ko-KR" altLang="en-US" sz="1100" dirty="0" smtClean="0">
                <a:solidFill>
                  <a:schemeClr val="tx1"/>
                </a:solidFill>
                <a:latin typeface="+mn-ea"/>
                <a:cs typeface="Arial" pitchFamily="34" charset="0"/>
              </a:rPr>
              <a:t>숙박 및 </a:t>
            </a:r>
            <a:r>
              <a:rPr lang="ko-KR" altLang="en-US" sz="1100" dirty="0" err="1" smtClean="0">
                <a:solidFill>
                  <a:schemeClr val="tx1"/>
                </a:solidFill>
                <a:latin typeface="+mn-ea"/>
                <a:cs typeface="Arial" pitchFamily="34" charset="0"/>
              </a:rPr>
              <a:t>음식점업은</a:t>
            </a:r>
            <a:r>
              <a:rPr lang="ko-KR" altLang="en-US" sz="1100" dirty="0" smtClean="0">
                <a:solidFill>
                  <a:schemeClr val="tx1"/>
                </a:solidFill>
                <a:latin typeface="+mn-ea"/>
                <a:cs typeface="Arial" pitchFamily="34" charset="0"/>
              </a:rPr>
              <a:t> 두 번째로 큰 비중을 차지하고 있으나</a:t>
            </a:r>
            <a:r>
              <a:rPr lang="en-US" altLang="ko-KR" sz="1100" dirty="0" smtClean="0">
                <a:solidFill>
                  <a:schemeClr val="tx1"/>
                </a:solidFill>
                <a:latin typeface="+mn-ea"/>
                <a:cs typeface="Arial" pitchFamily="34" charset="0"/>
              </a:rPr>
              <a:t>, </a:t>
            </a:r>
            <a:r>
              <a:rPr lang="ko-KR" altLang="en-US" sz="1100" dirty="0" smtClean="0">
                <a:solidFill>
                  <a:schemeClr val="tx1"/>
                </a:solidFill>
                <a:latin typeface="+mn-ea"/>
                <a:cs typeface="Arial" pitchFamily="34" charset="0"/>
              </a:rPr>
              <a:t>근 </a:t>
            </a:r>
            <a:r>
              <a:rPr lang="en-US" altLang="ko-KR" sz="1100" dirty="0" smtClean="0">
                <a:solidFill>
                  <a:schemeClr val="tx1"/>
                </a:solidFill>
                <a:latin typeface="+mn-ea"/>
                <a:cs typeface="Arial" pitchFamily="34" charset="0"/>
              </a:rPr>
              <a:t>5</a:t>
            </a:r>
            <a:r>
              <a:rPr lang="ko-KR" altLang="en-US" sz="1100" dirty="0" smtClean="0">
                <a:solidFill>
                  <a:schemeClr val="tx1"/>
                </a:solidFill>
                <a:latin typeface="+mn-ea"/>
                <a:cs typeface="Arial" pitchFamily="34" charset="0"/>
              </a:rPr>
              <a:t>년 사이에 큰 증감이 없음</a:t>
            </a:r>
            <a:endParaRPr lang="en-US" altLang="ko-KR" sz="1100" dirty="0" smtClean="0">
              <a:solidFill>
                <a:schemeClr val="tx1"/>
              </a:solidFill>
              <a:latin typeface="+mn-ea"/>
              <a:cs typeface="Arial" pitchFamily="34" charset="0"/>
            </a:endParaRPr>
          </a:p>
          <a:p>
            <a:pPr marL="72000" indent="-72000" latinLnBrk="0">
              <a:lnSpc>
                <a:spcPct val="120000"/>
              </a:lnSpc>
              <a:buFont typeface="Arial" pitchFamily="34" charset="0"/>
              <a:buChar char="•"/>
              <a:defRPr/>
            </a:pPr>
            <a:endParaRPr lang="en-US" altLang="ko-KR" sz="1100" dirty="0" smtClean="0">
              <a:solidFill>
                <a:schemeClr val="tx1"/>
              </a:solidFill>
              <a:latin typeface="+mn-ea"/>
              <a:cs typeface="Arial" pitchFamily="34" charset="0"/>
            </a:endParaRPr>
          </a:p>
          <a:p>
            <a:pPr marL="72000" indent="-72000" latinLnBrk="0">
              <a:lnSpc>
                <a:spcPct val="120000"/>
              </a:lnSpc>
              <a:buFont typeface="Arial" pitchFamily="34" charset="0"/>
              <a:buChar char="•"/>
              <a:defRPr/>
            </a:pPr>
            <a:r>
              <a:rPr lang="ko-KR" altLang="en-US" sz="1100" dirty="0" smtClean="0">
                <a:solidFill>
                  <a:schemeClr val="tx1"/>
                </a:solidFill>
                <a:latin typeface="+mn-ea"/>
                <a:cs typeface="Arial" pitchFamily="34" charset="0"/>
              </a:rPr>
              <a:t>교육서비스업의 감소와 </a:t>
            </a:r>
            <a:r>
              <a:rPr lang="ko-KR" altLang="en-US" sz="1100" dirty="0" err="1" smtClean="0">
                <a:solidFill>
                  <a:schemeClr val="tx1"/>
                </a:solidFill>
                <a:latin typeface="+mn-ea"/>
                <a:cs typeface="Arial" pitchFamily="34" charset="0"/>
              </a:rPr>
              <a:t>보건업</a:t>
            </a:r>
            <a:r>
              <a:rPr lang="en-US" altLang="ko-KR" sz="1100" dirty="0" smtClean="0">
                <a:solidFill>
                  <a:schemeClr val="tx1"/>
                </a:solidFill>
                <a:latin typeface="+mn-ea"/>
                <a:cs typeface="Arial" pitchFamily="34" charset="0"/>
              </a:rPr>
              <a:t>, </a:t>
            </a:r>
            <a:r>
              <a:rPr lang="ko-KR" altLang="en-US" sz="1100" dirty="0" smtClean="0">
                <a:solidFill>
                  <a:schemeClr val="tx1"/>
                </a:solidFill>
                <a:latin typeface="+mn-ea"/>
                <a:cs typeface="Arial" pitchFamily="34" charset="0"/>
              </a:rPr>
              <a:t>사회복지서비스업의 증가는 고령화로 인한 것으로 추정됨</a:t>
            </a:r>
            <a:endParaRPr lang="en-US" altLang="ko-KR" sz="1100" dirty="0" smtClean="0">
              <a:solidFill>
                <a:schemeClr val="tx1"/>
              </a:solidFill>
              <a:latin typeface="+mn-ea"/>
              <a:cs typeface="Arial" pitchFamily="34" charset="0"/>
            </a:endParaRPr>
          </a:p>
          <a:p>
            <a:pPr marL="72000" indent="-72000" latinLnBrk="0">
              <a:lnSpc>
                <a:spcPct val="120000"/>
              </a:lnSpc>
              <a:buFont typeface="Arial" pitchFamily="34" charset="0"/>
              <a:buChar char="•"/>
              <a:defRPr/>
            </a:pPr>
            <a:endParaRPr lang="en-US" altLang="ko-KR" sz="1100" dirty="0" smtClean="0">
              <a:solidFill>
                <a:schemeClr val="tx1"/>
              </a:solidFill>
              <a:latin typeface="+mn-ea"/>
              <a:cs typeface="Arial" pitchFamily="34" charset="0"/>
            </a:endParaRPr>
          </a:p>
          <a:p>
            <a:pPr marL="72000" indent="-72000" latinLnBrk="0">
              <a:lnSpc>
                <a:spcPct val="120000"/>
              </a:lnSpc>
              <a:buFont typeface="Arial" pitchFamily="34" charset="0"/>
              <a:buChar char="•"/>
              <a:defRPr/>
            </a:pPr>
            <a:r>
              <a:rPr lang="ko-KR" altLang="en-US" sz="1100" dirty="0" smtClean="0">
                <a:solidFill>
                  <a:schemeClr val="tx1"/>
                </a:solidFill>
                <a:latin typeface="+mn-ea"/>
                <a:cs typeface="Arial" pitchFamily="34" charset="0"/>
              </a:rPr>
              <a:t>공주시의 산업구조는 점차 </a:t>
            </a:r>
            <a:r>
              <a:rPr lang="en-US" altLang="ko-KR" sz="1100" dirty="0" smtClean="0">
                <a:solidFill>
                  <a:schemeClr val="tx1"/>
                </a:solidFill>
                <a:latin typeface="+mn-ea"/>
                <a:cs typeface="Arial" pitchFamily="34" charset="0"/>
              </a:rPr>
              <a:t>3</a:t>
            </a:r>
            <a:r>
              <a:rPr lang="ko-KR" altLang="en-US" sz="1100" dirty="0" smtClean="0">
                <a:solidFill>
                  <a:schemeClr val="tx1"/>
                </a:solidFill>
                <a:latin typeface="+mn-ea"/>
                <a:cs typeface="Arial" pitchFamily="34" charset="0"/>
              </a:rPr>
              <a:t>차 산업을 향해가고 있으며</a:t>
            </a:r>
            <a:r>
              <a:rPr lang="en-US" altLang="ko-KR" sz="1100" dirty="0" smtClean="0">
                <a:solidFill>
                  <a:schemeClr val="tx1"/>
                </a:solidFill>
                <a:latin typeface="+mn-ea"/>
                <a:cs typeface="Arial" pitchFamily="34" charset="0"/>
              </a:rPr>
              <a:t>, .</a:t>
            </a:r>
            <a:r>
              <a:rPr lang="ko-KR" altLang="en-US" sz="1100" dirty="0" smtClean="0">
                <a:solidFill>
                  <a:schemeClr val="tx1"/>
                </a:solidFill>
                <a:latin typeface="+mn-ea"/>
                <a:cs typeface="Arial" pitchFamily="34" charset="0"/>
              </a:rPr>
              <a:t>이는 세종시 </a:t>
            </a:r>
            <a:r>
              <a:rPr lang="ko-KR" altLang="en-US" sz="1100" dirty="0" err="1" smtClean="0">
                <a:solidFill>
                  <a:schemeClr val="tx1"/>
                </a:solidFill>
                <a:latin typeface="+mn-ea"/>
                <a:cs typeface="Arial" pitchFamily="34" charset="0"/>
              </a:rPr>
              <a:t>개발이후</a:t>
            </a:r>
            <a:r>
              <a:rPr lang="ko-KR" altLang="en-US" sz="1100" dirty="0" smtClean="0">
                <a:solidFill>
                  <a:schemeClr val="tx1"/>
                </a:solidFill>
                <a:latin typeface="+mn-ea"/>
                <a:cs typeface="Arial" pitchFamily="34" charset="0"/>
              </a:rPr>
              <a:t> 가속화 될 것으로 추정됨</a:t>
            </a:r>
          </a:p>
        </p:txBody>
      </p:sp>
      <p:sp>
        <p:nvSpPr>
          <p:cNvPr id="14" name="Text Box 6"/>
          <p:cNvSpPr txBox="1">
            <a:spLocks noChangeArrowheads="1"/>
          </p:cNvSpPr>
          <p:nvPr/>
        </p:nvSpPr>
        <p:spPr bwMode="auto">
          <a:xfrm>
            <a:off x="7524768" y="1767210"/>
            <a:ext cx="2016000" cy="324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>
            <a:defPPr>
              <a:defRPr lang="ko-KR"/>
            </a:defPPr>
            <a:lvl1pPr algn="ctr" latinLnBrk="0">
              <a:buFont typeface="Wingdings" pitchFamily="2" charset="2"/>
              <a:buNone/>
              <a:defRPr>
                <a:solidFill>
                  <a:prstClr val="white"/>
                </a:solidFill>
                <a:latin typeface="+mn-ea"/>
                <a:ea typeface="+mn-ea"/>
              </a:defRPr>
            </a:lvl1pPr>
          </a:lstStyle>
          <a:p>
            <a:r>
              <a:rPr lang="ko-KR" altLang="en-US" sz="140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시사점</a:t>
            </a:r>
            <a:endParaRPr lang="en-US" altLang="ko-KR" sz="14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6" name="AutoShape 86"/>
          <p:cNvSpPr>
            <a:spLocks noChangeArrowheads="1"/>
          </p:cNvSpPr>
          <p:nvPr/>
        </p:nvSpPr>
        <p:spPr bwMode="auto">
          <a:xfrm rot="5400000">
            <a:off x="6222684" y="3742202"/>
            <a:ext cx="2189162" cy="230853"/>
          </a:xfrm>
          <a:prstGeom prst="triangle">
            <a:avLst>
              <a:gd name="adj" fmla="val 50000"/>
            </a:avLst>
          </a:prstGeom>
          <a:gradFill>
            <a:gsLst>
              <a:gs pos="0">
                <a:schemeClr val="bg1">
                  <a:lumMod val="50000"/>
                </a:schemeClr>
              </a:gs>
              <a:gs pos="50000">
                <a:schemeClr val="bg1">
                  <a:lumMod val="85000"/>
                </a:schemeClr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 w="9525" algn="ctr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000" i="0" u="none" strike="noStrike" kern="0" cap="none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118221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직사각형 60"/>
          <p:cNvSpPr/>
          <p:nvPr/>
        </p:nvSpPr>
        <p:spPr>
          <a:xfrm>
            <a:off x="738158" y="5502618"/>
            <a:ext cx="8813378" cy="85111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1450" indent="-171450" latinLnBrk="0">
              <a:lnSpc>
                <a:spcPct val="120000"/>
              </a:lnSpc>
              <a:spcAft>
                <a:spcPts val="600"/>
              </a:spcAft>
              <a:buFont typeface="Wingdings" pitchFamily="2" charset="2"/>
              <a:buChar char="§"/>
            </a:pPr>
            <a:r>
              <a:rPr lang="ko-KR" altLang="en-US" sz="1100" dirty="0" smtClean="0">
                <a:solidFill>
                  <a:prstClr val="black"/>
                </a:solidFill>
                <a:latin typeface="+mn-ea"/>
              </a:rPr>
              <a:t>공주시의 총예산 규모 자체는 중위권에 있으나 최근 상승률은 타 시에 비교하여 낮은 편이며</a:t>
            </a:r>
            <a:r>
              <a:rPr lang="en-US" altLang="ko-KR" sz="11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100" dirty="0" smtClean="0">
                <a:solidFill>
                  <a:prstClr val="black"/>
                </a:solidFill>
                <a:latin typeface="+mn-ea"/>
              </a:rPr>
              <a:t>인구감소율을 감안한 경우 적극적 대응방안이 필요함</a:t>
            </a:r>
            <a:endParaRPr lang="en-US" altLang="ko-KR" sz="1100" dirty="0" smtClean="0">
              <a:solidFill>
                <a:prstClr val="black"/>
              </a:solidFill>
              <a:latin typeface="+mn-ea"/>
            </a:endParaRPr>
          </a:p>
          <a:p>
            <a:pPr marL="171450" indent="-171450" latinLnBrk="0">
              <a:lnSpc>
                <a:spcPct val="120000"/>
              </a:lnSpc>
              <a:spcAft>
                <a:spcPts val="600"/>
              </a:spcAft>
              <a:buFont typeface="Wingdings" pitchFamily="2" charset="2"/>
              <a:buChar char="§"/>
            </a:pPr>
            <a:r>
              <a:rPr lang="ko-KR" altLang="en-US" sz="1100" dirty="0" smtClean="0">
                <a:solidFill>
                  <a:prstClr val="black"/>
                </a:solidFill>
                <a:latin typeface="+mn-ea"/>
              </a:rPr>
              <a:t>재정자립도는 전국적 감소세에 있으나</a:t>
            </a:r>
            <a:r>
              <a:rPr lang="en-US" altLang="ko-KR" sz="11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100" dirty="0" smtClean="0">
                <a:solidFill>
                  <a:prstClr val="black"/>
                </a:solidFill>
                <a:latin typeface="+mn-ea"/>
              </a:rPr>
              <a:t>자치구 평균과 비교하여도 공주시의 재정자립도는 낮은 편에 속함</a:t>
            </a:r>
            <a:endParaRPr lang="en-US" altLang="ko-KR" sz="1100" dirty="0" smtClean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69" name="내용 개체 틀 2"/>
          <p:cNvSpPr txBox="1">
            <a:spLocks/>
          </p:cNvSpPr>
          <p:nvPr/>
        </p:nvSpPr>
        <p:spPr>
          <a:xfrm>
            <a:off x="273000" y="676704"/>
            <a:ext cx="9360000" cy="65409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공주시의 예산규모는 물가상승률 수준의 </a:t>
            </a:r>
            <a:r>
              <a:rPr kumimoji="1" lang="ko-KR" altLang="en-US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증가폭을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보이며 충청남도 천안시를 제외하고 중상위권에 위치하고 있으며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재정자립도는 다소 낮은 편에 속하며 지속적으로 감소세에 있음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`</a:t>
            </a:r>
            <a:endParaRPr kumimoji="1" lang="ko-KR" altLang="en-US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9" name="직사각형 58"/>
          <p:cNvSpPr/>
          <p:nvPr/>
        </p:nvSpPr>
        <p:spPr>
          <a:xfrm>
            <a:off x="5155719" y="1643050"/>
            <a:ext cx="4392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충청남도 </a:t>
            </a:r>
            <a:r>
              <a:rPr lang="ko-KR" altLang="en-US" sz="1400" dirty="0" err="1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시별</a:t>
            </a:r>
            <a:r>
              <a:rPr lang="ko-KR" altLang="en-US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재정자립도 추이</a:t>
            </a:r>
            <a:endParaRPr lang="ko-KR" altLang="en-US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60" name="AutoShape 12"/>
          <p:cNvSpPr>
            <a:spLocks noChangeArrowheads="1"/>
          </p:cNvSpPr>
          <p:nvPr/>
        </p:nvSpPr>
        <p:spPr bwMode="auto">
          <a:xfrm>
            <a:off x="328512" y="5502618"/>
            <a:ext cx="432000" cy="851110"/>
          </a:xfrm>
          <a:prstGeom prst="homePlate">
            <a:avLst>
              <a:gd name="adj" fmla="val 0"/>
            </a:avLst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  <a:buFont typeface="Wingdings" pitchFamily="2" charset="2"/>
              <a:buNone/>
            </a:pPr>
            <a:r>
              <a:rPr lang="ko-KR" altLang="en-US" sz="12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시</a:t>
            </a:r>
            <a:endParaRPr lang="en-US" altLang="ko-KR" sz="1200" dirty="0" smtClea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fontAlgn="base" latinLnBrk="0">
              <a:spcBef>
                <a:spcPct val="0"/>
              </a:spcBef>
              <a:spcAft>
                <a:spcPct val="0"/>
              </a:spcAft>
              <a:buFont typeface="Wingdings" pitchFamily="2" charset="2"/>
              <a:buNone/>
            </a:pPr>
            <a:r>
              <a:rPr lang="ko-KR" altLang="en-US" sz="12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사</a:t>
            </a:r>
            <a:endParaRPr lang="en-US" altLang="ko-KR" sz="1200" dirty="0" smtClea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fontAlgn="base" latinLnBrk="0">
              <a:spcBef>
                <a:spcPct val="0"/>
              </a:spcBef>
              <a:spcAft>
                <a:spcPct val="0"/>
              </a:spcAft>
              <a:buFont typeface="Wingdings" pitchFamily="2" charset="2"/>
              <a:buNone/>
            </a:pPr>
            <a:r>
              <a:rPr lang="ko-KR" altLang="en-US" sz="12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점</a:t>
            </a:r>
            <a:endParaRPr lang="ko-KR" altLang="en-US" sz="12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63" name="직사각형 62"/>
          <p:cNvSpPr/>
          <p:nvPr/>
        </p:nvSpPr>
        <p:spPr>
          <a:xfrm>
            <a:off x="7909014" y="2009393"/>
            <a:ext cx="1692353" cy="21151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>
              <a:lnSpc>
                <a:spcPts val="1500"/>
              </a:lnSpc>
            </a:pPr>
            <a:r>
              <a:rPr lang="en-US" altLang="ko-KR" sz="900" dirty="0" smtClean="0">
                <a:solidFill>
                  <a:prstClr val="black"/>
                </a:solidFill>
                <a:latin typeface="+mn-ea"/>
              </a:rPr>
              <a:t>(</a:t>
            </a:r>
            <a:r>
              <a:rPr lang="ko-KR" altLang="en-US" sz="900" dirty="0" smtClean="0">
                <a:solidFill>
                  <a:prstClr val="black"/>
                </a:solidFill>
                <a:latin typeface="+mn-ea"/>
              </a:rPr>
              <a:t>단위</a:t>
            </a:r>
            <a:r>
              <a:rPr lang="en-US" altLang="ko-KR" sz="900" dirty="0" smtClean="0">
                <a:solidFill>
                  <a:prstClr val="black"/>
                </a:solidFill>
                <a:latin typeface="+mn-ea"/>
              </a:rPr>
              <a:t>: %)</a:t>
            </a:r>
            <a:endParaRPr lang="ko-KR" altLang="en-US" sz="900" dirty="0" smtClean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29" name="Text Box 10"/>
          <p:cNvSpPr txBox="1">
            <a:spLocks noChangeArrowheads="1"/>
          </p:cNvSpPr>
          <p:nvPr/>
        </p:nvSpPr>
        <p:spPr bwMode="auto">
          <a:xfrm>
            <a:off x="6376582" y="5214950"/>
            <a:ext cx="3165752" cy="153888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pPr>
              <a:buFont typeface="Wingdings" pitchFamily="2" charset="2"/>
              <a:buNone/>
            </a:pPr>
            <a:r>
              <a:rPr kumimoji="1" lang="en-US" altLang="ko-KR" sz="1000" dirty="0" smtClean="0"/>
              <a:t>※ Source</a:t>
            </a:r>
            <a:r>
              <a:rPr kumimoji="1" lang="en-US" altLang="ko-KR" sz="1000" dirty="0"/>
              <a:t>: </a:t>
            </a:r>
            <a:r>
              <a:rPr kumimoji="1" lang="ko-KR" altLang="en-US" sz="1000" dirty="0" smtClean="0"/>
              <a:t>통계청 </a:t>
            </a:r>
            <a:r>
              <a:rPr kumimoji="1" lang="ko-KR" altLang="en-US" sz="1000" dirty="0" err="1" smtClean="0"/>
              <a:t>시군별</a:t>
            </a:r>
            <a:r>
              <a:rPr kumimoji="1" lang="ko-KR" altLang="en-US" sz="1000" dirty="0" smtClean="0"/>
              <a:t> 예산 현황 </a:t>
            </a:r>
            <a:r>
              <a:rPr kumimoji="1" lang="en-US" altLang="ko-KR" sz="1000" dirty="0" smtClean="0"/>
              <a:t>(2000~2014</a:t>
            </a:r>
            <a:r>
              <a:rPr kumimoji="1" lang="ko-KR" altLang="en-US" sz="1000" dirty="0" smtClean="0"/>
              <a:t> </a:t>
            </a:r>
            <a:r>
              <a:rPr kumimoji="1" lang="en-US" altLang="ko-KR" sz="1000" dirty="0" smtClean="0"/>
              <a:t>1/4)</a:t>
            </a:r>
            <a:r>
              <a:rPr lang="ko-KR" altLang="en-US" sz="1000" dirty="0" smtClean="0">
                <a:latin typeface="+mn-ea"/>
              </a:rPr>
              <a:t> </a:t>
            </a:r>
            <a:endParaRPr kumimoji="1" lang="ko-KR" altLang="en-US" sz="1000" dirty="0" smtClean="0"/>
          </a:p>
        </p:txBody>
      </p:sp>
      <p:graphicFrame>
        <p:nvGraphicFramePr>
          <p:cNvPr id="32" name="표 31"/>
          <p:cNvGraphicFramePr>
            <a:graphicFrameLocks noGrp="1"/>
          </p:cNvGraphicFramePr>
          <p:nvPr/>
        </p:nvGraphicFramePr>
        <p:xfrm>
          <a:off x="5149434" y="2216470"/>
          <a:ext cx="4392000" cy="2928960"/>
        </p:xfrm>
        <a:graphic>
          <a:graphicData uri="http://schemas.openxmlformats.org/drawingml/2006/table">
            <a:tbl>
              <a:tblPr/>
              <a:tblGrid>
                <a:gridCol w="732000"/>
                <a:gridCol w="732000"/>
                <a:gridCol w="732000"/>
                <a:gridCol w="732000"/>
                <a:gridCol w="732000"/>
                <a:gridCol w="732000"/>
              </a:tblGrid>
              <a:tr h="32544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dirty="0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6085" marR="6085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 dirty="0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2010</a:t>
                      </a:r>
                    </a:p>
                  </a:txBody>
                  <a:tcPr marL="6085" marR="6085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2011</a:t>
                      </a:r>
                    </a:p>
                  </a:txBody>
                  <a:tcPr marL="6085" marR="6085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 dirty="0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2012</a:t>
                      </a:r>
                    </a:p>
                  </a:txBody>
                  <a:tcPr marL="6085" marR="6085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2013</a:t>
                      </a:r>
                    </a:p>
                  </a:txBody>
                  <a:tcPr marL="6085" marR="6085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 dirty="0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2014</a:t>
                      </a:r>
                    </a:p>
                  </a:txBody>
                  <a:tcPr marL="6085" marR="6085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325440"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  <a:cs typeface="+mn-cs"/>
                        </a:rPr>
                        <a:t>자치구평균</a:t>
                      </a:r>
                      <a:endParaRPr lang="ko-KR" altLang="en-US" sz="1000" b="0" i="0" u="none" strike="noStrike" kern="1200" dirty="0">
                        <a:solidFill>
                          <a:srgbClr val="00000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085" marR="6085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5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35.4</a:t>
                      </a:r>
                    </a:p>
                  </a:txBody>
                  <a:tcPr marL="72000" marR="72000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5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36.6</a:t>
                      </a:r>
                    </a:p>
                  </a:txBody>
                  <a:tcPr marL="72000" marR="72000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5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36.0</a:t>
                      </a:r>
                      <a:endParaRPr lang="en-US" altLang="ko-KR" sz="105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72000" marR="72000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5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33.9</a:t>
                      </a:r>
                    </a:p>
                  </a:txBody>
                  <a:tcPr marL="72000" marR="72000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5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27.2</a:t>
                      </a:r>
                    </a:p>
                  </a:txBody>
                  <a:tcPr marL="72000" marR="72000" marT="952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</a:tr>
              <a:tr h="32544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천안시</a:t>
                      </a:r>
                    </a:p>
                  </a:txBody>
                  <a:tcPr marL="6085" marR="6085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54.5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46.2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46.6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46.6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41.2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5440"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  <a:cs typeface="+mn-cs"/>
                        </a:rPr>
                        <a:t>공주시</a:t>
                      </a:r>
                      <a:endParaRPr lang="ko-KR" altLang="en-US" sz="1000" b="0" i="0" u="none" strike="noStrike" kern="1200" dirty="0">
                        <a:solidFill>
                          <a:srgbClr val="00000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6085" marR="6085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1" hangingPunct="1"/>
                      <a:r>
                        <a:rPr lang="en-US" altLang="ko-KR" sz="1000" b="0" i="0" u="none" strike="noStrike" kern="120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  <a:cs typeface="+mn-cs"/>
                        </a:rPr>
                        <a:t>19.1</a:t>
                      </a: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1" hangingPunct="1"/>
                      <a:r>
                        <a:rPr lang="en-US" altLang="ko-KR" sz="1000" b="0" i="0" u="none" strike="noStrike" kern="120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  <a:cs typeface="+mn-cs"/>
                        </a:rPr>
                        <a:t>17.1</a:t>
                      </a: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1" hangingPunct="1"/>
                      <a:r>
                        <a:rPr lang="en-US" altLang="ko-KR" sz="1000" b="0" i="0" u="none" strike="noStrike" kern="120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  <a:cs typeface="+mn-cs"/>
                        </a:rPr>
                        <a:t>16.2</a:t>
                      </a: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1" hangingPunct="1"/>
                      <a:r>
                        <a:rPr lang="en-US" altLang="ko-KR" sz="1000" b="0" i="0" u="none" strike="noStrike" kern="120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  <a:cs typeface="+mn-cs"/>
                        </a:rPr>
                        <a:t>17.5</a:t>
                      </a: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1" hangingPunct="1"/>
                      <a:r>
                        <a:rPr lang="en-US" altLang="ko-KR" sz="1000" b="0" i="0" u="none" strike="noStrike" kern="120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  <a:cs typeface="+mn-cs"/>
                        </a:rPr>
                        <a:t>14.0</a:t>
                      </a: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BE5F1"/>
                    </a:solidFill>
                  </a:tcPr>
                </a:tc>
              </a:tr>
              <a:tr h="32544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보령시</a:t>
                      </a:r>
                    </a:p>
                  </a:txBody>
                  <a:tcPr marL="6085" marR="6085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22.6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19.9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20.6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19.7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12.1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32544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아산시</a:t>
                      </a:r>
                    </a:p>
                  </a:txBody>
                  <a:tcPr marL="6085" marR="6085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52.3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45.1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46.5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48.5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40.3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BE5F1"/>
                    </a:solidFill>
                  </a:tcPr>
                </a:tc>
              </a:tr>
              <a:tr h="32544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서산시</a:t>
                      </a:r>
                    </a:p>
                  </a:txBody>
                  <a:tcPr marL="6085" marR="6085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32.1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27.4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29.1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27.8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20.6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544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논산시</a:t>
                      </a:r>
                    </a:p>
                  </a:txBody>
                  <a:tcPr marL="6085" marR="6085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18.9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16.4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16.5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16.1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BE5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11.6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BE5F1"/>
                    </a:solidFill>
                  </a:tcPr>
                </a:tc>
              </a:tr>
              <a:tr h="32544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계룡시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6085" marR="6085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22.6 </a:t>
                      </a: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22.8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22.7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22.1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13.1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2000" marR="72000" marT="6085" marB="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5" name="직사각형 34"/>
          <p:cNvSpPr/>
          <p:nvPr/>
        </p:nvSpPr>
        <p:spPr>
          <a:xfrm>
            <a:off x="5117686" y="3145164"/>
            <a:ext cx="4464000" cy="432000"/>
          </a:xfrm>
          <a:prstGeom prst="rect">
            <a:avLst/>
          </a:prstGeom>
          <a:noFill/>
          <a:ln w="254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8484305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3" name="제목 3"/>
          <p:cNvSpPr txBox="1">
            <a:spLocks/>
          </p:cNvSpPr>
          <p:nvPr/>
        </p:nvSpPr>
        <p:spPr>
          <a:xfrm>
            <a:off x="57116" y="143344"/>
            <a:ext cx="2154757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3. </a:t>
            </a:r>
            <a:r>
              <a:rPr lang="ko-KR" altLang="en-US" dirty="0" smtClean="0">
                <a:latin typeface="맑은 고딕" panose="020B0503020000020004" pitchFamily="50" charset="-127"/>
              </a:rPr>
              <a:t>경제환경분석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grpSp>
        <p:nvGrpSpPr>
          <p:cNvPr id="20" name="그룹 19"/>
          <p:cNvGrpSpPr/>
          <p:nvPr/>
        </p:nvGrpSpPr>
        <p:grpSpPr>
          <a:xfrm>
            <a:off x="217318" y="1643050"/>
            <a:ext cx="4878558" cy="3676676"/>
            <a:chOff x="217318" y="1643050"/>
            <a:chExt cx="4643470" cy="3676676"/>
          </a:xfrm>
        </p:grpSpPr>
        <p:sp>
          <p:nvSpPr>
            <p:cNvPr id="17" name="Rectangle 23"/>
            <p:cNvSpPr>
              <a:spLocks noChangeArrowheads="1"/>
            </p:cNvSpPr>
            <p:nvPr/>
          </p:nvSpPr>
          <p:spPr bwMode="auto">
            <a:xfrm>
              <a:off x="324284" y="1890702"/>
              <a:ext cx="4500000" cy="3429024"/>
            </a:xfrm>
            <a:prstGeom prst="rect">
              <a:avLst/>
            </a:prstGeom>
            <a:solidFill>
              <a:srgbClr val="FFFFFF"/>
            </a:solidFill>
            <a:ln w="12700" algn="ctr">
              <a:solidFill>
                <a:schemeClr val="accent1">
                  <a:lumMod val="50000"/>
                </a:schemeClr>
              </a:solidFill>
              <a:miter lim="800000"/>
              <a:headEnd/>
              <a:tailEnd/>
            </a:ln>
            <a:effectLst/>
          </p:spPr>
          <p:txBody>
            <a:bodyPr lIns="86400" tIns="90000" rIns="36000" bIns="44450" anchor="ctr"/>
            <a:lstStyle/>
            <a:p>
              <a:pPr marL="541338" indent="-90488" algn="l" eaLnBrk="0" fontAlgn="t" latinLnBrk="0" hangingPunct="0">
                <a:lnSpc>
                  <a:spcPct val="95000"/>
                </a:lnSpc>
                <a:spcBef>
                  <a:spcPct val="20000"/>
                </a:spcBef>
                <a:spcAft>
                  <a:spcPts val="0"/>
                </a:spcAft>
                <a:buFontTx/>
                <a:buChar char="•"/>
                <a:tabLst>
                  <a:tab pos="1028700" algn="l"/>
                </a:tabLst>
                <a:defRPr/>
              </a:pPr>
              <a:endParaRPr kumimoji="0" lang="ko-KR" altLang="en-US" sz="1200" ker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  <a:cs typeface="Arial" pitchFamily="34" charset="0"/>
              </a:endParaRPr>
            </a:p>
          </p:txBody>
        </p:sp>
        <p:sp>
          <p:nvSpPr>
            <p:cNvPr id="58" name="직사각형 57"/>
            <p:cNvSpPr/>
            <p:nvPr/>
          </p:nvSpPr>
          <p:spPr>
            <a:xfrm>
              <a:off x="324284" y="1643050"/>
              <a:ext cx="4500000" cy="360000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 w="9525" algn="ctr">
              <a:solidFill>
                <a:schemeClr val="tx2"/>
              </a:solidFill>
              <a:miter lim="800000"/>
              <a:headEnd/>
              <a:tailEnd/>
            </a:ln>
            <a:effectLst/>
          </p:spPr>
          <p:txBody>
            <a:bodyPr lIns="72000" tIns="72000" rIns="7200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400" dirty="0" smtClean="0">
                  <a:solidFill>
                    <a:prstClr val="whit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충청남도 </a:t>
              </a:r>
              <a:r>
                <a:rPr lang="ko-KR" altLang="en-US" sz="1400" dirty="0" err="1" smtClean="0">
                  <a:solidFill>
                    <a:prstClr val="whit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시별</a:t>
              </a:r>
              <a:r>
                <a:rPr lang="ko-KR" altLang="en-US" sz="1400" dirty="0" smtClean="0">
                  <a:solidFill>
                    <a:prstClr val="whit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 예산 추이</a:t>
              </a:r>
              <a:endPara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graphicFrame>
          <p:nvGraphicFramePr>
            <p:cNvPr id="31" name="차트 30"/>
            <p:cNvGraphicFramePr/>
            <p:nvPr/>
          </p:nvGraphicFramePr>
          <p:xfrm>
            <a:off x="217318" y="2073594"/>
            <a:ext cx="4643470" cy="321471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34" name="직사각형 33"/>
            <p:cNvSpPr/>
            <p:nvPr/>
          </p:nvSpPr>
          <p:spPr>
            <a:xfrm>
              <a:off x="3096997" y="2011681"/>
              <a:ext cx="1692353" cy="21151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>
                <a:lnSpc>
                  <a:spcPts val="1500"/>
                </a:lnSpc>
              </a:pPr>
              <a:r>
                <a:rPr lang="en-US" altLang="ko-KR" sz="900" dirty="0" smtClean="0">
                  <a:solidFill>
                    <a:prstClr val="black"/>
                  </a:solidFill>
                  <a:latin typeface="+mn-ea"/>
                </a:rPr>
                <a:t>(</a:t>
              </a:r>
              <a:r>
                <a:rPr lang="ko-KR" altLang="en-US" sz="900" dirty="0" smtClean="0">
                  <a:solidFill>
                    <a:prstClr val="black"/>
                  </a:solidFill>
                  <a:latin typeface="+mn-ea"/>
                </a:rPr>
                <a:t>단위</a:t>
              </a:r>
              <a:r>
                <a:rPr lang="en-US" altLang="ko-KR" sz="900" dirty="0" smtClean="0">
                  <a:solidFill>
                    <a:prstClr val="black"/>
                  </a:solidFill>
                  <a:latin typeface="+mn-ea"/>
                </a:rPr>
                <a:t>: </a:t>
              </a:r>
              <a:r>
                <a:rPr lang="ko-KR" altLang="en-US" sz="900" dirty="0" err="1" smtClean="0">
                  <a:solidFill>
                    <a:prstClr val="black"/>
                  </a:solidFill>
                  <a:latin typeface="+mn-ea"/>
                </a:rPr>
                <a:t>백만원</a:t>
              </a:r>
              <a:r>
                <a:rPr lang="en-US" altLang="ko-KR" sz="900" dirty="0" smtClean="0">
                  <a:solidFill>
                    <a:prstClr val="black"/>
                  </a:solidFill>
                  <a:latin typeface="+mn-ea"/>
                </a:rPr>
                <a:t>)</a:t>
              </a:r>
              <a:endParaRPr lang="ko-KR" altLang="en-US" sz="900" dirty="0" smtClean="0">
                <a:solidFill>
                  <a:prstClr val="black"/>
                </a:solidFill>
                <a:latin typeface="+mn-ea"/>
              </a:endParaRPr>
            </a:p>
          </p:txBody>
        </p:sp>
        <p:sp>
          <p:nvSpPr>
            <p:cNvPr id="18" name="직사각형 17"/>
            <p:cNvSpPr/>
            <p:nvPr/>
          </p:nvSpPr>
          <p:spPr>
            <a:xfrm>
              <a:off x="398294" y="3916694"/>
              <a:ext cx="4356000" cy="288000"/>
            </a:xfrm>
            <a:prstGeom prst="rect">
              <a:avLst/>
            </a:prstGeom>
            <a:noFill/>
            <a:ln w="25400">
              <a:solidFill>
                <a:srgbClr val="C0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 smtClean="0">
                <a:solidFill>
                  <a:schemeClr val="tx1"/>
                </a:solidFill>
                <a:latin typeface="+mn-ea"/>
              </a:endParaRPr>
            </a:p>
          </p:txBody>
        </p:sp>
        <p:sp>
          <p:nvSpPr>
            <p:cNvPr id="19" name="AutoShape 44"/>
            <p:cNvSpPr>
              <a:spLocks noChangeArrowheads="1"/>
            </p:cNvSpPr>
            <p:nvPr/>
          </p:nvSpPr>
          <p:spPr bwMode="auto">
            <a:xfrm rot="21431020">
              <a:off x="922934" y="3175670"/>
              <a:ext cx="3638747" cy="249644"/>
            </a:xfrm>
            <a:prstGeom prst="rightArrow">
              <a:avLst>
                <a:gd name="adj1" fmla="val 53593"/>
                <a:gd name="adj2" fmla="val 50252"/>
              </a:avLst>
            </a:prstGeom>
            <a:gradFill rotWithShape="1">
              <a:gsLst>
                <a:gs pos="0">
                  <a:srgbClr val="FFCC00">
                    <a:gamma/>
                    <a:tint val="0"/>
                    <a:invGamma/>
                  </a:srgbClr>
                </a:gs>
                <a:gs pos="100000">
                  <a:srgbClr val="FFCC00"/>
                </a:gs>
              </a:gsLst>
              <a:lin ang="0" scaled="1"/>
            </a:gradFill>
            <a:ln w="12700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lIns="86400" tIns="43200" rIns="86400" bIns="44450" anchor="ctr"/>
            <a:lstStyle/>
            <a:p>
              <a:pPr fontAlgn="base" latinLnBrk="1">
                <a:buFontTx/>
                <a:buNone/>
              </a:pPr>
              <a:r>
                <a:rPr lang="ko-KR" altLang="en-US" sz="900" i="1" dirty="0" smtClean="0">
                  <a:solidFill>
                    <a:srgbClr val="800000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미세 증가</a:t>
              </a:r>
              <a:endParaRPr lang="en-US" altLang="ko-KR" sz="900" i="1" dirty="0">
                <a:solidFill>
                  <a:srgbClr val="8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06298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직사각형 33"/>
          <p:cNvSpPr/>
          <p:nvPr/>
        </p:nvSpPr>
        <p:spPr>
          <a:xfrm>
            <a:off x="738158" y="5281866"/>
            <a:ext cx="8813378" cy="97200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08000" indent="-108000" latinLnBrk="0">
              <a:lnSpc>
                <a:spcPct val="120000"/>
              </a:lnSpc>
              <a:buFont typeface="Wingdings" pitchFamily="2" charset="2"/>
              <a:buChar char="§"/>
            </a:pP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최근 </a:t>
            </a:r>
            <a:r>
              <a:rPr lang="en-US" altLang="ko-KR" sz="1200" dirty="0" smtClean="0">
                <a:solidFill>
                  <a:prstClr val="black"/>
                </a:solidFill>
                <a:latin typeface="+mn-ea"/>
              </a:rPr>
              <a:t>3</a:t>
            </a: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년 사이 지속적인 인구 감소세를 보이고 있음</a:t>
            </a:r>
            <a:endParaRPr lang="en-US" altLang="ko-KR" sz="1200" dirty="0" smtClean="0">
              <a:solidFill>
                <a:prstClr val="black"/>
              </a:solidFill>
              <a:latin typeface="+mn-ea"/>
            </a:endParaRPr>
          </a:p>
          <a:p>
            <a:pPr marL="108000" indent="-108000" latinLnBrk="0">
              <a:lnSpc>
                <a:spcPct val="120000"/>
              </a:lnSpc>
              <a:buFont typeface="Wingdings" pitchFamily="2" charset="2"/>
              <a:buChar char="§"/>
            </a:pP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고령화 역시 진행 중이며</a:t>
            </a:r>
            <a:r>
              <a:rPr lang="en-US" altLang="ko-KR" sz="12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이는 충청남도를 비롯한 대도시 이외 지역의  공통적인 현상이나</a:t>
            </a:r>
            <a:r>
              <a:rPr lang="en-US" altLang="ko-KR" sz="12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세종특별자치시의 개발에 따른 감소세 둔화를 보임</a:t>
            </a:r>
            <a:endParaRPr lang="en-US" altLang="ko-KR" sz="1200" dirty="0" smtClean="0">
              <a:solidFill>
                <a:prstClr val="black"/>
              </a:solidFill>
              <a:latin typeface="+mn-ea"/>
            </a:endParaRPr>
          </a:p>
          <a:p>
            <a:pPr marL="108000" indent="-108000" latinLnBrk="0">
              <a:lnSpc>
                <a:spcPct val="120000"/>
              </a:lnSpc>
              <a:buFont typeface="Wingdings" pitchFamily="2" charset="2"/>
              <a:buChar char="§"/>
            </a:pP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충청남도 전반적으로 유사한 경향을 보이며 이에 대한 전략적 접근이 필요함</a:t>
            </a:r>
            <a:endParaRPr lang="en-US" altLang="ko-KR" sz="120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22" name="Rectangle 23"/>
          <p:cNvSpPr>
            <a:spLocks noChangeArrowheads="1"/>
          </p:cNvSpPr>
          <p:nvPr/>
        </p:nvSpPr>
        <p:spPr bwMode="auto">
          <a:xfrm>
            <a:off x="5806984" y="1928802"/>
            <a:ext cx="3744000" cy="3071834"/>
          </a:xfrm>
          <a:prstGeom prst="rect">
            <a:avLst/>
          </a:prstGeom>
          <a:solidFill>
            <a:srgbClr val="FFFFFF"/>
          </a:solidFill>
          <a:ln w="12700" algn="ctr">
            <a:solidFill>
              <a:schemeClr val="accent1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 lIns="86400" tIns="90000" rIns="36000" bIns="44450" anchor="ctr"/>
          <a:lstStyle/>
          <a:p>
            <a:pPr marL="541338" indent="-90488" algn="l" eaLnBrk="0" fontAlgn="t" latinLnBrk="0" hangingPunct="0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FontTx/>
              <a:buChar char="•"/>
              <a:tabLst>
                <a:tab pos="1028700" algn="l"/>
              </a:tabLst>
              <a:defRPr/>
            </a:pPr>
            <a:endParaRPr kumimoji="0" lang="ko-KR" altLang="en-US" sz="1200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19" name="Rectangle 23"/>
          <p:cNvSpPr>
            <a:spLocks noChangeArrowheads="1"/>
          </p:cNvSpPr>
          <p:nvPr/>
        </p:nvSpPr>
        <p:spPr bwMode="auto">
          <a:xfrm>
            <a:off x="333118" y="1928802"/>
            <a:ext cx="5328000" cy="3071834"/>
          </a:xfrm>
          <a:prstGeom prst="rect">
            <a:avLst/>
          </a:prstGeom>
          <a:solidFill>
            <a:srgbClr val="FFFFFF"/>
          </a:solidFill>
          <a:ln w="12700" algn="ctr">
            <a:solidFill>
              <a:schemeClr val="accent1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 lIns="86400" tIns="90000" rIns="36000" bIns="44450" anchor="ctr"/>
          <a:lstStyle/>
          <a:p>
            <a:pPr marL="541338" indent="-90488" algn="l" eaLnBrk="0" fontAlgn="t" latinLnBrk="0" hangingPunct="0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FontTx/>
              <a:buChar char="•"/>
              <a:tabLst>
                <a:tab pos="1028700" algn="l"/>
              </a:tabLst>
              <a:defRPr/>
            </a:pPr>
            <a:endParaRPr kumimoji="0" lang="ko-KR" altLang="en-US" sz="1200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32" name="직사각형 31"/>
          <p:cNvSpPr/>
          <p:nvPr/>
        </p:nvSpPr>
        <p:spPr>
          <a:xfrm>
            <a:off x="8314624" y="2084877"/>
            <a:ext cx="1296000" cy="15240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>
              <a:lnSpc>
                <a:spcPts val="1500"/>
              </a:lnSpc>
              <a:buNone/>
            </a:pPr>
            <a:r>
              <a:rPr lang="en-US" altLang="ko-KR" sz="900" dirty="0" smtClean="0">
                <a:solidFill>
                  <a:prstClr val="black"/>
                </a:solidFill>
                <a:latin typeface="+mn-ea"/>
              </a:rPr>
              <a:t>(</a:t>
            </a:r>
            <a:r>
              <a:rPr lang="ko-KR" altLang="en-US" sz="900" dirty="0" smtClean="0">
                <a:solidFill>
                  <a:prstClr val="black"/>
                </a:solidFill>
                <a:latin typeface="+mn-ea"/>
              </a:rPr>
              <a:t>단위</a:t>
            </a:r>
            <a:r>
              <a:rPr lang="en-US" altLang="ko-KR" sz="900" dirty="0" smtClean="0">
                <a:solidFill>
                  <a:prstClr val="black"/>
                </a:solidFill>
                <a:latin typeface="+mn-ea"/>
              </a:rPr>
              <a:t>: %)</a:t>
            </a:r>
            <a:endParaRPr lang="ko-KR" altLang="en-US" sz="900" dirty="0" smtClean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33" name="AutoShape 12"/>
          <p:cNvSpPr>
            <a:spLocks noChangeArrowheads="1"/>
          </p:cNvSpPr>
          <p:nvPr/>
        </p:nvSpPr>
        <p:spPr bwMode="auto">
          <a:xfrm>
            <a:off x="333118" y="5281866"/>
            <a:ext cx="432000" cy="972000"/>
          </a:xfrm>
          <a:prstGeom prst="homePlate">
            <a:avLst>
              <a:gd name="adj" fmla="val 0"/>
            </a:avLst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시</a:t>
            </a:r>
            <a:endParaRPr lang="en-US" altLang="ko-KR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사</a:t>
            </a:r>
            <a:endParaRPr lang="en-US" altLang="ko-KR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점</a:t>
            </a:r>
          </a:p>
        </p:txBody>
      </p:sp>
      <p:sp>
        <p:nvSpPr>
          <p:cNvPr id="36" name="직사각형 35"/>
          <p:cNvSpPr/>
          <p:nvPr/>
        </p:nvSpPr>
        <p:spPr>
          <a:xfrm>
            <a:off x="333118" y="1652613"/>
            <a:ext cx="5328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공주시 총인구 변동 </a:t>
            </a:r>
            <a:r>
              <a:rPr lang="en-US" altLang="ko-KR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(2005~2014)</a:t>
            </a:r>
            <a:endParaRPr lang="ko-KR" altLang="en-US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7" name="직사각형 36"/>
          <p:cNvSpPr/>
          <p:nvPr/>
        </p:nvSpPr>
        <p:spPr>
          <a:xfrm>
            <a:off x="5806984" y="1652617"/>
            <a:ext cx="3744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고령화 </a:t>
            </a:r>
            <a:r>
              <a:rPr lang="ko-KR" altLang="en-US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속도</a:t>
            </a:r>
            <a:r>
              <a:rPr lang="en-US" altLang="ko-KR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(2010~2013)</a:t>
            </a:r>
            <a:endParaRPr lang="en-US" altLang="ko-KR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8" name="Text Box 10"/>
          <p:cNvSpPr txBox="1">
            <a:spLocks noChangeArrowheads="1"/>
          </p:cNvSpPr>
          <p:nvPr/>
        </p:nvSpPr>
        <p:spPr bwMode="auto">
          <a:xfrm>
            <a:off x="6298284" y="5012614"/>
            <a:ext cx="3240000" cy="162852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pPr>
              <a:buFont typeface="Wingdings" pitchFamily="2" charset="2"/>
              <a:buNone/>
            </a:pPr>
            <a:r>
              <a:rPr kumimoji="1" lang="en-US" altLang="ko-KR" sz="1000" dirty="0" smtClean="0">
                <a:latin typeface="+mn-ea"/>
              </a:rPr>
              <a:t>※ Source</a:t>
            </a:r>
            <a:r>
              <a:rPr kumimoji="1" lang="en-US" altLang="ko-KR" sz="1000" dirty="0">
                <a:latin typeface="+mn-ea"/>
              </a:rPr>
              <a:t>: </a:t>
            </a:r>
            <a:r>
              <a:rPr kumimoji="1" lang="ko-KR" altLang="en-US" sz="1000" dirty="0" smtClean="0">
                <a:latin typeface="+mn-ea"/>
              </a:rPr>
              <a:t>통계청 </a:t>
            </a:r>
            <a:r>
              <a:rPr kumimoji="1" lang="ko-KR" altLang="en-US" sz="1000" dirty="0" err="1" smtClean="0">
                <a:latin typeface="+mn-ea"/>
              </a:rPr>
              <a:t>시군별</a:t>
            </a:r>
            <a:r>
              <a:rPr kumimoji="1" lang="ko-KR" altLang="en-US" sz="1000" dirty="0" smtClean="0">
                <a:latin typeface="+mn-ea"/>
              </a:rPr>
              <a:t> 세대 및 인구 </a:t>
            </a:r>
            <a:r>
              <a:rPr kumimoji="1" lang="en-US" altLang="ko-KR" sz="1000" dirty="0" smtClean="0">
                <a:latin typeface="+mn-ea"/>
              </a:rPr>
              <a:t>(2000~2014</a:t>
            </a:r>
            <a:r>
              <a:rPr kumimoji="1" lang="ko-KR" altLang="en-US" sz="1000" dirty="0" smtClean="0">
                <a:latin typeface="+mn-ea"/>
              </a:rPr>
              <a:t> </a:t>
            </a:r>
            <a:r>
              <a:rPr kumimoji="1" lang="en-US" altLang="ko-KR" sz="1000" dirty="0" smtClean="0">
                <a:latin typeface="+mn-ea"/>
              </a:rPr>
              <a:t>1/4)</a:t>
            </a:r>
            <a:endParaRPr kumimoji="1" lang="ko-KR" altLang="en-US" sz="1000" dirty="0" smtClean="0">
              <a:latin typeface="+mn-ea"/>
            </a:endParaRPr>
          </a:p>
        </p:txBody>
      </p:sp>
      <p:sp>
        <p:nvSpPr>
          <p:cNvPr id="39" name="직사각형 38"/>
          <p:cNvSpPr/>
          <p:nvPr/>
        </p:nvSpPr>
        <p:spPr>
          <a:xfrm>
            <a:off x="3984550" y="2049160"/>
            <a:ext cx="1692353" cy="22384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>
              <a:lnSpc>
                <a:spcPts val="1500"/>
              </a:lnSpc>
            </a:pPr>
            <a:r>
              <a:rPr lang="en-US" altLang="ko-KR" sz="900" dirty="0" smtClean="0">
                <a:solidFill>
                  <a:prstClr val="black"/>
                </a:solidFill>
                <a:latin typeface="+mn-ea"/>
              </a:rPr>
              <a:t>(</a:t>
            </a:r>
            <a:r>
              <a:rPr lang="ko-KR" altLang="en-US" sz="900" dirty="0" smtClean="0">
                <a:solidFill>
                  <a:prstClr val="black"/>
                </a:solidFill>
                <a:latin typeface="+mn-ea"/>
              </a:rPr>
              <a:t>단위</a:t>
            </a:r>
            <a:r>
              <a:rPr lang="en-US" altLang="ko-KR" sz="900" dirty="0" smtClean="0">
                <a:solidFill>
                  <a:prstClr val="black"/>
                </a:solidFill>
                <a:latin typeface="+mn-ea"/>
              </a:rPr>
              <a:t>: </a:t>
            </a:r>
            <a:r>
              <a:rPr lang="ko-KR" altLang="en-US" sz="900" dirty="0" smtClean="0">
                <a:solidFill>
                  <a:prstClr val="black"/>
                </a:solidFill>
                <a:latin typeface="+mn-ea"/>
              </a:rPr>
              <a:t>명</a:t>
            </a:r>
            <a:r>
              <a:rPr lang="en-US" altLang="ko-KR" sz="900" dirty="0" smtClean="0">
                <a:solidFill>
                  <a:prstClr val="black"/>
                </a:solidFill>
                <a:latin typeface="+mn-ea"/>
              </a:rPr>
              <a:t>)</a:t>
            </a:r>
            <a:endParaRPr lang="ko-KR" altLang="en-US" sz="900" dirty="0" smtClean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23" name="내용 개체 틀 2"/>
          <p:cNvSpPr txBox="1">
            <a:spLocks/>
          </p:cNvSpPr>
          <p:nvPr/>
        </p:nvSpPr>
        <p:spPr>
          <a:xfrm>
            <a:off x="273000" y="683748"/>
            <a:ext cx="9360000" cy="6832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세종특별자치시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개발 등의 영향으로 공주시의 인구는 지속적 감소세에 있으며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시민의 고령화가 지속적으로 진행에 있음</a:t>
            </a:r>
            <a:endParaRPr kumimoji="1" lang="ko-KR" altLang="en-US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aphicFrame>
        <p:nvGraphicFramePr>
          <p:cNvPr id="24" name="차트 23"/>
          <p:cNvGraphicFramePr/>
          <p:nvPr/>
        </p:nvGraphicFramePr>
        <p:xfrm>
          <a:off x="282474" y="2143116"/>
          <a:ext cx="5429288" cy="27860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8" name="차트 17"/>
          <p:cNvGraphicFramePr/>
          <p:nvPr/>
        </p:nvGraphicFramePr>
        <p:xfrm>
          <a:off x="5726670" y="2038340"/>
          <a:ext cx="3857652" cy="30003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" name="TextBox 16"/>
          <p:cNvSpPr txBox="1"/>
          <p:nvPr/>
        </p:nvSpPr>
        <p:spPr>
          <a:xfrm>
            <a:off x="8484305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0" name="AutoShape 44"/>
          <p:cNvSpPr>
            <a:spLocks noChangeArrowheads="1"/>
          </p:cNvSpPr>
          <p:nvPr/>
        </p:nvSpPr>
        <p:spPr bwMode="auto">
          <a:xfrm rot="788332">
            <a:off x="1167873" y="3267001"/>
            <a:ext cx="4283131" cy="447740"/>
          </a:xfrm>
          <a:prstGeom prst="rightArrow">
            <a:avLst>
              <a:gd name="adj1" fmla="val 53593"/>
              <a:gd name="adj2" fmla="val 50252"/>
            </a:avLst>
          </a:prstGeom>
          <a:gradFill rotWithShape="1">
            <a:gsLst>
              <a:gs pos="0">
                <a:srgbClr val="FFCC00">
                  <a:gamma/>
                  <a:tint val="0"/>
                  <a:invGamma/>
                </a:srgbClr>
              </a:gs>
              <a:gs pos="100000">
                <a:srgbClr val="FFCC00"/>
              </a:gs>
            </a:gsLst>
            <a:lin ang="0" scaled="1"/>
          </a:gradFill>
          <a:ln w="12700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86400" tIns="43200" rIns="86400" bIns="44450" anchor="ctr"/>
          <a:lstStyle/>
          <a:p>
            <a:pPr fontAlgn="base" latinLnBrk="1">
              <a:buFontTx/>
              <a:buNone/>
            </a:pPr>
            <a:r>
              <a:rPr lang="ko-KR" altLang="en-US" sz="1050" i="1" dirty="0" smtClean="0">
                <a:solidFill>
                  <a:srgbClr val="8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감소</a:t>
            </a:r>
            <a:endParaRPr lang="en-US" altLang="ko-KR" sz="1050" i="1" dirty="0">
              <a:solidFill>
                <a:srgbClr val="8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6" name="제목 3"/>
          <p:cNvSpPr txBox="1">
            <a:spLocks/>
          </p:cNvSpPr>
          <p:nvPr/>
        </p:nvSpPr>
        <p:spPr>
          <a:xfrm>
            <a:off x="57116" y="143344"/>
            <a:ext cx="2114681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4. </a:t>
            </a:r>
            <a:r>
              <a:rPr lang="ko-KR" altLang="en-US" dirty="0" smtClean="0">
                <a:latin typeface="맑은 고딕" panose="020B0503020000020004" pitchFamily="50" charset="-127"/>
              </a:rPr>
              <a:t>사회환경분석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071693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23"/>
          <p:cNvSpPr>
            <a:spLocks noChangeArrowheads="1"/>
          </p:cNvSpPr>
          <p:nvPr/>
        </p:nvSpPr>
        <p:spPr bwMode="auto">
          <a:xfrm>
            <a:off x="330168" y="2214554"/>
            <a:ext cx="4320000" cy="4000528"/>
          </a:xfrm>
          <a:prstGeom prst="rect">
            <a:avLst/>
          </a:prstGeom>
          <a:solidFill>
            <a:srgbClr val="FFFFFF"/>
          </a:solidFill>
          <a:ln w="12700" algn="ctr">
            <a:solidFill>
              <a:schemeClr val="accent1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 lIns="86400" tIns="90000" rIns="36000" bIns="44450" anchor="ctr"/>
          <a:lstStyle/>
          <a:p>
            <a:pPr marL="541338" indent="-90488" algn="l" eaLnBrk="0" fontAlgn="t" latinLnBrk="0" hangingPunct="0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FontTx/>
              <a:buChar char="•"/>
              <a:tabLst>
                <a:tab pos="1028700" algn="l"/>
              </a:tabLst>
              <a:defRPr/>
            </a:pPr>
            <a:endParaRPr kumimoji="0" lang="ko-KR" altLang="en-US" sz="1200" ker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329690" y="1857364"/>
            <a:ext cx="4320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최근 누적 전입인구 </a:t>
            </a:r>
            <a:r>
              <a:rPr lang="en-US" altLang="ko-KR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(2013~2014)</a:t>
            </a:r>
            <a:endParaRPr lang="ko-KR" altLang="en-US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aphicFrame>
        <p:nvGraphicFramePr>
          <p:cNvPr id="3" name="차트 2"/>
          <p:cNvGraphicFramePr/>
          <p:nvPr/>
        </p:nvGraphicFramePr>
        <p:xfrm>
          <a:off x="258730" y="2490743"/>
          <a:ext cx="4324380" cy="35814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8484305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0" name="제목 3"/>
          <p:cNvSpPr txBox="1">
            <a:spLocks/>
          </p:cNvSpPr>
          <p:nvPr/>
        </p:nvSpPr>
        <p:spPr>
          <a:xfrm>
            <a:off x="57116" y="143344"/>
            <a:ext cx="2100255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4. </a:t>
            </a:r>
            <a:r>
              <a:rPr lang="ko-KR" altLang="en-US" dirty="0" smtClean="0">
                <a:latin typeface="맑은 고딕" panose="020B0503020000020004" pitchFamily="50" charset="-127"/>
              </a:rPr>
              <a:t>사회환경분석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11" name="내용 개체 틀 2"/>
          <p:cNvSpPr txBox="1">
            <a:spLocks/>
          </p:cNvSpPr>
          <p:nvPr/>
        </p:nvSpPr>
        <p:spPr>
          <a:xfrm>
            <a:off x="273000" y="687286"/>
            <a:ext cx="9360000" cy="97872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세종특별자치시는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정부부처 이전으로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천안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아산시는 기업체 집중화로 인해 지속적인 인구전입 동향을 보이며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공주시는 다소간의 유입은 있으나 그 증가율에 있어 주요 </a:t>
            </a:r>
            <a:r>
              <a:rPr kumimoji="1" lang="ko-KR" altLang="en-US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근교권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도시와 비교하여 낮은 비율을 보이며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사실상 총인구를 기준으로 볼 경우 </a:t>
            </a:r>
            <a:r>
              <a:rPr kumimoji="1" lang="ko-KR" altLang="en-US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순이동은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지속적인 마이너스를 보임</a:t>
            </a:r>
            <a:endParaRPr kumimoji="1" lang="ko-KR" altLang="en-US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3" name="Text Box 10"/>
          <p:cNvSpPr txBox="1">
            <a:spLocks noChangeArrowheads="1"/>
          </p:cNvSpPr>
          <p:nvPr/>
        </p:nvSpPr>
        <p:spPr bwMode="auto">
          <a:xfrm>
            <a:off x="355678" y="6275508"/>
            <a:ext cx="3240000" cy="153888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pPr>
              <a:buFont typeface="Wingdings" pitchFamily="2" charset="2"/>
              <a:buNone/>
            </a:pPr>
            <a:r>
              <a:rPr kumimoji="1" lang="en-US" altLang="ko-KR" sz="1000" dirty="0" smtClean="0">
                <a:latin typeface="+mn-ea"/>
              </a:rPr>
              <a:t>※ Source</a:t>
            </a:r>
            <a:r>
              <a:rPr kumimoji="1" lang="en-US" altLang="ko-KR" sz="1000" dirty="0">
                <a:latin typeface="+mn-ea"/>
              </a:rPr>
              <a:t>: </a:t>
            </a:r>
            <a:r>
              <a:rPr kumimoji="1" lang="ko-KR" altLang="en-US" sz="1000" dirty="0" smtClean="0">
                <a:latin typeface="+mn-ea"/>
              </a:rPr>
              <a:t>통계청 이동인구 </a:t>
            </a:r>
            <a:r>
              <a:rPr kumimoji="1" lang="en-US" altLang="ko-KR" sz="1000" dirty="0" smtClean="0">
                <a:latin typeface="+mn-ea"/>
              </a:rPr>
              <a:t>(2000~2013)</a:t>
            </a:r>
            <a:endParaRPr kumimoji="1" lang="ko-KR" altLang="en-US" sz="1000" dirty="0" smtClean="0">
              <a:latin typeface="+mn-ea"/>
            </a:endParaRPr>
          </a:p>
        </p:txBody>
      </p:sp>
      <p:sp>
        <p:nvSpPr>
          <p:cNvPr id="14" name="Text Box 10"/>
          <p:cNvSpPr txBox="1">
            <a:spLocks noChangeArrowheads="1"/>
          </p:cNvSpPr>
          <p:nvPr/>
        </p:nvSpPr>
        <p:spPr bwMode="auto">
          <a:xfrm>
            <a:off x="4798984" y="3918054"/>
            <a:ext cx="4752000" cy="153888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pPr>
              <a:buFont typeface="Wingdings" pitchFamily="2" charset="2"/>
              <a:buNone/>
            </a:pPr>
            <a:r>
              <a:rPr kumimoji="1" lang="en-US" altLang="ko-KR" sz="1000" dirty="0" smtClean="0">
                <a:latin typeface="+mn-ea"/>
              </a:rPr>
              <a:t>※ Source</a:t>
            </a:r>
            <a:r>
              <a:rPr kumimoji="1" lang="en-US" altLang="ko-KR" sz="1000" dirty="0">
                <a:latin typeface="+mn-ea"/>
              </a:rPr>
              <a:t>: </a:t>
            </a:r>
            <a:r>
              <a:rPr kumimoji="1" lang="en-US" altLang="ko-KR" sz="1000" dirty="0" smtClean="0">
                <a:latin typeface="+mn-ea"/>
              </a:rPr>
              <a:t>2013 </a:t>
            </a:r>
            <a:r>
              <a:rPr kumimoji="1" lang="ko-KR" altLang="en-US" sz="1000" dirty="0" smtClean="0">
                <a:latin typeface="+mn-ea"/>
              </a:rPr>
              <a:t>충남 사회조사 결과보고서</a:t>
            </a:r>
          </a:p>
        </p:txBody>
      </p:sp>
      <p:sp>
        <p:nvSpPr>
          <p:cNvPr id="12" name="직사각형 11"/>
          <p:cNvSpPr/>
          <p:nvPr/>
        </p:nvSpPr>
        <p:spPr>
          <a:xfrm>
            <a:off x="365458" y="2357430"/>
            <a:ext cx="360000" cy="15240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>
              <a:lnSpc>
                <a:spcPts val="1500"/>
              </a:lnSpc>
              <a:buNone/>
            </a:pPr>
            <a:r>
              <a:rPr lang="en-US" altLang="ko-KR" sz="900" dirty="0" smtClean="0">
                <a:solidFill>
                  <a:prstClr val="black"/>
                </a:solidFill>
                <a:latin typeface="+mn-ea"/>
              </a:rPr>
              <a:t>(</a:t>
            </a:r>
            <a:r>
              <a:rPr lang="ko-KR" altLang="en-US" sz="900" dirty="0" err="1" smtClean="0">
                <a:solidFill>
                  <a:prstClr val="black"/>
                </a:solidFill>
                <a:latin typeface="+mn-ea"/>
              </a:rPr>
              <a:t>만명</a:t>
            </a:r>
            <a:r>
              <a:rPr lang="en-US" altLang="ko-KR" sz="900" dirty="0" smtClean="0">
                <a:solidFill>
                  <a:prstClr val="black"/>
                </a:solidFill>
                <a:latin typeface="+mn-ea"/>
              </a:rPr>
              <a:t>)</a:t>
            </a:r>
            <a:endParaRPr lang="ko-KR" altLang="en-US" sz="900" dirty="0" smtClean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16" name="직사각형 15"/>
          <p:cNvSpPr/>
          <p:nvPr/>
        </p:nvSpPr>
        <p:spPr>
          <a:xfrm>
            <a:off x="4154482" y="2714620"/>
            <a:ext cx="360000" cy="15240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>
              <a:lnSpc>
                <a:spcPts val="1500"/>
              </a:lnSpc>
              <a:buNone/>
            </a:pPr>
            <a:r>
              <a:rPr lang="en-US" altLang="ko-KR" sz="900" dirty="0" smtClean="0">
                <a:solidFill>
                  <a:prstClr val="black"/>
                </a:solidFill>
                <a:latin typeface="+mn-ea"/>
              </a:rPr>
              <a:t>(</a:t>
            </a:r>
            <a:r>
              <a:rPr lang="ko-KR" altLang="en-US" sz="900" dirty="0" smtClean="0">
                <a:solidFill>
                  <a:prstClr val="black"/>
                </a:solidFill>
                <a:latin typeface="+mn-ea"/>
              </a:rPr>
              <a:t>건수</a:t>
            </a:r>
            <a:r>
              <a:rPr lang="en-US" altLang="ko-KR" sz="900" dirty="0" smtClean="0">
                <a:solidFill>
                  <a:prstClr val="black"/>
                </a:solidFill>
                <a:latin typeface="+mn-ea"/>
              </a:rPr>
              <a:t>)</a:t>
            </a:r>
            <a:endParaRPr lang="ko-KR" altLang="en-US" sz="900" dirty="0" smtClean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1765346" y="5773202"/>
            <a:ext cx="1571636" cy="254070"/>
          </a:xfrm>
          <a:prstGeom prst="rect">
            <a:avLst/>
          </a:prstGeom>
          <a:noFill/>
          <a:ln w="254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graphicFrame>
        <p:nvGraphicFramePr>
          <p:cNvPr id="17" name="표 16"/>
          <p:cNvGraphicFramePr>
            <a:graphicFrameLocks noGrp="1"/>
          </p:cNvGraphicFramePr>
          <p:nvPr/>
        </p:nvGraphicFramePr>
        <p:xfrm>
          <a:off x="4797424" y="2214554"/>
          <a:ext cx="4752002" cy="674922"/>
        </p:xfrm>
        <a:graphic>
          <a:graphicData uri="http://schemas.openxmlformats.org/drawingml/2006/table">
            <a:tbl>
              <a:tblPr/>
              <a:tblGrid>
                <a:gridCol w="979852"/>
                <a:gridCol w="754430"/>
                <a:gridCol w="754430"/>
                <a:gridCol w="754430"/>
                <a:gridCol w="754430"/>
                <a:gridCol w="754430"/>
              </a:tblGrid>
              <a:tr h="296441"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200" b="0" kern="0" spc="0" dirty="0" smtClean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직장</a:t>
                      </a:r>
                      <a:r>
                        <a:rPr lang="ko-KR" altLang="en-US" sz="1200" b="0" kern="0" spc="0" baseline="0" dirty="0" smtClean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소</a:t>
                      </a:r>
                      <a:r>
                        <a:rPr lang="ko-KR" altLang="en-US" sz="1200" b="0" kern="0" spc="0" dirty="0" smtClean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재지</a:t>
                      </a:r>
                      <a:endParaRPr lang="ko-KR" altLang="en-US" sz="1000" b="0" kern="0" spc="0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200" b="0" kern="0" spc="0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공주</a:t>
                      </a:r>
                      <a:endParaRPr lang="ko-KR" altLang="en-US" sz="1000" b="0" kern="0" spc="0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200" b="0" kern="0" spc="0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대전</a:t>
                      </a:r>
                      <a:endParaRPr lang="ko-KR" altLang="en-US" sz="1000" b="0" kern="0" spc="0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200" b="0" kern="0" spc="0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세종</a:t>
                      </a:r>
                      <a:endParaRPr lang="ko-KR" altLang="en-US" sz="1000" b="0" kern="0" spc="0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200" b="0" kern="0" spc="0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충남</a:t>
                      </a:r>
                      <a:endParaRPr lang="ko-KR" altLang="en-US" sz="1000" b="0" kern="0" spc="0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200" b="0" kern="0" spc="0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기타</a:t>
                      </a:r>
                      <a:endParaRPr lang="ko-KR" altLang="en-US" sz="1000" b="0" kern="0" spc="0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346500"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200" kern="0" spc="0" dirty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분포율</a:t>
                      </a:r>
                      <a:endParaRPr lang="ko-KR" altLang="en-US" sz="1000" kern="0" spc="0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kern="0" spc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88.1%</a:t>
                      </a:r>
                      <a:endParaRPr lang="en-US" sz="1000" kern="0" spc="0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64770" marR="64770" marT="17907" marB="17907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kern="0" spc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2.2</a:t>
                      </a:r>
                      <a:r>
                        <a:rPr lang="en-US" sz="1000" kern="0" spc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%</a:t>
                      </a:r>
                      <a:endParaRPr lang="en-US" sz="1000" kern="0" spc="0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64770" marR="64770" marT="17907" marB="17907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kern="0" spc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2.1</a:t>
                      </a:r>
                      <a:r>
                        <a:rPr lang="en-US" sz="1000" kern="0" spc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%</a:t>
                      </a:r>
                      <a:endParaRPr lang="en-US" sz="1000" kern="0" spc="0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64770" marR="64770" marT="17907" marB="17907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kern="0" spc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5.5</a:t>
                      </a:r>
                      <a:r>
                        <a:rPr lang="en-US" sz="1000" kern="0" spc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%</a:t>
                      </a:r>
                      <a:endParaRPr lang="en-US" sz="1000" kern="0" spc="0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64770" marR="64770" marT="17907" marB="17907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kern="0" spc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2.1</a:t>
                      </a:r>
                      <a:r>
                        <a:rPr lang="en-US" sz="1000" kern="0" spc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%</a:t>
                      </a:r>
                      <a:endParaRPr lang="en-US" sz="1000" kern="0" spc="0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64770" marR="64770" marT="17907" marB="17907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9" name="직사각형 158"/>
          <p:cNvSpPr>
            <a:spLocks noChangeArrowheads="1"/>
          </p:cNvSpPr>
          <p:nvPr/>
        </p:nvSpPr>
        <p:spPr bwMode="auto">
          <a:xfrm>
            <a:off x="4797426" y="3318190"/>
            <a:ext cx="4752000" cy="53943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lIns="18000" rIns="1800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000" i="0" u="none" strike="noStrike" kern="0" cap="none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공주시 거주자의 대부분이 공주시에서 일하고 있는 것으로 나타났으며</a:t>
            </a:r>
            <a:r>
              <a:rPr kumimoji="1" lang="en-US" altLang="ko-KR" sz="1000" i="0" u="none" strike="noStrike" kern="0" cap="none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, </a:t>
            </a:r>
            <a:r>
              <a:rPr kumimoji="1" lang="ko-KR" altLang="en-US" sz="1000" i="0" u="none" strike="noStrike" kern="0" cap="none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소수만이 대전과 </a:t>
            </a:r>
            <a:r>
              <a:rPr kumimoji="1" lang="ko-KR" altLang="en-US" sz="1000" i="0" u="none" strike="noStrike" kern="0" cap="none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세종시</a:t>
            </a:r>
            <a:r>
              <a:rPr kumimoji="1" lang="ko-KR" altLang="en-US" sz="1000" i="0" u="none" strike="noStrike" kern="0" cap="none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 인근에서 </a:t>
            </a:r>
            <a:r>
              <a:rPr kumimoji="1" lang="ko-KR" altLang="en-US" sz="1000" i="0" u="none" strike="noStrike" kern="0" cap="none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일하고있음</a:t>
            </a:r>
            <a:endParaRPr kumimoji="1" lang="ko-KR" altLang="en-US" sz="1000" i="0" u="none" strike="noStrike" kern="0" cap="none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Arial"/>
            </a:endParaRPr>
          </a:p>
        </p:txBody>
      </p:sp>
      <p:sp>
        <p:nvSpPr>
          <p:cNvPr id="20" name="오른쪽 화살표 318"/>
          <p:cNvSpPr>
            <a:spLocks noChangeArrowheads="1"/>
          </p:cNvSpPr>
          <p:nvPr/>
        </p:nvSpPr>
        <p:spPr bwMode="auto">
          <a:xfrm rot="5400000">
            <a:off x="7043248" y="2469666"/>
            <a:ext cx="285753" cy="1347165"/>
          </a:xfrm>
          <a:prstGeom prst="rightArrow">
            <a:avLst>
              <a:gd name="adj1" fmla="val 50000"/>
              <a:gd name="adj2" fmla="val 57440"/>
            </a:avLst>
          </a:prstGeom>
          <a:solidFill>
            <a:schemeClr val="bg1">
              <a:lumMod val="85000"/>
            </a:schemeClr>
          </a:soli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marL="177800" marR="0" lvl="0" indent="-17780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000" b="1" i="0" u="none" strike="noStrike" kern="0" cap="none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Arial"/>
            </a:endParaRPr>
          </a:p>
        </p:txBody>
      </p:sp>
      <p:sp>
        <p:nvSpPr>
          <p:cNvPr id="21" name="타원 20"/>
          <p:cNvSpPr/>
          <p:nvPr/>
        </p:nvSpPr>
        <p:spPr>
          <a:xfrm>
            <a:off x="5903722" y="2551106"/>
            <a:ext cx="504000" cy="324000"/>
          </a:xfrm>
          <a:prstGeom prst="ellipse">
            <a:avLst/>
          </a:prstGeom>
          <a:noFill/>
          <a:ln w="254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" name="직사각형 21"/>
          <p:cNvSpPr/>
          <p:nvPr/>
        </p:nvSpPr>
        <p:spPr>
          <a:xfrm>
            <a:off x="4797426" y="4714884"/>
            <a:ext cx="4752000" cy="150019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08000" indent="-108000" latinLnBrk="0">
              <a:lnSpc>
                <a:spcPct val="120000"/>
              </a:lnSpc>
              <a:buFont typeface="Wingdings" pitchFamily="2" charset="2"/>
              <a:buChar char="§"/>
            </a:pP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전입인구는 전반적으로 증가세에 있으나</a:t>
            </a:r>
            <a:r>
              <a:rPr lang="en-US" altLang="ko-KR" sz="12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200" dirty="0" err="1" smtClean="0">
                <a:solidFill>
                  <a:prstClr val="black"/>
                </a:solidFill>
                <a:latin typeface="+mn-ea"/>
              </a:rPr>
              <a:t>순이동</a:t>
            </a: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 인구는 마이너스에 가까움</a:t>
            </a:r>
            <a:endParaRPr lang="en-US" altLang="ko-KR" sz="1200" dirty="0" smtClean="0">
              <a:solidFill>
                <a:prstClr val="black"/>
              </a:solidFill>
              <a:latin typeface="+mn-ea"/>
            </a:endParaRPr>
          </a:p>
          <a:p>
            <a:pPr marL="108000" indent="-108000" latinLnBrk="0">
              <a:lnSpc>
                <a:spcPct val="120000"/>
              </a:lnSpc>
              <a:buFont typeface="Wingdings" pitchFamily="2" charset="2"/>
              <a:buChar char="§"/>
            </a:pP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공주시민의 약 </a:t>
            </a:r>
            <a:r>
              <a:rPr lang="en-US" altLang="ko-KR" sz="1200" dirty="0" smtClean="0">
                <a:solidFill>
                  <a:prstClr val="black"/>
                </a:solidFill>
                <a:latin typeface="+mn-ea"/>
              </a:rPr>
              <a:t>88%</a:t>
            </a: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는 공주시에서 근무하고 있는 것으로 나타나고 있으며</a:t>
            </a:r>
            <a:r>
              <a:rPr lang="en-US" altLang="ko-KR" sz="12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이는 세종특별자치시 개발로 인한 공주시로의 인구 유입이 제한적인 효과를 나타내고 있음을 의미할 수 있으며</a:t>
            </a:r>
            <a:r>
              <a:rPr lang="en-US" altLang="ko-KR" sz="12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따라서 이에 대한 전략적 대응이 필요함</a:t>
            </a:r>
            <a:endParaRPr lang="en-US" altLang="ko-KR" sz="120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23" name="AutoShape 12"/>
          <p:cNvSpPr>
            <a:spLocks noChangeArrowheads="1"/>
          </p:cNvSpPr>
          <p:nvPr/>
        </p:nvSpPr>
        <p:spPr bwMode="auto">
          <a:xfrm>
            <a:off x="4797426" y="4346946"/>
            <a:ext cx="4752000" cy="360000"/>
          </a:xfrm>
          <a:prstGeom prst="homePlate">
            <a:avLst>
              <a:gd name="adj" fmla="val 0"/>
            </a:avLst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시사점</a:t>
            </a:r>
            <a:endParaRPr lang="ko-KR" altLang="en-US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484305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" name="제목 3"/>
          <p:cNvSpPr txBox="1">
            <a:spLocks/>
          </p:cNvSpPr>
          <p:nvPr/>
        </p:nvSpPr>
        <p:spPr>
          <a:xfrm>
            <a:off x="57116" y="143344"/>
            <a:ext cx="2100255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4. </a:t>
            </a:r>
            <a:r>
              <a:rPr lang="ko-KR" altLang="en-US" dirty="0" smtClean="0">
                <a:latin typeface="맑은 고딕" panose="020B0503020000020004" pitchFamily="50" charset="-127"/>
              </a:rPr>
              <a:t>사회환경분석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11" name="내용 개체 틀 2"/>
          <p:cNvSpPr txBox="1">
            <a:spLocks/>
          </p:cNvSpPr>
          <p:nvPr/>
        </p:nvSpPr>
        <p:spPr>
          <a:xfrm>
            <a:off x="273000" y="687286"/>
            <a:ext cx="9360000" cy="65409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역사</a:t>
            </a:r>
            <a:r>
              <a:rPr kumimoji="1" lang="ko-KR" altLang="en-US" dirty="0" smtClean="0">
                <a:latin typeface="맑은 고딕"/>
                <a:ea typeface="맑은 고딕"/>
              </a:rPr>
              <a:t>∙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문화도시로서의 정체성이 강하며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공주시민 역시 공주시의 미래상으로 높은 비율로 역사문화 관광도시를 언급하지만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관광환경지수에서는 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21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위에 위치하고 있음</a:t>
            </a:r>
            <a:endParaRPr kumimoji="1" lang="ko-KR" altLang="en-US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aphicFrame>
        <p:nvGraphicFramePr>
          <p:cNvPr id="14" name="표 13"/>
          <p:cNvGraphicFramePr>
            <a:graphicFrameLocks noGrp="1"/>
          </p:cNvGraphicFramePr>
          <p:nvPr/>
        </p:nvGraphicFramePr>
        <p:xfrm>
          <a:off x="328579" y="1785926"/>
          <a:ext cx="5838866" cy="4572032"/>
        </p:xfrm>
        <a:graphic>
          <a:graphicData uri="http://schemas.openxmlformats.org/drawingml/2006/table">
            <a:tbl>
              <a:tblPr/>
              <a:tblGrid>
                <a:gridCol w="335171"/>
                <a:gridCol w="336875"/>
                <a:gridCol w="603322"/>
                <a:gridCol w="245798"/>
                <a:gridCol w="335171"/>
                <a:gridCol w="336875"/>
                <a:gridCol w="603322"/>
                <a:gridCol w="245798"/>
                <a:gridCol w="335171"/>
                <a:gridCol w="336875"/>
                <a:gridCol w="603322"/>
                <a:gridCol w="245798"/>
                <a:gridCol w="335171"/>
                <a:gridCol w="336875"/>
                <a:gridCol w="603322"/>
              </a:tblGrid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순위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도시명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200" b="0" i="0" u="none" strike="noStrike" kern="1200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순위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200" b="0" i="0" u="none" strike="noStrike" kern="1200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도시명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순위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1200" b="0" i="0" u="none" strike="noStrike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도시명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200" b="0" i="0" u="none" strike="noStrike" kern="1200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순위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200" b="0" i="0" u="none" strike="noStrike" kern="1200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도시명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2143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제주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제주시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21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충남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공주시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41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경기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파주시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61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경기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화성시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3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제주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서귀포시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22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경북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포항시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42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충남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논산시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62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경기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하남시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3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경북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경주시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23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충북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충주시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43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경기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과천시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63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경기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광주시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3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강원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속초시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24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경남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장원시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44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충남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서산시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64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경기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김포시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3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강원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강릉시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25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전남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굉양시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45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전북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익산시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65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전북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김제시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3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6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경북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안동시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26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충북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정주시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46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충남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아산시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66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경기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시흥시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3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7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전북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전주시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27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경기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수원시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47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경기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안양시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67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경기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광명시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3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8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경남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통영시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28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전북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정읍시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48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충북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제천시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68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경기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구리시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3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9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전남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여수시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29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경기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용인시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49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경기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남양주시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69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충남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당진시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3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10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전남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순천시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30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강원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원주시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50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경기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안성시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70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경북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구미시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3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11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강원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춘천시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31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경남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김해시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51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경북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상주시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71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경북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영전시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3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12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전남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목포시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32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경남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사천시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52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경기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부천시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72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경기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의정부시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3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13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경북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문경시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33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경기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고양시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53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경기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성남시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73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경기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동두천시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3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14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강원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삼척시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34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경북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영주시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54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충남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계룡시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74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경남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양산시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3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15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강원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동해시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35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경기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여주시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55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경기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안산시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75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경기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군포시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3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16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충남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보령시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36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충남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천안시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56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경기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평택시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76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경기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의왕시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3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17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전북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남원시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37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전남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나주시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57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경기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이천시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77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경기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오산시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3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18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경남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진주시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38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경남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밀양시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58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경기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양주시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2143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19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경남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거제시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39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경기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포천시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59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경북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경산시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1431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20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강원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태백시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40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전북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군산시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60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경북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김천시</a:t>
                      </a: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812" marR="7812" marT="7812" marB="0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34" name="직사각형 33"/>
          <p:cNvSpPr/>
          <p:nvPr/>
        </p:nvSpPr>
        <p:spPr>
          <a:xfrm>
            <a:off x="2407878" y="1428736"/>
            <a:ext cx="168026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1400" i="1" u="sng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관광환경지수 순위</a:t>
            </a:r>
            <a:endParaRPr lang="ko-KR" altLang="en-US" sz="1400" i="1" u="sng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5" name="직사각형 34"/>
          <p:cNvSpPr/>
          <p:nvPr/>
        </p:nvSpPr>
        <p:spPr>
          <a:xfrm>
            <a:off x="1763690" y="2084378"/>
            <a:ext cx="1428760" cy="216000"/>
          </a:xfrm>
          <a:prstGeom prst="rect">
            <a:avLst/>
          </a:prstGeom>
          <a:noFill/>
          <a:ln w="254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graphicFrame>
        <p:nvGraphicFramePr>
          <p:cNvPr id="32" name="차트 31"/>
          <p:cNvGraphicFramePr/>
          <p:nvPr/>
        </p:nvGraphicFramePr>
        <p:xfrm>
          <a:off x="5927732" y="1714488"/>
          <a:ext cx="4000528" cy="27146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3" name="직사각형 32"/>
          <p:cNvSpPr/>
          <p:nvPr/>
        </p:nvSpPr>
        <p:spPr>
          <a:xfrm>
            <a:off x="7527887" y="2748645"/>
            <a:ext cx="80021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/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공주시의</a:t>
            </a:r>
            <a:endParaRPr lang="en-US" altLang="ko-KR" sz="12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fontAlgn="base"/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발전방향</a:t>
            </a:r>
            <a:endParaRPr lang="en-US" altLang="ko-KR" sz="12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fontAlgn="base"/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설문결과</a:t>
            </a:r>
            <a:endParaRPr lang="ko-KR" altLang="en-US" sz="12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6" name="Text Box 10"/>
          <p:cNvSpPr txBox="1">
            <a:spLocks noChangeArrowheads="1"/>
          </p:cNvSpPr>
          <p:nvPr/>
        </p:nvSpPr>
        <p:spPr bwMode="auto">
          <a:xfrm>
            <a:off x="6284007" y="4489558"/>
            <a:ext cx="3287979" cy="153888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pPr algn="ctr">
              <a:buFont typeface="Wingdings" pitchFamily="2" charset="2"/>
              <a:buNone/>
            </a:pPr>
            <a:r>
              <a:rPr kumimoji="1" lang="en-US" altLang="ko-KR" sz="1000" dirty="0" smtClean="0">
                <a:latin typeface="+mn-ea"/>
              </a:rPr>
              <a:t>※ Source</a:t>
            </a:r>
            <a:r>
              <a:rPr kumimoji="1" lang="en-US" altLang="ko-KR" sz="1000" dirty="0">
                <a:latin typeface="+mn-ea"/>
              </a:rPr>
              <a:t>: </a:t>
            </a:r>
            <a:r>
              <a:rPr kumimoji="1" lang="en-US" altLang="ko-KR" sz="1000" dirty="0" smtClean="0">
                <a:latin typeface="+mn-ea"/>
              </a:rPr>
              <a:t>2013 </a:t>
            </a:r>
            <a:r>
              <a:rPr kumimoji="1" lang="ko-KR" altLang="en-US" sz="1000" dirty="0" smtClean="0">
                <a:latin typeface="+mn-ea"/>
              </a:rPr>
              <a:t>충남 사회조사 결과보고서</a:t>
            </a:r>
          </a:p>
        </p:txBody>
      </p:sp>
      <p:sp>
        <p:nvSpPr>
          <p:cNvPr id="37" name="Text Box 10"/>
          <p:cNvSpPr txBox="1">
            <a:spLocks noChangeArrowheads="1"/>
          </p:cNvSpPr>
          <p:nvPr/>
        </p:nvSpPr>
        <p:spPr bwMode="auto">
          <a:xfrm>
            <a:off x="309530" y="6429397"/>
            <a:ext cx="3143272" cy="153888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pPr>
              <a:buFont typeface="Wingdings" pitchFamily="2" charset="2"/>
              <a:buNone/>
            </a:pPr>
            <a:r>
              <a:rPr kumimoji="1" lang="en-US" altLang="ko-KR" sz="1000" dirty="0" smtClean="0">
                <a:latin typeface="+mn-ea"/>
              </a:rPr>
              <a:t>※ Source</a:t>
            </a:r>
            <a:r>
              <a:rPr kumimoji="1" lang="en-US" altLang="ko-KR" sz="1000" dirty="0">
                <a:latin typeface="+mn-ea"/>
              </a:rPr>
              <a:t>: </a:t>
            </a:r>
            <a:r>
              <a:rPr kumimoji="1" lang="en-US" altLang="ko-KR" sz="1000" dirty="0" smtClean="0">
                <a:latin typeface="+mn-ea"/>
              </a:rPr>
              <a:t>2014 </a:t>
            </a:r>
            <a:r>
              <a:rPr kumimoji="1" lang="ko-KR" altLang="en-US" sz="1000" dirty="0" smtClean="0">
                <a:latin typeface="+mn-ea"/>
              </a:rPr>
              <a:t>한국지방브랜드 경쟁력지수 요약</a:t>
            </a:r>
          </a:p>
        </p:txBody>
      </p:sp>
      <p:sp>
        <p:nvSpPr>
          <p:cNvPr id="38" name="직사각형 37"/>
          <p:cNvSpPr/>
          <p:nvPr/>
        </p:nvSpPr>
        <p:spPr>
          <a:xfrm>
            <a:off x="6308444" y="5488002"/>
            <a:ext cx="3239104" cy="928694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08000" indent="-108000" latinLnBrk="0">
              <a:lnSpc>
                <a:spcPct val="120000"/>
              </a:lnSpc>
              <a:buFont typeface="Wingdings" pitchFamily="2" charset="2"/>
              <a:buChar char="§"/>
            </a:pP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역사문화도시로서의 잠재성을 관광도시로 연결하기 위한 전략적 움직임이 필요하며 이에 대응할 수 있는 조직역량이 요구됨</a:t>
            </a:r>
            <a:endParaRPr lang="en-US" altLang="ko-KR" sz="120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39" name="AutoShape 12"/>
          <p:cNvSpPr>
            <a:spLocks noChangeArrowheads="1"/>
          </p:cNvSpPr>
          <p:nvPr/>
        </p:nvSpPr>
        <p:spPr bwMode="auto">
          <a:xfrm>
            <a:off x="6308444" y="5120064"/>
            <a:ext cx="3239104" cy="360000"/>
          </a:xfrm>
          <a:prstGeom prst="homePlate">
            <a:avLst>
              <a:gd name="adj" fmla="val 0"/>
            </a:avLst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시사점</a:t>
            </a:r>
            <a:endParaRPr lang="ko-KR" altLang="en-US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모서리가 둥근 직사각형 7"/>
          <p:cNvSpPr/>
          <p:nvPr/>
        </p:nvSpPr>
        <p:spPr>
          <a:xfrm>
            <a:off x="442033" y="2149802"/>
            <a:ext cx="4339406" cy="324000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r>
              <a:rPr lang="ko-KR" altLang="en-US" sz="1400" dirty="0">
                <a:solidFill>
                  <a:prstClr val="black"/>
                </a:solidFill>
                <a:latin typeface="+mn-ea"/>
              </a:rPr>
              <a:t>정부 </a:t>
            </a:r>
            <a:r>
              <a:rPr lang="en-US" altLang="ko-KR" sz="1400" dirty="0">
                <a:solidFill>
                  <a:srgbClr val="000000"/>
                </a:solidFill>
                <a:latin typeface="+mn-ea"/>
                <a:cs typeface="Arial" pitchFamily="34" charset="0"/>
              </a:rPr>
              <a:t>“</a:t>
            </a:r>
            <a:r>
              <a:rPr lang="ko-KR" altLang="en-US" sz="1400" dirty="0">
                <a:solidFill>
                  <a:srgbClr val="000000"/>
                </a:solidFill>
                <a:latin typeface="+mn-ea"/>
                <a:cs typeface="Arial" pitchFamily="34" charset="0"/>
              </a:rPr>
              <a:t>국민행복 희망의 새시대</a:t>
            </a:r>
            <a:r>
              <a:rPr lang="en-US" altLang="ko-KR" sz="1400" dirty="0">
                <a:solidFill>
                  <a:srgbClr val="000000"/>
                </a:solidFill>
                <a:latin typeface="+mn-ea"/>
                <a:cs typeface="Arial" pitchFamily="34" charset="0"/>
              </a:rPr>
              <a:t>”</a:t>
            </a:r>
            <a:endParaRPr lang="ko-KR" altLang="en-US" sz="1400" dirty="0">
              <a:solidFill>
                <a:srgbClr val="000000"/>
              </a:solidFill>
              <a:latin typeface="+mn-ea"/>
              <a:cs typeface="Arial" pitchFamily="34" charset="0"/>
            </a:endParaRPr>
          </a:p>
        </p:txBody>
      </p:sp>
      <p:sp>
        <p:nvSpPr>
          <p:cNvPr id="9" name="TextBox 19"/>
          <p:cNvSpPr txBox="1">
            <a:spLocks noChangeArrowheads="1"/>
          </p:cNvSpPr>
          <p:nvPr/>
        </p:nvSpPr>
        <p:spPr bwMode="auto">
          <a:xfrm>
            <a:off x="2201801" y="2518585"/>
            <a:ext cx="2643187" cy="2031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0" rIns="0" bIns="0" anchor="ctr">
            <a:spAutoFit/>
          </a:bodyPr>
          <a:lstStyle/>
          <a:p>
            <a:pPr algn="r" eaLnBrk="1" hangingPunct="1">
              <a:lnSpc>
                <a:spcPct val="120000"/>
              </a:lnSpc>
              <a:buFontTx/>
              <a:buNone/>
            </a:pPr>
            <a:r>
              <a:rPr lang="en-US" altLang="ko-KR" sz="1100" dirty="0">
                <a:solidFill>
                  <a:srgbClr val="000000"/>
                </a:solidFill>
                <a:latin typeface="+mn-ea"/>
                <a:cs typeface="Arial" pitchFamily="34" charset="0"/>
              </a:rPr>
              <a:t>2013</a:t>
            </a:r>
            <a:r>
              <a:rPr lang="ko-KR" altLang="en-US" sz="1100" dirty="0">
                <a:solidFill>
                  <a:srgbClr val="000000"/>
                </a:solidFill>
                <a:latin typeface="+mn-ea"/>
                <a:cs typeface="Arial" pitchFamily="34" charset="0"/>
              </a:rPr>
              <a:t>년 </a:t>
            </a:r>
            <a:r>
              <a:rPr lang="en-US" altLang="ko-KR" sz="1100" dirty="0">
                <a:solidFill>
                  <a:srgbClr val="000000"/>
                </a:solidFill>
                <a:latin typeface="+mn-ea"/>
                <a:cs typeface="Arial" pitchFamily="34" charset="0"/>
              </a:rPr>
              <a:t>2</a:t>
            </a:r>
            <a:r>
              <a:rPr lang="ko-KR" altLang="en-US" sz="1100" dirty="0">
                <a:solidFill>
                  <a:srgbClr val="000000"/>
                </a:solidFill>
                <a:latin typeface="+mn-ea"/>
                <a:cs typeface="Arial" pitchFamily="34" charset="0"/>
              </a:rPr>
              <a:t>월 </a:t>
            </a:r>
            <a:r>
              <a:rPr lang="en-US" altLang="ko-KR" sz="1100" dirty="0">
                <a:solidFill>
                  <a:srgbClr val="000000"/>
                </a:solidFill>
                <a:latin typeface="+mn-ea"/>
                <a:cs typeface="Arial" pitchFamily="34" charset="0"/>
              </a:rPr>
              <a:t>25</a:t>
            </a:r>
            <a:r>
              <a:rPr lang="ko-KR" altLang="en-US" sz="1100" dirty="0">
                <a:solidFill>
                  <a:srgbClr val="000000"/>
                </a:solidFill>
                <a:latin typeface="+mn-ea"/>
                <a:cs typeface="Arial" pitchFamily="34" charset="0"/>
              </a:rPr>
              <a:t>일 </a:t>
            </a:r>
            <a:r>
              <a:rPr lang="ko-KR" altLang="en-US" sz="110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新 </a:t>
            </a:r>
            <a:r>
              <a:rPr lang="ko-KR" altLang="en-US" sz="1100" dirty="0">
                <a:solidFill>
                  <a:srgbClr val="000000"/>
                </a:solidFill>
                <a:latin typeface="+mn-ea"/>
                <a:cs typeface="Arial" pitchFamily="34" charset="0"/>
              </a:rPr>
              <a:t>정부 출범</a:t>
            </a:r>
            <a:endParaRPr lang="en-US" altLang="ko-KR" sz="1100" dirty="0">
              <a:solidFill>
                <a:srgbClr val="000000"/>
              </a:solidFill>
              <a:latin typeface="+mn-ea"/>
              <a:cs typeface="Arial" pitchFamily="34" charset="0"/>
            </a:endParaRPr>
          </a:p>
        </p:txBody>
      </p:sp>
      <p:grpSp>
        <p:nvGrpSpPr>
          <p:cNvPr id="95" name="그룹 94"/>
          <p:cNvGrpSpPr/>
          <p:nvPr/>
        </p:nvGrpSpPr>
        <p:grpSpPr>
          <a:xfrm>
            <a:off x="378823" y="2711140"/>
            <a:ext cx="4465826" cy="3575380"/>
            <a:chOff x="371029" y="2711140"/>
            <a:chExt cx="4465826" cy="3575380"/>
          </a:xfrm>
        </p:grpSpPr>
        <p:sp>
          <p:nvSpPr>
            <p:cNvPr id="7" name="직사각형 6"/>
            <p:cNvSpPr/>
            <p:nvPr/>
          </p:nvSpPr>
          <p:spPr>
            <a:xfrm>
              <a:off x="371029" y="2711140"/>
              <a:ext cx="4465826" cy="612000"/>
            </a:xfrm>
            <a:prstGeom prst="rect">
              <a:avLst/>
            </a:prstGeom>
            <a:pattFill prst="ltUpDiag">
              <a:fgClr>
                <a:srgbClr val="DDDDDD"/>
              </a:fgClr>
              <a:bgClr>
                <a:schemeClr val="bg1"/>
              </a:bgClr>
            </a:pattFill>
            <a:ln w="6350" algn="ctr">
              <a:solidFill>
                <a:schemeClr val="tx1"/>
              </a:solidFill>
              <a:miter lim="800000"/>
              <a:headEnd/>
              <a:tailEnd type="none" w="med" len="sm"/>
            </a:ln>
          </p:spPr>
          <p:txBody>
            <a:bodyPr vert="horz" wrap="square" lIns="36000" tIns="36000" rIns="36000" bIns="36000" numCol="1" anchor="ctr" anchorCtr="0" compatLnSpc="1">
              <a:prstTxWarp prst="textNoShape">
                <a:avLst/>
              </a:prstTxWarp>
            </a:bodyPr>
            <a:lstStyle/>
            <a:p>
              <a:pPr algn="ctr">
                <a:buNone/>
                <a:defRPr/>
              </a:pPr>
              <a:endParaRPr lang="ko-KR" altLang="en-US" sz="1050" dirty="0">
                <a:solidFill>
                  <a:srgbClr val="000000"/>
                </a:solidFill>
                <a:latin typeface="+mn-ea"/>
                <a:cs typeface="굴림" pitchFamily="50" charset="-127"/>
              </a:endParaRPr>
            </a:p>
          </p:txBody>
        </p:sp>
        <p:grpSp>
          <p:nvGrpSpPr>
            <p:cNvPr id="2" name="그룹 20"/>
            <p:cNvGrpSpPr>
              <a:grpSpLocks/>
            </p:cNvGrpSpPr>
            <p:nvPr/>
          </p:nvGrpSpPr>
          <p:grpSpPr bwMode="auto">
            <a:xfrm>
              <a:off x="464450" y="2969959"/>
              <a:ext cx="4278985" cy="303304"/>
              <a:chOff x="488950" y="3155154"/>
              <a:chExt cx="3319393" cy="416722"/>
            </a:xfrm>
          </p:grpSpPr>
          <p:sp>
            <p:nvSpPr>
              <p:cNvPr id="11" name="오각형 10"/>
              <p:cNvSpPr/>
              <p:nvPr/>
            </p:nvSpPr>
            <p:spPr>
              <a:xfrm>
                <a:off x="2559527" y="3155154"/>
                <a:ext cx="1248816" cy="416722"/>
              </a:xfrm>
              <a:prstGeom prst="homePlate">
                <a:avLst/>
              </a:prstGeom>
              <a:solidFill>
                <a:schemeClr val="bg1"/>
              </a:solidFill>
              <a:ln w="952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0" rIns="0" bIns="0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buFontTx/>
                  <a:buNone/>
                  <a:defRPr/>
                </a:pPr>
                <a:r>
                  <a:rPr lang="ko-KR" altLang="en-US" sz="1100" dirty="0">
                    <a:solidFill>
                      <a:prstClr val="black"/>
                    </a:solidFill>
                    <a:latin typeface="+mn-ea"/>
                  </a:rPr>
                  <a:t>신뢰받는 </a:t>
                </a:r>
                <a:r>
                  <a:rPr lang="ko-KR" altLang="en-US" sz="1100" dirty="0" smtClean="0">
                    <a:solidFill>
                      <a:prstClr val="black"/>
                    </a:solidFill>
                    <a:latin typeface="+mn-ea"/>
                  </a:rPr>
                  <a:t>모범국가</a:t>
                </a:r>
                <a:endParaRPr lang="ko-KR" altLang="en-US" sz="1100" dirty="0">
                  <a:solidFill>
                    <a:prstClr val="black"/>
                  </a:solidFill>
                  <a:latin typeface="+mn-ea"/>
                </a:endParaRPr>
              </a:p>
            </p:txBody>
          </p:sp>
          <p:sp>
            <p:nvSpPr>
              <p:cNvPr id="12" name="오각형 11"/>
              <p:cNvSpPr/>
              <p:nvPr/>
            </p:nvSpPr>
            <p:spPr>
              <a:xfrm>
                <a:off x="1451869" y="3155154"/>
                <a:ext cx="1248816" cy="416722"/>
              </a:xfrm>
              <a:prstGeom prst="homePlate">
                <a:avLst/>
              </a:prstGeom>
              <a:solidFill>
                <a:schemeClr val="bg1"/>
              </a:solidFill>
              <a:ln w="952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0" rIns="0" bIns="0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buFontTx/>
                  <a:buNone/>
                  <a:defRPr/>
                </a:pPr>
                <a:r>
                  <a:rPr lang="ko-KR" altLang="en-US" sz="1100" dirty="0">
                    <a:solidFill>
                      <a:prstClr val="black"/>
                    </a:solidFill>
                    <a:latin typeface="+mn-ea"/>
                  </a:rPr>
                  <a:t>행복한 </a:t>
                </a:r>
                <a:r>
                  <a:rPr lang="ko-KR" altLang="en-US" sz="1100" dirty="0" smtClean="0">
                    <a:solidFill>
                      <a:prstClr val="black"/>
                    </a:solidFill>
                    <a:latin typeface="+mn-ea"/>
                  </a:rPr>
                  <a:t>한반도</a:t>
                </a:r>
                <a:endParaRPr lang="ko-KR" altLang="en-US" sz="1100" dirty="0">
                  <a:solidFill>
                    <a:prstClr val="black"/>
                  </a:solidFill>
                  <a:latin typeface="+mn-ea"/>
                </a:endParaRPr>
              </a:p>
            </p:txBody>
          </p:sp>
          <p:sp>
            <p:nvSpPr>
              <p:cNvPr id="13" name="오각형 12"/>
              <p:cNvSpPr/>
              <p:nvPr/>
            </p:nvSpPr>
            <p:spPr>
              <a:xfrm>
                <a:off x="488950" y="3155154"/>
                <a:ext cx="1135854" cy="416722"/>
              </a:xfrm>
              <a:prstGeom prst="homePlate">
                <a:avLst/>
              </a:prstGeom>
              <a:solidFill>
                <a:schemeClr val="bg1"/>
              </a:solidFill>
              <a:ln w="952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tIns="0" rIns="0" bIns="0"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buFontTx/>
                  <a:buNone/>
                  <a:defRPr/>
                </a:pPr>
                <a:r>
                  <a:rPr lang="ko-KR" altLang="en-US" sz="1100" dirty="0" smtClean="0">
                    <a:solidFill>
                      <a:prstClr val="black"/>
                    </a:solidFill>
                    <a:latin typeface="+mn-ea"/>
                  </a:rPr>
                  <a:t>행복한 국민</a:t>
                </a:r>
                <a:endParaRPr lang="ko-KR" altLang="en-US" sz="1100" dirty="0">
                  <a:solidFill>
                    <a:prstClr val="black"/>
                  </a:solidFill>
                  <a:latin typeface="+mn-ea"/>
                </a:endParaRPr>
              </a:p>
            </p:txBody>
          </p:sp>
        </p:grpSp>
        <p:sp>
          <p:nvSpPr>
            <p:cNvPr id="14" name="TextBox 27"/>
            <p:cNvSpPr txBox="1">
              <a:spLocks noChangeArrowheads="1"/>
            </p:cNvSpPr>
            <p:nvPr/>
          </p:nvSpPr>
          <p:spPr bwMode="auto">
            <a:xfrm>
              <a:off x="409196" y="2716597"/>
              <a:ext cx="4389492" cy="2585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36000" tIns="0" rIns="0" bIns="0" anchor="ctr">
              <a:spAutoFit/>
            </a:bodyPr>
            <a:lstStyle/>
            <a:p>
              <a:pPr algn="ctr" eaLnBrk="1" hangingPunct="1">
                <a:lnSpc>
                  <a:spcPct val="120000"/>
                </a:lnSpc>
                <a:buNone/>
              </a:pPr>
              <a:r>
                <a:rPr lang="ko-KR" altLang="en-US" sz="1400" dirty="0">
                  <a:solidFill>
                    <a:srgbClr val="254061"/>
                  </a:solidFill>
                  <a:latin typeface="+mn-ea"/>
                  <a:cs typeface="Arial" pitchFamily="34" charset="0"/>
                </a:rPr>
                <a:t>시대적</a:t>
              </a:r>
              <a:r>
                <a:rPr lang="ko-KR" altLang="en-US" sz="1400" i="1" dirty="0">
                  <a:solidFill>
                    <a:srgbClr val="254061"/>
                  </a:solidFill>
                  <a:latin typeface="+mn-ea"/>
                  <a:cs typeface="Arial" pitchFamily="34" charset="0"/>
                </a:rPr>
                <a:t> </a:t>
              </a:r>
              <a:r>
                <a:rPr lang="ko-KR" altLang="en-US" sz="1400" dirty="0">
                  <a:solidFill>
                    <a:srgbClr val="254061"/>
                  </a:solidFill>
                  <a:latin typeface="+mn-ea"/>
                  <a:cs typeface="Arial" pitchFamily="34" charset="0"/>
                </a:rPr>
                <a:t>소명</a:t>
              </a:r>
            </a:p>
          </p:txBody>
        </p:sp>
        <p:sp>
          <p:nvSpPr>
            <p:cNvPr id="38" name="직사각형 37"/>
            <p:cNvSpPr/>
            <p:nvPr/>
          </p:nvSpPr>
          <p:spPr>
            <a:xfrm>
              <a:off x="371863" y="5375526"/>
              <a:ext cx="4464158" cy="910994"/>
            </a:xfrm>
            <a:prstGeom prst="rect">
              <a:avLst/>
            </a:prstGeom>
            <a:pattFill prst="ltUpDiag">
              <a:fgClr>
                <a:srgbClr val="DDDDDD"/>
              </a:fgClr>
              <a:bgClr>
                <a:schemeClr val="bg1"/>
              </a:bgClr>
            </a:pattFill>
            <a:ln w="6350" algn="ctr">
              <a:solidFill>
                <a:schemeClr val="tx1"/>
              </a:solidFill>
              <a:miter lim="800000"/>
              <a:headEnd/>
              <a:tailEnd type="none" w="med" len="sm"/>
            </a:ln>
          </p:spPr>
          <p:txBody>
            <a:bodyPr vert="horz" wrap="square" lIns="36000" tIns="36000" rIns="36000" bIns="36000" numCol="1" anchor="ctr" anchorCtr="0" compatLnSpc="1">
              <a:prstTxWarp prst="textNoShape">
                <a:avLst/>
              </a:prstTxWarp>
            </a:bodyPr>
            <a:lstStyle/>
            <a:p>
              <a:pPr algn="ctr" eaLnBrk="1" hangingPunct="1">
                <a:buNone/>
                <a:defRPr/>
              </a:pPr>
              <a:endParaRPr lang="ko-KR" altLang="en-US" sz="1050" dirty="0">
                <a:solidFill>
                  <a:srgbClr val="000000"/>
                </a:solidFill>
                <a:latin typeface="+mn-ea"/>
                <a:cs typeface="굴림" pitchFamily="50" charset="-127"/>
              </a:endParaRPr>
            </a:p>
          </p:txBody>
        </p:sp>
        <p:sp>
          <p:nvSpPr>
            <p:cNvPr id="39" name="TextBox 62"/>
            <p:cNvSpPr txBox="1">
              <a:spLocks noChangeArrowheads="1"/>
            </p:cNvSpPr>
            <p:nvPr/>
          </p:nvSpPr>
          <p:spPr bwMode="auto">
            <a:xfrm>
              <a:off x="409196" y="5389660"/>
              <a:ext cx="4389492" cy="2585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36000" tIns="0" rIns="0" bIns="0" anchor="ctr">
              <a:spAutoFit/>
            </a:bodyPr>
            <a:lstStyle/>
            <a:p>
              <a:pPr algn="ctr" eaLnBrk="1" hangingPunct="1">
                <a:lnSpc>
                  <a:spcPct val="120000"/>
                </a:lnSpc>
                <a:buNone/>
              </a:pPr>
              <a:r>
                <a:rPr lang="ko-KR" altLang="en-US" sz="1400" dirty="0">
                  <a:solidFill>
                    <a:srgbClr val="254061"/>
                  </a:solidFill>
                  <a:latin typeface="+mn-ea"/>
                  <a:cs typeface="Arial" pitchFamily="34" charset="0"/>
                </a:rPr>
                <a:t>정부 </a:t>
              </a:r>
              <a:r>
                <a:rPr lang="en-US" altLang="ko-KR" sz="1400" dirty="0">
                  <a:solidFill>
                    <a:srgbClr val="254061"/>
                  </a:solidFill>
                  <a:latin typeface="+mn-ea"/>
                  <a:cs typeface="Arial" pitchFamily="34" charset="0"/>
                </a:rPr>
                <a:t>3.0</a:t>
              </a:r>
              <a:endParaRPr lang="ko-KR" altLang="en-US" sz="1400" dirty="0">
                <a:solidFill>
                  <a:srgbClr val="254061"/>
                </a:solidFill>
                <a:latin typeface="+mn-ea"/>
                <a:cs typeface="Arial" pitchFamily="34" charset="0"/>
              </a:endParaRPr>
            </a:p>
          </p:txBody>
        </p:sp>
        <p:sp>
          <p:nvSpPr>
            <p:cNvPr id="42" name="TextBox 65"/>
            <p:cNvSpPr txBox="1">
              <a:spLocks noChangeArrowheads="1"/>
            </p:cNvSpPr>
            <p:nvPr/>
          </p:nvSpPr>
          <p:spPr bwMode="auto">
            <a:xfrm>
              <a:off x="477531" y="5661084"/>
              <a:ext cx="4252823" cy="553998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square" lIns="36000" tIns="0" rIns="0" bIns="0" anchor="ctr">
              <a:spAutoFit/>
            </a:bodyPr>
            <a:lstStyle/>
            <a:p>
              <a:pPr algn="l" eaLnBrk="1" latinLnBrk="0" hangingPunct="1">
                <a:lnSpc>
                  <a:spcPct val="120000"/>
                </a:lnSpc>
                <a:buFontTx/>
                <a:buNone/>
              </a:pPr>
              <a:r>
                <a:rPr lang="ko-KR" altLang="en-US" sz="1000" dirty="0">
                  <a:solidFill>
                    <a:srgbClr val="000000"/>
                  </a:solidFill>
                  <a:latin typeface="+mn-ea"/>
                  <a:cs typeface="Arial" pitchFamily="34" charset="0"/>
                </a:rPr>
                <a:t>박근혜 정부는 </a:t>
              </a:r>
              <a:r>
                <a:rPr lang="ko-KR" altLang="en-US" sz="1000" dirty="0" err="1">
                  <a:solidFill>
                    <a:srgbClr val="000000"/>
                  </a:solidFill>
                  <a:latin typeface="+mn-ea"/>
                  <a:cs typeface="Arial" pitchFamily="34" charset="0"/>
                </a:rPr>
                <a:t>이명박</a:t>
              </a:r>
              <a:r>
                <a:rPr lang="ko-KR" altLang="en-US" sz="1000" dirty="0">
                  <a:solidFill>
                    <a:srgbClr val="000000"/>
                  </a:solidFill>
                  <a:latin typeface="+mn-ea"/>
                  <a:cs typeface="Arial" pitchFamily="34" charset="0"/>
                </a:rPr>
                <a:t> 정부에서 정의했던 </a:t>
              </a:r>
              <a:r>
                <a:rPr lang="en-US" altLang="ko-KR" sz="1000" dirty="0">
                  <a:solidFill>
                    <a:srgbClr val="000000"/>
                  </a:solidFill>
                  <a:latin typeface="+mn-ea"/>
                  <a:cs typeface="Arial" pitchFamily="34" charset="0"/>
                </a:rPr>
                <a:t>“</a:t>
              </a:r>
              <a:r>
                <a:rPr lang="ko-KR" altLang="en-US" sz="1000" dirty="0" err="1">
                  <a:solidFill>
                    <a:srgbClr val="000000"/>
                  </a:solidFill>
                  <a:latin typeface="+mn-ea"/>
                  <a:cs typeface="Arial" pitchFamily="34" charset="0"/>
                </a:rPr>
                <a:t>일방향</a:t>
              </a:r>
              <a:r>
                <a:rPr lang="ko-KR" altLang="en-US" sz="1000" dirty="0">
                  <a:solidFill>
                    <a:srgbClr val="000000"/>
                  </a:solidFill>
                  <a:latin typeface="+mn-ea"/>
                  <a:cs typeface="Arial" pitchFamily="34" charset="0"/>
                </a:rPr>
                <a:t> 정부 </a:t>
              </a:r>
              <a:r>
                <a:rPr lang="en-US" altLang="ko-KR" sz="1000" dirty="0">
                  <a:solidFill>
                    <a:srgbClr val="000000"/>
                  </a:solidFill>
                  <a:latin typeface="+mn-ea"/>
                  <a:cs typeface="Arial" pitchFamily="34" charset="0"/>
                </a:rPr>
                <a:t>1.0</a:t>
              </a:r>
              <a:r>
                <a:rPr lang="ko-KR" altLang="en-US" sz="1000" dirty="0">
                  <a:solidFill>
                    <a:srgbClr val="000000"/>
                  </a:solidFill>
                  <a:latin typeface="+mn-ea"/>
                  <a:cs typeface="Arial" pitchFamily="34" charset="0"/>
                </a:rPr>
                <a:t>세대를 넘어 양방향 소통 정부인 </a:t>
              </a:r>
              <a:r>
                <a:rPr lang="en-US" altLang="ko-KR" sz="1000" dirty="0">
                  <a:solidFill>
                    <a:srgbClr val="000000"/>
                  </a:solidFill>
                  <a:latin typeface="+mn-ea"/>
                  <a:cs typeface="Arial" pitchFamily="34" charset="0"/>
                </a:rPr>
                <a:t>2.0</a:t>
              </a:r>
              <a:r>
                <a:rPr lang="ko-KR" altLang="en-US" sz="1000" dirty="0">
                  <a:solidFill>
                    <a:srgbClr val="000000"/>
                  </a:solidFill>
                  <a:latin typeface="+mn-ea"/>
                  <a:cs typeface="Arial" pitchFamily="34" charset="0"/>
                </a:rPr>
                <a:t>세대 구현</a:t>
              </a:r>
              <a:r>
                <a:rPr lang="en-US" altLang="ko-KR" sz="1000" dirty="0">
                  <a:solidFill>
                    <a:srgbClr val="000000"/>
                  </a:solidFill>
                  <a:latin typeface="+mn-ea"/>
                  <a:cs typeface="Arial" pitchFamily="34" charset="0"/>
                </a:rPr>
                <a:t>”</a:t>
              </a:r>
              <a:r>
                <a:rPr lang="ko-KR" altLang="en-US" sz="1000" dirty="0">
                  <a:solidFill>
                    <a:srgbClr val="000000"/>
                  </a:solidFill>
                  <a:latin typeface="+mn-ea"/>
                  <a:cs typeface="Arial" pitchFamily="34" charset="0"/>
                </a:rPr>
                <a:t>에서 한단계 진보한 </a:t>
              </a:r>
              <a:r>
                <a:rPr lang="ko-KR" altLang="en-US" sz="1000" dirty="0" err="1">
                  <a:solidFill>
                    <a:srgbClr val="000000"/>
                  </a:solidFill>
                  <a:latin typeface="+mn-ea"/>
                  <a:cs typeface="Arial" pitchFamily="34" charset="0"/>
                </a:rPr>
                <a:t>융합형</a:t>
              </a:r>
              <a:r>
                <a:rPr lang="ko-KR" altLang="en-US" sz="1000" dirty="0">
                  <a:solidFill>
                    <a:srgbClr val="000000"/>
                  </a:solidFill>
                  <a:latin typeface="+mn-ea"/>
                  <a:cs typeface="Arial" pitchFamily="34" charset="0"/>
                </a:rPr>
                <a:t> 행정인 </a:t>
              </a:r>
              <a:r>
                <a:rPr lang="en-US" altLang="ko-KR" sz="1000" dirty="0">
                  <a:solidFill>
                    <a:srgbClr val="000000"/>
                  </a:solidFill>
                  <a:latin typeface="+mn-ea"/>
                  <a:cs typeface="Arial" pitchFamily="34" charset="0"/>
                </a:rPr>
                <a:t>“</a:t>
              </a:r>
              <a:r>
                <a:rPr lang="ko-KR" altLang="en-US" sz="1000" dirty="0">
                  <a:solidFill>
                    <a:srgbClr val="000000"/>
                  </a:solidFill>
                  <a:latin typeface="+mn-ea"/>
                  <a:cs typeface="Arial" pitchFamily="34" charset="0"/>
                </a:rPr>
                <a:t>창조정부 </a:t>
              </a:r>
              <a:r>
                <a:rPr lang="en-US" altLang="ko-KR" sz="1000" dirty="0">
                  <a:solidFill>
                    <a:srgbClr val="000000"/>
                  </a:solidFill>
                  <a:latin typeface="+mn-ea"/>
                  <a:cs typeface="Arial" pitchFamily="34" charset="0"/>
                </a:rPr>
                <a:t>3.0”</a:t>
              </a:r>
              <a:r>
                <a:rPr lang="ko-KR" altLang="en-US" sz="1000" dirty="0">
                  <a:solidFill>
                    <a:srgbClr val="000000"/>
                  </a:solidFill>
                  <a:latin typeface="+mn-ea"/>
                  <a:cs typeface="Arial" pitchFamily="34" charset="0"/>
                </a:rPr>
                <a:t>을 선언</a:t>
              </a:r>
            </a:p>
          </p:txBody>
        </p:sp>
        <p:sp>
          <p:nvSpPr>
            <p:cNvPr id="46" name="직사각형 45"/>
            <p:cNvSpPr/>
            <p:nvPr/>
          </p:nvSpPr>
          <p:spPr>
            <a:xfrm>
              <a:off x="371694" y="3356956"/>
              <a:ext cx="4464496" cy="1980000"/>
            </a:xfrm>
            <a:prstGeom prst="rect">
              <a:avLst/>
            </a:prstGeom>
            <a:pattFill prst="ltUpDiag">
              <a:fgClr>
                <a:srgbClr val="DDDDDD"/>
              </a:fgClr>
              <a:bgClr>
                <a:schemeClr val="bg1"/>
              </a:bgClr>
            </a:pattFill>
            <a:ln w="6350" algn="ctr">
              <a:solidFill>
                <a:schemeClr val="tx1"/>
              </a:solidFill>
              <a:miter lim="800000"/>
              <a:headEnd/>
              <a:tailEnd type="none" w="med" len="sm"/>
            </a:ln>
          </p:spPr>
          <p:txBody>
            <a:bodyPr vert="horz" wrap="square" lIns="36000" tIns="36000" rIns="36000" bIns="36000" numCol="1" anchor="ctr" anchorCtr="0" compatLnSpc="1">
              <a:prstTxWarp prst="textNoShape">
                <a:avLst/>
              </a:prstTxWarp>
            </a:bodyPr>
            <a:lstStyle/>
            <a:p>
              <a:pPr algn="ctr">
                <a:buNone/>
              </a:pPr>
              <a:endParaRPr lang="ko-KR" altLang="en-US" sz="1050" dirty="0">
                <a:solidFill>
                  <a:srgbClr val="000000"/>
                </a:solidFill>
                <a:latin typeface="+mn-ea"/>
                <a:cs typeface="굴림" pitchFamily="50" charset="-127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1101433" y="3437672"/>
              <a:ext cx="3005018" cy="258532"/>
            </a:xfrm>
            <a:prstGeom prst="rect">
              <a:avLst/>
            </a:prstGeom>
            <a:noFill/>
          </p:spPr>
          <p:txBody>
            <a:bodyPr wrap="square" lIns="36000" tIns="0" rIns="0" bIns="0" rtlCol="0" anchor="ctr">
              <a:spAutoFit/>
            </a:bodyPr>
            <a:lstStyle/>
            <a:p>
              <a:pPr algn="ctr" fontAlgn="auto" latinLnBrk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r>
                <a:rPr kumimoji="0" lang="ko-KR" altLang="en-US" sz="1400" kern="0" dirty="0" smtClean="0">
                  <a:solidFill>
                    <a:srgbClr val="4F81BD">
                      <a:lumMod val="50000"/>
                    </a:srgbClr>
                  </a:solidFill>
                  <a:latin typeface="+mn-ea"/>
                  <a:cs typeface="Arial" pitchFamily="34" charset="0"/>
                </a:rPr>
                <a:t>국정운영기조</a:t>
              </a:r>
              <a:r>
                <a:rPr kumimoji="0" lang="en-US" altLang="ko-KR" sz="1400" kern="0" dirty="0" smtClean="0">
                  <a:solidFill>
                    <a:srgbClr val="4F81BD">
                      <a:lumMod val="50000"/>
                    </a:srgbClr>
                  </a:solidFill>
                  <a:latin typeface="+mn-ea"/>
                  <a:cs typeface="Arial" pitchFamily="34" charset="0"/>
                </a:rPr>
                <a:t>: </a:t>
              </a:r>
              <a:r>
                <a:rPr kumimoji="0" lang="ko-KR" altLang="en-US" sz="1400" kern="0" dirty="0" smtClean="0">
                  <a:solidFill>
                    <a:srgbClr val="4F81BD">
                      <a:lumMod val="50000"/>
                    </a:srgbClr>
                  </a:solidFill>
                  <a:latin typeface="+mn-ea"/>
                  <a:cs typeface="Arial" pitchFamily="34" charset="0"/>
                </a:rPr>
                <a:t>패러다임의 전환</a:t>
              </a:r>
              <a:endParaRPr kumimoji="0" lang="ko-KR" altLang="en-US" sz="1400" kern="0" dirty="0">
                <a:solidFill>
                  <a:srgbClr val="4F81BD">
                    <a:lumMod val="50000"/>
                  </a:srgbClr>
                </a:solidFill>
                <a:latin typeface="+mn-ea"/>
                <a:cs typeface="Arial" pitchFamily="34" charset="0"/>
              </a:endParaRPr>
            </a:p>
          </p:txBody>
        </p:sp>
        <p:sp>
          <p:nvSpPr>
            <p:cNvPr id="48" name="직사각형 47"/>
            <p:cNvSpPr/>
            <p:nvPr/>
          </p:nvSpPr>
          <p:spPr>
            <a:xfrm>
              <a:off x="489400" y="3933848"/>
              <a:ext cx="1344350" cy="283082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r>
                <a:rPr lang="ko-KR" altLang="en-US" sz="1000" dirty="0" smtClean="0">
                  <a:solidFill>
                    <a:prstClr val="whit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국정중심</a:t>
              </a:r>
            </a:p>
          </p:txBody>
        </p:sp>
        <p:sp>
          <p:nvSpPr>
            <p:cNvPr id="49" name="직사각형 48"/>
            <p:cNvSpPr/>
            <p:nvPr/>
          </p:nvSpPr>
          <p:spPr>
            <a:xfrm>
              <a:off x="489400" y="4287700"/>
              <a:ext cx="1344350" cy="283082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algn="ctr">
                <a:buNone/>
                <a:defRPr/>
              </a:pPr>
              <a:r>
                <a:rPr lang="ko-KR" altLang="en-US" sz="1000" dirty="0" smtClean="0">
                  <a:solidFill>
                    <a:prstClr val="whit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경제성장 모델</a:t>
              </a:r>
            </a:p>
          </p:txBody>
        </p:sp>
        <p:sp>
          <p:nvSpPr>
            <p:cNvPr id="50" name="직사각형 49"/>
            <p:cNvSpPr/>
            <p:nvPr/>
          </p:nvSpPr>
          <p:spPr>
            <a:xfrm>
              <a:off x="489400" y="4641551"/>
              <a:ext cx="1344350" cy="283082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r>
                <a:rPr lang="ko-KR" altLang="en-US" sz="1000" dirty="0" smtClean="0">
                  <a:solidFill>
                    <a:prstClr val="whit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사회발전 패러다임</a:t>
              </a:r>
            </a:p>
          </p:txBody>
        </p:sp>
        <p:sp>
          <p:nvSpPr>
            <p:cNvPr id="51" name="직사각형 50"/>
            <p:cNvSpPr/>
            <p:nvPr/>
          </p:nvSpPr>
          <p:spPr>
            <a:xfrm>
              <a:off x="489400" y="4995404"/>
              <a:ext cx="1344350" cy="283082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algn="ctr">
                <a:buNone/>
                <a:defRPr/>
              </a:pPr>
              <a:r>
                <a:rPr lang="ko-KR" altLang="en-US" sz="1000" dirty="0" smtClean="0">
                  <a:solidFill>
                    <a:prstClr val="whit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정부운영방식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1912829" y="4003762"/>
              <a:ext cx="1265271" cy="203133"/>
            </a:xfrm>
            <a:prstGeom prst="rect">
              <a:avLst/>
            </a:prstGeom>
            <a:noFill/>
          </p:spPr>
          <p:txBody>
            <a:bodyPr wrap="square" lIns="36000" tIns="0" rIns="0" bIns="0" rtlCol="0" anchor="ctr">
              <a:spAutoFit/>
            </a:bodyPr>
            <a:lstStyle/>
            <a:p>
              <a:pPr algn="ctr" fontAlgn="auto" latinLnBrk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r>
                <a:rPr kumimoji="0" lang="ko-KR" altLang="en-US" sz="1100" kern="0" dirty="0" smtClean="0">
                  <a:solidFill>
                    <a:srgbClr val="000000"/>
                  </a:solidFill>
                  <a:latin typeface="+mn-ea"/>
                  <a:cs typeface="Arial" pitchFamily="34" charset="0"/>
                </a:rPr>
                <a:t>국가중심</a:t>
              </a:r>
              <a:endParaRPr kumimoji="0" lang="ko-KR" altLang="en-US" sz="1100" kern="0" dirty="0">
                <a:solidFill>
                  <a:srgbClr val="000000"/>
                </a:solidFill>
                <a:latin typeface="+mn-ea"/>
                <a:cs typeface="Arial" pitchFamily="34" charset="0"/>
              </a:endParaRPr>
            </a:p>
          </p:txBody>
        </p:sp>
        <p:cxnSp>
          <p:nvCxnSpPr>
            <p:cNvPr id="53" name="직선 연결선 52"/>
            <p:cNvCxnSpPr/>
            <p:nvPr/>
          </p:nvCxnSpPr>
          <p:spPr>
            <a:xfrm>
              <a:off x="1912829" y="3933848"/>
              <a:ext cx="2767779" cy="1573"/>
            </a:xfrm>
            <a:prstGeom prst="line">
              <a:avLst/>
            </a:prstGeom>
            <a:noFill/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54" name="TextBox 53"/>
            <p:cNvSpPr txBox="1"/>
            <p:nvPr/>
          </p:nvSpPr>
          <p:spPr>
            <a:xfrm>
              <a:off x="2229147" y="3719107"/>
              <a:ext cx="790794" cy="203133"/>
            </a:xfrm>
            <a:prstGeom prst="rect">
              <a:avLst/>
            </a:prstGeom>
            <a:noFill/>
          </p:spPr>
          <p:txBody>
            <a:bodyPr wrap="square" lIns="36000" tIns="0" rIns="0" bIns="0" rtlCol="0" anchor="ctr">
              <a:spAutoFit/>
            </a:bodyPr>
            <a:lstStyle/>
            <a:p>
              <a:pPr algn="ctr" fontAlgn="auto" latinLnBrk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r>
                <a:rPr kumimoji="0" lang="ko-KR" altLang="en-US" sz="1100" kern="0" dirty="0" smtClean="0">
                  <a:solidFill>
                    <a:srgbClr val="000000"/>
                  </a:solidFill>
                  <a:latin typeface="+mn-ea"/>
                  <a:cs typeface="Arial" pitchFamily="34" charset="0"/>
                </a:rPr>
                <a:t>과거</a:t>
              </a:r>
              <a:endParaRPr kumimoji="0" lang="ko-KR" altLang="en-US" sz="1100" kern="0" dirty="0">
                <a:solidFill>
                  <a:srgbClr val="000000"/>
                </a:solidFill>
                <a:latin typeface="+mn-ea"/>
                <a:cs typeface="Arial" pitchFamily="34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3731655" y="3719107"/>
              <a:ext cx="790794" cy="203133"/>
            </a:xfrm>
            <a:prstGeom prst="rect">
              <a:avLst/>
            </a:prstGeom>
            <a:noFill/>
          </p:spPr>
          <p:txBody>
            <a:bodyPr wrap="square" lIns="36000" tIns="0" rIns="0" bIns="0" rtlCol="0" anchor="ctr">
              <a:spAutoFit/>
            </a:bodyPr>
            <a:lstStyle/>
            <a:p>
              <a:pPr algn="ctr" fontAlgn="auto" latinLnBrk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r>
                <a:rPr kumimoji="0" lang="ko-KR" altLang="en-US" sz="1100" kern="0" dirty="0" smtClean="0">
                  <a:solidFill>
                    <a:srgbClr val="000000"/>
                  </a:solidFill>
                  <a:latin typeface="+mn-ea"/>
                  <a:cs typeface="Arial" pitchFamily="34" charset="0"/>
                </a:rPr>
                <a:t>미래</a:t>
              </a:r>
              <a:endParaRPr kumimoji="0" lang="ko-KR" altLang="en-US" sz="1100" kern="0" dirty="0">
                <a:solidFill>
                  <a:srgbClr val="000000"/>
                </a:solidFill>
                <a:latin typeface="+mn-ea"/>
                <a:cs typeface="Arial" pitchFamily="34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415338" y="4013672"/>
              <a:ext cx="1265271" cy="203133"/>
            </a:xfrm>
            <a:prstGeom prst="rect">
              <a:avLst/>
            </a:prstGeom>
            <a:noFill/>
          </p:spPr>
          <p:txBody>
            <a:bodyPr wrap="square" lIns="36000" tIns="0" rIns="0" bIns="0" rtlCol="0" anchor="ctr">
              <a:spAutoFit/>
            </a:bodyPr>
            <a:lstStyle/>
            <a:p>
              <a:pPr algn="ctr" fontAlgn="auto" latinLnBrk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r>
                <a:rPr kumimoji="0" lang="ko-KR" altLang="en-US" sz="1100" i="1" kern="0" dirty="0" smtClean="0">
                  <a:solidFill>
                    <a:srgbClr val="000000"/>
                  </a:solidFill>
                  <a:latin typeface="+mn-ea"/>
                  <a:cs typeface="Arial" pitchFamily="34" charset="0"/>
                </a:rPr>
                <a:t>국민 개개인</a:t>
              </a:r>
              <a:endParaRPr kumimoji="0" lang="ko-KR" altLang="en-US" sz="1100" i="1" kern="0" dirty="0">
                <a:solidFill>
                  <a:srgbClr val="000000"/>
                </a:solidFill>
                <a:latin typeface="+mn-ea"/>
                <a:cs typeface="Arial" pitchFamily="34" charset="0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1912829" y="4317740"/>
              <a:ext cx="1265271" cy="203133"/>
            </a:xfrm>
            <a:prstGeom prst="rect">
              <a:avLst/>
            </a:prstGeom>
            <a:noFill/>
          </p:spPr>
          <p:txBody>
            <a:bodyPr wrap="square" lIns="36000" tIns="0" rIns="0" bIns="0" rtlCol="0" anchor="ctr">
              <a:spAutoFit/>
            </a:bodyPr>
            <a:lstStyle/>
            <a:p>
              <a:pPr algn="ctr" fontAlgn="auto" latinLnBrk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r>
                <a:rPr kumimoji="0" lang="ko-KR" altLang="en-US" sz="1100" kern="0" dirty="0" smtClean="0">
                  <a:solidFill>
                    <a:srgbClr val="000000"/>
                  </a:solidFill>
                  <a:latin typeface="+mn-ea"/>
                  <a:cs typeface="Arial" pitchFamily="34" charset="0"/>
                </a:rPr>
                <a:t>선진국 </a:t>
              </a:r>
              <a:r>
                <a:rPr kumimoji="0" lang="ko-KR" altLang="en-US" sz="1100" kern="0" dirty="0" err="1" smtClean="0">
                  <a:solidFill>
                    <a:srgbClr val="000000"/>
                  </a:solidFill>
                  <a:latin typeface="+mn-ea"/>
                  <a:cs typeface="Arial" pitchFamily="34" charset="0"/>
                </a:rPr>
                <a:t>추격형</a:t>
              </a:r>
              <a:endParaRPr kumimoji="0" lang="ko-KR" altLang="en-US" sz="1100" kern="0" dirty="0">
                <a:solidFill>
                  <a:srgbClr val="000000"/>
                </a:solidFill>
                <a:latin typeface="+mn-ea"/>
                <a:cs typeface="Arial" pitchFamily="34" charset="0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3415338" y="4327649"/>
              <a:ext cx="1265271" cy="203133"/>
            </a:xfrm>
            <a:prstGeom prst="rect">
              <a:avLst/>
            </a:prstGeom>
            <a:noFill/>
          </p:spPr>
          <p:txBody>
            <a:bodyPr wrap="square" lIns="36000" tIns="0" rIns="0" bIns="0" rtlCol="0" anchor="ctr">
              <a:spAutoFit/>
            </a:bodyPr>
            <a:lstStyle/>
            <a:p>
              <a:pPr algn="ctr" fontAlgn="auto" latinLnBrk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r>
                <a:rPr kumimoji="0" lang="ko-KR" altLang="en-US" sz="1100" i="1" kern="0" dirty="0" smtClean="0">
                  <a:solidFill>
                    <a:srgbClr val="000000"/>
                  </a:solidFill>
                  <a:latin typeface="+mn-ea"/>
                  <a:cs typeface="Arial" pitchFamily="34" charset="0"/>
                </a:rPr>
                <a:t>세계시장 선도형</a:t>
              </a:r>
              <a:endParaRPr kumimoji="0" lang="ko-KR" altLang="en-US" sz="1100" i="1" kern="0" dirty="0">
                <a:solidFill>
                  <a:srgbClr val="000000"/>
                </a:solidFill>
                <a:latin typeface="+mn-ea"/>
                <a:cs typeface="Arial" pitchFamily="34" charset="0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1912829" y="4591209"/>
              <a:ext cx="1265271" cy="369332"/>
            </a:xfrm>
            <a:prstGeom prst="rect">
              <a:avLst/>
            </a:prstGeom>
            <a:noFill/>
          </p:spPr>
          <p:txBody>
            <a:bodyPr wrap="square" lIns="36000" tIns="0" rIns="0" bIns="0" rtlCol="0" anchor="ctr">
              <a:spAutoFit/>
            </a:bodyPr>
            <a:lstStyle/>
            <a:p>
              <a:pPr algn="ctr" fontAlgn="auto" latinLnBrk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r>
                <a:rPr kumimoji="0" lang="ko-KR" altLang="en-US" sz="1100" kern="0" dirty="0" smtClean="0">
                  <a:solidFill>
                    <a:srgbClr val="000000"/>
                  </a:solidFill>
                  <a:latin typeface="+mn-ea"/>
                  <a:cs typeface="Arial" pitchFamily="34" charset="0"/>
                </a:rPr>
                <a:t>물리적 자본중심</a:t>
              </a:r>
              <a:endParaRPr kumimoji="0" lang="en-US" altLang="ko-KR" sz="1100" kern="0" dirty="0" smtClean="0">
                <a:solidFill>
                  <a:srgbClr val="000000"/>
                </a:solidFill>
                <a:latin typeface="+mn-ea"/>
                <a:cs typeface="Arial" pitchFamily="34" charset="0"/>
              </a:endParaRPr>
            </a:p>
            <a:p>
              <a:pPr algn="ctr" fontAlgn="auto" latinLnBrk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r>
                <a:rPr kumimoji="0" lang="en-US" altLang="ko-KR" sz="900" kern="0" dirty="0" smtClean="0">
                  <a:solidFill>
                    <a:srgbClr val="000000"/>
                  </a:solidFill>
                  <a:latin typeface="+mn-ea"/>
                  <a:cs typeface="Arial" pitchFamily="34" charset="0"/>
                </a:rPr>
                <a:t>(</a:t>
              </a:r>
              <a:r>
                <a:rPr kumimoji="0" lang="ko-KR" altLang="en-US" sz="900" kern="0" dirty="0" smtClean="0">
                  <a:solidFill>
                    <a:srgbClr val="000000"/>
                  </a:solidFill>
                  <a:latin typeface="+mn-ea"/>
                  <a:cs typeface="Arial" pitchFamily="34" charset="0"/>
                </a:rPr>
                <a:t>사회기반시설</a:t>
              </a:r>
              <a:r>
                <a:rPr kumimoji="0" lang="en-US" altLang="ko-KR" sz="900" kern="0" dirty="0" smtClean="0">
                  <a:solidFill>
                    <a:srgbClr val="000000"/>
                  </a:solidFill>
                  <a:latin typeface="+mn-ea"/>
                  <a:cs typeface="Arial" pitchFamily="34" charset="0"/>
                </a:rPr>
                <a:t>)</a:t>
              </a:r>
              <a:endParaRPr kumimoji="0" lang="ko-KR" altLang="en-US" sz="900" kern="0" dirty="0">
                <a:solidFill>
                  <a:srgbClr val="000000"/>
                </a:solidFill>
                <a:latin typeface="+mn-ea"/>
                <a:cs typeface="Arial" pitchFamily="34" charset="0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415338" y="4591209"/>
              <a:ext cx="1265271" cy="369332"/>
            </a:xfrm>
            <a:prstGeom prst="rect">
              <a:avLst/>
            </a:prstGeom>
            <a:noFill/>
          </p:spPr>
          <p:txBody>
            <a:bodyPr wrap="square" lIns="36000" tIns="0" rIns="0" bIns="0" rtlCol="0" anchor="ctr">
              <a:spAutoFit/>
            </a:bodyPr>
            <a:lstStyle/>
            <a:p>
              <a:pPr algn="ctr" fontAlgn="auto" latinLnBrk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r>
                <a:rPr kumimoji="0" lang="ko-KR" altLang="en-US" sz="1100" i="1" kern="0" dirty="0" smtClean="0">
                  <a:solidFill>
                    <a:srgbClr val="000000"/>
                  </a:solidFill>
                  <a:latin typeface="+mn-ea"/>
                  <a:cs typeface="Arial" pitchFamily="34" charset="0"/>
                </a:rPr>
                <a:t>사회적 자본중심</a:t>
              </a:r>
              <a:endParaRPr kumimoji="0" lang="en-US" altLang="ko-KR" sz="1100" i="1" kern="0" dirty="0" smtClean="0">
                <a:solidFill>
                  <a:srgbClr val="000000"/>
                </a:solidFill>
                <a:latin typeface="+mn-ea"/>
                <a:cs typeface="Arial" pitchFamily="34" charset="0"/>
              </a:endParaRPr>
            </a:p>
            <a:p>
              <a:pPr algn="ctr" fontAlgn="auto" latinLnBrk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r>
                <a:rPr kumimoji="0" lang="en-US" altLang="ko-KR" sz="900" i="1" kern="0" dirty="0" smtClean="0">
                  <a:solidFill>
                    <a:srgbClr val="000000"/>
                  </a:solidFill>
                  <a:latin typeface="+mn-ea"/>
                  <a:cs typeface="Arial" pitchFamily="34" charset="0"/>
                </a:rPr>
                <a:t>(</a:t>
              </a:r>
              <a:r>
                <a:rPr kumimoji="0" lang="ko-KR" altLang="en-US" sz="900" i="1" kern="0" dirty="0" smtClean="0">
                  <a:solidFill>
                    <a:srgbClr val="000000"/>
                  </a:solidFill>
                  <a:latin typeface="+mn-ea"/>
                  <a:cs typeface="Arial" pitchFamily="34" charset="0"/>
                </a:rPr>
                <a:t>신뢰공동체</a:t>
              </a:r>
              <a:r>
                <a:rPr kumimoji="0" lang="en-US" altLang="ko-KR" sz="900" i="1" kern="0" dirty="0" smtClean="0">
                  <a:solidFill>
                    <a:srgbClr val="000000"/>
                  </a:solidFill>
                  <a:latin typeface="+mn-ea"/>
                  <a:cs typeface="Arial" pitchFamily="34" charset="0"/>
                </a:rPr>
                <a:t>)</a:t>
              </a:r>
              <a:endParaRPr kumimoji="0" lang="ko-KR" altLang="en-US" sz="900" i="1" kern="0" dirty="0">
                <a:solidFill>
                  <a:srgbClr val="000000"/>
                </a:solidFill>
                <a:latin typeface="+mn-ea"/>
                <a:cs typeface="Arial" pitchFamily="34" charset="0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1912829" y="5065319"/>
              <a:ext cx="1265271" cy="203133"/>
            </a:xfrm>
            <a:prstGeom prst="rect">
              <a:avLst/>
            </a:prstGeom>
            <a:noFill/>
          </p:spPr>
          <p:txBody>
            <a:bodyPr wrap="square" lIns="36000" tIns="0" rIns="0" bIns="0" rtlCol="0" anchor="ctr">
              <a:spAutoFit/>
            </a:bodyPr>
            <a:lstStyle/>
            <a:p>
              <a:pPr algn="ctr" fontAlgn="auto" latinLnBrk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r>
                <a:rPr kumimoji="0" lang="ko-KR" altLang="en-US" sz="1100" kern="0" dirty="0" smtClean="0">
                  <a:solidFill>
                    <a:srgbClr val="000000"/>
                  </a:solidFill>
                  <a:latin typeface="+mn-ea"/>
                  <a:cs typeface="Arial" pitchFamily="34" charset="0"/>
                </a:rPr>
                <a:t>정책집행 중심</a:t>
              </a:r>
              <a:endParaRPr kumimoji="0" lang="ko-KR" altLang="en-US" sz="1100" kern="0" dirty="0">
                <a:solidFill>
                  <a:srgbClr val="000000"/>
                </a:solidFill>
                <a:latin typeface="+mn-ea"/>
                <a:cs typeface="Arial" pitchFamily="34" charset="0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3415338" y="5065319"/>
              <a:ext cx="1265271" cy="203133"/>
            </a:xfrm>
            <a:prstGeom prst="rect">
              <a:avLst/>
            </a:prstGeom>
            <a:noFill/>
          </p:spPr>
          <p:txBody>
            <a:bodyPr wrap="square" lIns="36000" tIns="0" rIns="0" bIns="0" rtlCol="0" anchor="ctr">
              <a:spAutoFit/>
            </a:bodyPr>
            <a:lstStyle/>
            <a:p>
              <a:pPr algn="ctr" fontAlgn="auto" latinLnBrk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r>
                <a:rPr kumimoji="0" lang="ko-KR" altLang="en-US" sz="1100" i="1" kern="0" dirty="0" smtClean="0">
                  <a:solidFill>
                    <a:srgbClr val="000000"/>
                  </a:solidFill>
                  <a:latin typeface="+mn-ea"/>
                  <a:cs typeface="Arial" pitchFamily="34" charset="0"/>
                </a:rPr>
                <a:t>정책평가 중심</a:t>
              </a:r>
              <a:endParaRPr kumimoji="0" lang="ko-KR" altLang="en-US" sz="1100" i="1" kern="0" dirty="0">
                <a:solidFill>
                  <a:srgbClr val="000000"/>
                </a:solidFill>
                <a:latin typeface="+mn-ea"/>
                <a:cs typeface="Arial" pitchFamily="34" charset="0"/>
              </a:endParaRPr>
            </a:p>
          </p:txBody>
        </p:sp>
        <p:sp>
          <p:nvSpPr>
            <p:cNvPr id="63" name="오른쪽 화살표 62"/>
            <p:cNvSpPr/>
            <p:nvPr/>
          </p:nvSpPr>
          <p:spPr>
            <a:xfrm>
              <a:off x="3178100" y="4004618"/>
              <a:ext cx="237239" cy="141541"/>
            </a:xfrm>
            <a:prstGeom prst="rightArrow">
              <a:avLst/>
            </a:prstGeom>
            <a:solidFill>
              <a:sysClr val="window" lastClr="FFFFFF"/>
            </a:solidFill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lIns="36000" tIns="0" rIns="0" bIns="0" rtlCol="0" anchor="ctr"/>
            <a:lstStyle/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 kumimoji="0" lang="ko-KR" altLang="en-US" sz="1100" kern="0" smtClean="0">
                <a:solidFill>
                  <a:sysClr val="windowText" lastClr="000000"/>
                </a:solidFill>
                <a:latin typeface="+mn-ea"/>
              </a:endParaRPr>
            </a:p>
          </p:txBody>
        </p:sp>
        <p:sp>
          <p:nvSpPr>
            <p:cNvPr id="64" name="오른쪽 화살표 63"/>
            <p:cNvSpPr/>
            <p:nvPr/>
          </p:nvSpPr>
          <p:spPr>
            <a:xfrm>
              <a:off x="3178100" y="4358470"/>
              <a:ext cx="237239" cy="141541"/>
            </a:xfrm>
            <a:prstGeom prst="rightArrow">
              <a:avLst/>
            </a:prstGeom>
            <a:solidFill>
              <a:sysClr val="window" lastClr="FFFFFF"/>
            </a:solidFill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lIns="36000" tIns="0" rIns="0" bIns="0" rtlCol="0" anchor="ctr"/>
            <a:lstStyle/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 kumimoji="0" lang="ko-KR" altLang="en-US" sz="1100" kern="0" smtClean="0">
                <a:solidFill>
                  <a:sysClr val="windowText" lastClr="000000"/>
                </a:solidFill>
                <a:latin typeface="+mn-ea"/>
              </a:endParaRPr>
            </a:p>
          </p:txBody>
        </p:sp>
        <p:sp>
          <p:nvSpPr>
            <p:cNvPr id="65" name="오른쪽 화살표 64"/>
            <p:cNvSpPr/>
            <p:nvPr/>
          </p:nvSpPr>
          <p:spPr>
            <a:xfrm>
              <a:off x="3178100" y="4712322"/>
              <a:ext cx="237239" cy="141541"/>
            </a:xfrm>
            <a:prstGeom prst="rightArrow">
              <a:avLst/>
            </a:prstGeom>
            <a:solidFill>
              <a:sysClr val="window" lastClr="FFFFFF"/>
            </a:solidFill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lIns="36000" tIns="0" rIns="0" bIns="0" rtlCol="0" anchor="ctr"/>
            <a:lstStyle/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 kumimoji="0" lang="ko-KR" altLang="en-US" sz="1100" kern="0" smtClean="0">
                <a:solidFill>
                  <a:sysClr val="windowText" lastClr="000000"/>
                </a:solidFill>
                <a:latin typeface="+mn-ea"/>
              </a:endParaRPr>
            </a:p>
          </p:txBody>
        </p:sp>
        <p:sp>
          <p:nvSpPr>
            <p:cNvPr id="66" name="오른쪽 화살표 65"/>
            <p:cNvSpPr/>
            <p:nvPr/>
          </p:nvSpPr>
          <p:spPr>
            <a:xfrm>
              <a:off x="3178100" y="5066174"/>
              <a:ext cx="237239" cy="141541"/>
            </a:xfrm>
            <a:prstGeom prst="rightArrow">
              <a:avLst/>
            </a:prstGeom>
            <a:solidFill>
              <a:sysClr val="window" lastClr="FFFFFF"/>
            </a:solidFill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lIns="36000" tIns="0" rIns="0" bIns="0" rtlCol="0" anchor="ctr"/>
            <a:lstStyle/>
            <a:p>
              <a:pPr algn="ctr" fontAlgn="auto" latinLnBrk="0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 kumimoji="0" lang="ko-KR" altLang="en-US" sz="1100" kern="0" smtClean="0">
                <a:solidFill>
                  <a:sysClr val="windowText" lastClr="000000"/>
                </a:solidFill>
                <a:latin typeface="+mn-ea"/>
              </a:endParaRPr>
            </a:p>
          </p:txBody>
        </p:sp>
      </p:grpSp>
      <p:sp>
        <p:nvSpPr>
          <p:cNvPr id="79" name="직사각형 78"/>
          <p:cNvSpPr/>
          <p:nvPr/>
        </p:nvSpPr>
        <p:spPr bwMode="auto">
          <a:xfrm>
            <a:off x="325736" y="1714488"/>
            <a:ext cx="4572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정부의 국정운영 방식</a:t>
            </a:r>
          </a:p>
        </p:txBody>
      </p:sp>
      <p:sp>
        <p:nvSpPr>
          <p:cNvPr id="136" name="직사각형 135"/>
          <p:cNvSpPr/>
          <p:nvPr/>
        </p:nvSpPr>
        <p:spPr>
          <a:xfrm>
            <a:off x="5984289" y="6024910"/>
            <a:ext cx="2713127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None/>
            </a:pPr>
            <a:r>
              <a:rPr lang="en-US" altLang="ko-KR" sz="1100" dirty="0" smtClean="0">
                <a:latin typeface="+mn-ea"/>
              </a:rPr>
              <a:t>&lt;</a:t>
            </a:r>
            <a:r>
              <a:rPr lang="ko-KR" altLang="en-US" sz="1100" dirty="0" smtClean="0">
                <a:latin typeface="+mn-ea"/>
              </a:rPr>
              <a:t>정부운영 패러다임의 변화 방향</a:t>
            </a:r>
            <a:r>
              <a:rPr lang="en-US" altLang="ko-KR" sz="1100" dirty="0" smtClean="0">
                <a:latin typeface="+mn-ea"/>
              </a:rPr>
              <a:t>&gt;</a:t>
            </a:r>
          </a:p>
        </p:txBody>
      </p:sp>
      <p:sp>
        <p:nvSpPr>
          <p:cNvPr id="137" name="모서리가 둥근 직사각형 136"/>
          <p:cNvSpPr/>
          <p:nvPr/>
        </p:nvSpPr>
        <p:spPr>
          <a:xfrm>
            <a:off x="6064984" y="2128756"/>
            <a:ext cx="3492000" cy="108000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87313" indent="-87313" latinLnBrk="0">
              <a:buFont typeface="Arial" pitchFamily="34" charset="0"/>
              <a:buChar char="•"/>
            </a:pPr>
            <a:r>
              <a:rPr lang="ko-KR" altLang="en-US" sz="1100" dirty="0">
                <a:solidFill>
                  <a:prstClr val="black"/>
                </a:solidFill>
                <a:latin typeface="+mn-ea"/>
              </a:rPr>
              <a:t>공공정보를 적극 개방</a:t>
            </a:r>
            <a:r>
              <a:rPr lang="en-US" altLang="ko-KR" sz="1100" dirty="0">
                <a:solidFill>
                  <a:prstClr val="black"/>
                </a:solidFill>
                <a:latin typeface="+mn-ea"/>
              </a:rPr>
              <a:t>·</a:t>
            </a:r>
            <a:r>
              <a:rPr lang="ko-KR" altLang="en-US" sz="1100" dirty="0">
                <a:solidFill>
                  <a:prstClr val="black"/>
                </a:solidFill>
                <a:latin typeface="+mn-ea"/>
              </a:rPr>
              <a:t>공유하고</a:t>
            </a:r>
            <a:r>
              <a:rPr lang="en-US" altLang="ko-KR" sz="1100" dirty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100" dirty="0">
                <a:solidFill>
                  <a:prstClr val="black"/>
                </a:solidFill>
                <a:latin typeface="+mn-ea"/>
              </a:rPr>
              <a:t>부처간 칸막이를 없애고 소통</a:t>
            </a:r>
            <a:r>
              <a:rPr lang="en-US" altLang="ko-KR" sz="1100" dirty="0">
                <a:solidFill>
                  <a:prstClr val="black"/>
                </a:solidFill>
                <a:latin typeface="+mn-ea"/>
              </a:rPr>
              <a:t>·</a:t>
            </a:r>
            <a:r>
              <a:rPr lang="ko-KR" altLang="en-US" sz="1100" dirty="0">
                <a:solidFill>
                  <a:prstClr val="black"/>
                </a:solidFill>
                <a:latin typeface="+mn-ea"/>
              </a:rPr>
              <a:t>협력함으로써 국정과제에 대한 </a:t>
            </a:r>
            <a:r>
              <a:rPr lang="ko-KR" altLang="en-US" sz="1100" dirty="0" smtClean="0">
                <a:solidFill>
                  <a:prstClr val="black"/>
                </a:solidFill>
                <a:latin typeface="+mn-ea"/>
              </a:rPr>
              <a:t>추진 동력을 </a:t>
            </a:r>
            <a:r>
              <a:rPr lang="ko-KR" altLang="en-US" sz="1100" dirty="0">
                <a:solidFill>
                  <a:prstClr val="black"/>
                </a:solidFill>
                <a:latin typeface="+mn-ea"/>
              </a:rPr>
              <a:t>확보하고 국민 맞춤형 서비스를 제공함과 동시에 일자리 창출과 창조경제를 지원하는 새로운 정부운영 패러다임</a:t>
            </a:r>
          </a:p>
        </p:txBody>
      </p:sp>
      <p:sp>
        <p:nvSpPr>
          <p:cNvPr id="138" name="타원 137"/>
          <p:cNvSpPr/>
          <p:nvPr/>
        </p:nvSpPr>
        <p:spPr>
          <a:xfrm>
            <a:off x="5922013" y="2473968"/>
            <a:ext cx="288000" cy="389575"/>
          </a:xfrm>
          <a:prstGeom prst="ellipse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139" name="Line 18"/>
          <p:cNvSpPr>
            <a:spLocks noChangeShapeType="1"/>
          </p:cNvSpPr>
          <p:nvPr/>
        </p:nvSpPr>
        <p:spPr bwMode="auto">
          <a:xfrm>
            <a:off x="5762340" y="2668756"/>
            <a:ext cx="306427" cy="0"/>
          </a:xfrm>
          <a:prstGeom prst="line">
            <a:avLst/>
          </a:prstGeom>
          <a:noFill/>
          <a:ln w="28575" cap="rnd">
            <a:solidFill>
              <a:srgbClr val="5F5F5F"/>
            </a:solidFill>
            <a:prstDash val="sysDot"/>
            <a:round/>
            <a:headEnd/>
            <a:tailEnd type="oval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ko-KR" altLang="en-US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140" name="모서리가 둥근 직사각형 27"/>
          <p:cNvSpPr>
            <a:spLocks noChangeArrowheads="1"/>
          </p:cNvSpPr>
          <p:nvPr/>
        </p:nvSpPr>
        <p:spPr bwMode="auto">
          <a:xfrm>
            <a:off x="5033634" y="2189599"/>
            <a:ext cx="816422" cy="958315"/>
          </a:xfrm>
          <a:prstGeom prst="round2DiagRect">
            <a:avLst/>
          </a:prstGeom>
          <a:solidFill>
            <a:schemeClr val="accent1">
              <a:lumMod val="75000"/>
            </a:schemeClr>
          </a:solidFill>
          <a:ln w="12700" algn="ctr">
            <a:noFill/>
            <a:round/>
            <a:headEnd/>
            <a:tailEnd/>
          </a:ln>
        </p:spPr>
        <p:txBody>
          <a:bodyPr wrap="none" lIns="36000" rIns="36000" anchor="ctr"/>
          <a:lstStyle/>
          <a:p>
            <a:pPr algn="ctr">
              <a:buFont typeface="Wingdings" pitchFamily="2" charset="2"/>
              <a:buNone/>
            </a:pPr>
            <a:r>
              <a:rPr lang="ko-KR" altLang="en-US" sz="11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정부 </a:t>
            </a:r>
            <a:r>
              <a:rPr lang="en-US" altLang="ko-KR" sz="11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3.0</a:t>
            </a:r>
            <a:r>
              <a:rPr lang="ko-KR" altLang="en-US" sz="11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의</a:t>
            </a:r>
            <a:endParaRPr lang="en-US" altLang="ko-KR" sz="1100" dirty="0" smtClea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>
              <a:buFont typeface="Wingdings" pitchFamily="2" charset="2"/>
              <a:buNone/>
            </a:pPr>
            <a:r>
              <a:rPr lang="ko-KR" altLang="en-US" sz="11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정</a:t>
            </a:r>
            <a:r>
              <a:rPr lang="ko-KR" altLang="en-US" sz="11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의</a:t>
            </a:r>
            <a:endParaRPr lang="en-US" altLang="ko-KR" sz="1100" dirty="0" smtClea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41" name="직사각형 140"/>
          <p:cNvSpPr/>
          <p:nvPr/>
        </p:nvSpPr>
        <p:spPr>
          <a:xfrm>
            <a:off x="4989003" y="1717928"/>
            <a:ext cx="4572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정부 </a:t>
            </a:r>
            <a:r>
              <a:rPr lang="en-US" altLang="ko-KR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3.0</a:t>
            </a:r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이란</a:t>
            </a:r>
          </a:p>
        </p:txBody>
      </p:sp>
      <p:pic>
        <p:nvPicPr>
          <p:cNvPr id="83" name="Picture 9" descr="C:\Users\woo\Desktop\Untitled-16.png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5033634" y="3786820"/>
            <a:ext cx="4500000" cy="799587"/>
          </a:xfrm>
          <a:prstGeom prst="rect">
            <a:avLst/>
          </a:prstGeom>
          <a:noFill/>
        </p:spPr>
      </p:pic>
      <p:sp>
        <p:nvSpPr>
          <p:cNvPr id="122" name="TextBox 19"/>
          <p:cNvSpPr txBox="1"/>
          <p:nvPr/>
        </p:nvSpPr>
        <p:spPr>
          <a:xfrm>
            <a:off x="5061104" y="4628005"/>
            <a:ext cx="828000" cy="252000"/>
          </a:xfrm>
          <a:prstGeom prst="rect">
            <a:avLst/>
          </a:prstGeom>
          <a:noFill/>
        </p:spPr>
        <p:txBody>
          <a:bodyPr wrap="square" tIns="0" bIns="0" rtlCol="0" anchor="ctr">
            <a:noAutofit/>
            <a:scene3d>
              <a:camera prst="orthographicFront"/>
              <a:lightRig rig="threePt" dir="t"/>
            </a:scene3d>
            <a:sp3d>
              <a:bevelT w="1270" h="1270"/>
              <a:bevelB w="1270" h="1270"/>
            </a:sp3d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marL="200025" indent="-200025" algn="ctr">
              <a:spcAft>
                <a:spcPts val="300"/>
              </a:spcAft>
              <a:buNone/>
            </a:pPr>
            <a:r>
              <a:rPr lang="ko-KR" alt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운영방향</a:t>
            </a:r>
          </a:p>
        </p:txBody>
      </p:sp>
      <p:sp>
        <p:nvSpPr>
          <p:cNvPr id="123" name="TextBox 20"/>
          <p:cNvSpPr txBox="1"/>
          <p:nvPr/>
        </p:nvSpPr>
        <p:spPr>
          <a:xfrm>
            <a:off x="5061104" y="4899853"/>
            <a:ext cx="828000" cy="252000"/>
          </a:xfrm>
          <a:prstGeom prst="rect">
            <a:avLst/>
          </a:prstGeom>
          <a:noFill/>
        </p:spPr>
        <p:txBody>
          <a:bodyPr wrap="square" tIns="0" bIns="0" rtlCol="0" anchor="ctr">
            <a:noAutofit/>
            <a:scene3d>
              <a:camera prst="orthographicFront"/>
              <a:lightRig rig="threePt" dir="t"/>
            </a:scene3d>
            <a:sp3d>
              <a:bevelT w="1270" h="1270"/>
              <a:bevelB w="1270" h="1270"/>
            </a:sp3d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marL="200025" indent="-200025" algn="ctr">
              <a:spcAft>
                <a:spcPts val="300"/>
              </a:spcAft>
              <a:buNone/>
            </a:pPr>
            <a:r>
              <a:rPr lang="ko-KR" alt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핵심가치</a:t>
            </a:r>
          </a:p>
        </p:txBody>
      </p:sp>
      <p:sp>
        <p:nvSpPr>
          <p:cNvPr id="124" name="TextBox 21"/>
          <p:cNvSpPr txBox="1"/>
          <p:nvPr/>
        </p:nvSpPr>
        <p:spPr>
          <a:xfrm>
            <a:off x="5061104" y="5189938"/>
            <a:ext cx="828000" cy="252000"/>
          </a:xfrm>
          <a:prstGeom prst="rect">
            <a:avLst/>
          </a:prstGeom>
          <a:noFill/>
        </p:spPr>
        <p:txBody>
          <a:bodyPr wrap="square" tIns="0" bIns="0" rtlCol="0" anchor="ctr">
            <a:noAutofit/>
            <a:scene3d>
              <a:camera prst="orthographicFront"/>
              <a:lightRig rig="threePt" dir="t"/>
            </a:scene3d>
            <a:sp3d>
              <a:bevelT w="1270" h="1270"/>
              <a:bevelB w="1270" h="1270"/>
            </a:sp3d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marL="200025" indent="-200025" algn="ctr">
              <a:spcAft>
                <a:spcPts val="300"/>
              </a:spcAft>
              <a:buNone/>
            </a:pPr>
            <a:r>
              <a:rPr lang="ko-KR" alt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참여</a:t>
            </a:r>
          </a:p>
        </p:txBody>
      </p:sp>
      <p:sp>
        <p:nvSpPr>
          <p:cNvPr id="125" name="TextBox 22"/>
          <p:cNvSpPr txBox="1"/>
          <p:nvPr/>
        </p:nvSpPr>
        <p:spPr>
          <a:xfrm>
            <a:off x="5061104" y="5708125"/>
            <a:ext cx="828000" cy="252000"/>
          </a:xfrm>
          <a:prstGeom prst="rect">
            <a:avLst/>
          </a:prstGeom>
          <a:noFill/>
        </p:spPr>
        <p:txBody>
          <a:bodyPr wrap="square" tIns="0" bIns="0" rtlCol="0" anchor="ctr">
            <a:noAutofit/>
            <a:scene3d>
              <a:camera prst="orthographicFront"/>
              <a:lightRig rig="threePt" dir="t"/>
            </a:scene3d>
            <a:sp3d>
              <a:bevelT w="1270" h="1270"/>
              <a:bevelB w="1270" h="1270"/>
            </a:sp3d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marL="200025" indent="-200025" algn="ctr">
              <a:spcAft>
                <a:spcPts val="300"/>
              </a:spcAft>
              <a:buNone/>
            </a:pPr>
            <a:r>
              <a:rPr lang="ko-KR" alt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수단</a:t>
            </a:r>
            <a:r>
              <a:rPr lang="en-US" altLang="ko-KR" sz="1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(</a:t>
            </a:r>
            <a:r>
              <a:rPr lang="ko-KR" alt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채널</a:t>
            </a:r>
            <a:r>
              <a:rPr lang="en-US" altLang="ko-KR" sz="1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)</a:t>
            </a:r>
            <a:endParaRPr lang="ko-KR" altLang="en-US" sz="1000" dirty="0" smtClean="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26" name="TextBox 23"/>
          <p:cNvSpPr txBox="1"/>
          <p:nvPr/>
        </p:nvSpPr>
        <p:spPr>
          <a:xfrm>
            <a:off x="5061104" y="5454740"/>
            <a:ext cx="828000" cy="252000"/>
          </a:xfrm>
          <a:prstGeom prst="rect">
            <a:avLst/>
          </a:prstGeom>
          <a:noFill/>
        </p:spPr>
        <p:txBody>
          <a:bodyPr wrap="square" tIns="0" bIns="0" rtlCol="0" anchor="ctr">
            <a:noAutofit/>
            <a:scene3d>
              <a:camera prst="orthographicFront"/>
              <a:lightRig rig="threePt" dir="t"/>
            </a:scene3d>
            <a:sp3d>
              <a:bevelT w="1270" h="1270"/>
              <a:bevelB w="1270" h="1270"/>
            </a:sp3d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marL="200025" indent="-200025" algn="ctr">
              <a:spcAft>
                <a:spcPts val="300"/>
              </a:spcAft>
              <a:buNone/>
            </a:pPr>
            <a:r>
              <a:rPr lang="ko-KR" altLang="en-US" sz="1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행정서비스</a:t>
            </a:r>
          </a:p>
        </p:txBody>
      </p:sp>
      <p:pic>
        <p:nvPicPr>
          <p:cNvPr id="88" name="Picture 6" descr="C:\Users\woo\Desktop\Untitled-13.png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5899203" y="4169322"/>
            <a:ext cx="1142029" cy="1829851"/>
          </a:xfrm>
          <a:prstGeom prst="rect">
            <a:avLst/>
          </a:prstGeom>
          <a:noFill/>
          <a:ln>
            <a:noFill/>
          </a:ln>
        </p:spPr>
      </p:pic>
      <p:sp>
        <p:nvSpPr>
          <p:cNvPr id="116" name="TextBox 24"/>
          <p:cNvSpPr txBox="1"/>
          <p:nvPr/>
        </p:nvSpPr>
        <p:spPr>
          <a:xfrm>
            <a:off x="5951698" y="4628005"/>
            <a:ext cx="1008000" cy="2520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  <a:scene3d>
              <a:camera prst="orthographicFront"/>
              <a:lightRig rig="threePt" dir="t"/>
            </a:scene3d>
            <a:sp3d>
              <a:bevelT w="1270" h="1270"/>
              <a:bevelB w="1270" h="1270"/>
            </a:sp3d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marL="200025" indent="-20002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정부 중심</a:t>
            </a:r>
          </a:p>
        </p:txBody>
      </p:sp>
      <p:sp>
        <p:nvSpPr>
          <p:cNvPr id="117" name="TextBox 36"/>
          <p:cNvSpPr txBox="1"/>
          <p:nvPr/>
        </p:nvSpPr>
        <p:spPr>
          <a:xfrm>
            <a:off x="5951698" y="4898036"/>
            <a:ext cx="1008000" cy="2520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  <a:scene3d>
              <a:camera prst="orthographicFront"/>
              <a:lightRig rig="threePt" dir="t"/>
            </a:scene3d>
            <a:sp3d>
              <a:bevelT w="1270" h="1270"/>
              <a:bevelB w="1270" h="1270"/>
            </a:sp3d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marL="200025" indent="-20002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효율성</a:t>
            </a:r>
          </a:p>
        </p:txBody>
      </p:sp>
      <p:sp>
        <p:nvSpPr>
          <p:cNvPr id="118" name="TextBox 37"/>
          <p:cNvSpPr txBox="1"/>
          <p:nvPr/>
        </p:nvSpPr>
        <p:spPr>
          <a:xfrm>
            <a:off x="5951698" y="5168067"/>
            <a:ext cx="1008000" cy="2520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  <a:scene3d>
              <a:camera prst="orthographicFront"/>
              <a:lightRig rig="threePt" dir="t"/>
            </a:scene3d>
            <a:sp3d>
              <a:bevelT w="1270" h="1270"/>
              <a:bevelB w="1270" h="1270"/>
            </a:sp3d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marL="200025" indent="-200025" algn="ctr" fontAlgn="auto">
              <a:spcBef>
                <a:spcPts val="0"/>
              </a:spcBef>
              <a:spcAft>
                <a:spcPts val="300"/>
              </a:spcAft>
              <a:buNone/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관 주도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·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동원 방식</a:t>
            </a:r>
            <a:endParaRPr lang="ko-KR" altLang="en-US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19" name="TextBox 38"/>
          <p:cNvSpPr txBox="1"/>
          <p:nvPr/>
        </p:nvSpPr>
        <p:spPr>
          <a:xfrm>
            <a:off x="5951698" y="5708125"/>
            <a:ext cx="1008000" cy="2520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  <a:scene3d>
              <a:camera prst="orthographicFront"/>
              <a:lightRig rig="threePt" dir="t"/>
            </a:scene3d>
            <a:sp3d>
              <a:bevelT w="1270" h="1270"/>
              <a:bevelB w="1270" h="1270"/>
            </a:sp3d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marL="200025" indent="-20002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직접 방문</a:t>
            </a:r>
          </a:p>
        </p:txBody>
      </p:sp>
      <p:sp>
        <p:nvSpPr>
          <p:cNvPr id="120" name="TextBox 39"/>
          <p:cNvSpPr txBox="1"/>
          <p:nvPr/>
        </p:nvSpPr>
        <p:spPr>
          <a:xfrm>
            <a:off x="5951698" y="5438098"/>
            <a:ext cx="1008000" cy="2520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  <a:scene3d>
              <a:camera prst="orthographicFront"/>
              <a:lightRig rig="threePt" dir="t"/>
            </a:scene3d>
            <a:sp3d>
              <a:bevelT w="1270" h="1270"/>
              <a:bevelB w="1270" h="1270"/>
            </a:sp3d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marL="200025" indent="-200025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일방향 제공</a:t>
            </a:r>
            <a:endParaRPr lang="ko-KR" altLang="en-US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pic>
        <p:nvPicPr>
          <p:cNvPr id="94" name="Picture 7" descr="C:\Users\woo\Desktop\Untitled-14.png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7005228" y="4051914"/>
            <a:ext cx="1171854" cy="1944216"/>
          </a:xfrm>
          <a:prstGeom prst="rect">
            <a:avLst/>
          </a:prstGeom>
          <a:noFill/>
          <a:ln>
            <a:noFill/>
          </a:ln>
        </p:spPr>
      </p:pic>
      <p:sp>
        <p:nvSpPr>
          <p:cNvPr id="111" name="TextBox 47"/>
          <p:cNvSpPr txBox="1"/>
          <p:nvPr/>
        </p:nvSpPr>
        <p:spPr>
          <a:xfrm>
            <a:off x="7091525" y="4628005"/>
            <a:ext cx="1008000" cy="2520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  <a:scene3d>
              <a:camera prst="orthographicFront"/>
              <a:lightRig rig="threePt" dir="t"/>
            </a:scene3d>
            <a:sp3d>
              <a:bevelT w="1270" h="1270"/>
              <a:bevelB w="1270" h="1270"/>
            </a:sp3d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marL="200025" indent="-20002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국민 중심</a:t>
            </a:r>
          </a:p>
        </p:txBody>
      </p:sp>
      <p:sp>
        <p:nvSpPr>
          <p:cNvPr id="112" name="TextBox 48"/>
          <p:cNvSpPr txBox="1"/>
          <p:nvPr/>
        </p:nvSpPr>
        <p:spPr>
          <a:xfrm>
            <a:off x="7091525" y="4898036"/>
            <a:ext cx="1008000" cy="2520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  <a:scene3d>
              <a:camera prst="orthographicFront"/>
              <a:lightRig rig="threePt" dir="t"/>
            </a:scene3d>
            <a:sp3d>
              <a:bevelT w="1270" h="1270"/>
              <a:bevelB w="1270" h="1270"/>
            </a:sp3d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marL="200025" indent="-20002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민주</a:t>
            </a:r>
            <a:r>
              <a: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성</a:t>
            </a:r>
            <a:endParaRPr lang="ko-KR" altLang="en-US" sz="900" dirty="0" smtClean="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13" name="TextBox 49"/>
          <p:cNvSpPr txBox="1"/>
          <p:nvPr/>
        </p:nvSpPr>
        <p:spPr>
          <a:xfrm>
            <a:off x="7091525" y="5168067"/>
            <a:ext cx="1008000" cy="2520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  <a:scene3d>
              <a:camera prst="orthographicFront"/>
              <a:lightRig rig="threePt" dir="t"/>
            </a:scene3d>
            <a:sp3d>
              <a:bevelT w="1270" h="1270"/>
              <a:bevelB w="1270" h="1270"/>
            </a:sp3d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marL="200025" indent="-200025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제한된 공개</a:t>
            </a:r>
            <a:r>
              <a:rPr lang="en-US" altLang="ko-KR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·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참여</a:t>
            </a:r>
            <a:endParaRPr lang="ko-KR" altLang="en-US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14" name="TextBox 50"/>
          <p:cNvSpPr txBox="1"/>
          <p:nvPr/>
        </p:nvSpPr>
        <p:spPr>
          <a:xfrm>
            <a:off x="7091525" y="5708125"/>
            <a:ext cx="1008000" cy="2520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  <a:scene3d>
              <a:camera prst="orthographicFront"/>
              <a:lightRig rig="threePt" dir="t"/>
            </a:scene3d>
            <a:sp3d>
              <a:bevelT w="1270" h="1270"/>
              <a:bevelB w="1270" h="1270"/>
            </a:sp3d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marL="200025" indent="-20002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인터넷</a:t>
            </a:r>
          </a:p>
        </p:txBody>
      </p:sp>
      <p:sp>
        <p:nvSpPr>
          <p:cNvPr id="115" name="TextBox 51"/>
          <p:cNvSpPr txBox="1"/>
          <p:nvPr/>
        </p:nvSpPr>
        <p:spPr>
          <a:xfrm>
            <a:off x="7091525" y="5438098"/>
            <a:ext cx="1008000" cy="2520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  <a:scene3d>
              <a:camera prst="orthographicFront"/>
              <a:lightRig rig="threePt" dir="t"/>
            </a:scene3d>
            <a:sp3d>
              <a:bevelT w="1270" h="1270"/>
              <a:bevelB w="1270" h="1270"/>
            </a:sp3d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marL="200025" indent="-200025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양방향 제공</a:t>
            </a:r>
            <a:endParaRPr lang="ko-KR" altLang="en-US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pic>
        <p:nvPicPr>
          <p:cNvPr id="100" name="Picture 8" descr="C:\Users\woo\Desktop\Untitled-15.png"/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8172884" y="3936761"/>
            <a:ext cx="1280616" cy="2056382"/>
          </a:xfrm>
          <a:prstGeom prst="rect">
            <a:avLst/>
          </a:prstGeom>
          <a:noFill/>
          <a:ln>
            <a:noFill/>
          </a:ln>
        </p:spPr>
      </p:pic>
      <p:sp>
        <p:nvSpPr>
          <p:cNvPr id="106" name="TextBox 59"/>
          <p:cNvSpPr txBox="1"/>
          <p:nvPr/>
        </p:nvSpPr>
        <p:spPr>
          <a:xfrm>
            <a:off x="8201945" y="4628005"/>
            <a:ext cx="1188000" cy="2520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  <a:scene3d>
              <a:camera prst="orthographicFront"/>
              <a:lightRig rig="threePt" dir="t"/>
            </a:scene3d>
            <a:sp3d>
              <a:bevelT w="1270" h="1270"/>
              <a:bevelB w="1270" h="1270"/>
            </a:sp3d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marL="200025" indent="-20002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국민 개개인 중심</a:t>
            </a:r>
          </a:p>
        </p:txBody>
      </p:sp>
      <p:sp>
        <p:nvSpPr>
          <p:cNvPr id="107" name="TextBox 36"/>
          <p:cNvSpPr txBox="1"/>
          <p:nvPr/>
        </p:nvSpPr>
        <p:spPr>
          <a:xfrm>
            <a:off x="8201945" y="4893990"/>
            <a:ext cx="1188000" cy="2520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  <a:scene3d>
              <a:camera prst="orthographicFront"/>
              <a:lightRig rig="threePt" dir="t"/>
            </a:scene3d>
            <a:sp3d>
              <a:bevelT w="1270" h="1270"/>
              <a:bevelB w="1270" h="1270"/>
            </a:sp3d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marL="200025" indent="-20002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확장된 민주성</a:t>
            </a:r>
          </a:p>
        </p:txBody>
      </p:sp>
      <p:sp>
        <p:nvSpPr>
          <p:cNvPr id="108" name="TextBox 61"/>
          <p:cNvSpPr txBox="1"/>
          <p:nvPr/>
        </p:nvSpPr>
        <p:spPr>
          <a:xfrm>
            <a:off x="8201945" y="5159975"/>
            <a:ext cx="1188000" cy="252000"/>
          </a:xfrm>
          <a:prstGeom prst="rect">
            <a:avLst/>
          </a:prstGeom>
          <a:noFill/>
        </p:spPr>
        <p:txBody>
          <a:bodyPr wrap="square" tIns="0" bIns="0" rtlCol="0" anchor="ctr">
            <a:noAutofit/>
            <a:scene3d>
              <a:camera prst="orthographicFront"/>
              <a:lightRig rig="threePt" dir="t"/>
            </a:scene3d>
            <a:sp3d>
              <a:bevelT w="1270" h="1270"/>
              <a:bevelB w="1270" h="1270"/>
            </a:sp3d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marL="200025" indent="-200025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ko-KR" altLang="en-US" sz="900" spc="-1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능동적 공개</a:t>
            </a:r>
            <a:r>
              <a:rPr lang="en-US" altLang="ko-KR" sz="900" spc="-1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·</a:t>
            </a:r>
            <a:r>
              <a:rPr lang="ko-KR" altLang="en-US" sz="900" spc="-1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참여</a:t>
            </a:r>
            <a:r>
              <a:rPr lang="en-US" altLang="ko-KR" sz="900" spc="-15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 </a:t>
            </a:r>
          </a:p>
          <a:p>
            <a:pPr marL="200025" indent="-200025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ko-KR" altLang="en-US" sz="900" spc="-1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개방</a:t>
            </a:r>
            <a:r>
              <a:rPr lang="en-US" altLang="ko-KR" sz="900" spc="-1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·</a:t>
            </a:r>
            <a:r>
              <a:rPr lang="ko-KR" altLang="en-US" sz="900" spc="-1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공유</a:t>
            </a:r>
            <a:r>
              <a:rPr lang="en-US" altLang="ko-KR" sz="900" spc="-1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·</a:t>
            </a:r>
            <a:r>
              <a:rPr lang="ko-KR" altLang="en-US" sz="900" spc="-1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소통</a:t>
            </a:r>
            <a:r>
              <a:rPr lang="en-US" altLang="ko-KR" sz="900" spc="-1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·</a:t>
            </a:r>
            <a:r>
              <a:rPr lang="ko-KR" altLang="en-US" sz="900" spc="-1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협력</a:t>
            </a:r>
            <a:endParaRPr lang="ko-KR" altLang="en-US" sz="900" spc="-15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09" name="TextBox 62"/>
          <p:cNvSpPr txBox="1"/>
          <p:nvPr/>
        </p:nvSpPr>
        <p:spPr>
          <a:xfrm>
            <a:off x="8201945" y="5708125"/>
            <a:ext cx="1188000" cy="2520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  <a:scene3d>
              <a:camera prst="orthographicFront"/>
              <a:lightRig rig="threePt" dir="t"/>
            </a:scene3d>
            <a:sp3d>
              <a:bevelT w="1270" h="1270"/>
              <a:bevelB w="1270" h="1270"/>
            </a:sp3d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marL="200025" indent="-20002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900" spc="-1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무선 인터넷</a:t>
            </a:r>
            <a:r>
              <a:rPr lang="en-US" altLang="ko-KR" sz="900" spc="-15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 </a:t>
            </a:r>
            <a:r>
              <a:rPr lang="ko-KR" altLang="en-US" sz="900" spc="-1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스마트 모바일</a:t>
            </a:r>
          </a:p>
        </p:txBody>
      </p:sp>
      <p:sp>
        <p:nvSpPr>
          <p:cNvPr id="110" name="TextBox 52"/>
          <p:cNvSpPr txBox="1"/>
          <p:nvPr/>
        </p:nvSpPr>
        <p:spPr>
          <a:xfrm>
            <a:off x="8201945" y="5425960"/>
            <a:ext cx="1188000" cy="2520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  <a:scene3d>
              <a:camera prst="orthographicFront"/>
              <a:lightRig rig="threePt" dir="t"/>
            </a:scene3d>
            <a:sp3d>
              <a:bevelT w="1270" h="1270"/>
              <a:bevelB w="1270" h="1270"/>
            </a:sp3d>
          </a:bodyPr>
          <a:lstStyle>
            <a:defPPr>
              <a:defRPr lang="ko-KR"/>
            </a:defPPr>
            <a:lvl1pPr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1pPr>
            <a:lvl2pPr marL="4572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2pPr>
            <a:lvl3pPr marL="9144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3pPr>
            <a:lvl4pPr marL="13716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4pPr>
            <a:lvl5pPr marL="1828800" algn="ctr" rtl="0" fontAlgn="base" latinLnBrk="1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5pPr>
            <a:lvl6pPr marL="22860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6pPr>
            <a:lvl7pPr marL="27432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7pPr>
            <a:lvl8pPr marL="32004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8pPr>
            <a:lvl9pPr marL="3657600" algn="l" defTabSz="914400" rtl="0" eaLnBrk="1" latinLnBrk="1" hangingPunct="1">
              <a:defRPr kumimoji="1" kern="1200">
                <a:solidFill>
                  <a:schemeClr val="tx1"/>
                </a:solidFill>
                <a:latin typeface="굴림" charset="-127"/>
                <a:ea typeface="굴림" charset="-127"/>
                <a:cs typeface="+mn-cs"/>
              </a:defRPr>
            </a:lvl9pPr>
          </a:lstStyle>
          <a:p>
            <a:pPr marL="200025" indent="-200025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양방향</a:t>
            </a:r>
            <a:r>
              <a:rPr lang="en-US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·</a:t>
            </a:r>
            <a:r>
              <a:rPr lang="ko-KR" alt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맞춤형 제공</a:t>
            </a:r>
            <a:endParaRPr lang="ko-KR" altLang="en-US" sz="9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pic>
        <p:nvPicPr>
          <p:cNvPr id="129" name="Picture 5" descr="C:\Users\woo\Desktop\Untitled-12.png"/>
          <p:cNvPicPr>
            <a:picLocks noChangeAspect="1" noChangeArrowheads="1"/>
          </p:cNvPicPr>
          <p:nvPr/>
        </p:nvPicPr>
        <p:blipFill>
          <a:blip r:embed="rId6" cstate="email"/>
          <a:srcRect/>
          <a:stretch>
            <a:fillRect/>
          </a:stretch>
        </p:blipFill>
        <p:spPr bwMode="auto">
          <a:xfrm>
            <a:off x="5061104" y="4861120"/>
            <a:ext cx="828000" cy="57618"/>
          </a:xfrm>
          <a:prstGeom prst="rect">
            <a:avLst/>
          </a:prstGeom>
          <a:noFill/>
        </p:spPr>
      </p:pic>
      <p:pic>
        <p:nvPicPr>
          <p:cNvPr id="90" name="그림 89" descr="Untitled-1 copy.png"/>
          <p:cNvPicPr>
            <a:picLocks noChangeAspect="1"/>
          </p:cNvPicPr>
          <p:nvPr/>
        </p:nvPicPr>
        <p:blipFill>
          <a:blip r:embed="rId7" cstate="email"/>
          <a:srcRect/>
          <a:stretch>
            <a:fillRect/>
          </a:stretch>
        </p:blipFill>
        <p:spPr>
          <a:xfrm>
            <a:off x="5951698" y="4864745"/>
            <a:ext cx="1008000" cy="50106"/>
          </a:xfrm>
          <a:prstGeom prst="rect">
            <a:avLst/>
          </a:prstGeom>
        </p:spPr>
      </p:pic>
      <p:pic>
        <p:nvPicPr>
          <p:cNvPr id="96" name="그림 95" descr="Untitled-1 copy.png"/>
          <p:cNvPicPr>
            <a:picLocks noChangeAspect="1"/>
          </p:cNvPicPr>
          <p:nvPr/>
        </p:nvPicPr>
        <p:blipFill>
          <a:blip r:embed="rId8" cstate="email"/>
          <a:srcRect/>
          <a:stretch>
            <a:fillRect/>
          </a:stretch>
        </p:blipFill>
        <p:spPr>
          <a:xfrm>
            <a:off x="7091525" y="4864745"/>
            <a:ext cx="1008000" cy="50956"/>
          </a:xfrm>
          <a:prstGeom prst="rect">
            <a:avLst/>
          </a:prstGeom>
          <a:noFill/>
          <a:ln>
            <a:noFill/>
          </a:ln>
        </p:spPr>
      </p:pic>
      <p:pic>
        <p:nvPicPr>
          <p:cNvPr id="102" name="그림 101" descr="Untitled-1 copy.png"/>
          <p:cNvPicPr>
            <a:picLocks noChangeAspect="1"/>
          </p:cNvPicPr>
          <p:nvPr/>
        </p:nvPicPr>
        <p:blipFill>
          <a:blip r:embed="rId9" cstate="email"/>
          <a:srcRect/>
          <a:stretch>
            <a:fillRect/>
          </a:stretch>
        </p:blipFill>
        <p:spPr>
          <a:xfrm>
            <a:off x="8201945" y="4862722"/>
            <a:ext cx="1188000" cy="59056"/>
          </a:xfrm>
          <a:prstGeom prst="rect">
            <a:avLst/>
          </a:prstGeom>
        </p:spPr>
      </p:pic>
      <p:pic>
        <p:nvPicPr>
          <p:cNvPr id="128" name="Picture 5" descr="C:\Users\woo\Desktop\Untitled-12.png"/>
          <p:cNvPicPr>
            <a:picLocks noChangeAspect="1" noChangeArrowheads="1"/>
          </p:cNvPicPr>
          <p:nvPr/>
        </p:nvPicPr>
        <p:blipFill>
          <a:blip r:embed="rId10" cstate="email"/>
          <a:srcRect/>
          <a:stretch>
            <a:fillRect/>
          </a:stretch>
        </p:blipFill>
        <p:spPr bwMode="auto">
          <a:xfrm>
            <a:off x="5061104" y="5132968"/>
            <a:ext cx="828000" cy="75855"/>
          </a:xfrm>
          <a:prstGeom prst="rect">
            <a:avLst/>
          </a:prstGeom>
          <a:noFill/>
        </p:spPr>
      </p:pic>
      <p:pic>
        <p:nvPicPr>
          <p:cNvPr id="91" name="그림 90" descr="Untitled-1 copy.png"/>
          <p:cNvPicPr>
            <a:picLocks noChangeAspect="1"/>
          </p:cNvPicPr>
          <p:nvPr/>
        </p:nvPicPr>
        <p:blipFill>
          <a:blip r:embed="rId11" cstate="email"/>
          <a:srcRect/>
          <a:stretch>
            <a:fillRect/>
          </a:stretch>
        </p:blipFill>
        <p:spPr>
          <a:xfrm>
            <a:off x="5951698" y="5134776"/>
            <a:ext cx="1008000" cy="50106"/>
          </a:xfrm>
          <a:prstGeom prst="rect">
            <a:avLst/>
          </a:prstGeom>
        </p:spPr>
      </p:pic>
      <p:pic>
        <p:nvPicPr>
          <p:cNvPr id="97" name="그림 96" descr="Untitled-1 copy.png"/>
          <p:cNvPicPr>
            <a:picLocks noChangeAspect="1"/>
          </p:cNvPicPr>
          <p:nvPr/>
        </p:nvPicPr>
        <p:blipFill>
          <a:blip r:embed="rId12" cstate="email"/>
          <a:srcRect/>
          <a:stretch>
            <a:fillRect/>
          </a:stretch>
        </p:blipFill>
        <p:spPr>
          <a:xfrm>
            <a:off x="7091525" y="5134776"/>
            <a:ext cx="1008000" cy="50956"/>
          </a:xfrm>
          <a:prstGeom prst="rect">
            <a:avLst/>
          </a:prstGeom>
          <a:noFill/>
          <a:ln>
            <a:noFill/>
          </a:ln>
        </p:spPr>
      </p:pic>
      <p:pic>
        <p:nvPicPr>
          <p:cNvPr id="103" name="그림 102" descr="Untitled-1 copy.png"/>
          <p:cNvPicPr>
            <a:picLocks noChangeAspect="1"/>
          </p:cNvPicPr>
          <p:nvPr/>
        </p:nvPicPr>
        <p:blipFill>
          <a:blip r:embed="rId13" cstate="email"/>
          <a:srcRect/>
          <a:stretch>
            <a:fillRect/>
          </a:stretch>
        </p:blipFill>
        <p:spPr>
          <a:xfrm>
            <a:off x="8201945" y="5128707"/>
            <a:ext cx="1188000" cy="59056"/>
          </a:xfrm>
          <a:prstGeom prst="rect">
            <a:avLst/>
          </a:prstGeom>
        </p:spPr>
      </p:pic>
      <p:pic>
        <p:nvPicPr>
          <p:cNvPr id="127" name="Picture 5" descr="C:\Users\woo\Desktop\Untitled-12.png"/>
          <p:cNvPicPr>
            <a:picLocks noChangeAspect="1" noChangeArrowheads="1"/>
          </p:cNvPicPr>
          <p:nvPr/>
        </p:nvPicPr>
        <p:blipFill>
          <a:blip r:embed="rId14" cstate="email"/>
          <a:srcRect/>
          <a:stretch>
            <a:fillRect/>
          </a:stretch>
        </p:blipFill>
        <p:spPr bwMode="auto">
          <a:xfrm>
            <a:off x="5061104" y="5423053"/>
            <a:ext cx="828000" cy="50572"/>
          </a:xfrm>
          <a:prstGeom prst="rect">
            <a:avLst/>
          </a:prstGeom>
          <a:noFill/>
        </p:spPr>
      </p:pic>
      <p:pic>
        <p:nvPicPr>
          <p:cNvPr id="92" name="그림 91" descr="Untitled-1 copy.png"/>
          <p:cNvPicPr>
            <a:picLocks noChangeAspect="1"/>
          </p:cNvPicPr>
          <p:nvPr/>
        </p:nvPicPr>
        <p:blipFill>
          <a:blip r:embed="rId15" cstate="email"/>
          <a:srcRect/>
          <a:stretch>
            <a:fillRect/>
          </a:stretch>
        </p:blipFill>
        <p:spPr>
          <a:xfrm>
            <a:off x="5951698" y="5404807"/>
            <a:ext cx="1008000" cy="50106"/>
          </a:xfrm>
          <a:prstGeom prst="rect">
            <a:avLst/>
          </a:prstGeom>
        </p:spPr>
      </p:pic>
      <p:pic>
        <p:nvPicPr>
          <p:cNvPr id="98" name="그림 97" descr="Untitled-1 copy.png"/>
          <p:cNvPicPr>
            <a:picLocks noChangeAspect="1"/>
          </p:cNvPicPr>
          <p:nvPr/>
        </p:nvPicPr>
        <p:blipFill>
          <a:blip r:embed="rId16" cstate="email"/>
          <a:srcRect/>
          <a:stretch>
            <a:fillRect/>
          </a:stretch>
        </p:blipFill>
        <p:spPr>
          <a:xfrm>
            <a:off x="7091525" y="5404807"/>
            <a:ext cx="1008000" cy="50956"/>
          </a:xfrm>
          <a:prstGeom prst="rect">
            <a:avLst/>
          </a:prstGeom>
          <a:noFill/>
          <a:ln>
            <a:noFill/>
          </a:ln>
        </p:spPr>
      </p:pic>
      <p:pic>
        <p:nvPicPr>
          <p:cNvPr id="104" name="그림 103" descr="Untitled-1 copy.png"/>
          <p:cNvPicPr>
            <a:picLocks noChangeAspect="1"/>
          </p:cNvPicPr>
          <p:nvPr/>
        </p:nvPicPr>
        <p:blipFill>
          <a:blip r:embed="rId17" cstate="email"/>
          <a:srcRect/>
          <a:stretch>
            <a:fillRect/>
          </a:stretch>
        </p:blipFill>
        <p:spPr>
          <a:xfrm>
            <a:off x="8201945" y="5394692"/>
            <a:ext cx="1188000" cy="59056"/>
          </a:xfrm>
          <a:prstGeom prst="rect">
            <a:avLst/>
          </a:prstGeom>
        </p:spPr>
      </p:pic>
      <p:pic>
        <p:nvPicPr>
          <p:cNvPr id="121" name="Picture 5" descr="C:\Users\woo\Desktop\Untitled-12.png"/>
          <p:cNvPicPr>
            <a:picLocks noChangeAspect="1" noChangeArrowheads="1"/>
          </p:cNvPicPr>
          <p:nvPr/>
        </p:nvPicPr>
        <p:blipFill>
          <a:blip r:embed="rId18" cstate="email"/>
          <a:srcRect/>
          <a:stretch>
            <a:fillRect/>
          </a:stretch>
        </p:blipFill>
        <p:spPr bwMode="auto">
          <a:xfrm>
            <a:off x="5061104" y="5687855"/>
            <a:ext cx="828000" cy="39153"/>
          </a:xfrm>
          <a:prstGeom prst="rect">
            <a:avLst/>
          </a:prstGeom>
          <a:noFill/>
        </p:spPr>
      </p:pic>
      <p:pic>
        <p:nvPicPr>
          <p:cNvPr id="93" name="그림 92" descr="Untitled-1 copy.png"/>
          <p:cNvPicPr>
            <a:picLocks noChangeAspect="1"/>
          </p:cNvPicPr>
          <p:nvPr/>
        </p:nvPicPr>
        <p:blipFill>
          <a:blip r:embed="rId19" cstate="email"/>
          <a:srcRect/>
          <a:stretch>
            <a:fillRect/>
          </a:stretch>
        </p:blipFill>
        <p:spPr>
          <a:xfrm>
            <a:off x="5951698" y="5674838"/>
            <a:ext cx="1008000" cy="50106"/>
          </a:xfrm>
          <a:prstGeom prst="rect">
            <a:avLst/>
          </a:prstGeom>
        </p:spPr>
      </p:pic>
      <p:pic>
        <p:nvPicPr>
          <p:cNvPr id="99" name="그림 98" descr="Untitled-1 copy.png"/>
          <p:cNvPicPr>
            <a:picLocks noChangeAspect="1"/>
          </p:cNvPicPr>
          <p:nvPr/>
        </p:nvPicPr>
        <p:blipFill>
          <a:blip r:embed="rId20" cstate="email"/>
          <a:srcRect/>
          <a:stretch>
            <a:fillRect/>
          </a:stretch>
        </p:blipFill>
        <p:spPr>
          <a:xfrm>
            <a:off x="7091525" y="5674838"/>
            <a:ext cx="1008000" cy="50956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" name="그림 104" descr="Untitled-1 copy.png"/>
          <p:cNvPicPr>
            <a:picLocks noChangeAspect="1"/>
          </p:cNvPicPr>
          <p:nvPr/>
        </p:nvPicPr>
        <p:blipFill>
          <a:blip r:embed="rId21" cstate="email"/>
          <a:srcRect/>
          <a:stretch>
            <a:fillRect/>
          </a:stretch>
        </p:blipFill>
        <p:spPr>
          <a:xfrm>
            <a:off x="8201945" y="5660678"/>
            <a:ext cx="1188000" cy="78739"/>
          </a:xfrm>
          <a:prstGeom prst="rect">
            <a:avLst/>
          </a:prstGeom>
        </p:spPr>
      </p:pic>
      <p:grpSp>
        <p:nvGrpSpPr>
          <p:cNvPr id="3" name="그룹 171"/>
          <p:cNvGrpSpPr/>
          <p:nvPr/>
        </p:nvGrpSpPr>
        <p:grpSpPr>
          <a:xfrm>
            <a:off x="6104656" y="3547857"/>
            <a:ext cx="720000" cy="820314"/>
            <a:chOff x="6095130" y="3717032"/>
            <a:chExt cx="720000" cy="820314"/>
          </a:xfrm>
        </p:grpSpPr>
        <p:pic>
          <p:nvPicPr>
            <p:cNvPr id="134" name="Picture 4" descr="C:\Users\woo\Desktop\Untitled-11.png"/>
            <p:cNvPicPr>
              <a:picLocks noChangeAspect="1" noChangeArrowheads="1"/>
            </p:cNvPicPr>
            <p:nvPr/>
          </p:nvPicPr>
          <p:blipFill>
            <a:blip r:embed="rId22" cstate="email"/>
            <a:srcRect/>
            <a:stretch>
              <a:fillRect/>
            </a:stretch>
          </p:blipFill>
          <p:spPr bwMode="auto">
            <a:xfrm>
              <a:off x="6095130" y="3717032"/>
              <a:ext cx="720000" cy="820314"/>
            </a:xfrm>
            <a:prstGeom prst="rect">
              <a:avLst/>
            </a:prstGeom>
            <a:noFill/>
          </p:spPr>
        </p:pic>
        <p:sp>
          <p:nvSpPr>
            <p:cNvPr id="135" name="TextBox 10"/>
            <p:cNvSpPr txBox="1"/>
            <p:nvPr/>
          </p:nvSpPr>
          <p:spPr>
            <a:xfrm>
              <a:off x="6149130" y="3958059"/>
              <a:ext cx="612000" cy="252000"/>
            </a:xfrm>
            <a:prstGeom prst="rect">
              <a:avLst/>
            </a:prstGeom>
            <a:noFill/>
          </p:spPr>
          <p:txBody>
            <a:bodyPr wrap="square" lIns="36000" rIns="36000" rtlCol="0" anchor="ctr">
              <a:noAutofit/>
              <a:scene3d>
                <a:camera prst="orthographicFront"/>
                <a:lightRig rig="threePt" dir="t"/>
              </a:scene3d>
              <a:sp3d contourW="31750">
                <a:bevelT w="1270" h="63500"/>
                <a:bevelB w="1270" h="1270"/>
                <a:contourClr>
                  <a:schemeClr val="bg1"/>
                </a:contourClr>
              </a:sp3d>
            </a:bodyPr>
            <a:lstStyle>
              <a:defPPr>
                <a:defRPr lang="ko-KR"/>
              </a:defPPr>
              <a:lvl1pPr algn="ctr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1pPr>
              <a:lvl2pPr marL="457200" algn="ctr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2pPr>
              <a:lvl3pPr marL="914400" algn="ctr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3pPr>
              <a:lvl4pPr marL="1371600" algn="ctr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4pPr>
              <a:lvl5pPr marL="1828800" algn="ctr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9pPr>
            </a:lstStyle>
            <a:p>
              <a:pPr algn="ctr" latinLnBrk="0">
                <a:buNone/>
              </a:pPr>
              <a:r>
                <a:rPr lang="ko-KR" altLang="en-US" sz="800" dirty="0" smtClean="0">
                  <a:solidFill>
                    <a:srgbClr val="002277"/>
                  </a:solidFill>
                  <a:latin typeface="+mn-ea"/>
                  <a:ea typeface="+mn-ea"/>
                </a:rPr>
                <a:t>정부</a:t>
              </a:r>
              <a:r>
                <a:rPr lang="en-US" altLang="ko-KR" sz="800" dirty="0" smtClean="0">
                  <a:solidFill>
                    <a:srgbClr val="002277"/>
                  </a:solidFill>
                  <a:latin typeface="+mn-ea"/>
                  <a:ea typeface="+mn-ea"/>
                </a:rPr>
                <a:t>1.0</a:t>
              </a:r>
              <a:endParaRPr lang="ko-KR" altLang="en-US" sz="800" dirty="0">
                <a:solidFill>
                  <a:srgbClr val="002277"/>
                </a:solidFill>
                <a:latin typeface="+mn-ea"/>
                <a:ea typeface="+mn-ea"/>
              </a:endParaRPr>
            </a:p>
          </p:txBody>
        </p:sp>
      </p:grpSp>
      <p:grpSp>
        <p:nvGrpSpPr>
          <p:cNvPr id="4" name="그룹 173"/>
          <p:cNvGrpSpPr/>
          <p:nvPr/>
        </p:nvGrpSpPr>
        <p:grpSpPr>
          <a:xfrm>
            <a:off x="8314680" y="3251200"/>
            <a:ext cx="828000" cy="954217"/>
            <a:chOff x="8314680" y="3420375"/>
            <a:chExt cx="828000" cy="954217"/>
          </a:xfrm>
        </p:grpSpPr>
        <p:pic>
          <p:nvPicPr>
            <p:cNvPr id="130" name="Picture 2" descr="C:\Users\woo\Desktop\Untitled-9.png"/>
            <p:cNvPicPr>
              <a:picLocks noChangeAspect="1" noChangeArrowheads="1"/>
            </p:cNvPicPr>
            <p:nvPr/>
          </p:nvPicPr>
          <p:blipFill>
            <a:blip r:embed="rId23" cstate="email"/>
            <a:stretch>
              <a:fillRect/>
            </a:stretch>
          </p:blipFill>
          <p:spPr bwMode="auto">
            <a:xfrm>
              <a:off x="8314680" y="3420375"/>
              <a:ext cx="828000" cy="95421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31" name="TextBox 16"/>
            <p:cNvSpPr txBox="1"/>
            <p:nvPr/>
          </p:nvSpPr>
          <p:spPr>
            <a:xfrm>
              <a:off x="8426636" y="3708434"/>
              <a:ext cx="612000" cy="252000"/>
            </a:xfrm>
            <a:prstGeom prst="rect">
              <a:avLst/>
            </a:prstGeom>
            <a:noFill/>
          </p:spPr>
          <p:txBody>
            <a:bodyPr wrap="square" lIns="36000" rIns="36000" rtlCol="0" anchor="ctr">
              <a:noAutofit/>
              <a:scene3d>
                <a:camera prst="orthographicFront"/>
                <a:lightRig rig="threePt" dir="t"/>
              </a:scene3d>
              <a:sp3d contourW="31750">
                <a:bevelT w="1270" h="63500"/>
                <a:bevelB w="1270" h="1270"/>
                <a:contourClr>
                  <a:schemeClr val="bg1"/>
                </a:contourClr>
              </a:sp3d>
            </a:bodyPr>
            <a:lstStyle>
              <a:defPPr>
                <a:defRPr lang="ko-KR"/>
              </a:defPPr>
              <a:lvl1pPr algn="ctr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1pPr>
              <a:lvl2pPr marL="457200" algn="ctr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2pPr>
              <a:lvl3pPr marL="914400" algn="ctr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3pPr>
              <a:lvl4pPr marL="1371600" algn="ctr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4pPr>
              <a:lvl5pPr marL="1828800" algn="ctr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9pPr>
            </a:lstStyle>
            <a:p>
              <a:pPr algn="ctr" latinLnBrk="0">
                <a:buNone/>
              </a:pPr>
              <a:r>
                <a:rPr lang="ko-KR" altLang="en-US" sz="800" dirty="0" smtClean="0">
                  <a:solidFill>
                    <a:srgbClr val="008A3E"/>
                  </a:solidFill>
                  <a:latin typeface="+mn-ea"/>
                  <a:ea typeface="+mn-ea"/>
                </a:rPr>
                <a:t>정부</a:t>
              </a:r>
              <a:r>
                <a:rPr lang="en-US" altLang="ko-KR" sz="800" dirty="0" smtClean="0">
                  <a:solidFill>
                    <a:srgbClr val="008A3E"/>
                  </a:solidFill>
                  <a:latin typeface="+mn-ea"/>
                  <a:ea typeface="+mn-ea"/>
                </a:rPr>
                <a:t>3.0</a:t>
              </a:r>
              <a:endParaRPr lang="ko-KR" altLang="en-US" sz="800" dirty="0">
                <a:solidFill>
                  <a:srgbClr val="008A3E"/>
                </a:solidFill>
                <a:latin typeface="+mn-ea"/>
                <a:ea typeface="+mn-ea"/>
              </a:endParaRPr>
            </a:p>
          </p:txBody>
        </p:sp>
      </p:grpSp>
      <p:grpSp>
        <p:nvGrpSpPr>
          <p:cNvPr id="5" name="그룹 172"/>
          <p:cNvGrpSpPr/>
          <p:nvPr/>
        </p:nvGrpSpPr>
        <p:grpSpPr>
          <a:xfrm>
            <a:off x="7146876" y="3439845"/>
            <a:ext cx="774000" cy="883480"/>
            <a:chOff x="7219747" y="3609020"/>
            <a:chExt cx="774000" cy="883480"/>
          </a:xfrm>
        </p:grpSpPr>
        <p:pic>
          <p:nvPicPr>
            <p:cNvPr id="132" name="Picture 3" descr="C:\Users\woo\Desktop\Untitled-10.png"/>
            <p:cNvPicPr>
              <a:picLocks noChangeAspect="1" noChangeArrowheads="1"/>
            </p:cNvPicPr>
            <p:nvPr/>
          </p:nvPicPr>
          <p:blipFill>
            <a:blip r:embed="rId24" cstate="email"/>
            <a:srcRect/>
            <a:stretch>
              <a:fillRect/>
            </a:stretch>
          </p:blipFill>
          <p:spPr bwMode="auto">
            <a:xfrm>
              <a:off x="7219747" y="3609020"/>
              <a:ext cx="774000" cy="883480"/>
            </a:xfrm>
            <a:prstGeom prst="rect">
              <a:avLst/>
            </a:prstGeom>
            <a:noFill/>
          </p:spPr>
        </p:pic>
        <p:sp>
          <p:nvSpPr>
            <p:cNvPr id="133" name="TextBox 13"/>
            <p:cNvSpPr txBox="1"/>
            <p:nvPr/>
          </p:nvSpPr>
          <p:spPr>
            <a:xfrm>
              <a:off x="7301886" y="3869674"/>
              <a:ext cx="612000" cy="252000"/>
            </a:xfrm>
            <a:prstGeom prst="rect">
              <a:avLst/>
            </a:prstGeom>
            <a:noFill/>
          </p:spPr>
          <p:txBody>
            <a:bodyPr wrap="square" lIns="36000" rIns="36000" rtlCol="0" anchor="ctr">
              <a:noAutofit/>
              <a:scene3d>
                <a:camera prst="orthographicFront"/>
                <a:lightRig rig="threePt" dir="t"/>
              </a:scene3d>
              <a:sp3d contourW="31750">
                <a:bevelT w="1270" h="63500"/>
                <a:bevelB w="1270" h="1270"/>
                <a:contourClr>
                  <a:schemeClr val="bg1"/>
                </a:contourClr>
              </a:sp3d>
            </a:bodyPr>
            <a:lstStyle>
              <a:defPPr>
                <a:defRPr lang="ko-KR"/>
              </a:defPPr>
              <a:lvl1pPr algn="ctr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1pPr>
              <a:lvl2pPr marL="457200" algn="ctr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2pPr>
              <a:lvl3pPr marL="914400" algn="ctr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3pPr>
              <a:lvl4pPr marL="1371600" algn="ctr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4pPr>
              <a:lvl5pPr marL="1828800" algn="ctr" rtl="0" fontAlgn="base" latinLnBrk="1">
                <a:spcBef>
                  <a:spcPct val="0"/>
                </a:spcBef>
                <a:spcAft>
                  <a:spcPct val="0"/>
                </a:spcAft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kern="1200">
                  <a:solidFill>
                    <a:schemeClr val="tx1"/>
                  </a:solidFill>
                  <a:latin typeface="굴림" charset="-127"/>
                  <a:ea typeface="굴림" charset="-127"/>
                  <a:cs typeface="+mn-cs"/>
                </a:defRPr>
              </a:lvl9pPr>
            </a:lstStyle>
            <a:p>
              <a:pPr algn="ctr" latinLnBrk="0">
                <a:buNone/>
              </a:pPr>
              <a:r>
                <a:rPr lang="ko-KR" altLang="en-US" sz="800" dirty="0" smtClean="0">
                  <a:solidFill>
                    <a:schemeClr val="accent5">
                      <a:lumMod val="75000"/>
                    </a:schemeClr>
                  </a:solidFill>
                  <a:latin typeface="+mn-ea"/>
                  <a:ea typeface="+mn-ea"/>
                </a:rPr>
                <a:t>정부</a:t>
              </a:r>
              <a:r>
                <a:rPr lang="en-US" altLang="ko-KR" sz="800" dirty="0" smtClean="0">
                  <a:solidFill>
                    <a:schemeClr val="accent5">
                      <a:lumMod val="75000"/>
                    </a:schemeClr>
                  </a:solidFill>
                  <a:latin typeface="+mn-ea"/>
                  <a:ea typeface="+mn-ea"/>
                </a:rPr>
                <a:t>2.0</a:t>
              </a:r>
              <a:endParaRPr lang="ko-KR" altLang="en-US" sz="800" dirty="0">
                <a:solidFill>
                  <a:schemeClr val="accent5">
                    <a:lumMod val="75000"/>
                  </a:schemeClr>
                </a:solidFill>
                <a:latin typeface="+mn-ea"/>
                <a:ea typeface="+mn-ea"/>
              </a:endParaRPr>
            </a:p>
          </p:txBody>
        </p:sp>
      </p:grpSp>
      <p:sp>
        <p:nvSpPr>
          <p:cNvPr id="143" name="내용 개체 틀 2"/>
          <p:cNvSpPr txBox="1">
            <a:spLocks/>
          </p:cNvSpPr>
          <p:nvPr/>
        </p:nvSpPr>
        <p:spPr>
          <a:xfrm>
            <a:off x="273000" y="687286"/>
            <a:ext cx="9360000" cy="65409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kumimoji="1"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lang="ko-KR" altLang="en-US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정부는 국정 패러다임 전환으로 부처간 </a:t>
            </a:r>
            <a:r>
              <a:rPr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소통∙협력을 </a:t>
            </a:r>
            <a:r>
              <a:rPr lang="ko-KR" altLang="en-US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추진하여 국민 개개인에게 </a:t>
            </a:r>
            <a:r>
              <a:rPr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맞춤형 서비스를 </a:t>
            </a:r>
            <a:r>
              <a:rPr lang="ko-KR" altLang="en-US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제공하는 정부 </a:t>
            </a:r>
            <a:r>
              <a:rPr lang="en-US" altLang="ko-KR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3.0</a:t>
            </a:r>
            <a:r>
              <a:rPr lang="ko-KR" altLang="en-US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을 구현하고자 함</a:t>
            </a:r>
          </a:p>
        </p:txBody>
      </p:sp>
      <p:sp>
        <p:nvSpPr>
          <p:cNvPr id="145" name="TextBox 144"/>
          <p:cNvSpPr txBox="1"/>
          <p:nvPr/>
        </p:nvSpPr>
        <p:spPr>
          <a:xfrm>
            <a:off x="8484305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46" name="제목 3"/>
          <p:cNvSpPr txBox="1">
            <a:spLocks/>
          </p:cNvSpPr>
          <p:nvPr/>
        </p:nvSpPr>
        <p:spPr>
          <a:xfrm>
            <a:off x="57116" y="143344"/>
            <a:ext cx="2154757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5. </a:t>
            </a:r>
            <a:r>
              <a:rPr lang="ko-KR" altLang="en-US" dirty="0" smtClean="0">
                <a:latin typeface="맑은 고딕" panose="020B0503020000020004" pitchFamily="50" charset="-127"/>
              </a:rPr>
              <a:t>기술환경분석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828136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5218032" y="2032548"/>
            <a:ext cx="4320000" cy="24442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>
              <a:lnSpc>
                <a:spcPts val="1500"/>
              </a:lnSpc>
              <a:buNone/>
            </a:pPr>
            <a:r>
              <a:rPr lang="ko-KR" altLang="en-US" sz="1100" dirty="0" smtClean="0">
                <a:solidFill>
                  <a:schemeClr val="tx1"/>
                </a:solidFill>
                <a:latin typeface="+mn-ea"/>
              </a:rPr>
              <a:t>공주시 정부 </a:t>
            </a:r>
            <a:r>
              <a:rPr lang="en-US" altLang="ko-KR" sz="1100" dirty="0" smtClean="0">
                <a:solidFill>
                  <a:schemeClr val="tx1"/>
                </a:solidFill>
                <a:latin typeface="+mn-ea"/>
              </a:rPr>
              <a:t>3.0 </a:t>
            </a:r>
            <a:r>
              <a:rPr lang="ko-KR" altLang="en-US" sz="1100" dirty="0" smtClean="0">
                <a:solidFill>
                  <a:schemeClr val="tx1"/>
                </a:solidFill>
                <a:latin typeface="+mn-ea"/>
              </a:rPr>
              <a:t>중점 추진계획</a:t>
            </a:r>
          </a:p>
        </p:txBody>
      </p:sp>
      <p:graphicFrame>
        <p:nvGraphicFramePr>
          <p:cNvPr id="7" name="내용 개체 틀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40117805"/>
              </p:ext>
            </p:extLst>
          </p:nvPr>
        </p:nvGraphicFramePr>
        <p:xfrm>
          <a:off x="5218032" y="2337578"/>
          <a:ext cx="4320000" cy="1751826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324000"/>
                <a:gridCol w="1224000"/>
                <a:gridCol w="2772000"/>
              </a:tblGrid>
              <a:tr h="236859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dirty="0" smtClean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</a:rPr>
                        <a:t>연번</a:t>
                      </a:r>
                      <a:endParaRPr lang="ko-KR" altLang="en-US" sz="900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dirty="0" smtClean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</a:rPr>
                        <a:t>전략</a:t>
                      </a:r>
                      <a:endParaRPr lang="ko-KR" altLang="en-US" sz="900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dirty="0" smtClean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</a:rPr>
                        <a:t>주요내용</a:t>
                      </a:r>
                      <a:endParaRPr lang="ko-KR" altLang="en-US" sz="900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54750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 smtClean="0">
                          <a:latin typeface="맑은 고딕" panose="020B0503020000020004" pitchFamily="50" charset="-127"/>
                        </a:rPr>
                        <a:t>1</a:t>
                      </a:r>
                      <a:endParaRPr lang="ko-KR" altLang="en-US" sz="900" dirty="0">
                        <a:latin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0"/>
                      <a:r>
                        <a:rPr lang="ko-KR" altLang="en-US" sz="1000" spc="-150" dirty="0" smtClean="0">
                          <a:latin typeface="맑은 고딕" panose="020B0503020000020004" pitchFamily="50" charset="-127"/>
                        </a:rPr>
                        <a:t>소통하는 투명한 정부</a:t>
                      </a:r>
                      <a:endParaRPr lang="ko-KR" altLang="en-US" sz="1000" spc="-150" dirty="0">
                        <a:latin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08000" indent="-72000" latinLnBrk="1">
                        <a:buFont typeface="Arial" pitchFamily="34" charset="0"/>
                        <a:buChar char="•"/>
                      </a:pPr>
                      <a:r>
                        <a:rPr lang="ko-KR" altLang="en-US" sz="900" dirty="0" smtClean="0"/>
                        <a:t>공공데이터 </a:t>
                      </a:r>
                      <a:r>
                        <a:rPr lang="en-US" altLang="ko-KR" sz="900" dirty="0" err="1" smtClean="0"/>
                        <a:t>OpenAPI</a:t>
                      </a:r>
                      <a:r>
                        <a:rPr lang="en-US" altLang="ko-KR" sz="900" dirty="0" smtClean="0"/>
                        <a:t> </a:t>
                      </a:r>
                      <a:r>
                        <a:rPr lang="ko-KR" altLang="en-US" sz="900" dirty="0" smtClean="0"/>
                        <a:t>구축</a:t>
                      </a:r>
                      <a:endParaRPr lang="en-US" altLang="ko-KR" sz="900" dirty="0" smtClean="0"/>
                    </a:p>
                    <a:p>
                      <a:pPr marL="108000" indent="-72000" latinLnBrk="1">
                        <a:buFont typeface="Arial" pitchFamily="34" charset="0"/>
                        <a:buChar char="•"/>
                      </a:pPr>
                      <a:r>
                        <a:rPr lang="ko-KR" altLang="en-US" sz="900" dirty="0" smtClean="0"/>
                        <a:t>원문정보공개시스템 구축</a:t>
                      </a:r>
                      <a:endParaRPr lang="en-US" altLang="ko-KR" sz="900" dirty="0" smtClean="0"/>
                    </a:p>
                    <a:p>
                      <a:pPr marL="108000" indent="-72000" latinLnBrk="1">
                        <a:buFont typeface="Arial" pitchFamily="34" charset="0"/>
                        <a:buChar char="•"/>
                      </a:pPr>
                      <a:r>
                        <a:rPr lang="ko-KR" altLang="en-US" sz="900" dirty="0" smtClean="0"/>
                        <a:t>사전공개 대상 업무 발굴 및 공개 확대</a:t>
                      </a:r>
                      <a:endParaRPr lang="ko-KR" altLang="en-US" sz="900" dirty="0">
                        <a:latin typeface="맑은 고딕" panose="020B0503020000020004" pitchFamily="50" charset="-127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</a:tr>
              <a:tr h="54750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 smtClean="0">
                          <a:latin typeface="맑은 고딕" panose="020B0503020000020004" pitchFamily="50" charset="-127"/>
                        </a:rPr>
                        <a:t>2</a:t>
                      </a:r>
                      <a:endParaRPr lang="ko-KR" altLang="en-US" sz="900" dirty="0">
                        <a:latin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0"/>
                      <a:r>
                        <a:rPr lang="ko-KR" altLang="en-US" sz="1000" spc="-150" dirty="0" smtClean="0">
                          <a:latin typeface="맑은 고딕" panose="020B0503020000020004" pitchFamily="50" charset="-127"/>
                        </a:rPr>
                        <a:t>일 잘하는 유능한 정부</a:t>
                      </a:r>
                      <a:endParaRPr lang="ko-KR" altLang="en-US" sz="1000" spc="-150" dirty="0">
                        <a:latin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08000" indent="-72000" latinLnBrk="1">
                        <a:buFont typeface="Arial" pitchFamily="34" charset="0"/>
                        <a:buChar char="•"/>
                      </a:pPr>
                      <a:r>
                        <a:rPr lang="ko-KR" altLang="en-US" sz="900" dirty="0" smtClean="0"/>
                        <a:t>정부통합 의사소통 시스템 구축 및 운영</a:t>
                      </a:r>
                      <a:endParaRPr lang="en-US" altLang="ko-KR" sz="900" dirty="0" smtClean="0"/>
                    </a:p>
                    <a:p>
                      <a:pPr marL="108000" indent="-72000" latinLnBrk="1">
                        <a:buFont typeface="Arial" pitchFamily="34" charset="0"/>
                        <a:buChar char="•"/>
                      </a:pPr>
                      <a:r>
                        <a:rPr lang="ko-KR" altLang="en-US" sz="900" dirty="0" smtClean="0"/>
                        <a:t>공주시와 </a:t>
                      </a:r>
                      <a:r>
                        <a:rPr lang="en-US" altLang="ko-KR" sz="900" dirty="0" smtClean="0"/>
                        <a:t>KT&amp;G </a:t>
                      </a:r>
                      <a:r>
                        <a:rPr lang="ko-KR" altLang="en-US" sz="900" dirty="0" smtClean="0"/>
                        <a:t>제조본부 자원봉사활동 협력 운영 등 </a:t>
                      </a:r>
                      <a:r>
                        <a:rPr lang="en-US" altLang="ko-KR" sz="900" dirty="0" smtClean="0"/>
                        <a:t>7</a:t>
                      </a:r>
                      <a:r>
                        <a:rPr lang="ko-KR" altLang="en-US" sz="900" dirty="0" smtClean="0"/>
                        <a:t>개 과제</a:t>
                      </a:r>
                      <a:endParaRPr lang="ko-KR" altLang="en-US" sz="900" b="1" dirty="0">
                        <a:solidFill>
                          <a:srgbClr val="C00000"/>
                        </a:solidFill>
                        <a:latin typeface="맑은 고딕" panose="020B0503020000020004" pitchFamily="50" charset="-127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</a:tr>
              <a:tr h="41995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 smtClean="0">
                          <a:latin typeface="맑은 고딕" panose="020B0503020000020004" pitchFamily="50" charset="-127"/>
                        </a:rPr>
                        <a:t>3</a:t>
                      </a:r>
                      <a:endParaRPr lang="ko-KR" altLang="en-US" sz="900" dirty="0">
                        <a:latin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0"/>
                      <a:r>
                        <a:rPr lang="ko-KR" altLang="en-US" sz="1000" spc="-150" dirty="0" smtClean="0">
                          <a:latin typeface="맑은 고딕" panose="020B0503020000020004" pitchFamily="50" charset="-127"/>
                        </a:rPr>
                        <a:t>국민</a:t>
                      </a:r>
                      <a:r>
                        <a:rPr lang="ko-KR" altLang="en-US" sz="1000" spc="-150" baseline="0" dirty="0" smtClean="0">
                          <a:latin typeface="맑은 고딕" panose="020B0503020000020004" pitchFamily="50" charset="-127"/>
                        </a:rPr>
                        <a:t> 중심의 서비스 정부</a:t>
                      </a:r>
                      <a:endParaRPr lang="ko-KR" altLang="en-US" sz="1000" spc="-150" dirty="0">
                        <a:latin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08000" indent="-72000" latinLnBrk="1">
                        <a:buFont typeface="Arial" pitchFamily="34" charset="0"/>
                        <a:buChar char="•"/>
                      </a:pPr>
                      <a:r>
                        <a:rPr lang="ko-KR" altLang="en-US" sz="900" dirty="0" smtClean="0"/>
                        <a:t>찾아가는 주민지원서비스센터 운영</a:t>
                      </a:r>
                      <a:endParaRPr lang="en-US" altLang="ko-KR" sz="900" dirty="0" smtClean="0"/>
                    </a:p>
                    <a:p>
                      <a:pPr marL="108000" indent="-72000" latinLnBrk="1">
                        <a:buFont typeface="Arial" pitchFamily="34" charset="0"/>
                        <a:buChar char="•"/>
                      </a:pPr>
                      <a:r>
                        <a:rPr lang="ko-KR" altLang="en-US" sz="900" dirty="0" smtClean="0"/>
                        <a:t>수요자 맞춤형 서비스 통합 제공 등 </a:t>
                      </a:r>
                      <a:r>
                        <a:rPr lang="en-US" altLang="ko-KR" sz="900" dirty="0" smtClean="0"/>
                        <a:t>13</a:t>
                      </a:r>
                      <a:r>
                        <a:rPr lang="ko-KR" altLang="en-US" sz="900" dirty="0" smtClean="0"/>
                        <a:t>개 과제</a:t>
                      </a:r>
                      <a:endParaRPr lang="ko-KR" altLang="en-US" sz="900" dirty="0">
                        <a:latin typeface="맑은 고딕" panose="020B0503020000020004" pitchFamily="50" charset="-127"/>
                      </a:endParaRPr>
                    </a:p>
                  </a:txBody>
                  <a:tcPr marL="36000" marR="3600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69" name="AutoShape 12"/>
          <p:cNvSpPr>
            <a:spLocks noChangeArrowheads="1"/>
          </p:cNvSpPr>
          <p:nvPr/>
        </p:nvSpPr>
        <p:spPr bwMode="auto">
          <a:xfrm>
            <a:off x="5127272" y="5642328"/>
            <a:ext cx="432000" cy="612000"/>
          </a:xfrm>
          <a:prstGeom prst="homePlate">
            <a:avLst>
              <a:gd name="adj" fmla="val 0"/>
            </a:avLst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2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시</a:t>
            </a:r>
            <a:endParaRPr lang="en-US" altLang="ko-KR" sz="12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2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사</a:t>
            </a:r>
            <a:endParaRPr lang="en-US" altLang="ko-KR" sz="12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2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점</a:t>
            </a:r>
          </a:p>
        </p:txBody>
      </p:sp>
      <p:sp>
        <p:nvSpPr>
          <p:cNvPr id="70" name="직사각형 69"/>
          <p:cNvSpPr/>
          <p:nvPr/>
        </p:nvSpPr>
        <p:spPr>
          <a:xfrm>
            <a:off x="5562654" y="5642328"/>
            <a:ext cx="3960000" cy="61200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26000" indent="-126000" latinLnBrk="0">
              <a:lnSpc>
                <a:spcPct val="120000"/>
              </a:lnSpc>
              <a:buFont typeface="Wingdings" pitchFamily="2" charset="2"/>
              <a:buChar char="§"/>
            </a:pPr>
            <a:r>
              <a:rPr lang="ko-KR" altLang="en-US" sz="1050" dirty="0" smtClean="0">
                <a:solidFill>
                  <a:prstClr val="black"/>
                </a:solidFill>
                <a:latin typeface="+mn-ea"/>
              </a:rPr>
              <a:t>정부 </a:t>
            </a:r>
            <a:r>
              <a:rPr lang="en-US" altLang="ko-KR" sz="1050" dirty="0" smtClean="0">
                <a:solidFill>
                  <a:prstClr val="black"/>
                </a:solidFill>
                <a:latin typeface="+mn-ea"/>
              </a:rPr>
              <a:t>3.0 </a:t>
            </a:r>
            <a:r>
              <a:rPr lang="ko-KR" altLang="en-US" sz="1050" dirty="0" smtClean="0">
                <a:solidFill>
                  <a:prstClr val="black"/>
                </a:solidFill>
                <a:latin typeface="+mn-ea"/>
              </a:rPr>
              <a:t>추진전략에 따른 정보개방 확대와 </a:t>
            </a:r>
            <a:r>
              <a:rPr lang="ko-KR" altLang="en-US" sz="1050" dirty="0" err="1" smtClean="0">
                <a:solidFill>
                  <a:prstClr val="black"/>
                </a:solidFill>
                <a:latin typeface="+mn-ea"/>
              </a:rPr>
              <a:t>빅데이터</a:t>
            </a:r>
            <a:r>
              <a:rPr lang="ko-KR" altLang="en-US" sz="1050" dirty="0" smtClean="0">
                <a:solidFill>
                  <a:prstClr val="black"/>
                </a:solidFill>
                <a:latin typeface="+mn-ea"/>
              </a:rPr>
              <a:t> 활성화 기능을 대응하기 위한 조직역량 확대가 필요함</a:t>
            </a:r>
            <a:endParaRPr lang="en-US" altLang="ko-KR" sz="1050" dirty="0" smtClean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67" name="직사각형 66"/>
          <p:cNvSpPr/>
          <p:nvPr/>
        </p:nvSpPr>
        <p:spPr>
          <a:xfrm>
            <a:off x="7405650" y="4334495"/>
            <a:ext cx="2088000" cy="2520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>
              <a:lnSpc>
                <a:spcPts val="1500"/>
              </a:lnSpc>
              <a:buNone/>
            </a:pPr>
            <a:r>
              <a:rPr lang="ko-KR" altLang="en-US" sz="1100" smtClean="0">
                <a:solidFill>
                  <a:schemeClr val="tx1"/>
                </a:solidFill>
                <a:latin typeface="+mn-ea"/>
              </a:rPr>
              <a:t>미래</a:t>
            </a:r>
            <a:endParaRPr lang="ko-KR" altLang="en-US" sz="11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8" name="직사각형 67"/>
          <p:cNvSpPr/>
          <p:nvPr/>
        </p:nvSpPr>
        <p:spPr>
          <a:xfrm>
            <a:off x="5281414" y="4334495"/>
            <a:ext cx="2088000" cy="2520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>
              <a:lnSpc>
                <a:spcPts val="1500"/>
              </a:lnSpc>
              <a:buNone/>
            </a:pPr>
            <a:r>
              <a:rPr lang="ko-KR" altLang="en-US" sz="1100" smtClean="0">
                <a:solidFill>
                  <a:schemeClr val="tx1"/>
                </a:solidFill>
                <a:latin typeface="+mn-ea"/>
              </a:rPr>
              <a:t>현재</a:t>
            </a:r>
            <a:endParaRPr lang="ko-KR" altLang="en-US" sz="11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1" name="직사각형 70"/>
          <p:cNvSpPr/>
          <p:nvPr/>
        </p:nvSpPr>
        <p:spPr>
          <a:xfrm>
            <a:off x="7405650" y="4601507"/>
            <a:ext cx="2088000" cy="81310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72000" indent="-72000" latinLnBrk="0">
              <a:buFont typeface="Arial" pitchFamily="34" charset="0"/>
              <a:buChar char="•"/>
            </a:pP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과제의 추진상황을 수시 점검</a:t>
            </a:r>
            <a:endParaRPr lang="en-US" altLang="ko-KR" sz="1000" dirty="0" smtClean="0">
              <a:solidFill>
                <a:prstClr val="black"/>
              </a:solidFill>
              <a:latin typeface="+mn-ea"/>
            </a:endParaRPr>
          </a:p>
          <a:p>
            <a:pPr marL="72000" indent="-72000" latinLnBrk="0">
              <a:buFont typeface="Arial" pitchFamily="34" charset="0"/>
              <a:buChar char="•"/>
            </a:pP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주요 성과와 추진방식</a:t>
            </a:r>
            <a:r>
              <a:rPr lang="en-US" altLang="ko-KR" sz="10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문제점 및 실패 사례 적극 공유</a:t>
            </a:r>
            <a:endParaRPr lang="en-US" altLang="ko-KR" sz="1000" dirty="0" smtClean="0">
              <a:solidFill>
                <a:prstClr val="black"/>
              </a:solidFill>
              <a:latin typeface="+mn-ea"/>
            </a:endParaRPr>
          </a:p>
          <a:p>
            <a:pPr marL="72000" indent="-72000" latinLnBrk="0">
              <a:buFont typeface="Arial" pitchFamily="34" charset="0"/>
              <a:buChar char="•"/>
            </a:pP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적극적 주민홍보 실시</a:t>
            </a:r>
            <a:endParaRPr lang="en-US" altLang="ko-KR" sz="1000" dirty="0" smtClean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72" name="직사각형 71"/>
          <p:cNvSpPr/>
          <p:nvPr/>
        </p:nvSpPr>
        <p:spPr>
          <a:xfrm>
            <a:off x="5281414" y="4601507"/>
            <a:ext cx="2088000" cy="81310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72000" indent="-72000" latinLnBrk="0">
              <a:buFont typeface="Arial" pitchFamily="34" charset="0"/>
              <a:buChar char="•"/>
            </a:pPr>
            <a:r>
              <a:rPr lang="en-US" altLang="ko-KR" sz="1000" dirty="0" smtClean="0">
                <a:solidFill>
                  <a:prstClr val="black"/>
                </a:solidFill>
                <a:latin typeface="+mn-ea"/>
              </a:rPr>
              <a:t>33</a:t>
            </a: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개 과제 성과를 높이기 위해 시민과의 소통채널 확보</a:t>
            </a:r>
            <a:endParaRPr lang="en-US" altLang="ko-KR" sz="1000" dirty="0" smtClean="0">
              <a:solidFill>
                <a:prstClr val="black"/>
              </a:solidFill>
              <a:latin typeface="+mn-ea"/>
            </a:endParaRPr>
          </a:p>
          <a:p>
            <a:pPr marL="72000" indent="-72000" latinLnBrk="0">
              <a:buFont typeface="Arial" pitchFamily="34" charset="0"/>
              <a:buChar char="•"/>
            </a:pPr>
            <a:r>
              <a:rPr lang="ko-KR" altLang="en-US" sz="1000" dirty="0" smtClean="0">
                <a:solidFill>
                  <a:prstClr val="black"/>
                </a:solidFill>
                <a:latin typeface="+mn-ea"/>
              </a:rPr>
              <a:t>기관 간 협력 시스템을 강화</a:t>
            </a:r>
          </a:p>
        </p:txBody>
      </p:sp>
      <p:sp>
        <p:nvSpPr>
          <p:cNvPr id="73" name="직사각형 72"/>
          <p:cNvSpPr/>
          <p:nvPr/>
        </p:nvSpPr>
        <p:spPr>
          <a:xfrm>
            <a:off x="5221961" y="4307825"/>
            <a:ext cx="4320000" cy="1146031"/>
          </a:xfrm>
          <a:prstGeom prst="rect">
            <a:avLst/>
          </a:prstGeom>
          <a:noFill/>
          <a:ln w="6350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0">
              <a:lnSpc>
                <a:spcPts val="1500"/>
              </a:lnSpc>
              <a:buFontTx/>
              <a:buChar char="-"/>
            </a:pPr>
            <a:endParaRPr lang="ko-KR" altLang="en-US" sz="11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4" name="타원 73"/>
          <p:cNvSpPr/>
          <p:nvPr/>
        </p:nvSpPr>
        <p:spPr>
          <a:xfrm>
            <a:off x="5091268" y="4193716"/>
            <a:ext cx="252000" cy="252000"/>
          </a:xfrm>
          <a:prstGeom prst="ellipse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>
              <a:lnSpc>
                <a:spcPts val="1500"/>
              </a:lnSpc>
              <a:buNone/>
            </a:pPr>
            <a:r>
              <a:rPr lang="en-US" altLang="ko-KR" sz="1100" dirty="0" smtClean="0">
                <a:solidFill>
                  <a:schemeClr val="bg1"/>
                </a:solidFill>
                <a:latin typeface="+mn-ea"/>
              </a:rPr>
              <a:t>2</a:t>
            </a:r>
            <a:endParaRPr lang="ko-KR" altLang="en-US" sz="1100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9" name="직사각형 78"/>
          <p:cNvSpPr/>
          <p:nvPr/>
        </p:nvSpPr>
        <p:spPr>
          <a:xfrm>
            <a:off x="5163276" y="1610506"/>
            <a:ext cx="4392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정부 </a:t>
            </a:r>
            <a:r>
              <a:rPr lang="en-US" altLang="ko-KR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3.0</a:t>
            </a:r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에</a:t>
            </a:r>
            <a:r>
              <a:rPr lang="en-US" altLang="ko-KR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따른 </a:t>
            </a:r>
            <a:r>
              <a:rPr lang="ko-KR" altLang="en-US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공주시의 </a:t>
            </a:r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역할 확대</a:t>
            </a:r>
          </a:p>
        </p:txBody>
      </p:sp>
      <p:sp>
        <p:nvSpPr>
          <p:cNvPr id="80" name="타원 79"/>
          <p:cNvSpPr/>
          <p:nvPr/>
        </p:nvSpPr>
        <p:spPr>
          <a:xfrm>
            <a:off x="5112018" y="1997472"/>
            <a:ext cx="252000" cy="252000"/>
          </a:xfrm>
          <a:prstGeom prst="ellipse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>
              <a:lnSpc>
                <a:spcPts val="1500"/>
              </a:lnSpc>
              <a:buNone/>
            </a:pPr>
            <a:r>
              <a:rPr lang="en-US" altLang="ko-KR" sz="1100" dirty="0">
                <a:solidFill>
                  <a:schemeClr val="bg1"/>
                </a:solidFill>
                <a:latin typeface="+mn-ea"/>
              </a:rPr>
              <a:t>1</a:t>
            </a:r>
            <a:endParaRPr lang="ko-KR" altLang="en-US" sz="1100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1" name="직사각형 80"/>
          <p:cNvSpPr/>
          <p:nvPr/>
        </p:nvSpPr>
        <p:spPr>
          <a:xfrm>
            <a:off x="340525" y="5443580"/>
            <a:ext cx="4500000" cy="82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0" rIns="108000" bIns="0" anchor="ctr"/>
          <a:lstStyle/>
          <a:p>
            <a:pPr marL="108000" indent="-108000" algn="l" eaLnBrk="1" fontAlgn="auto" latinLnBrk="0" hangingPunct="1">
              <a:lnSpc>
                <a:spcPct val="100000"/>
              </a:lnSpc>
              <a:spcBef>
                <a:spcPts val="0"/>
              </a:spcBef>
              <a:buFont typeface="Arial" pitchFamily="34" charset="0"/>
              <a:buChar char="•"/>
              <a:defRPr/>
            </a:pPr>
            <a:r>
              <a:rPr lang="ko-KR" altLang="en-US" sz="105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정부의 </a:t>
            </a:r>
            <a:r>
              <a:rPr lang="ko-KR" altLang="en-US" sz="1050" dirty="0">
                <a:solidFill>
                  <a:srgbClr val="000000"/>
                </a:solidFill>
                <a:latin typeface="+mn-ea"/>
                <a:cs typeface="Arial" pitchFamily="34" charset="0"/>
              </a:rPr>
              <a:t>정부</a:t>
            </a:r>
            <a:r>
              <a:rPr lang="en-US" altLang="ko-KR" sz="105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3.0</a:t>
            </a:r>
            <a:r>
              <a:rPr lang="ko-KR" altLang="en-US" sz="1050" dirty="0">
                <a:solidFill>
                  <a:srgbClr val="000000"/>
                </a:solidFill>
                <a:latin typeface="+mn-ea"/>
                <a:cs typeface="Arial" pitchFamily="34" charset="0"/>
              </a:rPr>
              <a:t>을</a:t>
            </a:r>
            <a:r>
              <a:rPr lang="en-US" altLang="ko-KR" sz="1050" dirty="0">
                <a:solidFill>
                  <a:srgbClr val="000000"/>
                </a:solidFill>
                <a:latin typeface="+mn-ea"/>
                <a:cs typeface="Arial" pitchFamily="34" charset="0"/>
              </a:rPr>
              <a:t> </a:t>
            </a:r>
            <a:r>
              <a:rPr lang="ko-KR" altLang="en-US" sz="1050" dirty="0">
                <a:solidFill>
                  <a:srgbClr val="000000"/>
                </a:solidFill>
                <a:latin typeface="+mn-ea"/>
                <a:cs typeface="Arial" pitchFamily="34" charset="0"/>
              </a:rPr>
              <a:t>구현하기 위해서는 공공정보 개방확대 및 </a:t>
            </a:r>
            <a:r>
              <a:rPr lang="ko-KR" altLang="en-US" sz="1050" dirty="0" err="1" smtClean="0">
                <a:solidFill>
                  <a:srgbClr val="000000"/>
                </a:solidFill>
                <a:latin typeface="+mn-ea"/>
                <a:cs typeface="Arial" pitchFamily="34" charset="0"/>
              </a:rPr>
              <a:t>수급자</a:t>
            </a:r>
            <a:r>
              <a:rPr lang="ko-KR" altLang="en-US" sz="105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 관점의 </a:t>
            </a:r>
            <a:r>
              <a:rPr lang="ko-KR" altLang="en-US" sz="1050" dirty="0">
                <a:solidFill>
                  <a:srgbClr val="000000"/>
                </a:solidFill>
                <a:latin typeface="+mn-ea"/>
                <a:cs typeface="Arial" pitchFamily="34" charset="0"/>
              </a:rPr>
              <a:t>접근방식으로 바뀔 것으로 전망됨</a:t>
            </a:r>
            <a:endParaRPr lang="en-US" altLang="ko-KR" sz="1050" dirty="0">
              <a:solidFill>
                <a:srgbClr val="000000"/>
              </a:solidFill>
              <a:latin typeface="+mn-ea"/>
              <a:cs typeface="Arial" pitchFamily="34" charset="0"/>
            </a:endParaRPr>
          </a:p>
          <a:p>
            <a:pPr marL="108000" indent="-108000" algn="l" eaLnBrk="1" fontAlgn="auto" latinLnBrk="0" hangingPunct="1">
              <a:lnSpc>
                <a:spcPct val="100000"/>
              </a:lnSpc>
              <a:spcBef>
                <a:spcPts val="0"/>
              </a:spcBef>
              <a:buFont typeface="Arial" pitchFamily="34" charset="0"/>
              <a:buChar char="•"/>
              <a:defRPr/>
            </a:pPr>
            <a:r>
              <a:rPr lang="ko-KR" altLang="en-US" sz="105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국가공공정보의 </a:t>
            </a:r>
            <a:r>
              <a:rPr lang="ko-KR" altLang="en-US" sz="1050" dirty="0">
                <a:solidFill>
                  <a:srgbClr val="000000"/>
                </a:solidFill>
                <a:latin typeface="+mn-ea"/>
                <a:cs typeface="Arial" pitchFamily="34" charset="0"/>
              </a:rPr>
              <a:t>개방에 따른 개방정보의 민간활용을 높일 수</a:t>
            </a:r>
            <a:r>
              <a:rPr lang="en-US" altLang="ko-KR" sz="1050" dirty="0">
                <a:solidFill>
                  <a:srgbClr val="000000"/>
                </a:solidFill>
                <a:latin typeface="+mn-ea"/>
                <a:cs typeface="Arial" pitchFamily="34" charset="0"/>
              </a:rPr>
              <a:t> </a:t>
            </a:r>
            <a:r>
              <a:rPr lang="ko-KR" altLang="en-US" sz="1050" dirty="0" smtClean="0">
                <a:solidFill>
                  <a:srgbClr val="000000"/>
                </a:solidFill>
                <a:latin typeface="+mn-ea"/>
                <a:cs typeface="Arial" pitchFamily="34" charset="0"/>
              </a:rPr>
              <a:t>있는 방안마련도 </a:t>
            </a:r>
            <a:r>
              <a:rPr lang="ko-KR" altLang="en-US" sz="1050" dirty="0">
                <a:solidFill>
                  <a:srgbClr val="000000"/>
                </a:solidFill>
                <a:latin typeface="+mn-ea"/>
                <a:cs typeface="Arial" pitchFamily="34" charset="0"/>
              </a:rPr>
              <a:t>중요한 과제로 떠오를 것으로 분석됨</a:t>
            </a:r>
            <a:endParaRPr lang="en-US" altLang="ko-KR" sz="1050" dirty="0">
              <a:solidFill>
                <a:srgbClr val="000000"/>
              </a:solidFill>
              <a:latin typeface="+mn-ea"/>
              <a:cs typeface="Arial" pitchFamily="34" charset="0"/>
            </a:endParaRPr>
          </a:p>
        </p:txBody>
      </p:sp>
      <p:grpSp>
        <p:nvGrpSpPr>
          <p:cNvPr id="2" name="그룹 81"/>
          <p:cNvGrpSpPr/>
          <p:nvPr/>
        </p:nvGrpSpPr>
        <p:grpSpPr>
          <a:xfrm>
            <a:off x="336091" y="2026556"/>
            <a:ext cx="4485736" cy="3084512"/>
            <a:chOff x="5457825" y="1963738"/>
            <a:chExt cx="4006850" cy="3084512"/>
          </a:xfrm>
        </p:grpSpPr>
        <p:sp>
          <p:nvSpPr>
            <p:cNvPr id="83" name="직사각형 82"/>
            <p:cNvSpPr/>
            <p:nvPr/>
          </p:nvSpPr>
          <p:spPr>
            <a:xfrm>
              <a:off x="5457825" y="1963738"/>
              <a:ext cx="4006850" cy="308451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0" rIns="0" bIns="0" anchor="ctr"/>
            <a:lstStyle/>
            <a:p>
              <a:pPr eaLnBrk="1" fontAlgn="auto" latinLnBrk="0" hangingPunct="1">
                <a:spcBef>
                  <a:spcPts val="0"/>
                </a:spcBef>
                <a:spcAft>
                  <a:spcPts val="0"/>
                </a:spcAft>
                <a:buFontTx/>
                <a:buNone/>
                <a:defRPr/>
              </a:pPr>
              <a:endParaRPr lang="ko-KR" altLang="en-US" sz="1100" dirty="0">
                <a:solidFill>
                  <a:prstClr val="black"/>
                </a:solidFill>
                <a:latin typeface="+mn-ea"/>
              </a:endParaRPr>
            </a:p>
          </p:txBody>
        </p:sp>
        <p:sp>
          <p:nvSpPr>
            <p:cNvPr id="84" name="모서리가 둥근 직사각형 83"/>
            <p:cNvSpPr/>
            <p:nvPr/>
          </p:nvSpPr>
          <p:spPr>
            <a:xfrm>
              <a:off x="5529263" y="2006663"/>
              <a:ext cx="3872830" cy="1112776"/>
            </a:xfrm>
            <a:prstGeom prst="roundRect">
              <a:avLst>
                <a:gd name="adj" fmla="val 9025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0" rIns="0" bIns="0" anchor="ctr"/>
            <a:lstStyle/>
            <a:p>
              <a:pPr marL="177800" indent="-134938" algn="l" eaLnBrk="1" fontAlgn="auto" latinLnBrk="0" hangingPunct="1"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Char char="•"/>
                <a:defRPr/>
              </a:pPr>
              <a:r>
                <a:rPr lang="ko-KR" altLang="en-US" sz="1100" dirty="0">
                  <a:solidFill>
                    <a:prstClr val="black"/>
                  </a:solidFill>
                  <a:latin typeface="+mn-ea"/>
                </a:rPr>
                <a:t>공공정보 개방 확대를 통한 신뢰정부 구현</a:t>
              </a:r>
              <a:endParaRPr lang="en-US" altLang="ko-KR" sz="1100" dirty="0">
                <a:solidFill>
                  <a:prstClr val="black"/>
                </a:solidFill>
                <a:latin typeface="+mn-ea"/>
              </a:endParaRPr>
            </a:p>
            <a:p>
              <a:pPr marL="177800" indent="-134938" algn="l" eaLnBrk="1" fontAlgn="auto" latinLnBrk="0" hangingPunct="1"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Char char="•"/>
                <a:defRPr/>
              </a:pPr>
              <a:r>
                <a:rPr lang="ko-KR" altLang="en-US" sz="1100" dirty="0" err="1">
                  <a:solidFill>
                    <a:prstClr val="black"/>
                  </a:solidFill>
                  <a:latin typeface="+mn-ea"/>
                </a:rPr>
                <a:t>정부내</a:t>
              </a:r>
              <a:r>
                <a:rPr lang="ko-KR" altLang="en-US" sz="1100" dirty="0">
                  <a:solidFill>
                    <a:prstClr val="black"/>
                  </a:solidFill>
                  <a:latin typeface="+mn-ea"/>
                </a:rPr>
                <a:t> 협업시스템 구축으로 유능한 정부 구현</a:t>
              </a:r>
              <a:endParaRPr lang="en-US" altLang="ko-KR" sz="1100" dirty="0">
                <a:solidFill>
                  <a:prstClr val="black"/>
                </a:solidFill>
                <a:latin typeface="+mn-ea"/>
              </a:endParaRPr>
            </a:p>
            <a:p>
              <a:pPr marL="177800" indent="-134938" algn="l" eaLnBrk="1" fontAlgn="auto" latinLnBrk="0" hangingPunct="1"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Char char="•"/>
                <a:defRPr/>
              </a:pPr>
              <a:r>
                <a:rPr lang="ko-KR" altLang="en-US" sz="1100" dirty="0">
                  <a:solidFill>
                    <a:prstClr val="black"/>
                  </a:solidFill>
                  <a:latin typeface="+mn-ea"/>
                </a:rPr>
                <a:t>정부와 민간협업 확대</a:t>
              </a:r>
            </a:p>
            <a:p>
              <a:pPr marL="177800" indent="-134938" algn="l" eaLnBrk="1" fontAlgn="auto" latinLnBrk="0" hangingPunct="1"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Char char="•"/>
                <a:defRPr/>
              </a:pPr>
              <a:r>
                <a:rPr lang="ko-KR" altLang="en-US" sz="1100" dirty="0">
                  <a:solidFill>
                    <a:prstClr val="black"/>
                  </a:solidFill>
                  <a:latin typeface="+mn-ea"/>
                </a:rPr>
                <a:t>정부 지식경영 시스템 구축</a:t>
              </a:r>
              <a:r>
                <a:rPr lang="en-US" altLang="ko-KR" sz="1100" dirty="0">
                  <a:solidFill>
                    <a:prstClr val="black"/>
                  </a:solidFill>
                  <a:latin typeface="+mn-ea"/>
                </a:rPr>
                <a:t>, </a:t>
              </a:r>
              <a:r>
                <a:rPr lang="ko-KR" altLang="en-US" sz="1100" dirty="0">
                  <a:solidFill>
                    <a:prstClr val="black"/>
                  </a:solidFill>
                  <a:latin typeface="+mn-ea"/>
                </a:rPr>
                <a:t>활용으로 정책역량</a:t>
              </a:r>
            </a:p>
            <a:p>
              <a:pPr marL="177800" indent="-134938" algn="l" eaLnBrk="1" fontAlgn="auto" latinLnBrk="0" hangingPunct="1"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Char char="•"/>
                <a:defRPr/>
              </a:pPr>
              <a:r>
                <a:rPr lang="ko-KR" altLang="en-US" sz="1100" dirty="0">
                  <a:solidFill>
                    <a:prstClr val="black"/>
                  </a:solidFill>
                  <a:latin typeface="+mn-ea"/>
                </a:rPr>
                <a:t>능동적인 맞춤형 서비스 정부 구현</a:t>
              </a:r>
            </a:p>
            <a:p>
              <a:pPr marL="177800" indent="-134938" algn="l" eaLnBrk="1" fontAlgn="auto" latinLnBrk="0" hangingPunct="1"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Char char="•"/>
                <a:defRPr/>
              </a:pPr>
              <a:r>
                <a:rPr lang="ko-KR" altLang="en-US" sz="1100" dirty="0">
                  <a:solidFill>
                    <a:prstClr val="black"/>
                  </a:solidFill>
                  <a:latin typeface="+mn-ea"/>
                </a:rPr>
                <a:t>국가 미래전략센터 구축</a:t>
              </a:r>
              <a:r>
                <a:rPr lang="en-US" altLang="ko-KR" sz="1100" dirty="0">
                  <a:solidFill>
                    <a:prstClr val="black"/>
                  </a:solidFill>
                  <a:latin typeface="+mn-ea"/>
                </a:rPr>
                <a:t>·</a:t>
              </a:r>
              <a:r>
                <a:rPr lang="ko-KR" altLang="en-US" sz="1100" dirty="0">
                  <a:solidFill>
                    <a:prstClr val="black"/>
                  </a:solidFill>
                  <a:latin typeface="+mn-ea"/>
                </a:rPr>
                <a:t>운영</a:t>
              </a:r>
            </a:p>
          </p:txBody>
        </p:sp>
      </p:grpSp>
      <p:graphicFrame>
        <p:nvGraphicFramePr>
          <p:cNvPr id="85" name="표 8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8823328"/>
              </p:ext>
            </p:extLst>
          </p:nvPr>
        </p:nvGraphicFramePr>
        <p:xfrm>
          <a:off x="431285" y="3253693"/>
          <a:ext cx="4320000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04000"/>
                <a:gridCol w="1512000"/>
                <a:gridCol w="1404000"/>
              </a:tblGrid>
              <a:tr h="0">
                <a:tc>
                  <a:txBody>
                    <a:bodyPr/>
                    <a:lstStyle/>
                    <a:p>
                      <a:pPr algn="ctr" latinLnBrk="0"/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핵심사항</a:t>
                      </a:r>
                      <a:endParaRPr lang="ko-KR" altLang="en-US" sz="10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0"/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내용</a:t>
                      </a:r>
                      <a:endParaRPr lang="ko-KR" altLang="en-US" sz="10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0"/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고려사항</a:t>
                      </a:r>
                      <a:endParaRPr lang="ko-KR" altLang="en-US" sz="10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0"/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공공정보 개방 확대</a:t>
                      </a:r>
                      <a:endParaRPr lang="ko-KR" altLang="en-US" sz="10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0"/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공공기관 공공정보</a:t>
                      </a:r>
                      <a:endParaRPr lang="en-US" altLang="ko-KR" sz="10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latinLnBrk="0"/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개방 확대</a:t>
                      </a:r>
                      <a:endParaRPr lang="ko-KR" altLang="en-US" sz="10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0"/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공공정보 개방 사이트간 연계 필요</a:t>
                      </a:r>
                      <a:endParaRPr lang="ko-KR" altLang="en-US" sz="10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0"/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공공정보 활용 확대</a:t>
                      </a:r>
                      <a:endParaRPr lang="ko-KR" altLang="en-US" sz="10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0"/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민간활용을 통한</a:t>
                      </a:r>
                      <a:endParaRPr lang="en-US" altLang="ko-KR" sz="10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latinLnBrk="0"/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10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5.3</a:t>
                      </a:r>
                      <a:r>
                        <a:rPr lang="ko-KR" altLang="en-US" sz="10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억원</a:t>
                      </a:r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시장 창출</a:t>
                      </a:r>
                      <a:endParaRPr lang="ko-KR" altLang="en-US" sz="10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0"/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수요자 맞춤형 공공정보 개방 필요</a:t>
                      </a:r>
                      <a:endParaRPr lang="ko-KR" altLang="en-US" sz="10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0"/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정부부처간 협업</a:t>
                      </a:r>
                      <a:endParaRPr lang="ko-KR" altLang="en-US" sz="10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0"/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부처공유와 협업시스템 강화</a:t>
                      </a:r>
                      <a:endParaRPr lang="ko-KR" altLang="en-US" sz="10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0"/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 방식을 사용자 관점으로 전환</a:t>
                      </a:r>
                      <a:endParaRPr lang="ko-KR" altLang="en-US" sz="10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0"/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미래전략수립 역량강화</a:t>
                      </a:r>
                      <a:endParaRPr lang="ko-KR" altLang="en-US" sz="10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0"/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국가 미래전략센터 </a:t>
                      </a:r>
                      <a:endParaRPr lang="en-US" altLang="ko-KR" sz="10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latinLnBrk="0"/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수립</a:t>
                      </a:r>
                      <a:endParaRPr lang="ko-KR" altLang="en-US" sz="10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0"/>
                      <a:r>
                        <a:rPr lang="ko-KR" altLang="en-US" sz="10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클라우드</a:t>
                      </a:r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dirty="0" err="1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빅데이터</a:t>
                      </a:r>
                      <a:r>
                        <a:rPr lang="ko-KR" altLang="en-US" sz="10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연계활용</a:t>
                      </a:r>
                      <a:endParaRPr lang="ko-KR" altLang="en-US" sz="10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86" name="AutoShape 488"/>
          <p:cNvSpPr>
            <a:spLocks noChangeArrowheads="1"/>
          </p:cNvSpPr>
          <p:nvPr/>
        </p:nvSpPr>
        <p:spPr bwMode="auto">
          <a:xfrm rot="10800000">
            <a:off x="1352308" y="5200730"/>
            <a:ext cx="2520000" cy="144000"/>
          </a:xfrm>
          <a:prstGeom prst="triangle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l" eaLnBrk="1" fontAlgn="auto" latinLnBrk="0" hangingPunct="1"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ko-KR" altLang="en-US" sz="180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87" name="직사각형 86"/>
          <p:cNvSpPr/>
          <p:nvPr/>
        </p:nvSpPr>
        <p:spPr bwMode="auto">
          <a:xfrm>
            <a:off x="328036" y="1610506"/>
            <a:ext cx="4500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정부 </a:t>
            </a:r>
            <a:r>
              <a:rPr lang="en-US" altLang="ko-KR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3.0 </a:t>
            </a:r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핵심이슈</a:t>
            </a:r>
          </a:p>
        </p:txBody>
      </p:sp>
      <p:sp>
        <p:nvSpPr>
          <p:cNvPr id="30" name="내용 개체 틀 2"/>
          <p:cNvSpPr txBox="1">
            <a:spLocks/>
          </p:cNvSpPr>
          <p:nvPr/>
        </p:nvSpPr>
        <p:spPr>
          <a:xfrm>
            <a:off x="273000" y="686515"/>
            <a:ext cx="9360000" cy="65409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kumimoji="1"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정부 </a:t>
            </a:r>
            <a:r>
              <a:rPr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3.0</a:t>
            </a:r>
            <a:r>
              <a:rPr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과 관련하여 충청남도는 </a:t>
            </a:r>
            <a:r>
              <a:rPr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2014</a:t>
            </a:r>
            <a:r>
              <a:rPr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년 </a:t>
            </a:r>
            <a:r>
              <a:rPr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5</a:t>
            </a:r>
            <a:r>
              <a:rPr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월 기준 원문정보 우수 </a:t>
            </a:r>
            <a:r>
              <a:rPr lang="ko-KR" altLang="en-US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공개율</a:t>
            </a:r>
            <a:r>
              <a:rPr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기관으로 선정되었으며</a:t>
            </a:r>
            <a:r>
              <a:rPr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 역시 정부</a:t>
            </a:r>
            <a:r>
              <a:rPr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3.0 </a:t>
            </a:r>
            <a:r>
              <a:rPr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관련 </a:t>
            </a:r>
            <a:r>
              <a:rPr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33</a:t>
            </a:r>
            <a:r>
              <a:rPr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개 과제를 진행 중에 있음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484305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4" name="Text Box 10"/>
          <p:cNvSpPr txBox="1">
            <a:spLocks noChangeArrowheads="1"/>
          </p:cNvSpPr>
          <p:nvPr/>
        </p:nvSpPr>
        <p:spPr bwMode="auto">
          <a:xfrm>
            <a:off x="4876384" y="6364408"/>
            <a:ext cx="4680000" cy="307777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r>
              <a:rPr kumimoji="1" lang="en-US" altLang="ko-KR" sz="1000" dirty="0" smtClean="0">
                <a:latin typeface="+mn-ea"/>
              </a:rPr>
              <a:t>※ Source: </a:t>
            </a:r>
            <a:r>
              <a:rPr kumimoji="1" lang="ko-KR" altLang="en-US" sz="1000" dirty="0" smtClean="0">
                <a:latin typeface="+mn-ea"/>
              </a:rPr>
              <a:t>보도자료 공주시</a:t>
            </a:r>
            <a:r>
              <a:rPr kumimoji="1" lang="en-US" altLang="ko-KR" sz="1000" dirty="0" smtClean="0">
                <a:latin typeface="+mn-ea"/>
              </a:rPr>
              <a:t>, </a:t>
            </a:r>
            <a:r>
              <a:rPr kumimoji="1" lang="ko-KR" altLang="en-US" sz="1000" dirty="0" smtClean="0">
                <a:latin typeface="+mn-ea"/>
              </a:rPr>
              <a:t>정부</a:t>
            </a:r>
            <a:r>
              <a:rPr kumimoji="1" lang="en-US" altLang="ko-KR" sz="1000" dirty="0" smtClean="0">
                <a:latin typeface="+mn-ea"/>
              </a:rPr>
              <a:t>3.0 </a:t>
            </a:r>
            <a:r>
              <a:rPr kumimoji="1" lang="ko-KR" altLang="en-US" sz="1000" dirty="0" smtClean="0">
                <a:latin typeface="+mn-ea"/>
              </a:rPr>
              <a:t>추진상황 보고회 개최 </a:t>
            </a:r>
            <a:r>
              <a:rPr kumimoji="1" lang="en-US" altLang="ko-KR" sz="1000" dirty="0" smtClean="0">
                <a:latin typeface="+mn-ea"/>
              </a:rPr>
              <a:t>2014.05.25, </a:t>
            </a:r>
            <a:r>
              <a:rPr kumimoji="1" lang="ko-KR" altLang="en-US" sz="1000" dirty="0" smtClean="0">
                <a:latin typeface="+mn-ea"/>
              </a:rPr>
              <a:t>충청일보 </a:t>
            </a:r>
            <a:endParaRPr kumimoji="1" lang="en-US" altLang="ko-KR" sz="1000" dirty="0" smtClean="0">
              <a:latin typeface="+mn-ea"/>
            </a:endParaRPr>
          </a:p>
        </p:txBody>
      </p:sp>
      <p:sp>
        <p:nvSpPr>
          <p:cNvPr id="25" name="제목 3"/>
          <p:cNvSpPr txBox="1">
            <a:spLocks/>
          </p:cNvSpPr>
          <p:nvPr/>
        </p:nvSpPr>
        <p:spPr>
          <a:xfrm>
            <a:off x="57116" y="143344"/>
            <a:ext cx="2154757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5. </a:t>
            </a:r>
            <a:r>
              <a:rPr lang="ko-KR" altLang="en-US" dirty="0" smtClean="0">
                <a:latin typeface="맑은 고딕" panose="020B0503020000020004" pitchFamily="50" charset="-127"/>
              </a:rPr>
              <a:t>기술환경분석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055245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차트 6"/>
          <p:cNvGraphicFramePr/>
          <p:nvPr/>
        </p:nvGraphicFramePr>
        <p:xfrm>
          <a:off x="345249" y="4000504"/>
          <a:ext cx="3016248" cy="22145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직사각형 7"/>
          <p:cNvSpPr/>
          <p:nvPr/>
        </p:nvSpPr>
        <p:spPr>
          <a:xfrm>
            <a:off x="413373" y="6072206"/>
            <a:ext cx="288000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1200" i="1" u="sng" dirty="0" err="1" smtClean="0">
                <a:latin typeface="+mn-ea"/>
              </a:rPr>
              <a:t>스마트폰</a:t>
            </a:r>
            <a:r>
              <a:rPr lang="ko-KR" altLang="en-US" sz="1200" i="1" u="sng" dirty="0" smtClean="0">
                <a:latin typeface="+mn-ea"/>
              </a:rPr>
              <a:t> 보유인구 변화</a:t>
            </a:r>
            <a:endParaRPr lang="ko-KR" altLang="en-US" sz="1200" i="1" u="sng" dirty="0">
              <a:latin typeface="+mn-ea"/>
            </a:endParaRPr>
          </a:p>
        </p:txBody>
      </p:sp>
      <p:sp>
        <p:nvSpPr>
          <p:cNvPr id="11" name="AutoShape 44"/>
          <p:cNvSpPr>
            <a:spLocks noChangeArrowheads="1"/>
          </p:cNvSpPr>
          <p:nvPr/>
        </p:nvSpPr>
        <p:spPr bwMode="auto">
          <a:xfrm rot="20672070">
            <a:off x="1220085" y="5102892"/>
            <a:ext cx="1800000" cy="447740"/>
          </a:xfrm>
          <a:prstGeom prst="rightArrow">
            <a:avLst>
              <a:gd name="adj1" fmla="val 53593"/>
              <a:gd name="adj2" fmla="val 50252"/>
            </a:avLst>
          </a:prstGeom>
          <a:gradFill rotWithShape="1">
            <a:gsLst>
              <a:gs pos="0">
                <a:srgbClr val="FFCC00">
                  <a:gamma/>
                  <a:tint val="0"/>
                  <a:invGamma/>
                </a:srgbClr>
              </a:gs>
              <a:gs pos="100000">
                <a:srgbClr val="FFCC00"/>
              </a:gs>
            </a:gsLst>
            <a:lin ang="0" scaled="1"/>
          </a:gradFill>
          <a:ln w="12700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86400" tIns="43200" rIns="86400" bIns="44450" anchor="ctr"/>
          <a:lstStyle/>
          <a:p>
            <a:pPr fontAlgn="base" latinLnBrk="1">
              <a:buFontTx/>
              <a:buNone/>
            </a:pPr>
            <a:r>
              <a:rPr lang="ko-KR" altLang="en-US" sz="1050" i="1" dirty="0" smtClean="0">
                <a:solidFill>
                  <a:srgbClr val="800000"/>
                </a:solidFill>
                <a:latin typeface="+mn-ea"/>
              </a:rPr>
              <a:t>증가</a:t>
            </a:r>
            <a:endParaRPr lang="en-US" altLang="ko-KR" sz="1050" i="1" dirty="0">
              <a:solidFill>
                <a:srgbClr val="800000"/>
              </a:solidFill>
              <a:latin typeface="+mn-ea"/>
            </a:endParaRPr>
          </a:p>
        </p:txBody>
      </p:sp>
      <p:graphicFrame>
        <p:nvGraphicFramePr>
          <p:cNvPr id="9" name="차트 8"/>
          <p:cNvGraphicFramePr/>
          <p:nvPr/>
        </p:nvGraphicFramePr>
        <p:xfrm>
          <a:off x="3524240" y="4000504"/>
          <a:ext cx="3016248" cy="22860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직사각형 9"/>
          <p:cNvSpPr/>
          <p:nvPr/>
        </p:nvSpPr>
        <p:spPr>
          <a:xfrm>
            <a:off x="3592364" y="6072206"/>
            <a:ext cx="288000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/>
            <a:r>
              <a:rPr lang="en-US" altLang="ko-KR" sz="1200" i="1" u="sng" dirty="0" smtClean="0">
                <a:latin typeface="+mn-ea"/>
              </a:rPr>
              <a:t>SNS </a:t>
            </a:r>
            <a:r>
              <a:rPr lang="ko-KR" altLang="en-US" sz="1200" i="1" u="sng" dirty="0" smtClean="0">
                <a:latin typeface="+mn-ea"/>
              </a:rPr>
              <a:t>사용인구 변화</a:t>
            </a:r>
            <a:endParaRPr lang="ko-KR" altLang="en-US" sz="1200" i="1" u="sng" dirty="0">
              <a:latin typeface="+mn-ea"/>
            </a:endParaRPr>
          </a:p>
        </p:txBody>
      </p:sp>
      <p:sp>
        <p:nvSpPr>
          <p:cNvPr id="13" name="AutoShape 44"/>
          <p:cNvSpPr>
            <a:spLocks noChangeArrowheads="1"/>
          </p:cNvSpPr>
          <p:nvPr/>
        </p:nvSpPr>
        <p:spPr bwMode="auto">
          <a:xfrm rot="20672070">
            <a:off x="4418385" y="5102892"/>
            <a:ext cx="1800000" cy="447740"/>
          </a:xfrm>
          <a:prstGeom prst="rightArrow">
            <a:avLst>
              <a:gd name="adj1" fmla="val 53593"/>
              <a:gd name="adj2" fmla="val 50252"/>
            </a:avLst>
          </a:prstGeom>
          <a:gradFill rotWithShape="1">
            <a:gsLst>
              <a:gs pos="0">
                <a:srgbClr val="FFCC00">
                  <a:gamma/>
                  <a:tint val="0"/>
                  <a:invGamma/>
                </a:srgbClr>
              </a:gs>
              <a:gs pos="100000">
                <a:srgbClr val="FFCC00"/>
              </a:gs>
            </a:gsLst>
            <a:lin ang="0" scaled="1"/>
          </a:gradFill>
          <a:ln w="12700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86400" tIns="43200" rIns="86400" bIns="44450" anchor="ctr"/>
          <a:lstStyle/>
          <a:p>
            <a:pPr fontAlgn="base" latinLnBrk="1">
              <a:buFontTx/>
              <a:buNone/>
            </a:pPr>
            <a:r>
              <a:rPr lang="ko-KR" altLang="en-US" sz="1050" i="1" dirty="0" smtClean="0">
                <a:solidFill>
                  <a:srgbClr val="800000"/>
                </a:solidFill>
                <a:latin typeface="+mn-ea"/>
              </a:rPr>
              <a:t>증가</a:t>
            </a:r>
            <a:endParaRPr lang="en-US" altLang="ko-KR" sz="1050" i="1" dirty="0">
              <a:solidFill>
                <a:srgbClr val="800000"/>
              </a:solidFill>
              <a:latin typeface="+mn-ea"/>
            </a:endParaRPr>
          </a:p>
        </p:txBody>
      </p:sp>
      <p:graphicFrame>
        <p:nvGraphicFramePr>
          <p:cNvPr id="3" name="차트 2"/>
          <p:cNvGraphicFramePr/>
          <p:nvPr/>
        </p:nvGraphicFramePr>
        <p:xfrm>
          <a:off x="394811" y="1357298"/>
          <a:ext cx="2917124" cy="27860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" name="직사각형 4"/>
          <p:cNvSpPr/>
          <p:nvPr/>
        </p:nvSpPr>
        <p:spPr>
          <a:xfrm>
            <a:off x="1133373" y="2525278"/>
            <a:ext cx="14400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1200" dirty="0" err="1" smtClean="0">
                <a:latin typeface="+mn-ea"/>
              </a:rPr>
              <a:t>스마트폰</a:t>
            </a:r>
            <a:endParaRPr lang="en-US" altLang="ko-KR" sz="1200" dirty="0" smtClean="0">
              <a:latin typeface="+mn-ea"/>
            </a:endParaRPr>
          </a:p>
          <a:p>
            <a:pPr algn="ctr" fontAlgn="base"/>
            <a:r>
              <a:rPr lang="ko-KR" altLang="en-US" sz="1200" dirty="0" smtClean="0">
                <a:latin typeface="+mn-ea"/>
              </a:rPr>
              <a:t>사용자 비율</a:t>
            </a:r>
            <a:endParaRPr lang="ko-KR" altLang="en-US" sz="1200" dirty="0">
              <a:latin typeface="+mn-ea"/>
            </a:endParaRPr>
          </a:p>
        </p:txBody>
      </p:sp>
      <p:graphicFrame>
        <p:nvGraphicFramePr>
          <p:cNvPr id="4" name="차트 3"/>
          <p:cNvGraphicFramePr/>
          <p:nvPr/>
        </p:nvGraphicFramePr>
        <p:xfrm>
          <a:off x="3573802" y="1357298"/>
          <a:ext cx="2917124" cy="27860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4" name="직사각형 13"/>
          <p:cNvSpPr/>
          <p:nvPr/>
        </p:nvSpPr>
        <p:spPr>
          <a:xfrm>
            <a:off x="4246546" y="2525278"/>
            <a:ext cx="157163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/>
            <a:r>
              <a:rPr lang="en-US" altLang="ko-KR" sz="1200" dirty="0" smtClean="0">
                <a:latin typeface="+mn-ea"/>
              </a:rPr>
              <a:t>SNS </a:t>
            </a:r>
            <a:r>
              <a:rPr lang="ko-KR" altLang="en-US" sz="1200" dirty="0" smtClean="0">
                <a:latin typeface="+mn-ea"/>
              </a:rPr>
              <a:t>종류별</a:t>
            </a:r>
            <a:endParaRPr lang="en-US" altLang="ko-KR" sz="1200" dirty="0" smtClean="0">
              <a:latin typeface="+mn-ea"/>
            </a:endParaRPr>
          </a:p>
          <a:p>
            <a:pPr algn="ctr" fontAlgn="base"/>
            <a:r>
              <a:rPr lang="ko-KR" altLang="en-US" sz="1200" dirty="0" smtClean="0">
                <a:latin typeface="+mn-ea"/>
              </a:rPr>
              <a:t>사용 현황</a:t>
            </a:r>
            <a:endParaRPr lang="ko-KR" altLang="en-US" sz="1200" dirty="0">
              <a:latin typeface="+mn-ea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8484305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16" name="제목 3"/>
          <p:cNvSpPr txBox="1">
            <a:spLocks/>
          </p:cNvSpPr>
          <p:nvPr/>
        </p:nvSpPr>
        <p:spPr>
          <a:xfrm>
            <a:off x="57116" y="143344"/>
            <a:ext cx="2154757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+mn-ea"/>
                <a:ea typeface="+mn-ea"/>
              </a:rPr>
              <a:t>5. </a:t>
            </a:r>
            <a:r>
              <a:rPr lang="ko-KR" altLang="en-US" dirty="0" smtClean="0">
                <a:latin typeface="+mn-ea"/>
                <a:ea typeface="+mn-ea"/>
              </a:rPr>
              <a:t>기술환경분석</a:t>
            </a:r>
            <a:endParaRPr lang="en-US" altLang="ko-KR" dirty="0">
              <a:latin typeface="+mn-ea"/>
              <a:ea typeface="+mn-ea"/>
            </a:endParaRPr>
          </a:p>
        </p:txBody>
      </p:sp>
      <p:sp>
        <p:nvSpPr>
          <p:cNvPr id="21" name="내용 개체 틀 2"/>
          <p:cNvSpPr txBox="1">
            <a:spLocks/>
          </p:cNvSpPr>
          <p:nvPr/>
        </p:nvSpPr>
        <p:spPr>
          <a:xfrm>
            <a:off x="273000" y="686515"/>
            <a:ext cx="9360000" cy="65409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kumimoji="1"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lang="ko-KR" altLang="en-US" dirty="0" err="1" smtClean="0"/>
              <a:t>스마트폰은</a:t>
            </a:r>
            <a:r>
              <a:rPr lang="ko-KR" altLang="en-US" dirty="0" smtClean="0"/>
              <a:t> </a:t>
            </a:r>
            <a:r>
              <a:rPr lang="en-US" altLang="ko-KR" dirty="0" smtClean="0"/>
              <a:t>2013</a:t>
            </a:r>
            <a:r>
              <a:rPr lang="ko-KR" altLang="en-US" dirty="0" smtClean="0"/>
              <a:t>년도 기준 </a:t>
            </a:r>
            <a:r>
              <a:rPr lang="en-US" altLang="ko-KR" dirty="0" smtClean="0"/>
              <a:t>56%</a:t>
            </a:r>
            <a:r>
              <a:rPr lang="ko-KR" altLang="en-US" dirty="0" smtClean="0"/>
              <a:t>의 시민이 보유중이며</a:t>
            </a:r>
            <a:r>
              <a:rPr lang="en-US" altLang="ko-KR" dirty="0" smtClean="0"/>
              <a:t>, SNS</a:t>
            </a:r>
            <a:r>
              <a:rPr lang="ko-KR" altLang="en-US" dirty="0" smtClean="0"/>
              <a:t>는 약 </a:t>
            </a:r>
            <a:r>
              <a:rPr lang="en-US" altLang="ko-KR" dirty="0" smtClean="0"/>
              <a:t>47%</a:t>
            </a:r>
            <a:r>
              <a:rPr lang="ko-KR" altLang="en-US" dirty="0" smtClean="0"/>
              <a:t>가 사용중이고</a:t>
            </a:r>
            <a:r>
              <a:rPr lang="en-US" altLang="ko-KR" dirty="0" smtClean="0"/>
              <a:t>, </a:t>
            </a:r>
            <a:r>
              <a:rPr lang="ko-KR" altLang="en-US" dirty="0" smtClean="0"/>
              <a:t>카카오스토리</a:t>
            </a:r>
            <a:r>
              <a:rPr lang="en-US" altLang="ko-KR" dirty="0" smtClean="0"/>
              <a:t>, </a:t>
            </a:r>
            <a:r>
              <a:rPr lang="ko-KR" altLang="en-US" dirty="0" err="1" smtClean="0"/>
              <a:t>페이스북</a:t>
            </a:r>
            <a:r>
              <a:rPr lang="ko-KR" altLang="en-US" dirty="0" smtClean="0"/>
              <a:t> 등을 활용하고 있음</a:t>
            </a:r>
          </a:p>
        </p:txBody>
      </p:sp>
      <p:sp>
        <p:nvSpPr>
          <p:cNvPr id="22" name="Text Box 10"/>
          <p:cNvSpPr txBox="1">
            <a:spLocks noChangeArrowheads="1"/>
          </p:cNvSpPr>
          <p:nvPr/>
        </p:nvSpPr>
        <p:spPr bwMode="auto">
          <a:xfrm>
            <a:off x="379137" y="6451722"/>
            <a:ext cx="3287979" cy="153888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pPr>
              <a:buFont typeface="Wingdings" pitchFamily="2" charset="2"/>
              <a:buNone/>
            </a:pPr>
            <a:r>
              <a:rPr kumimoji="1" lang="en-US" altLang="ko-KR" sz="1000" dirty="0" smtClean="0">
                <a:latin typeface="+mn-ea"/>
              </a:rPr>
              <a:t>※ Source</a:t>
            </a:r>
            <a:r>
              <a:rPr kumimoji="1" lang="en-US" altLang="ko-KR" sz="1000" dirty="0">
                <a:latin typeface="+mn-ea"/>
              </a:rPr>
              <a:t>: </a:t>
            </a:r>
            <a:r>
              <a:rPr kumimoji="1" lang="en-US" altLang="ko-KR" sz="1000" dirty="0" smtClean="0">
                <a:latin typeface="+mn-ea"/>
              </a:rPr>
              <a:t>2013 </a:t>
            </a:r>
            <a:r>
              <a:rPr kumimoji="1" lang="ko-KR" altLang="en-US" sz="1000" dirty="0" smtClean="0">
                <a:latin typeface="+mn-ea"/>
              </a:rPr>
              <a:t>충남 사회조사 결과보고서</a:t>
            </a:r>
          </a:p>
        </p:txBody>
      </p:sp>
      <p:sp>
        <p:nvSpPr>
          <p:cNvPr id="24" name="직사각형 23"/>
          <p:cNvSpPr/>
          <p:nvPr/>
        </p:nvSpPr>
        <p:spPr>
          <a:xfrm>
            <a:off x="6953264" y="2860306"/>
            <a:ext cx="2594284" cy="2354644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08000" indent="-108000" latinLnBrk="0">
              <a:lnSpc>
                <a:spcPct val="150000"/>
              </a:lnSpc>
              <a:spcAft>
                <a:spcPts val="600"/>
              </a:spcAft>
              <a:buFont typeface="Wingdings" pitchFamily="2" charset="2"/>
              <a:buChar char="§"/>
            </a:pPr>
            <a:r>
              <a:rPr lang="ko-KR" altLang="en-US" sz="1200" dirty="0" err="1" smtClean="0">
                <a:solidFill>
                  <a:prstClr val="black"/>
                </a:solidFill>
                <a:latin typeface="+mn-ea"/>
              </a:rPr>
              <a:t>스마트폰</a:t>
            </a: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 보유인구와 </a:t>
            </a:r>
            <a:r>
              <a:rPr lang="en-US" altLang="ko-KR" sz="1200" dirty="0" smtClean="0">
                <a:solidFill>
                  <a:prstClr val="black"/>
                </a:solidFill>
                <a:latin typeface="+mn-ea"/>
              </a:rPr>
              <a:t>SNS </a:t>
            </a: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활용 인구가 지속적으로 증가함에 따라 </a:t>
            </a:r>
            <a:r>
              <a:rPr lang="ko-KR" altLang="en-US" sz="1200" dirty="0" err="1" smtClean="0">
                <a:solidFill>
                  <a:prstClr val="black"/>
                </a:solidFill>
                <a:latin typeface="+mn-ea"/>
              </a:rPr>
              <a:t>빅데이터에</a:t>
            </a: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 대한 관리 필요성이 증대됨</a:t>
            </a:r>
            <a:endParaRPr lang="en-US" altLang="ko-KR" sz="1200" dirty="0" smtClean="0">
              <a:solidFill>
                <a:prstClr val="black"/>
              </a:solidFill>
              <a:latin typeface="+mn-ea"/>
            </a:endParaRPr>
          </a:p>
          <a:p>
            <a:pPr marL="108000" indent="-108000" latinLnBrk="0">
              <a:lnSpc>
                <a:spcPct val="150000"/>
              </a:lnSpc>
              <a:spcAft>
                <a:spcPts val="600"/>
              </a:spcAft>
              <a:buFont typeface="Wingdings" pitchFamily="2" charset="2"/>
              <a:buChar char="§"/>
            </a:pP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모든 분야의 업무에 직간접적으로 영향을 미칠 것이며</a:t>
            </a:r>
            <a:r>
              <a:rPr lang="en-US" altLang="ko-KR" sz="12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정부</a:t>
            </a:r>
            <a:r>
              <a:rPr lang="en-US" altLang="ko-KR" sz="1200" dirty="0" smtClean="0">
                <a:solidFill>
                  <a:prstClr val="black"/>
                </a:solidFill>
                <a:latin typeface="+mn-ea"/>
              </a:rPr>
              <a:t>3.0</a:t>
            </a: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과 연계되어 이에 대한 조직적 차원의 대응이 요구됨</a:t>
            </a:r>
            <a:endParaRPr lang="en-US" altLang="ko-KR" sz="1200" dirty="0" smtClean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25" name="AutoShape 12"/>
          <p:cNvSpPr>
            <a:spLocks noChangeArrowheads="1"/>
          </p:cNvSpPr>
          <p:nvPr/>
        </p:nvSpPr>
        <p:spPr bwMode="auto">
          <a:xfrm>
            <a:off x="6953264" y="2500306"/>
            <a:ext cx="2594284" cy="360000"/>
          </a:xfrm>
          <a:prstGeom prst="homePlate">
            <a:avLst>
              <a:gd name="adj" fmla="val 0"/>
            </a:avLst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400" dirty="0" smtClean="0">
                <a:solidFill>
                  <a:prstClr val="white"/>
                </a:solidFill>
                <a:latin typeface="+mn-ea"/>
              </a:rPr>
              <a:t>시사점</a:t>
            </a:r>
            <a:endParaRPr lang="ko-KR" altLang="en-US" sz="1400" dirty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26" name="AutoShape 86"/>
          <p:cNvSpPr>
            <a:spLocks noChangeArrowheads="1"/>
          </p:cNvSpPr>
          <p:nvPr/>
        </p:nvSpPr>
        <p:spPr bwMode="auto">
          <a:xfrm rot="5400000">
            <a:off x="5600380" y="3742202"/>
            <a:ext cx="2189162" cy="230853"/>
          </a:xfrm>
          <a:prstGeom prst="triangle">
            <a:avLst>
              <a:gd name="adj" fmla="val 50000"/>
            </a:avLst>
          </a:prstGeom>
          <a:gradFill>
            <a:gsLst>
              <a:gs pos="0">
                <a:schemeClr val="bg1">
                  <a:lumMod val="50000"/>
                </a:schemeClr>
              </a:gs>
              <a:gs pos="50000">
                <a:schemeClr val="bg1">
                  <a:lumMod val="85000"/>
                </a:schemeClr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 w="9525" algn="ctr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000" i="0" u="none" strike="noStrike" kern="0" cap="none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ea"/>
              <a:cs typeface="Arial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원형 60"/>
          <p:cNvSpPr/>
          <p:nvPr/>
        </p:nvSpPr>
        <p:spPr bwMode="auto">
          <a:xfrm>
            <a:off x="1756041" y="3429000"/>
            <a:ext cx="1706400" cy="1861200"/>
          </a:xfrm>
          <a:prstGeom prst="pie">
            <a:avLst>
              <a:gd name="adj1" fmla="val 13369398"/>
              <a:gd name="adj2" fmla="val 8091586"/>
            </a:avLst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65000"/>
              </a:schemeClr>
            </a:solidFill>
          </a:ln>
        </p:spPr>
        <p:txBody>
          <a:bodyPr anchor="ctr"/>
          <a:lstStyle/>
          <a:p>
            <a:pPr algn="ctr" defTabSz="762000" eaLnBrk="0" hangingPunct="0">
              <a:spcBef>
                <a:spcPct val="50000"/>
              </a:spcBef>
              <a:defRPr/>
            </a:pPr>
            <a:endParaRPr lang="ko-KR" altLang="en-US" sz="1100" i="1" dirty="0">
              <a:solidFill>
                <a:srgbClr val="800000"/>
              </a:solidFill>
              <a:latin typeface="Book Antiqua" pitchFamily="18" charset="0"/>
            </a:endParaRPr>
          </a:p>
        </p:txBody>
      </p:sp>
      <p:sp>
        <p:nvSpPr>
          <p:cNvPr id="6" name="직사각형 23"/>
          <p:cNvSpPr>
            <a:spLocks noChangeArrowheads="1"/>
          </p:cNvSpPr>
          <p:nvPr/>
        </p:nvSpPr>
        <p:spPr bwMode="auto">
          <a:xfrm>
            <a:off x="1653644" y="1835339"/>
            <a:ext cx="1863011" cy="307777"/>
          </a:xfrm>
          <a:prstGeom prst="rect">
            <a:avLst/>
          </a:prstGeom>
          <a:extLst/>
        </p:spPr>
        <p:txBody>
          <a:bodyPr wrap="none">
            <a:spAutoFit/>
          </a:bodyPr>
          <a:lstStyle/>
          <a:p>
            <a:r>
              <a:rPr lang="ko-KR" altLang="en-US" sz="1400" i="1" u="sng" dirty="0" smtClean="0">
                <a:solidFill>
                  <a:srgbClr val="000000"/>
                </a:solidFill>
                <a:latin typeface="맑은 고딕" panose="020B0503020000020004" pitchFamily="50" charset="-127"/>
              </a:rPr>
              <a:t>공주시의 </a:t>
            </a:r>
            <a:r>
              <a:rPr lang="ko-KR" altLang="en-US" sz="1400" i="1" u="sng" dirty="0">
                <a:solidFill>
                  <a:srgbClr val="000000"/>
                </a:solidFill>
                <a:latin typeface="맑은 고딕" panose="020B0503020000020004" pitchFamily="50" charset="-127"/>
              </a:rPr>
              <a:t>이해관계자</a:t>
            </a:r>
          </a:p>
        </p:txBody>
      </p:sp>
      <p:sp>
        <p:nvSpPr>
          <p:cNvPr id="7" name="직사각형 23"/>
          <p:cNvSpPr>
            <a:spLocks noChangeArrowheads="1"/>
          </p:cNvSpPr>
          <p:nvPr/>
        </p:nvSpPr>
        <p:spPr bwMode="auto">
          <a:xfrm>
            <a:off x="6555674" y="1835339"/>
            <a:ext cx="1683474" cy="307777"/>
          </a:xfrm>
          <a:prstGeom prst="rect">
            <a:avLst/>
          </a:prstGeom>
          <a:extLst/>
        </p:spPr>
        <p:txBody>
          <a:bodyPr wrap="none">
            <a:spAutoFit/>
          </a:bodyPr>
          <a:lstStyle/>
          <a:p>
            <a:r>
              <a:rPr lang="ko-KR" altLang="en-US" sz="1400" i="1" u="sng" dirty="0">
                <a:solidFill>
                  <a:srgbClr val="000000"/>
                </a:solidFill>
                <a:latin typeface="맑은 고딕" panose="020B0503020000020004" pitchFamily="50" charset="-127"/>
              </a:rPr>
              <a:t>이해관계자별 특성</a:t>
            </a:r>
          </a:p>
        </p:txBody>
      </p:sp>
      <p:sp>
        <p:nvSpPr>
          <p:cNvPr id="31" name="TextBox 67"/>
          <p:cNvSpPr txBox="1">
            <a:spLocks noChangeArrowheads="1"/>
          </p:cNvSpPr>
          <p:nvPr/>
        </p:nvSpPr>
        <p:spPr bwMode="auto">
          <a:xfrm>
            <a:off x="5246608" y="2195050"/>
            <a:ext cx="670896" cy="51435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solidFill>
              <a:schemeClr val="tx2">
                <a:lumMod val="50000"/>
              </a:schemeClr>
            </a:solidFill>
            <a:miter lim="800000"/>
            <a:headEnd/>
            <a:tailEnd/>
          </a:ln>
        </p:spPr>
        <p:txBody>
          <a:bodyPr lIns="0" rIns="0" anchor="ctr"/>
          <a:lstStyle/>
          <a:p>
            <a:pPr algn="ctr">
              <a:defRPr/>
            </a:pPr>
            <a:r>
              <a:rPr lang="ko-KR" altLang="en-US" sz="120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시민</a:t>
            </a:r>
            <a:endParaRPr lang="ko-KR" altLang="en-US" sz="120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" name="TextBox 67"/>
          <p:cNvSpPr txBox="1">
            <a:spLocks noChangeArrowheads="1"/>
          </p:cNvSpPr>
          <p:nvPr/>
        </p:nvSpPr>
        <p:spPr bwMode="auto">
          <a:xfrm>
            <a:off x="5246608" y="2755413"/>
            <a:ext cx="670896" cy="633085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solidFill>
              <a:schemeClr val="tx2">
                <a:lumMod val="50000"/>
              </a:schemeClr>
            </a:solidFill>
            <a:miter lim="800000"/>
            <a:headEnd/>
            <a:tailEnd/>
          </a:ln>
        </p:spPr>
        <p:txBody>
          <a:bodyPr lIns="0" rIns="0" anchor="ctr"/>
          <a:lstStyle/>
          <a:p>
            <a:pPr algn="ctr">
              <a:defRPr/>
            </a:pPr>
            <a:r>
              <a:rPr lang="ko-KR" altLang="en-US" sz="120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시민</a:t>
            </a:r>
            <a:endParaRPr lang="en-US" altLang="ko-KR" sz="1200" dirty="0" smtClean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>
              <a:defRPr/>
            </a:pPr>
            <a:r>
              <a:rPr lang="ko-KR" altLang="en-US" sz="120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단체</a:t>
            </a:r>
            <a:endParaRPr lang="ko-KR" altLang="en-US" sz="120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5" name="TextBox 67"/>
          <p:cNvSpPr txBox="1">
            <a:spLocks noChangeArrowheads="1"/>
          </p:cNvSpPr>
          <p:nvPr/>
        </p:nvSpPr>
        <p:spPr bwMode="auto">
          <a:xfrm>
            <a:off x="5246608" y="3440981"/>
            <a:ext cx="670896" cy="42150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solidFill>
              <a:schemeClr val="tx2">
                <a:lumMod val="50000"/>
              </a:schemeClr>
            </a:solidFill>
            <a:miter lim="800000"/>
            <a:headEnd/>
            <a:tailEnd/>
          </a:ln>
        </p:spPr>
        <p:txBody>
          <a:bodyPr lIns="0" rIns="0" anchor="ctr"/>
          <a:lstStyle/>
          <a:p>
            <a:pPr algn="ctr">
              <a:defRPr/>
            </a:pPr>
            <a:r>
              <a:rPr lang="ko-KR" altLang="en-US" sz="120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산업체</a:t>
            </a:r>
            <a:endParaRPr lang="en-US" altLang="ko-KR" sz="1200" dirty="0" smtClean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>
              <a:defRPr/>
            </a:pPr>
            <a:r>
              <a:rPr lang="ko-KR" altLang="en-US" sz="120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기업체</a:t>
            </a:r>
            <a:endParaRPr lang="ko-KR" altLang="en-US" sz="120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6" name="TextBox 67"/>
          <p:cNvSpPr txBox="1">
            <a:spLocks noChangeArrowheads="1"/>
          </p:cNvSpPr>
          <p:nvPr/>
        </p:nvSpPr>
        <p:spPr bwMode="auto">
          <a:xfrm>
            <a:off x="5917008" y="2186526"/>
            <a:ext cx="3151500" cy="5313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72000" rIns="36000" anchor="ctr"/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공주시청의 존재이유</a:t>
            </a:r>
            <a:endParaRPr lang="en-US" altLang="ko-KR" sz="1100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행정서비스의 수혜자 이자 수입</a:t>
            </a:r>
            <a:r>
              <a:rPr lang="en-US" altLang="ko-KR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지방세</a:t>
            </a:r>
            <a:r>
              <a:rPr lang="en-US" altLang="ko-KR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  <a:r>
              <a:rPr lang="ko-KR" altLang="en-US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원</a:t>
            </a:r>
            <a:endParaRPr lang="en-US" altLang="ko-KR" sz="1100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다양한 요구의 만족요구</a:t>
            </a:r>
            <a:endParaRPr lang="ko-KR" altLang="en-US" sz="1100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7" name="TextBox 67"/>
          <p:cNvSpPr txBox="1">
            <a:spLocks noChangeArrowheads="1"/>
          </p:cNvSpPr>
          <p:nvPr/>
        </p:nvSpPr>
        <p:spPr bwMode="auto">
          <a:xfrm>
            <a:off x="5917008" y="2770408"/>
            <a:ext cx="3151500" cy="63308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72000" rIns="36000" anchor="ctr"/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단체의 지향목적 달성을 위한 활동 전개</a:t>
            </a:r>
            <a:endParaRPr lang="en-US" altLang="ko-KR" sz="1100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공주시민의 삶의 질 및 복지와 연동</a:t>
            </a:r>
            <a:endParaRPr lang="en-US" altLang="ko-KR" sz="1100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시민요구를 대의적으로 취합 및 전달</a:t>
            </a:r>
            <a:endParaRPr lang="ko-KR" altLang="en-US" sz="1100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8" name="TextBox 67"/>
          <p:cNvSpPr txBox="1">
            <a:spLocks noChangeArrowheads="1"/>
          </p:cNvSpPr>
          <p:nvPr/>
        </p:nvSpPr>
        <p:spPr bwMode="auto">
          <a:xfrm>
            <a:off x="5917008" y="3440981"/>
            <a:ext cx="3151500" cy="421509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72000" rIns="36000" anchor="ctr"/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 성장을 위한 핵심 고객</a:t>
            </a:r>
            <a:endParaRPr lang="en-US" altLang="ko-KR" sz="1100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경제</a:t>
            </a:r>
            <a:r>
              <a:rPr lang="en-US" altLang="ko-KR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/</a:t>
            </a:r>
            <a:r>
              <a:rPr lang="ko-KR" altLang="en-US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산업 활동을 위한 인프라를 활용</a:t>
            </a:r>
            <a:endParaRPr lang="en-US" altLang="ko-KR" sz="1100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9" name="TextBox 67"/>
          <p:cNvSpPr txBox="1">
            <a:spLocks noChangeArrowheads="1"/>
          </p:cNvSpPr>
          <p:nvPr/>
        </p:nvSpPr>
        <p:spPr bwMode="auto">
          <a:xfrm>
            <a:off x="5246608" y="4729036"/>
            <a:ext cx="670896" cy="531398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solidFill>
              <a:schemeClr val="tx2">
                <a:lumMod val="50000"/>
              </a:schemeClr>
            </a:solidFill>
            <a:miter lim="800000"/>
            <a:headEnd/>
            <a:tailEnd/>
          </a:ln>
        </p:spPr>
        <p:txBody>
          <a:bodyPr lIns="0" rIns="0" anchor="ctr"/>
          <a:lstStyle/>
          <a:p>
            <a:pPr algn="ctr">
              <a:defRPr/>
            </a:pPr>
            <a:r>
              <a:rPr lang="ko-KR" altLang="en-US" sz="120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공주시</a:t>
            </a:r>
            <a:endParaRPr lang="en-US" altLang="ko-KR" sz="1200" dirty="0" smtClean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>
              <a:defRPr/>
            </a:pPr>
            <a:r>
              <a:rPr lang="ko-KR" altLang="en-US" sz="120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구성원</a:t>
            </a:r>
            <a:endParaRPr lang="ko-KR" altLang="en-US" sz="120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0" name="TextBox 67"/>
          <p:cNvSpPr txBox="1">
            <a:spLocks noChangeArrowheads="1"/>
          </p:cNvSpPr>
          <p:nvPr/>
        </p:nvSpPr>
        <p:spPr bwMode="auto">
          <a:xfrm>
            <a:off x="5917008" y="4729036"/>
            <a:ext cx="3151500" cy="5313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72000" rIns="36000" anchor="ctr"/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고객이 요구하는 행정서비스를 제공</a:t>
            </a:r>
            <a:endParaRPr lang="en-US" altLang="ko-KR" sz="1100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 성장을 주도하는 핵심 계층</a:t>
            </a:r>
            <a:endParaRPr lang="en-US" altLang="ko-KR" sz="1100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1" name="TextBox 67"/>
          <p:cNvSpPr txBox="1">
            <a:spLocks noChangeArrowheads="1"/>
          </p:cNvSpPr>
          <p:nvPr/>
        </p:nvSpPr>
        <p:spPr bwMode="auto">
          <a:xfrm>
            <a:off x="5246608" y="3915177"/>
            <a:ext cx="670896" cy="748497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solidFill>
              <a:schemeClr val="tx2">
                <a:lumMod val="50000"/>
              </a:schemeClr>
            </a:solidFill>
            <a:miter lim="800000"/>
            <a:headEnd/>
            <a:tailEnd/>
          </a:ln>
        </p:spPr>
        <p:txBody>
          <a:bodyPr lIns="0" rIns="0" anchor="ctr"/>
          <a:lstStyle/>
          <a:p>
            <a:pPr algn="ctr">
              <a:defRPr/>
            </a:pPr>
            <a:r>
              <a:rPr lang="ko-KR" altLang="en-US" sz="1200" dirty="0">
                <a:solidFill>
                  <a:schemeClr val="bg1"/>
                </a:solidFill>
                <a:latin typeface="맑은 고딕" pitchFamily="50" charset="-127"/>
              </a:rPr>
              <a:t>이전</a:t>
            </a:r>
          </a:p>
          <a:p>
            <a:pPr algn="ctr">
              <a:defRPr/>
            </a:pPr>
            <a:r>
              <a:rPr lang="ko-KR" altLang="en-US" sz="1200" dirty="0">
                <a:solidFill>
                  <a:schemeClr val="bg1"/>
                </a:solidFill>
                <a:latin typeface="맑은 고딕" pitchFamily="50" charset="-127"/>
              </a:rPr>
              <a:t>입주희망</a:t>
            </a:r>
          </a:p>
          <a:p>
            <a:pPr algn="ctr">
              <a:defRPr/>
            </a:pPr>
            <a:r>
              <a:rPr lang="ko-KR" altLang="en-US" sz="1200" dirty="0">
                <a:solidFill>
                  <a:schemeClr val="bg1"/>
                </a:solidFill>
                <a:latin typeface="맑은 고딕" pitchFamily="50" charset="-127"/>
              </a:rPr>
              <a:t>기업</a:t>
            </a:r>
            <a:r>
              <a:rPr lang="en-US" altLang="ko-KR" sz="1200" dirty="0">
                <a:solidFill>
                  <a:schemeClr val="bg1"/>
                </a:solidFill>
                <a:latin typeface="맑은 고딕" pitchFamily="50" charset="-127"/>
              </a:rPr>
              <a:t>/</a:t>
            </a:r>
            <a:r>
              <a:rPr lang="ko-KR" altLang="en-US" sz="1200" dirty="0">
                <a:solidFill>
                  <a:schemeClr val="bg1"/>
                </a:solidFill>
                <a:latin typeface="맑은 고딕" pitchFamily="50" charset="-127"/>
              </a:rPr>
              <a:t>시민</a:t>
            </a:r>
          </a:p>
        </p:txBody>
      </p:sp>
      <p:sp>
        <p:nvSpPr>
          <p:cNvPr id="42" name="TextBox 67"/>
          <p:cNvSpPr txBox="1">
            <a:spLocks noChangeArrowheads="1"/>
          </p:cNvSpPr>
          <p:nvPr/>
        </p:nvSpPr>
        <p:spPr bwMode="auto">
          <a:xfrm>
            <a:off x="5917008" y="3915177"/>
            <a:ext cx="3151500" cy="74849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72000" rIns="36000" anchor="ctr"/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공주시의 교육 환경 및 인프라 등 비교우위에 대한 수요</a:t>
            </a:r>
            <a:endParaRPr lang="en-US" altLang="ko-KR" sz="1100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3" name="TextBox 67"/>
          <p:cNvSpPr txBox="1">
            <a:spLocks noChangeArrowheads="1"/>
          </p:cNvSpPr>
          <p:nvPr/>
        </p:nvSpPr>
        <p:spPr bwMode="auto">
          <a:xfrm>
            <a:off x="9139946" y="2188169"/>
            <a:ext cx="408236" cy="1679479"/>
          </a:xfrm>
          <a:prstGeom prst="rect">
            <a:avLst/>
          </a:prstGeom>
          <a:solidFill>
            <a:srgbClr val="C0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rIns="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 eaLnBrk="1" hangingPunct="1">
              <a:lnSpc>
                <a:spcPct val="90000"/>
              </a:lnSpc>
            </a:pPr>
            <a:r>
              <a:rPr lang="ko-KR" altLang="en-US" sz="13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가치</a:t>
            </a:r>
            <a:endParaRPr lang="en-US" altLang="ko-KR" sz="130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hangingPunct="1">
              <a:lnSpc>
                <a:spcPct val="90000"/>
              </a:lnSpc>
            </a:pPr>
            <a:r>
              <a:rPr lang="ko-KR" altLang="en-US" sz="13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수요</a:t>
            </a:r>
            <a:endParaRPr lang="en-US" altLang="ko-KR" sz="1300" dirty="0" smtClean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hangingPunct="1">
              <a:lnSpc>
                <a:spcPct val="90000"/>
              </a:lnSpc>
            </a:pPr>
            <a:r>
              <a:rPr lang="ko-KR" altLang="en-US" sz="13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고객</a:t>
            </a:r>
            <a:endParaRPr lang="ko-KR" altLang="en-US" sz="130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4" name="TextBox 67"/>
          <p:cNvSpPr txBox="1">
            <a:spLocks noChangeArrowheads="1"/>
          </p:cNvSpPr>
          <p:nvPr/>
        </p:nvSpPr>
        <p:spPr bwMode="auto">
          <a:xfrm>
            <a:off x="9141230" y="4730383"/>
            <a:ext cx="406952" cy="531398"/>
          </a:xfrm>
          <a:prstGeom prst="rect">
            <a:avLst/>
          </a:prstGeom>
          <a:solidFill>
            <a:srgbClr val="C0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rIns="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 eaLnBrk="1" hangingPunct="1">
              <a:lnSpc>
                <a:spcPct val="90000"/>
              </a:lnSpc>
            </a:pPr>
            <a:r>
              <a:rPr lang="ko-KR" altLang="en-US" sz="13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가치</a:t>
            </a:r>
            <a:endParaRPr lang="en-US" altLang="ko-KR" sz="130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hangingPunct="1">
              <a:lnSpc>
                <a:spcPct val="90000"/>
              </a:lnSpc>
            </a:pPr>
            <a:r>
              <a:rPr lang="ko-KR" altLang="en-US" sz="13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창출</a:t>
            </a:r>
            <a:endParaRPr lang="en-US" altLang="ko-KR" sz="1300" dirty="0" smtClean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hangingPunct="1">
              <a:lnSpc>
                <a:spcPct val="90000"/>
              </a:lnSpc>
            </a:pPr>
            <a:r>
              <a:rPr lang="ko-KR" altLang="en-US" sz="13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고객</a:t>
            </a:r>
          </a:p>
        </p:txBody>
      </p:sp>
      <p:sp>
        <p:nvSpPr>
          <p:cNvPr id="45" name="TextBox 67"/>
          <p:cNvSpPr txBox="1">
            <a:spLocks noChangeArrowheads="1"/>
          </p:cNvSpPr>
          <p:nvPr/>
        </p:nvSpPr>
        <p:spPr bwMode="auto">
          <a:xfrm>
            <a:off x="9139946" y="3916524"/>
            <a:ext cx="408236" cy="748497"/>
          </a:xfrm>
          <a:prstGeom prst="rect">
            <a:avLst/>
          </a:prstGeom>
          <a:solidFill>
            <a:srgbClr val="C0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rIns="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 eaLnBrk="1" hangingPunct="1">
              <a:lnSpc>
                <a:spcPct val="90000"/>
              </a:lnSpc>
            </a:pPr>
            <a:r>
              <a:rPr lang="ko-KR" altLang="en-US" sz="13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잠재</a:t>
            </a:r>
            <a:endParaRPr lang="en-US" altLang="ko-KR" sz="1300" dirty="0" smtClean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hangingPunct="1">
              <a:lnSpc>
                <a:spcPct val="90000"/>
              </a:lnSpc>
            </a:pPr>
            <a:r>
              <a:rPr lang="ko-KR" altLang="en-US" sz="13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가치수요고객</a:t>
            </a:r>
            <a:endParaRPr lang="ko-KR" altLang="en-US" sz="130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6" name="TextBox 67"/>
          <p:cNvSpPr txBox="1">
            <a:spLocks noChangeArrowheads="1"/>
          </p:cNvSpPr>
          <p:nvPr/>
        </p:nvSpPr>
        <p:spPr bwMode="auto">
          <a:xfrm>
            <a:off x="5246608" y="5306095"/>
            <a:ext cx="670896" cy="576238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solidFill>
              <a:schemeClr val="tx2">
                <a:lumMod val="50000"/>
              </a:schemeClr>
            </a:solidFill>
            <a:miter lim="800000"/>
            <a:headEnd/>
            <a:tailEnd/>
          </a:ln>
        </p:spPr>
        <p:txBody>
          <a:bodyPr lIns="0" rIns="0" anchor="ctr"/>
          <a:lstStyle/>
          <a:p>
            <a:pPr algn="ctr">
              <a:defRPr/>
            </a:pPr>
            <a:r>
              <a:rPr lang="ko-KR" altLang="en-US" sz="120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타</a:t>
            </a:r>
            <a:r>
              <a:rPr lang="ko-KR" altLang="en-US" sz="120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 시도</a:t>
            </a:r>
            <a:endParaRPr lang="ko-KR" altLang="en-US" sz="120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7" name="TextBox 67"/>
          <p:cNvSpPr txBox="1">
            <a:spLocks noChangeArrowheads="1"/>
          </p:cNvSpPr>
          <p:nvPr/>
        </p:nvSpPr>
        <p:spPr bwMode="auto">
          <a:xfrm>
            <a:off x="5917008" y="5306095"/>
            <a:ext cx="3151500" cy="5762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72000" rIns="36000" anchor="ctr"/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경쟁적 협력관계의 유지</a:t>
            </a:r>
            <a:endParaRPr lang="en-US" altLang="ko-KR" sz="1100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비교우위의 확보</a:t>
            </a:r>
            <a:endParaRPr lang="ko-KR" altLang="en-US" sz="1100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8" name="TextBox 67"/>
          <p:cNvSpPr txBox="1">
            <a:spLocks noChangeArrowheads="1"/>
          </p:cNvSpPr>
          <p:nvPr/>
        </p:nvSpPr>
        <p:spPr bwMode="auto">
          <a:xfrm>
            <a:off x="9141230" y="5306096"/>
            <a:ext cx="406952" cy="1144828"/>
          </a:xfrm>
          <a:prstGeom prst="rect">
            <a:avLst/>
          </a:prstGeom>
          <a:solidFill>
            <a:srgbClr val="C0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rIns="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 eaLnBrk="1" hangingPunct="1">
              <a:lnSpc>
                <a:spcPct val="90000"/>
              </a:lnSpc>
            </a:pPr>
            <a:r>
              <a:rPr lang="ko-KR" altLang="en-US" sz="13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가치</a:t>
            </a:r>
            <a:endParaRPr lang="en-US" altLang="ko-KR" sz="130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hangingPunct="1">
              <a:lnSpc>
                <a:spcPct val="90000"/>
              </a:lnSpc>
            </a:pPr>
            <a:r>
              <a:rPr lang="ko-KR" altLang="en-US" sz="13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영향</a:t>
            </a:r>
            <a:endParaRPr lang="en-US" altLang="ko-KR" sz="1300" dirty="0" smtClean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hangingPunct="1">
              <a:lnSpc>
                <a:spcPct val="90000"/>
              </a:lnSpc>
            </a:pPr>
            <a:r>
              <a:rPr lang="ko-KR" altLang="en-US" sz="13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고객</a:t>
            </a:r>
          </a:p>
        </p:txBody>
      </p:sp>
      <p:sp>
        <p:nvSpPr>
          <p:cNvPr id="49" name="TextBox 67"/>
          <p:cNvSpPr txBox="1">
            <a:spLocks noChangeArrowheads="1"/>
          </p:cNvSpPr>
          <p:nvPr/>
        </p:nvSpPr>
        <p:spPr bwMode="auto">
          <a:xfrm>
            <a:off x="5246608" y="5921938"/>
            <a:ext cx="670896" cy="531398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solidFill>
              <a:schemeClr val="tx2">
                <a:lumMod val="50000"/>
              </a:schemeClr>
            </a:solidFill>
            <a:miter lim="800000"/>
            <a:headEnd/>
            <a:tailEnd/>
          </a:ln>
        </p:spPr>
        <p:txBody>
          <a:bodyPr lIns="0" rIns="0" anchor="ctr"/>
          <a:lstStyle/>
          <a:p>
            <a:pPr algn="ctr">
              <a:defRPr/>
            </a:pPr>
            <a:r>
              <a:rPr lang="ko-KR" altLang="en-US" sz="120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기타</a:t>
            </a:r>
          </a:p>
        </p:txBody>
      </p:sp>
      <p:sp>
        <p:nvSpPr>
          <p:cNvPr id="50" name="TextBox 67"/>
          <p:cNvSpPr txBox="1">
            <a:spLocks noChangeArrowheads="1"/>
          </p:cNvSpPr>
          <p:nvPr/>
        </p:nvSpPr>
        <p:spPr bwMode="auto">
          <a:xfrm>
            <a:off x="5917008" y="5921938"/>
            <a:ext cx="3151500" cy="5313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72000" rIns="36000" anchor="ctr"/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11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직</a:t>
            </a:r>
            <a:r>
              <a:rPr lang="en-US" altLang="ko-KR" sz="11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•</a:t>
            </a:r>
            <a:r>
              <a:rPr lang="ko-KR" altLang="en-US" sz="11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간접적인 가치수요 고객으로서 일반국민의 경우는 </a:t>
            </a:r>
            <a:r>
              <a:rPr lang="ko-KR" altLang="en-US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공주시에 </a:t>
            </a:r>
            <a:r>
              <a:rPr lang="ko-KR" altLang="en-US" sz="11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직</a:t>
            </a:r>
            <a:r>
              <a:rPr lang="en-US" altLang="ko-KR" sz="11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•</a:t>
            </a:r>
            <a:r>
              <a:rPr lang="ko-KR" altLang="en-US" sz="11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간접적으로 영향을 미치는 주체임</a:t>
            </a:r>
          </a:p>
        </p:txBody>
      </p:sp>
      <p:sp>
        <p:nvSpPr>
          <p:cNvPr id="52" name="이등변 삼각형 51"/>
          <p:cNvSpPr/>
          <p:nvPr/>
        </p:nvSpPr>
        <p:spPr>
          <a:xfrm rot="5400000">
            <a:off x="3788240" y="4254840"/>
            <a:ext cx="2593975" cy="247307"/>
          </a:xfrm>
          <a:prstGeom prst="triangle">
            <a:avLst/>
          </a:prstGeom>
          <a:gradFill flip="none" rotWithShape="1">
            <a:gsLst>
              <a:gs pos="0">
                <a:schemeClr val="dk1">
                  <a:tint val="50000"/>
                  <a:satMod val="300000"/>
                </a:schemeClr>
              </a:gs>
              <a:gs pos="35000">
                <a:schemeClr val="dk1">
                  <a:tint val="37000"/>
                  <a:satMod val="300000"/>
                </a:schemeClr>
              </a:gs>
              <a:gs pos="100000">
                <a:schemeClr val="dk1">
                  <a:tint val="15000"/>
                  <a:satMod val="35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defTabSz="762000" eaLnBrk="0" hangingPunct="0">
              <a:spcBef>
                <a:spcPct val="50000"/>
              </a:spcBef>
            </a:pPr>
            <a:endParaRPr lang="ko-KR" altLang="en-US" i="1" dirty="0">
              <a:solidFill>
                <a:srgbClr val="800000"/>
              </a:solidFill>
              <a:latin typeface="Book Antiqua" pitchFamily="18" charset="0"/>
            </a:endParaRPr>
          </a:p>
        </p:txBody>
      </p:sp>
      <p:sp>
        <p:nvSpPr>
          <p:cNvPr id="53" name="제목 3"/>
          <p:cNvSpPr txBox="1">
            <a:spLocks/>
          </p:cNvSpPr>
          <p:nvPr/>
        </p:nvSpPr>
        <p:spPr>
          <a:xfrm>
            <a:off x="57116" y="143344"/>
            <a:ext cx="2446504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+mn-ea"/>
                <a:ea typeface="+mn-ea"/>
              </a:rPr>
              <a:t>6. </a:t>
            </a:r>
            <a:r>
              <a:rPr lang="ko-KR" altLang="en-US" dirty="0" smtClean="0">
                <a:latin typeface="+mn-ea"/>
                <a:ea typeface="+mn-ea"/>
              </a:rPr>
              <a:t>이해관계자 분석</a:t>
            </a:r>
            <a:endParaRPr lang="en-US" altLang="ko-KR" dirty="0">
              <a:latin typeface="+mn-ea"/>
              <a:ea typeface="+mn-ea"/>
            </a:endParaRPr>
          </a:p>
        </p:txBody>
      </p:sp>
      <p:sp>
        <p:nvSpPr>
          <p:cNvPr id="54" name="내용 개체 틀 2"/>
          <p:cNvSpPr txBox="1">
            <a:spLocks/>
          </p:cNvSpPr>
          <p:nvPr/>
        </p:nvSpPr>
        <p:spPr>
          <a:xfrm>
            <a:off x="273000" y="686515"/>
            <a:ext cx="9360000" cy="97872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kumimoji="1"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lang="ko-KR" altLang="en-US" dirty="0" smtClean="0"/>
              <a:t>공주시의 </a:t>
            </a:r>
            <a:r>
              <a:rPr lang="ko-KR" altLang="en-US" dirty="0"/>
              <a:t>외부이해관계자는 </a:t>
            </a:r>
            <a:r>
              <a:rPr lang="ko-KR" altLang="en-US" dirty="0" smtClean="0"/>
              <a:t>중장정부 및 </a:t>
            </a:r>
            <a:r>
              <a:rPr lang="ko-KR" altLang="en-US" dirty="0"/>
              <a:t>관련기관</a:t>
            </a:r>
            <a:r>
              <a:rPr lang="en-US" altLang="ko-KR" dirty="0"/>
              <a:t>, </a:t>
            </a:r>
            <a:r>
              <a:rPr lang="ko-KR" altLang="en-US" dirty="0" smtClean="0"/>
              <a:t>교수 등 정책고객 시민으로서 </a:t>
            </a:r>
            <a:r>
              <a:rPr lang="ko-KR" altLang="en-US" dirty="0"/>
              <a:t>각</a:t>
            </a:r>
            <a:endParaRPr lang="en-US" altLang="ko-KR" dirty="0"/>
          </a:p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lang="ko-KR" altLang="en-US" dirty="0"/>
              <a:t>이해관계자 특성을 고려할 때 가치흐름에 따라 가치수요</a:t>
            </a:r>
            <a:r>
              <a:rPr lang="en-US" altLang="ko-KR" dirty="0"/>
              <a:t>, </a:t>
            </a:r>
            <a:r>
              <a:rPr lang="ko-KR" altLang="en-US" dirty="0"/>
              <a:t>가치전달</a:t>
            </a:r>
            <a:r>
              <a:rPr lang="en-US" altLang="ko-KR" dirty="0"/>
              <a:t>, </a:t>
            </a:r>
            <a:r>
              <a:rPr lang="ko-KR" altLang="en-US" dirty="0"/>
              <a:t>가치창출 및 가치영향고객으로</a:t>
            </a:r>
            <a:endParaRPr lang="en-US" altLang="ko-KR" dirty="0"/>
          </a:p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lang="ko-KR" altLang="en-US" dirty="0"/>
              <a:t>유형화할 수 있음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8484305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3" name="Oval 41"/>
          <p:cNvSpPr>
            <a:spLocks noChangeAspect="1" noChangeArrowheads="1"/>
          </p:cNvSpPr>
          <p:nvPr/>
        </p:nvSpPr>
        <p:spPr bwMode="gray">
          <a:xfrm>
            <a:off x="1761532" y="3422969"/>
            <a:ext cx="1707282" cy="1861914"/>
          </a:xfrm>
          <a:prstGeom prst="ellipse">
            <a:avLst/>
          </a:prstGeom>
          <a:noFill/>
          <a:ln w="63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8000" rIns="1800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 eaLnBrk="1" hangingPunct="1"/>
            <a:endParaRPr lang="ko-KR" altLang="en-US" sz="11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" name="직사각형 21"/>
          <p:cNvSpPr>
            <a:spLocks noChangeArrowheads="1"/>
          </p:cNvSpPr>
          <p:nvPr/>
        </p:nvSpPr>
        <p:spPr bwMode="auto">
          <a:xfrm>
            <a:off x="337426" y="2186658"/>
            <a:ext cx="4528538" cy="4283834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>
              <a:spcBef>
                <a:spcPct val="50000"/>
              </a:spcBef>
            </a:pPr>
            <a:endParaRPr lang="ko-KR" altLang="en-US" sz="1100" i="1" dirty="0">
              <a:solidFill>
                <a:srgbClr val="8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cxnSp>
        <p:nvCxnSpPr>
          <p:cNvPr id="8" name="직선 화살표 연결선 30"/>
          <p:cNvCxnSpPr>
            <a:cxnSpLocks noChangeShapeType="1"/>
            <a:stCxn id="14" idx="3"/>
            <a:endCxn id="21" idx="7"/>
          </p:cNvCxnSpPr>
          <p:nvPr/>
        </p:nvCxnSpPr>
        <p:spPr bwMode="auto">
          <a:xfrm flipH="1">
            <a:off x="1974552" y="4792270"/>
            <a:ext cx="208551" cy="211799"/>
          </a:xfrm>
          <a:prstGeom prst="straightConnector1">
            <a:avLst/>
          </a:prstGeom>
          <a:noFill/>
          <a:ln w="50800" algn="ctr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" name="직선 화살표 연결선 56"/>
          <p:cNvCxnSpPr>
            <a:cxnSpLocks noChangeShapeType="1"/>
            <a:stCxn id="14" idx="6"/>
            <a:endCxn id="15" idx="2"/>
          </p:cNvCxnSpPr>
          <p:nvPr/>
        </p:nvCxnSpPr>
        <p:spPr bwMode="auto">
          <a:xfrm flipV="1">
            <a:off x="3206493" y="4348971"/>
            <a:ext cx="461792" cy="1642"/>
          </a:xfrm>
          <a:prstGeom prst="straightConnector1">
            <a:avLst/>
          </a:prstGeom>
          <a:noFill/>
          <a:ln w="50800" algn="ctr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" name="직선 화살표 연결선 31"/>
          <p:cNvCxnSpPr>
            <a:cxnSpLocks noChangeShapeType="1"/>
            <a:stCxn id="12" idx="0"/>
            <a:endCxn id="14" idx="4"/>
          </p:cNvCxnSpPr>
          <p:nvPr/>
        </p:nvCxnSpPr>
        <p:spPr bwMode="auto">
          <a:xfrm flipV="1">
            <a:off x="2607654" y="4974516"/>
            <a:ext cx="0" cy="384192"/>
          </a:xfrm>
          <a:prstGeom prst="straightConnector1">
            <a:avLst/>
          </a:prstGeom>
          <a:noFill/>
          <a:ln w="50800" algn="ctr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" name="타원 40"/>
          <p:cNvSpPr>
            <a:spLocks noChangeArrowheads="1"/>
          </p:cNvSpPr>
          <p:nvPr/>
        </p:nvSpPr>
        <p:spPr bwMode="auto">
          <a:xfrm>
            <a:off x="1250581" y="3078181"/>
            <a:ext cx="2708185" cy="2600687"/>
          </a:xfrm>
          <a:prstGeom prst="ellipse">
            <a:avLst/>
          </a:prstGeom>
          <a:noFill/>
          <a:ln w="25400" algn="ctr">
            <a:solidFill>
              <a:srgbClr val="92D050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0000" tIns="46800" rIns="90000" bIns="4680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 eaLnBrk="1" hangingPunct="1"/>
            <a:endParaRPr lang="ko-KR" altLang="ko-KR" sz="11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2" name="Oval 44"/>
          <p:cNvSpPr>
            <a:spLocks noChangeAspect="1" noChangeArrowheads="1"/>
          </p:cNvSpPr>
          <p:nvPr/>
        </p:nvSpPr>
        <p:spPr bwMode="gray">
          <a:xfrm>
            <a:off x="2157779" y="5358708"/>
            <a:ext cx="899749" cy="860328"/>
          </a:xfrm>
          <a:prstGeom prst="ellipse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/>
          <a:ex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none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 eaLnBrk="1" hangingPunct="1"/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산업체</a:t>
            </a:r>
            <a:endParaRPr lang="en-US" altLang="ko-KR" sz="11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hangingPunct="1"/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기업체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hangingPunct="1"/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문화관광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hangingPunct="1"/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단체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3" name="Oval 47"/>
          <p:cNvSpPr>
            <a:spLocks noChangeAspect="1" noChangeArrowheads="1"/>
          </p:cNvSpPr>
          <p:nvPr/>
        </p:nvSpPr>
        <p:spPr bwMode="gray">
          <a:xfrm>
            <a:off x="2157779" y="2482191"/>
            <a:ext cx="899749" cy="858686"/>
          </a:xfrm>
          <a:prstGeom prst="ellipse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/>
          <a:ex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none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 eaLnBrk="1" hangingPunct="1"/>
            <a:r>
              <a:rPr lang="ko-KR" altLang="en-US" sz="11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정부 및</a:t>
            </a:r>
            <a:endParaRPr lang="en-US" altLang="ko-KR" sz="11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hangingPunct="1"/>
            <a:r>
              <a:rPr lang="ko-KR" altLang="en-US" sz="11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관련기관</a:t>
            </a:r>
          </a:p>
        </p:txBody>
      </p:sp>
      <p:sp>
        <p:nvSpPr>
          <p:cNvPr id="14" name="Oval 41"/>
          <p:cNvSpPr>
            <a:spLocks noChangeAspect="1" noChangeArrowheads="1"/>
          </p:cNvSpPr>
          <p:nvPr/>
        </p:nvSpPr>
        <p:spPr bwMode="gray">
          <a:xfrm>
            <a:off x="2008814" y="3725069"/>
            <a:ext cx="1197679" cy="1249447"/>
          </a:xfrm>
          <a:prstGeom prst="ellipse">
            <a:avLst/>
          </a:prstGeom>
          <a:gradFill flip="none" rotWithShape="1">
            <a:gsLst>
              <a:gs pos="100000">
                <a:srgbClr val="C00000"/>
              </a:gs>
              <a:gs pos="50000">
                <a:srgbClr val="C00000">
                  <a:tint val="44500"/>
                  <a:satMod val="160000"/>
                </a:srgbClr>
              </a:gs>
              <a:gs pos="0">
                <a:srgbClr val="C00000">
                  <a:tint val="23500"/>
                  <a:satMod val="160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rgbClr val="C00000"/>
            </a:solidFill>
          </a:ln>
          <a:extLst/>
        </p:spPr>
        <p:txBody>
          <a:bodyPr lIns="18000" rIns="1800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 eaLnBrk="1" hangingPunct="1"/>
            <a:r>
              <a:rPr lang="ko-KR" altLang="en-US" sz="11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공주시</a:t>
            </a:r>
            <a:endParaRPr lang="en-US" altLang="ko-KR" sz="1100" dirty="0" smtClean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hangingPunct="1"/>
            <a:r>
              <a:rPr lang="ko-KR" altLang="en-US" sz="11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구성원</a:t>
            </a:r>
            <a:endParaRPr lang="ko-KR" altLang="en-US" sz="11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5" name="Oval 47"/>
          <p:cNvSpPr>
            <a:spLocks noChangeAspect="1" noChangeArrowheads="1"/>
          </p:cNvSpPr>
          <p:nvPr/>
        </p:nvSpPr>
        <p:spPr bwMode="gray">
          <a:xfrm>
            <a:off x="3668285" y="3918807"/>
            <a:ext cx="899749" cy="858687"/>
          </a:xfrm>
          <a:prstGeom prst="ellipse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/>
          <a:ex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none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 eaLnBrk="1" hangingPunct="1"/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시민</a:t>
            </a:r>
            <a:endParaRPr lang="ko-KR" altLang="en-US" sz="11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6" name="Oval 47"/>
          <p:cNvSpPr>
            <a:spLocks noChangeAspect="1" noChangeArrowheads="1"/>
          </p:cNvSpPr>
          <p:nvPr/>
        </p:nvSpPr>
        <p:spPr bwMode="gray">
          <a:xfrm>
            <a:off x="647273" y="3918807"/>
            <a:ext cx="898259" cy="858687"/>
          </a:xfrm>
          <a:prstGeom prst="ellipse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/>
          <a:ex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none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 eaLnBrk="1" hangingPunct="1"/>
            <a:r>
              <a:rPr lang="ko-KR" altLang="en-US" sz="11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기타</a:t>
            </a:r>
          </a:p>
        </p:txBody>
      </p:sp>
      <p:sp>
        <p:nvSpPr>
          <p:cNvPr id="17" name="Rectangle 10"/>
          <p:cNvSpPr>
            <a:spLocks noChangeArrowheads="1"/>
          </p:cNvSpPr>
          <p:nvPr/>
        </p:nvSpPr>
        <p:spPr bwMode="auto">
          <a:xfrm>
            <a:off x="1515355" y="2197509"/>
            <a:ext cx="922733" cy="8825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2000" tIns="72000" rIns="72000" bIns="72000">
            <a:spAutoFit/>
          </a:bodyPr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Clr>
                <a:schemeClr val="tx1"/>
              </a:buClr>
              <a:buSzPts val="1100"/>
              <a:buFont typeface="맑은 고딕" panose="020B0503020000020004" pitchFamily="50" charset="-127"/>
              <a:buChar char="•"/>
            </a:pPr>
            <a:r>
              <a:rPr lang="ko-KR" altLang="en-US" sz="11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행정안전부</a:t>
            </a:r>
            <a:endParaRPr lang="en-US" altLang="ko-KR" sz="1100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Clr>
                <a:schemeClr val="tx1"/>
              </a:buClr>
              <a:buSzPts val="1100"/>
              <a:buFont typeface="맑은 고딕" panose="020B0503020000020004" pitchFamily="50" charset="-127"/>
              <a:buChar char="•"/>
            </a:pPr>
            <a:r>
              <a:rPr lang="ko-KR" altLang="en-US" sz="11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기획재정부</a:t>
            </a:r>
            <a:endParaRPr lang="en-US" altLang="ko-KR" sz="1100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Clr>
                <a:schemeClr val="tx1"/>
              </a:buClr>
              <a:buSzPts val="1100"/>
              <a:buFont typeface="맑은 고딕" panose="020B0503020000020004" pitchFamily="50" charset="-127"/>
              <a:buChar char="•"/>
            </a:pPr>
            <a:r>
              <a:rPr lang="ko-KR" altLang="en-US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충남도</a:t>
            </a:r>
            <a:endParaRPr lang="en-US" altLang="ko-KR" sz="1100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Clr>
                <a:schemeClr val="tx1"/>
              </a:buClr>
              <a:buSzPts val="1100"/>
              <a:buFont typeface="맑은 고딕" panose="020B0503020000020004" pitchFamily="50" charset="-127"/>
              <a:buChar char="•"/>
            </a:pPr>
            <a:r>
              <a:rPr lang="ko-KR" altLang="en-US" sz="11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국회</a:t>
            </a:r>
            <a:endParaRPr lang="ko-KR" altLang="en-US" sz="11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1" name="Oval 47"/>
          <p:cNvSpPr>
            <a:spLocks noChangeAspect="1" noChangeArrowheads="1"/>
          </p:cNvSpPr>
          <p:nvPr/>
        </p:nvSpPr>
        <p:spPr bwMode="gray">
          <a:xfrm>
            <a:off x="1205892" y="4879289"/>
            <a:ext cx="899749" cy="858686"/>
          </a:xfrm>
          <a:prstGeom prst="ellipse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/>
          <a:ex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none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 eaLnBrk="1" hangingPunct="1"/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이전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hangingPunct="1"/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입주희망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hangingPunct="1"/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기업</a:t>
            </a: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/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시민</a:t>
            </a:r>
            <a:endParaRPr lang="ko-KR" altLang="en-US" sz="11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3" name="Oval 47"/>
          <p:cNvSpPr>
            <a:spLocks noChangeAspect="1" noChangeArrowheads="1"/>
          </p:cNvSpPr>
          <p:nvPr/>
        </p:nvSpPr>
        <p:spPr bwMode="gray">
          <a:xfrm>
            <a:off x="3134990" y="4841526"/>
            <a:ext cx="899749" cy="858687"/>
          </a:xfrm>
          <a:prstGeom prst="ellipse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/>
          <a:ex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none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 eaLnBrk="1" hangingPunct="1"/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시민단체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cxnSp>
        <p:nvCxnSpPr>
          <p:cNvPr id="24" name="직선 화살표 연결선 56"/>
          <p:cNvCxnSpPr>
            <a:cxnSpLocks noChangeShapeType="1"/>
            <a:stCxn id="23" idx="1"/>
            <a:endCxn id="14" idx="5"/>
          </p:cNvCxnSpPr>
          <p:nvPr/>
        </p:nvCxnSpPr>
        <p:spPr bwMode="auto">
          <a:xfrm flipH="1" flipV="1">
            <a:off x="3030714" y="4792270"/>
            <a:ext cx="236854" cy="175678"/>
          </a:xfrm>
          <a:prstGeom prst="straightConnector1">
            <a:avLst/>
          </a:prstGeom>
          <a:noFill/>
          <a:ln w="50800" algn="ctr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" name="직선 화살표 연결선 31"/>
          <p:cNvCxnSpPr>
            <a:cxnSpLocks noChangeShapeType="1"/>
            <a:stCxn id="14" idx="0"/>
            <a:endCxn id="13" idx="4"/>
          </p:cNvCxnSpPr>
          <p:nvPr/>
        </p:nvCxnSpPr>
        <p:spPr bwMode="auto">
          <a:xfrm flipV="1">
            <a:off x="2607654" y="3340877"/>
            <a:ext cx="0" cy="384192"/>
          </a:xfrm>
          <a:prstGeom prst="straightConnector1">
            <a:avLst/>
          </a:prstGeom>
          <a:noFill/>
          <a:ln w="50800" algn="ctr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" name="직선 화살표 연결선 56"/>
          <p:cNvCxnSpPr>
            <a:cxnSpLocks noChangeShapeType="1"/>
            <a:stCxn id="16" idx="6"/>
            <a:endCxn id="14" idx="2"/>
          </p:cNvCxnSpPr>
          <p:nvPr/>
        </p:nvCxnSpPr>
        <p:spPr bwMode="auto">
          <a:xfrm>
            <a:off x="1545532" y="4348971"/>
            <a:ext cx="463282" cy="1642"/>
          </a:xfrm>
          <a:prstGeom prst="straightConnector1">
            <a:avLst/>
          </a:prstGeom>
          <a:noFill/>
          <a:ln w="50800" algn="ctr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Oval 47"/>
          <p:cNvSpPr>
            <a:spLocks noChangeAspect="1" noChangeArrowheads="1"/>
          </p:cNvSpPr>
          <p:nvPr/>
        </p:nvSpPr>
        <p:spPr bwMode="gray">
          <a:xfrm>
            <a:off x="1205892" y="3017433"/>
            <a:ext cx="899749" cy="858686"/>
          </a:xfrm>
          <a:prstGeom prst="ellipse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/>
          <a:ex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none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 eaLnBrk="1" hangingPunct="1"/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타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hangingPunct="1"/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시도</a:t>
            </a:r>
            <a:endParaRPr lang="ko-KR" altLang="en-US" sz="11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9" name="Rectangle 10"/>
          <p:cNvSpPr>
            <a:spLocks noChangeArrowheads="1"/>
          </p:cNvSpPr>
          <p:nvPr/>
        </p:nvSpPr>
        <p:spPr bwMode="auto">
          <a:xfrm>
            <a:off x="449533" y="4713849"/>
            <a:ext cx="783859" cy="6915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2000" tIns="72000" rIns="72000" bIns="72000">
            <a:spAutoFit/>
          </a:bodyPr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Clr>
                <a:schemeClr val="tx1"/>
              </a:buClr>
              <a:buSzPts val="1100"/>
              <a:buFont typeface="맑은 고딕" panose="020B0503020000020004" pitchFamily="50" charset="-127"/>
              <a:buChar char="•"/>
            </a:pPr>
            <a:r>
              <a:rPr lang="ko-KR" altLang="en-US" sz="11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일반국민</a:t>
            </a:r>
            <a:endParaRPr lang="en-US" altLang="ko-KR" sz="1100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Clr>
                <a:schemeClr val="tx1"/>
              </a:buClr>
              <a:buSzPts val="1100"/>
              <a:buFont typeface="맑은 고딕" panose="020B0503020000020004" pitchFamily="50" charset="-127"/>
              <a:buChar char="•"/>
            </a:pPr>
            <a:r>
              <a:rPr lang="ko-KR" altLang="en-US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정책고객</a:t>
            </a:r>
            <a:endParaRPr lang="en-US" altLang="ko-KR" sz="1100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Clr>
                <a:schemeClr val="tx1"/>
              </a:buClr>
              <a:buSzPts val="1100"/>
              <a:buFont typeface="맑은 고딕" panose="020B0503020000020004" pitchFamily="50" charset="-127"/>
              <a:buChar char="•"/>
            </a:pPr>
            <a:r>
              <a:rPr lang="ko-KR" altLang="en-US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언론 </a:t>
            </a:r>
            <a:r>
              <a:rPr lang="ko-KR" altLang="en-US" sz="11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등</a:t>
            </a:r>
            <a:endParaRPr lang="ko-KR" altLang="en-US" sz="11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cxnSp>
        <p:nvCxnSpPr>
          <p:cNvPr id="30" name="직선 화살표 연결선 56"/>
          <p:cNvCxnSpPr>
            <a:cxnSpLocks noChangeShapeType="1"/>
            <a:stCxn id="28" idx="5"/>
            <a:endCxn id="14" idx="1"/>
          </p:cNvCxnSpPr>
          <p:nvPr/>
        </p:nvCxnSpPr>
        <p:spPr bwMode="auto">
          <a:xfrm>
            <a:off x="1974552" y="3749697"/>
            <a:ext cx="208551" cy="157617"/>
          </a:xfrm>
          <a:prstGeom prst="straightConnector1">
            <a:avLst/>
          </a:prstGeom>
          <a:noFill/>
          <a:ln w="50800" algn="ctr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" name="TextBox 101"/>
          <p:cNvSpPr txBox="1">
            <a:spLocks noChangeArrowheads="1"/>
          </p:cNvSpPr>
          <p:nvPr/>
        </p:nvSpPr>
        <p:spPr bwMode="auto">
          <a:xfrm>
            <a:off x="3088121" y="3991048"/>
            <a:ext cx="418513" cy="8116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 eaLnBrk="1" hangingPunct="1"/>
            <a:r>
              <a:rPr lang="ko-KR" altLang="en-US" sz="11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직</a:t>
            </a:r>
            <a:endParaRPr lang="en-US" altLang="ko-KR" sz="11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hangingPunct="1"/>
            <a:r>
              <a:rPr lang="ko-KR" altLang="en-US" sz="11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  접</a:t>
            </a:r>
            <a:endParaRPr lang="en-US" altLang="ko-KR" sz="11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hangingPunct="1"/>
            <a:r>
              <a:rPr lang="ko-KR" altLang="en-US" sz="11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  관</a:t>
            </a:r>
            <a:endParaRPr lang="en-US" altLang="ko-KR" sz="11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hangingPunct="1"/>
            <a:r>
              <a:rPr lang="ko-KR" altLang="en-US" sz="11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계</a:t>
            </a:r>
          </a:p>
        </p:txBody>
      </p:sp>
      <p:sp>
        <p:nvSpPr>
          <p:cNvPr id="33" name="TextBox 113"/>
          <p:cNvSpPr txBox="1">
            <a:spLocks noChangeArrowheads="1"/>
          </p:cNvSpPr>
          <p:nvPr/>
        </p:nvSpPr>
        <p:spPr bwMode="auto">
          <a:xfrm>
            <a:off x="1696042" y="3991048"/>
            <a:ext cx="418513" cy="7957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 eaLnBrk="1" hangingPunct="1"/>
            <a:r>
              <a:rPr lang="ko-KR" altLang="en-US" sz="11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  간</a:t>
            </a:r>
            <a:endParaRPr lang="en-US" altLang="ko-KR" sz="11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hangingPunct="1"/>
            <a:r>
              <a:rPr lang="ko-KR" altLang="en-US" sz="11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접</a:t>
            </a:r>
            <a:endParaRPr lang="en-US" altLang="ko-KR" sz="11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hangingPunct="1"/>
            <a:r>
              <a:rPr lang="ko-KR" altLang="en-US" sz="11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관</a:t>
            </a:r>
            <a:endParaRPr lang="en-US" altLang="ko-KR" sz="11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hangingPunct="1"/>
            <a:r>
              <a:rPr lang="en-US" altLang="ko-KR" sz="11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  </a:t>
            </a:r>
            <a:r>
              <a:rPr lang="ko-KR" altLang="en-US" sz="11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계</a:t>
            </a:r>
          </a:p>
        </p:txBody>
      </p:sp>
      <p:sp>
        <p:nvSpPr>
          <p:cNvPr id="55" name="Rectangle 10"/>
          <p:cNvSpPr>
            <a:spLocks noChangeArrowheads="1"/>
          </p:cNvSpPr>
          <p:nvPr/>
        </p:nvSpPr>
        <p:spPr bwMode="auto">
          <a:xfrm>
            <a:off x="3939758" y="3333963"/>
            <a:ext cx="839094" cy="6756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2000" tIns="72000" rIns="72000" bIns="72000">
            <a:spAutoFit/>
          </a:bodyPr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Clr>
                <a:schemeClr val="tx1"/>
              </a:buClr>
              <a:buSzPts val="1100"/>
              <a:buFont typeface="맑은 고딕" panose="020B0503020000020004" pitchFamily="50" charset="-127"/>
              <a:buChar char="•"/>
            </a:pPr>
            <a:r>
              <a:rPr lang="ko-KR" altLang="en-US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일반시민</a:t>
            </a:r>
            <a:endParaRPr lang="en-US" altLang="ko-KR" sz="1100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Clr>
                <a:schemeClr val="tx1"/>
              </a:buClr>
              <a:buSzPts val="1100"/>
              <a:buFont typeface="맑은 고딕" panose="020B0503020000020004" pitchFamily="50" charset="-127"/>
              <a:buChar char="•"/>
            </a:pPr>
            <a:r>
              <a:rPr lang="ko-KR" altLang="en-US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복지수혜</a:t>
            </a:r>
            <a:endParaRPr lang="en-US" altLang="ko-KR" sz="1100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Clr>
                <a:schemeClr val="tx1"/>
              </a:buClr>
              <a:buSzPts val="1100"/>
              <a:buFont typeface="맑은 고딕" panose="020B0503020000020004" pitchFamily="50" charset="-127"/>
              <a:buChar char="•"/>
            </a:pPr>
            <a:r>
              <a:rPr lang="ko-KR" altLang="en-US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교육</a:t>
            </a:r>
            <a:r>
              <a:rPr lang="en-US" altLang="ko-KR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/</a:t>
            </a:r>
            <a:r>
              <a:rPr lang="ko-KR" altLang="en-US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학생</a:t>
            </a:r>
            <a:endParaRPr lang="ko-KR" altLang="en-US" sz="1100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6" name="Rectangle 10"/>
          <p:cNvSpPr>
            <a:spLocks noChangeArrowheads="1"/>
          </p:cNvSpPr>
          <p:nvPr/>
        </p:nvSpPr>
        <p:spPr bwMode="auto">
          <a:xfrm>
            <a:off x="3951844" y="5118813"/>
            <a:ext cx="783859" cy="8506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2000" tIns="72000" rIns="72000" bIns="72000">
            <a:spAutoFit/>
          </a:bodyPr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Clr>
                <a:schemeClr val="tx1"/>
              </a:buClr>
              <a:buSzPts val="1100"/>
              <a:buFont typeface="맑은 고딕" panose="020B0503020000020004" pitchFamily="50" charset="-127"/>
              <a:buChar char="•"/>
            </a:pPr>
            <a:r>
              <a:rPr lang="ko-KR" altLang="en-US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시민운동</a:t>
            </a:r>
            <a:endParaRPr lang="en-US" altLang="ko-KR" sz="1100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Clr>
                <a:schemeClr val="tx1"/>
              </a:buClr>
              <a:buSzPts val="1100"/>
              <a:buFont typeface="맑은 고딕" panose="020B0503020000020004" pitchFamily="50" charset="-127"/>
              <a:buChar char="•"/>
            </a:pPr>
            <a:r>
              <a:rPr lang="ko-KR" altLang="en-US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문화운동</a:t>
            </a:r>
            <a:endParaRPr lang="en-US" altLang="ko-KR" sz="1100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Clr>
                <a:schemeClr val="tx1"/>
              </a:buClr>
              <a:buSzPts val="1100"/>
              <a:buFont typeface="맑은 고딕" panose="020B0503020000020004" pitchFamily="50" charset="-127"/>
              <a:buChar char="•"/>
            </a:pPr>
            <a:r>
              <a:rPr lang="ko-KR" altLang="en-US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체육단체</a:t>
            </a:r>
            <a:endParaRPr lang="en-US" altLang="ko-KR" sz="1100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Clr>
                <a:schemeClr val="tx1"/>
              </a:buClr>
              <a:buSzPts val="1100"/>
              <a:buFont typeface="맑은 고딕" panose="020B0503020000020004" pitchFamily="50" charset="-127"/>
              <a:buChar char="•"/>
            </a:pPr>
            <a:r>
              <a:rPr lang="ko-KR" altLang="en-US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복지단체</a:t>
            </a:r>
            <a:endParaRPr lang="ko-KR" altLang="en-US" sz="1100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7" name="Rectangle 10"/>
          <p:cNvSpPr>
            <a:spLocks noChangeArrowheads="1"/>
          </p:cNvSpPr>
          <p:nvPr/>
        </p:nvSpPr>
        <p:spPr bwMode="auto">
          <a:xfrm>
            <a:off x="1305217" y="6218920"/>
            <a:ext cx="1631305" cy="3254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2000" tIns="72000" rIns="72000" bIns="72000">
            <a:spAutoFit/>
          </a:bodyPr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Clr>
                <a:schemeClr val="tx1"/>
              </a:buClr>
              <a:buSzPts val="1100"/>
              <a:buFont typeface="맑은 고딕" panose="020B0503020000020004" pitchFamily="50" charset="-127"/>
              <a:buChar char="•"/>
            </a:pPr>
            <a:r>
              <a:rPr lang="ko-KR" altLang="en-US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관내 입주 </a:t>
            </a:r>
            <a:r>
              <a:rPr lang="ko-KR" altLang="en-US" sz="1100" b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산업</a:t>
            </a:r>
            <a:r>
              <a:rPr lang="en-US" altLang="ko-KR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/</a:t>
            </a:r>
            <a:r>
              <a:rPr lang="ko-KR" altLang="en-US" sz="11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기업체</a:t>
            </a:r>
            <a:endParaRPr lang="en-US" altLang="ko-KR" sz="1100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374667" y="3071843"/>
            <a:ext cx="1061607" cy="500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2000" tIns="72000" rIns="72000" bIns="72000">
            <a:spAutoFit/>
          </a:bodyPr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Clr>
                <a:schemeClr val="tx1"/>
              </a:buClr>
              <a:buSzPts val="1100"/>
              <a:buFont typeface="맑은 고딕" panose="020B0503020000020004" pitchFamily="50" charset="-127"/>
              <a:buChar char="•"/>
            </a:pPr>
            <a:r>
              <a:rPr lang="ko-KR" altLang="en-US" sz="11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민간보험사</a:t>
            </a:r>
            <a:endParaRPr lang="en-US" altLang="ko-KR" sz="1100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Clr>
                <a:schemeClr val="tx1"/>
              </a:buClr>
              <a:buSzPts val="1100"/>
              <a:buFont typeface="맑은 고딕" panose="020B0503020000020004" pitchFamily="50" charset="-127"/>
              <a:buChar char="•"/>
            </a:pPr>
            <a:r>
              <a:rPr lang="ko-KR" altLang="en-US" sz="11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수탁금융기관</a:t>
            </a:r>
          </a:p>
        </p:txBody>
      </p:sp>
    </p:spTree>
    <p:extLst>
      <p:ext uri="{BB962C8B-B14F-4D97-AF65-F5344CB8AC3E}">
        <p14:creationId xmlns:p14="http://schemas.microsoft.com/office/powerpoint/2010/main" val="39188564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23"/>
          <p:cNvSpPr>
            <a:spLocks noChangeArrowheads="1"/>
          </p:cNvSpPr>
          <p:nvPr/>
        </p:nvSpPr>
        <p:spPr bwMode="auto">
          <a:xfrm>
            <a:off x="1712640" y="1772816"/>
            <a:ext cx="3590925" cy="2762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ko-KR" altLang="en-US" b="0" i="1" u="sng">
                <a:latin typeface="맑은 고딕" panose="020B0503020000020004" pitchFamily="50" charset="-127"/>
                <a:ea typeface="맑은 고딕" panose="020B0503020000020004" pitchFamily="50" charset="-127"/>
              </a:rPr>
              <a:t>가치흐름에 따른 고객유형 분류 및 고객가치 분석</a:t>
            </a:r>
          </a:p>
        </p:txBody>
      </p:sp>
      <p:sp>
        <p:nvSpPr>
          <p:cNvPr id="3" name="직사각형 21"/>
          <p:cNvSpPr>
            <a:spLocks noChangeArrowheads="1"/>
          </p:cNvSpPr>
          <p:nvPr/>
        </p:nvSpPr>
        <p:spPr bwMode="auto">
          <a:xfrm>
            <a:off x="7108553" y="1906166"/>
            <a:ext cx="2376487" cy="40322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>
              <a:spcBef>
                <a:spcPct val="50000"/>
              </a:spcBef>
            </a:pPr>
            <a:endParaRPr lang="ko-KR" altLang="en-US" b="0" i="1">
              <a:solidFill>
                <a:srgbClr val="8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" name="직사각형 23"/>
          <p:cNvSpPr>
            <a:spLocks noChangeArrowheads="1"/>
          </p:cNvSpPr>
          <p:nvPr/>
        </p:nvSpPr>
        <p:spPr bwMode="auto">
          <a:xfrm>
            <a:off x="7973740" y="1772816"/>
            <a:ext cx="646113" cy="2762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ko-KR" altLang="en-US" b="0">
                <a:latin typeface="맑은 고딕" panose="020B0503020000020004" pitchFamily="50" charset="-127"/>
                <a:ea typeface="맑은 고딕" panose="020B0503020000020004" pitchFamily="50" charset="-127"/>
              </a:rPr>
              <a:t>시사점</a:t>
            </a:r>
          </a:p>
        </p:txBody>
      </p:sp>
      <p:sp>
        <p:nvSpPr>
          <p:cNvPr id="5" name="이등변 삼각형 4"/>
          <p:cNvSpPr/>
          <p:nvPr/>
        </p:nvSpPr>
        <p:spPr>
          <a:xfrm rot="5400000">
            <a:off x="5523434" y="3778622"/>
            <a:ext cx="2593975" cy="287337"/>
          </a:xfrm>
          <a:prstGeom prst="triangl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/>
          <a:lstStyle/>
          <a:p>
            <a:pPr algn="ctr" defTabSz="762000" eaLnBrk="0" hangingPunct="0">
              <a:spcBef>
                <a:spcPct val="50000"/>
              </a:spcBef>
              <a:defRPr/>
            </a:pPr>
            <a:endParaRPr lang="ko-KR" altLang="en-US" i="1" dirty="0">
              <a:solidFill>
                <a:srgbClr val="800000"/>
              </a:solidFill>
              <a:latin typeface="Book Antiqua" pitchFamily="18" charset="0"/>
            </a:endParaRPr>
          </a:p>
        </p:txBody>
      </p:sp>
      <p:sp>
        <p:nvSpPr>
          <p:cNvPr id="7" name="오각형 6"/>
          <p:cNvSpPr/>
          <p:nvPr/>
        </p:nvSpPr>
        <p:spPr bwMode="auto">
          <a:xfrm>
            <a:off x="1060178" y="2131591"/>
            <a:ext cx="1295400" cy="360362"/>
          </a:xfrm>
          <a:prstGeom prst="homePlate">
            <a:avLst>
              <a:gd name="adj" fmla="val 26017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/>
          <a:p>
            <a:pPr algn="ctr" defTabSz="762000" eaLnBrk="0" hangingPunct="0">
              <a:spcBef>
                <a:spcPct val="50000"/>
              </a:spcBef>
              <a:defRPr/>
            </a:pPr>
            <a:r>
              <a:rPr lang="ko-KR" altLang="en-US" sz="1000" b="1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가치창출</a:t>
            </a:r>
          </a:p>
        </p:txBody>
      </p:sp>
      <p:sp>
        <p:nvSpPr>
          <p:cNvPr id="8" name="오각형 7"/>
          <p:cNvSpPr/>
          <p:nvPr/>
        </p:nvSpPr>
        <p:spPr bwMode="auto">
          <a:xfrm>
            <a:off x="2452415" y="2131591"/>
            <a:ext cx="1295400" cy="360362"/>
          </a:xfrm>
          <a:prstGeom prst="homePlate">
            <a:avLst>
              <a:gd name="adj" fmla="val 26017"/>
            </a:avLst>
          </a:prstGeom>
          <a:solidFill>
            <a:schemeClr val="accent1">
              <a:lumMod val="50000"/>
            </a:schemeClr>
          </a:solidFill>
          <a:ln>
            <a:noFill/>
          </a:ln>
        </p:spPr>
        <p:txBody>
          <a:bodyPr wrap="none" anchor="ctr"/>
          <a:lstStyle/>
          <a:p>
            <a:pPr algn="ctr" defTabSz="762000" eaLnBrk="0" hangingPunct="0">
              <a:spcBef>
                <a:spcPct val="50000"/>
              </a:spcBef>
              <a:defRPr/>
            </a:pPr>
            <a:r>
              <a:rPr lang="ko-KR" altLang="en-US" sz="1000" b="1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잠재 가치 수요</a:t>
            </a:r>
            <a:endParaRPr lang="ko-KR" altLang="en-US" sz="1000" b="1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" name="오각형 8"/>
          <p:cNvSpPr/>
          <p:nvPr/>
        </p:nvSpPr>
        <p:spPr bwMode="auto">
          <a:xfrm>
            <a:off x="5236890" y="2131591"/>
            <a:ext cx="1295400" cy="360362"/>
          </a:xfrm>
          <a:prstGeom prst="homePlate">
            <a:avLst>
              <a:gd name="adj" fmla="val 26017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/>
          <a:p>
            <a:pPr algn="ctr" defTabSz="762000" eaLnBrk="0" hangingPunct="0">
              <a:spcBef>
                <a:spcPct val="50000"/>
              </a:spcBef>
              <a:defRPr/>
            </a:pPr>
            <a:r>
              <a:rPr lang="ko-KR" altLang="en-US" sz="1000" b="1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가치영향</a:t>
            </a:r>
          </a:p>
        </p:txBody>
      </p:sp>
      <p:sp>
        <p:nvSpPr>
          <p:cNvPr id="10" name="오각형 9"/>
          <p:cNvSpPr/>
          <p:nvPr/>
        </p:nvSpPr>
        <p:spPr bwMode="auto">
          <a:xfrm>
            <a:off x="3844653" y="2131591"/>
            <a:ext cx="1295400" cy="360362"/>
          </a:xfrm>
          <a:prstGeom prst="homePlate">
            <a:avLst>
              <a:gd name="adj" fmla="val 26017"/>
            </a:avLst>
          </a:prstGeom>
          <a:solidFill>
            <a:schemeClr val="accent1">
              <a:lumMod val="50000"/>
            </a:schemeClr>
          </a:solidFill>
          <a:ln>
            <a:noFill/>
          </a:ln>
        </p:spPr>
        <p:txBody>
          <a:bodyPr wrap="none" anchor="ctr"/>
          <a:lstStyle/>
          <a:p>
            <a:pPr algn="ctr" defTabSz="762000" eaLnBrk="0" hangingPunct="0">
              <a:spcBef>
                <a:spcPct val="50000"/>
              </a:spcBef>
              <a:defRPr/>
            </a:pPr>
            <a:r>
              <a:rPr lang="ko-KR" altLang="en-US" sz="1000" b="1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가치수요</a:t>
            </a:r>
          </a:p>
        </p:txBody>
      </p:sp>
      <p:sp>
        <p:nvSpPr>
          <p:cNvPr id="11" name="TextBox 67"/>
          <p:cNvSpPr txBox="1">
            <a:spLocks noChangeArrowheads="1"/>
          </p:cNvSpPr>
          <p:nvPr/>
        </p:nvSpPr>
        <p:spPr bwMode="auto">
          <a:xfrm>
            <a:off x="483915" y="2131591"/>
            <a:ext cx="503610" cy="360469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72000" rIns="3600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 eaLnBrk="1" hangingPunct="1"/>
            <a:r>
              <a:rPr lang="ko-KR" altLang="en-US" sz="10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분류</a:t>
            </a:r>
            <a:endParaRPr lang="en-US" altLang="ko-KR" sz="1000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hangingPunct="1"/>
            <a:r>
              <a:rPr lang="ko-KR" altLang="en-US" sz="10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유형</a:t>
            </a:r>
          </a:p>
        </p:txBody>
      </p:sp>
      <p:sp>
        <p:nvSpPr>
          <p:cNvPr id="12" name="TextBox 67"/>
          <p:cNvSpPr txBox="1">
            <a:spLocks noChangeArrowheads="1"/>
          </p:cNvSpPr>
          <p:nvPr/>
        </p:nvSpPr>
        <p:spPr bwMode="auto">
          <a:xfrm>
            <a:off x="483915" y="2553028"/>
            <a:ext cx="503610" cy="659328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72000" rIns="3600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 eaLnBrk="1" hangingPunct="1"/>
            <a:r>
              <a:rPr lang="ko-KR" altLang="en-US" sz="1000" b="0">
                <a:latin typeface="맑은 고딕" panose="020B0503020000020004" pitchFamily="50" charset="-127"/>
                <a:ea typeface="맑은 고딕" panose="020B0503020000020004" pitchFamily="50" charset="-127"/>
              </a:rPr>
              <a:t>유형별</a:t>
            </a:r>
            <a:endParaRPr lang="en-US" altLang="ko-KR" sz="1000" b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hangingPunct="1"/>
            <a:r>
              <a:rPr lang="ko-KR" altLang="en-US" sz="1000" b="0">
                <a:latin typeface="맑은 고딕" panose="020B0503020000020004" pitchFamily="50" charset="-127"/>
                <a:ea typeface="맑은 고딕" panose="020B0503020000020004" pitchFamily="50" charset="-127"/>
              </a:rPr>
              <a:t>정의</a:t>
            </a:r>
          </a:p>
        </p:txBody>
      </p:sp>
      <p:sp>
        <p:nvSpPr>
          <p:cNvPr id="13" name="TextBox 67"/>
          <p:cNvSpPr txBox="1">
            <a:spLocks noChangeArrowheads="1"/>
          </p:cNvSpPr>
          <p:nvPr/>
        </p:nvSpPr>
        <p:spPr bwMode="auto">
          <a:xfrm>
            <a:off x="1059682" y="2553027"/>
            <a:ext cx="1295995" cy="65932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36000" rIns="0" anchor="ctr"/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9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가치 생산에 직</a:t>
            </a:r>
            <a:r>
              <a:rPr lang="en-US" altLang="ko-KR" sz="9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•</a:t>
            </a:r>
            <a:r>
              <a:rPr lang="ko-KR" altLang="en-US" sz="9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간접적으로 기여한 </a:t>
            </a:r>
            <a:r>
              <a:rPr lang="ko-KR" altLang="en-US" sz="9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공주시의 </a:t>
            </a:r>
            <a:r>
              <a:rPr lang="ko-KR" altLang="en-US" sz="9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핵심자산</a:t>
            </a:r>
          </a:p>
        </p:txBody>
      </p:sp>
      <p:sp>
        <p:nvSpPr>
          <p:cNvPr id="14" name="TextBox 67"/>
          <p:cNvSpPr txBox="1">
            <a:spLocks noChangeArrowheads="1"/>
          </p:cNvSpPr>
          <p:nvPr/>
        </p:nvSpPr>
        <p:spPr bwMode="auto">
          <a:xfrm>
            <a:off x="2451886" y="2553027"/>
            <a:ext cx="1295995" cy="65932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36000" rIns="0" anchor="ctr"/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9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공주시의 행정 서비스의 구매를 고려</a:t>
            </a:r>
            <a:endParaRPr lang="en-US" altLang="ko-KR" sz="900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0" indent="0" eaLnBrk="1" hangingPunct="1"/>
            <a:r>
              <a:rPr lang="en-US" altLang="ko-KR" sz="9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9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가치수요 고객으로 분류할 수 있음</a:t>
            </a:r>
            <a:r>
              <a:rPr lang="en-US" altLang="ko-KR" sz="9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  <a:endParaRPr lang="ko-KR" altLang="en-US" sz="900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5" name="TextBox 67"/>
          <p:cNvSpPr txBox="1">
            <a:spLocks noChangeArrowheads="1"/>
          </p:cNvSpPr>
          <p:nvPr/>
        </p:nvSpPr>
        <p:spPr bwMode="auto">
          <a:xfrm>
            <a:off x="3844090" y="2553027"/>
            <a:ext cx="1295995" cy="65932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36000" rIns="0" anchor="ctr"/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9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공주시에서 </a:t>
            </a:r>
            <a:r>
              <a:rPr lang="ko-KR" altLang="en-US" sz="9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제공하는 가치를 직접 소비하는 최종구매자</a:t>
            </a:r>
          </a:p>
        </p:txBody>
      </p:sp>
      <p:sp>
        <p:nvSpPr>
          <p:cNvPr id="16" name="TextBox 67"/>
          <p:cNvSpPr txBox="1">
            <a:spLocks noChangeArrowheads="1"/>
          </p:cNvSpPr>
          <p:nvPr/>
        </p:nvSpPr>
        <p:spPr bwMode="auto">
          <a:xfrm>
            <a:off x="5236295" y="2553027"/>
            <a:ext cx="1295995" cy="65932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36000" rIns="0" anchor="ctr"/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9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직접 관여하지 않으나 </a:t>
            </a:r>
            <a:r>
              <a:rPr lang="ko-KR" altLang="en-US" sz="9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공주시에 </a:t>
            </a:r>
            <a:r>
              <a:rPr lang="ko-KR" altLang="en-US" sz="9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직</a:t>
            </a:r>
            <a:r>
              <a:rPr lang="en-US" altLang="ko-KR" sz="9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•</a:t>
            </a:r>
            <a:r>
              <a:rPr lang="ko-KR" altLang="en-US" sz="9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간접적으로 영향을 미치는 주체</a:t>
            </a:r>
          </a:p>
        </p:txBody>
      </p:sp>
      <p:sp>
        <p:nvSpPr>
          <p:cNvPr id="17" name="TextBox 67"/>
          <p:cNvSpPr txBox="1">
            <a:spLocks noChangeArrowheads="1"/>
          </p:cNvSpPr>
          <p:nvPr/>
        </p:nvSpPr>
        <p:spPr bwMode="auto">
          <a:xfrm>
            <a:off x="483915" y="3271338"/>
            <a:ext cx="503610" cy="659793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72000" rIns="3600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 eaLnBrk="1" hangingPunct="1"/>
            <a:r>
              <a:rPr lang="ko-KR" altLang="en-US" sz="1000" b="0">
                <a:latin typeface="맑은 고딕" panose="020B0503020000020004" pitchFamily="50" charset="-127"/>
                <a:ea typeface="맑은 고딕" panose="020B0503020000020004" pitchFamily="50" charset="-127"/>
              </a:rPr>
              <a:t>해당</a:t>
            </a:r>
            <a:endParaRPr lang="en-US" altLang="ko-KR" sz="1000" b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hangingPunct="1"/>
            <a:r>
              <a:rPr lang="ko-KR" altLang="en-US" sz="1000" b="0">
                <a:latin typeface="맑은 고딕" panose="020B0503020000020004" pitchFamily="50" charset="-127"/>
                <a:ea typeface="맑은 고딕" panose="020B0503020000020004" pitchFamily="50" charset="-127"/>
              </a:rPr>
              <a:t>고객</a:t>
            </a:r>
          </a:p>
        </p:txBody>
      </p:sp>
      <p:sp>
        <p:nvSpPr>
          <p:cNvPr id="18" name="TextBox 67"/>
          <p:cNvSpPr txBox="1">
            <a:spLocks noChangeArrowheads="1"/>
          </p:cNvSpPr>
          <p:nvPr/>
        </p:nvSpPr>
        <p:spPr bwMode="auto">
          <a:xfrm>
            <a:off x="1059682" y="3271338"/>
            <a:ext cx="1295995" cy="658756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36000" rIns="0" anchor="ctr"/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9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내부 구성원</a:t>
            </a:r>
            <a:endParaRPr lang="en-US" altLang="ko-KR" sz="900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9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산하기관</a:t>
            </a:r>
            <a:endParaRPr lang="en-US" altLang="ko-KR" sz="900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9" name="TextBox 67"/>
          <p:cNvSpPr txBox="1">
            <a:spLocks noChangeArrowheads="1"/>
          </p:cNvSpPr>
          <p:nvPr/>
        </p:nvSpPr>
        <p:spPr bwMode="auto">
          <a:xfrm>
            <a:off x="2451886" y="3271338"/>
            <a:ext cx="1295995" cy="658756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36000" rIns="0" anchor="ctr"/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9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이전 고려 기업체</a:t>
            </a:r>
            <a:endParaRPr lang="en-US" altLang="ko-KR" sz="900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9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전입 희망</a:t>
            </a:r>
            <a:endParaRPr lang="ko-KR" altLang="en-US" sz="900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0" name="TextBox 67"/>
          <p:cNvSpPr txBox="1">
            <a:spLocks noChangeArrowheads="1"/>
          </p:cNvSpPr>
          <p:nvPr/>
        </p:nvSpPr>
        <p:spPr bwMode="auto">
          <a:xfrm>
            <a:off x="3844090" y="3271338"/>
            <a:ext cx="1295995" cy="658756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36000" rIns="0" anchor="ctr"/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9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시민</a:t>
            </a:r>
            <a:endParaRPr lang="en-US" altLang="ko-KR" sz="900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9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시민단체</a:t>
            </a:r>
            <a:endParaRPr lang="en-US" altLang="ko-KR" sz="900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9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기업체</a:t>
            </a:r>
            <a:r>
              <a:rPr lang="en-US" altLang="ko-KR" sz="9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/</a:t>
            </a:r>
            <a:r>
              <a:rPr lang="ko-KR" altLang="en-US" sz="9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산업체</a:t>
            </a:r>
            <a:endParaRPr lang="en-US" altLang="ko-KR" sz="900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9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관광방문객 등</a:t>
            </a:r>
            <a:endParaRPr lang="ko-KR" altLang="en-US" sz="900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1" name="TextBox 67"/>
          <p:cNvSpPr txBox="1">
            <a:spLocks noChangeArrowheads="1"/>
          </p:cNvSpPr>
          <p:nvPr/>
        </p:nvSpPr>
        <p:spPr bwMode="auto">
          <a:xfrm>
            <a:off x="5236295" y="3271338"/>
            <a:ext cx="1295995" cy="658756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36000" rIns="0" anchor="ctr"/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9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타 시도</a:t>
            </a:r>
            <a:r>
              <a:rPr lang="en-US" altLang="ko-KR" sz="9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9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언론 </a:t>
            </a:r>
            <a:r>
              <a:rPr lang="ko-KR" altLang="en-US" sz="9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등</a:t>
            </a:r>
            <a:endParaRPr lang="en-US" altLang="ko-KR" sz="900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9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일반국민 </a:t>
            </a:r>
            <a:r>
              <a:rPr lang="ko-KR" altLang="en-US" sz="9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등</a:t>
            </a:r>
          </a:p>
        </p:txBody>
      </p:sp>
      <p:sp>
        <p:nvSpPr>
          <p:cNvPr id="22" name="TextBox 67"/>
          <p:cNvSpPr txBox="1">
            <a:spLocks noChangeArrowheads="1"/>
          </p:cNvSpPr>
          <p:nvPr/>
        </p:nvSpPr>
        <p:spPr bwMode="auto">
          <a:xfrm>
            <a:off x="483915" y="3991632"/>
            <a:ext cx="503610" cy="805371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72000" rIns="3600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 eaLnBrk="1" hangingPunct="1"/>
            <a:r>
              <a:rPr lang="ko-KR" altLang="en-US" sz="10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고객</a:t>
            </a:r>
            <a:endParaRPr lang="en-US" altLang="ko-KR" sz="1000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hangingPunct="1"/>
            <a:r>
              <a:rPr lang="ko-KR" altLang="en-US" sz="10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가치</a:t>
            </a:r>
          </a:p>
        </p:txBody>
      </p:sp>
      <p:sp>
        <p:nvSpPr>
          <p:cNvPr id="23" name="TextBox 67"/>
          <p:cNvSpPr txBox="1">
            <a:spLocks noChangeArrowheads="1"/>
          </p:cNvSpPr>
          <p:nvPr/>
        </p:nvSpPr>
        <p:spPr bwMode="auto">
          <a:xfrm>
            <a:off x="1059682" y="3991632"/>
            <a:ext cx="1295995" cy="80281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36000" rIns="0" anchor="ctr"/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9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효율적 업무시스템</a:t>
            </a:r>
            <a:endParaRPr lang="en-US" altLang="ko-KR" sz="900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9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합리적 성과보상</a:t>
            </a:r>
            <a:endParaRPr lang="en-US" altLang="ko-KR" sz="900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9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행정의 </a:t>
            </a:r>
            <a:r>
              <a:rPr lang="ko-KR" altLang="en-US" sz="9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투명하고 공정한 </a:t>
            </a:r>
            <a:r>
              <a:rPr lang="ko-KR" altLang="en-US" sz="9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집행</a:t>
            </a:r>
            <a:endParaRPr lang="en-US" altLang="ko-KR" sz="900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900" b="0" dirty="0" err="1">
                <a:latin typeface="맑은 고딕" panose="020B0503020000020004" pitchFamily="50" charset="-127"/>
                <a:ea typeface="맑은 고딕" panose="020B0503020000020004" pitchFamily="50" charset="-127"/>
              </a:rPr>
              <a:t>파트너십</a:t>
            </a:r>
            <a:r>
              <a:rPr lang="ko-KR" altLang="en-US" sz="9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 강화</a:t>
            </a:r>
          </a:p>
        </p:txBody>
      </p:sp>
      <p:sp>
        <p:nvSpPr>
          <p:cNvPr id="24" name="TextBox 67"/>
          <p:cNvSpPr txBox="1">
            <a:spLocks noChangeArrowheads="1"/>
          </p:cNvSpPr>
          <p:nvPr/>
        </p:nvSpPr>
        <p:spPr bwMode="auto">
          <a:xfrm>
            <a:off x="2451886" y="3991632"/>
            <a:ext cx="1295995" cy="80281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36000" rIns="0" anchor="ctr"/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900" b="0">
                <a:latin typeface="맑은 고딕" panose="020B0503020000020004" pitchFamily="50" charset="-127"/>
                <a:ea typeface="맑은 고딕" panose="020B0503020000020004" pitchFamily="50" charset="-127"/>
              </a:rPr>
              <a:t>합리적 가격</a:t>
            </a:r>
            <a:endParaRPr lang="en-US" altLang="ko-KR" sz="900" b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900" b="0">
                <a:latin typeface="맑은 고딕" panose="020B0503020000020004" pitchFamily="50" charset="-127"/>
                <a:ea typeface="맑은 고딕" panose="020B0503020000020004" pitchFamily="50" charset="-127"/>
              </a:rPr>
              <a:t>신속한 업무지원</a:t>
            </a:r>
            <a:endParaRPr lang="en-US" altLang="ko-KR" sz="900" b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900" b="0">
                <a:latin typeface="맑은 고딕" panose="020B0503020000020004" pitchFamily="50" charset="-127"/>
                <a:ea typeface="맑은 고딕" panose="020B0503020000020004" pitchFamily="50" charset="-127"/>
              </a:rPr>
              <a:t>파트너십 강화</a:t>
            </a:r>
          </a:p>
        </p:txBody>
      </p:sp>
      <p:sp>
        <p:nvSpPr>
          <p:cNvPr id="25" name="TextBox 67"/>
          <p:cNvSpPr txBox="1">
            <a:spLocks noChangeArrowheads="1"/>
          </p:cNvSpPr>
          <p:nvPr/>
        </p:nvSpPr>
        <p:spPr bwMode="auto">
          <a:xfrm>
            <a:off x="3844090" y="3991632"/>
            <a:ext cx="1295995" cy="80281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36000" rIns="0" anchor="ctr"/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9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신속한 </a:t>
            </a:r>
            <a:r>
              <a:rPr lang="ko-KR" altLang="en-US" sz="9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업무처리</a:t>
            </a:r>
            <a:endParaRPr lang="en-US" altLang="ko-KR" sz="900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9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효율적 행정지원</a:t>
            </a:r>
            <a:endParaRPr lang="en-US" altLang="ko-KR" sz="900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9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최적의 시설</a:t>
            </a:r>
            <a:r>
              <a:rPr lang="en-US" altLang="ko-KR" sz="9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/</a:t>
            </a:r>
            <a:r>
              <a:rPr lang="ko-KR" altLang="en-US" sz="9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인프라</a:t>
            </a:r>
            <a:endParaRPr lang="ko-KR" altLang="en-US" sz="900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6" name="TextBox 67"/>
          <p:cNvSpPr txBox="1">
            <a:spLocks noChangeArrowheads="1"/>
          </p:cNvSpPr>
          <p:nvPr/>
        </p:nvSpPr>
        <p:spPr bwMode="auto">
          <a:xfrm>
            <a:off x="5236295" y="3991632"/>
            <a:ext cx="1295995" cy="80281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36000" rIns="0" anchor="ctr"/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9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공주시에 대한 우호적 분위기 조성</a:t>
            </a:r>
            <a:endParaRPr lang="ko-KR" altLang="en-US" sz="900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7" name="TextBox 67"/>
          <p:cNvSpPr txBox="1">
            <a:spLocks noChangeArrowheads="1"/>
          </p:cNvSpPr>
          <p:nvPr/>
        </p:nvSpPr>
        <p:spPr bwMode="auto">
          <a:xfrm>
            <a:off x="483915" y="5155778"/>
            <a:ext cx="503238" cy="795338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72000" rIns="36000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 eaLnBrk="1" hangingPunct="1"/>
            <a:r>
              <a:rPr lang="ko-KR" altLang="en-US" sz="10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고객</a:t>
            </a:r>
            <a:endParaRPr lang="en-US" altLang="ko-KR" sz="1000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hangingPunct="1"/>
            <a:r>
              <a:rPr lang="ko-KR" altLang="en-US" sz="10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정의</a:t>
            </a:r>
          </a:p>
        </p:txBody>
      </p:sp>
      <p:sp>
        <p:nvSpPr>
          <p:cNvPr id="28" name="TextBox 67"/>
          <p:cNvSpPr txBox="1">
            <a:spLocks noChangeArrowheads="1"/>
          </p:cNvSpPr>
          <p:nvPr/>
        </p:nvSpPr>
        <p:spPr bwMode="auto">
          <a:xfrm>
            <a:off x="1060178" y="5157366"/>
            <a:ext cx="5472112" cy="79216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72000" rIns="72000" anchor="ctr"/>
          <a:lstStyle>
            <a:lvl1pPr marL="180975" indent="-18097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10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광의적 의미의 고객은 </a:t>
            </a:r>
            <a:r>
              <a:rPr lang="ko-KR" altLang="en-US" sz="10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공주시의 </a:t>
            </a:r>
            <a:r>
              <a:rPr lang="ko-KR" altLang="en-US" sz="10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가치창출에 직간접적으로 기여하고 있으며 상호 호혜적</a:t>
            </a:r>
            <a:r>
              <a:rPr lang="en-US" altLang="ko-KR" sz="10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,</a:t>
            </a:r>
            <a:r>
              <a:rPr lang="ko-KR" altLang="en-US" sz="10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 상생적인 관계를 맺고 있는 이해관계자를 고객으로 정의할 수 있음 </a:t>
            </a: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sz="10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그러나 </a:t>
            </a:r>
            <a:r>
              <a:rPr lang="ko-KR" altLang="en-US" sz="10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공주시의 </a:t>
            </a:r>
            <a:r>
              <a:rPr lang="ko-KR" altLang="en-US" sz="10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핵심고객은 가치흐름 단계 중 </a:t>
            </a:r>
            <a:r>
              <a:rPr lang="ko-KR" altLang="en-US" sz="10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가치창출 </a:t>
            </a:r>
            <a:r>
              <a:rPr lang="ko-KR" altLang="en-US" sz="10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및 가치수요 고객으로 정의할 수 있음</a:t>
            </a:r>
            <a:endParaRPr lang="en-US" altLang="ko-KR" sz="1000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9" name="이등변 삼각형 28"/>
          <p:cNvSpPr/>
          <p:nvPr/>
        </p:nvSpPr>
        <p:spPr>
          <a:xfrm rot="10800000">
            <a:off x="2498453" y="4868441"/>
            <a:ext cx="2593975" cy="217487"/>
          </a:xfrm>
          <a:prstGeom prst="triangl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/>
          <a:lstStyle/>
          <a:p>
            <a:pPr algn="ctr" defTabSz="762000" eaLnBrk="0" hangingPunct="0">
              <a:spcBef>
                <a:spcPct val="50000"/>
              </a:spcBef>
              <a:defRPr/>
            </a:pPr>
            <a:endParaRPr lang="ko-KR" altLang="en-US" i="1" dirty="0">
              <a:solidFill>
                <a:srgbClr val="800000"/>
              </a:solidFill>
              <a:latin typeface="Book Antiqua" pitchFamily="18" charset="0"/>
            </a:endParaRPr>
          </a:p>
        </p:txBody>
      </p:sp>
      <p:sp>
        <p:nvSpPr>
          <p:cNvPr id="30" name="TextBox 29"/>
          <p:cNvSpPr txBox="1">
            <a:spLocks noChangeArrowheads="1"/>
          </p:cNvSpPr>
          <p:nvPr/>
        </p:nvSpPr>
        <p:spPr bwMode="auto">
          <a:xfrm>
            <a:off x="7145065" y="4396953"/>
            <a:ext cx="2303463" cy="138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180975" indent="-180975">
              <a:buFont typeface="Wingdings" pitchFamily="2" charset="2"/>
              <a:buChar char="§"/>
              <a:defRPr/>
            </a:pPr>
            <a:r>
              <a:rPr lang="ko-KR" altLang="en-US" sz="1050" dirty="0">
                <a:latin typeface="맑은 고딕" pitchFamily="50" charset="-127"/>
                <a:ea typeface="맑은 고딕" pitchFamily="50" charset="-127"/>
              </a:rPr>
              <a:t>고객 세분화에 따른 핵심고객의 고객가치를 고려한 </a:t>
            </a:r>
            <a:r>
              <a:rPr lang="en-US" altLang="ko-KR" sz="1050" dirty="0">
                <a:latin typeface="맑은 고딕" pitchFamily="50" charset="-127"/>
                <a:ea typeface="맑은 고딕" pitchFamily="50" charset="-127"/>
              </a:rPr>
              <a:t>CS</a:t>
            </a:r>
            <a:r>
              <a:rPr lang="ko-KR" altLang="en-US" sz="1050" dirty="0">
                <a:latin typeface="맑은 고딕" pitchFamily="50" charset="-127"/>
                <a:ea typeface="맑은 고딕" pitchFamily="50" charset="-127"/>
              </a:rPr>
              <a:t>전략 수립 필요</a:t>
            </a:r>
            <a:endParaRPr lang="en-US" altLang="ko-KR" sz="1050" dirty="0">
              <a:latin typeface="맑은 고딕" pitchFamily="50" charset="-127"/>
              <a:ea typeface="맑은 고딕" pitchFamily="50" charset="-127"/>
            </a:endParaRPr>
          </a:p>
          <a:p>
            <a:pPr marL="266700" indent="-85725">
              <a:buFont typeface="맑은 고딕" pitchFamily="50" charset="-127"/>
              <a:buChar char="–"/>
              <a:defRPr/>
            </a:pPr>
            <a:r>
              <a:rPr lang="ko-KR" altLang="en-US" sz="1050" dirty="0">
                <a:latin typeface="맑은 고딕" pitchFamily="50" charset="-127"/>
                <a:ea typeface="맑은 고딕" pitchFamily="50" charset="-127"/>
              </a:rPr>
              <a:t>고객 의견수렴 활동 강화</a:t>
            </a:r>
            <a:endParaRPr lang="en-US" altLang="ko-KR" sz="1050" dirty="0">
              <a:latin typeface="맑은 고딕" pitchFamily="50" charset="-127"/>
              <a:ea typeface="맑은 고딕" pitchFamily="50" charset="-127"/>
            </a:endParaRPr>
          </a:p>
          <a:p>
            <a:pPr marL="266700" indent="-85725">
              <a:buFont typeface="맑은 고딕" pitchFamily="50" charset="-127"/>
              <a:buChar char="–"/>
              <a:defRPr/>
            </a:pPr>
            <a:r>
              <a:rPr lang="ko-KR" altLang="en-US" sz="1050" dirty="0">
                <a:latin typeface="맑은 고딕" pitchFamily="50" charset="-127"/>
                <a:ea typeface="맑은 고딕" pitchFamily="50" charset="-127"/>
              </a:rPr>
              <a:t>합리적 제도 개선</a:t>
            </a:r>
            <a:endParaRPr lang="en-US" altLang="ko-KR" sz="1050" dirty="0">
              <a:latin typeface="맑은 고딕" pitchFamily="50" charset="-127"/>
              <a:ea typeface="맑은 고딕" pitchFamily="50" charset="-127"/>
            </a:endParaRPr>
          </a:p>
          <a:p>
            <a:pPr marL="266700" indent="-85725">
              <a:buFont typeface="맑은 고딕" pitchFamily="50" charset="-127"/>
              <a:buChar char="–"/>
              <a:defRPr/>
            </a:pPr>
            <a:r>
              <a:rPr lang="ko-KR" altLang="en-US" sz="1050" dirty="0">
                <a:latin typeface="맑은 고딕" pitchFamily="50" charset="-127"/>
                <a:ea typeface="맑은 고딕" pitchFamily="50" charset="-127"/>
              </a:rPr>
              <a:t>고객중심 업무 처리 및 사후서비스 강화</a:t>
            </a:r>
            <a:endParaRPr lang="en-US" altLang="ko-KR" sz="1050" dirty="0">
              <a:latin typeface="맑은 고딕" pitchFamily="50" charset="-127"/>
              <a:ea typeface="맑은 고딕" pitchFamily="50" charset="-127"/>
            </a:endParaRPr>
          </a:p>
          <a:p>
            <a:pPr marL="266700" indent="-85725">
              <a:buFont typeface="맑은 고딕" pitchFamily="50" charset="-127"/>
              <a:buChar char="–"/>
              <a:defRPr/>
            </a:pPr>
            <a:r>
              <a:rPr lang="ko-KR" altLang="en-US" sz="1050" dirty="0">
                <a:latin typeface="맑은 고딕" pitchFamily="50" charset="-127"/>
                <a:ea typeface="맑은 고딕" pitchFamily="50" charset="-127"/>
              </a:rPr>
              <a:t>고객 편의성 제고 등</a:t>
            </a:r>
          </a:p>
        </p:txBody>
      </p:sp>
      <p:sp>
        <p:nvSpPr>
          <p:cNvPr id="31" name="이등변 삼각형 30"/>
          <p:cNvSpPr/>
          <p:nvPr/>
        </p:nvSpPr>
        <p:spPr>
          <a:xfrm rot="10800000">
            <a:off x="7611790" y="4222328"/>
            <a:ext cx="1370013" cy="214313"/>
          </a:xfrm>
          <a:prstGeom prst="triangl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/>
          <a:lstStyle/>
          <a:p>
            <a:pPr algn="ctr" defTabSz="762000" eaLnBrk="0" hangingPunct="0">
              <a:spcBef>
                <a:spcPct val="50000"/>
              </a:spcBef>
              <a:defRPr/>
            </a:pPr>
            <a:endParaRPr lang="ko-KR" altLang="en-US" i="1" dirty="0">
              <a:solidFill>
                <a:srgbClr val="8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" name="TextBox 31"/>
          <p:cNvSpPr txBox="1">
            <a:spLocks noChangeArrowheads="1"/>
          </p:cNvSpPr>
          <p:nvPr/>
        </p:nvSpPr>
        <p:spPr bwMode="auto">
          <a:xfrm>
            <a:off x="7145065" y="2060153"/>
            <a:ext cx="2303463" cy="10618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180975" indent="-180975">
              <a:buFont typeface="Wingdings" pitchFamily="2" charset="2"/>
              <a:buChar char="§"/>
              <a:defRPr/>
            </a:pPr>
            <a:r>
              <a:rPr lang="ko-KR" altLang="en-US" sz="1050" dirty="0" smtClean="0">
                <a:latin typeface="맑은 고딕" pitchFamily="50" charset="-127"/>
                <a:ea typeface="맑은 고딕" pitchFamily="50" charset="-127"/>
              </a:rPr>
              <a:t>공주시의 </a:t>
            </a:r>
            <a:r>
              <a:rPr lang="ko-KR" altLang="en-US" sz="1050" dirty="0">
                <a:latin typeface="맑은 고딕" pitchFamily="50" charset="-127"/>
                <a:ea typeface="맑은 고딕" pitchFamily="50" charset="-127"/>
              </a:rPr>
              <a:t>핵심고객은 가치흐름 단계 중 </a:t>
            </a:r>
            <a:r>
              <a:rPr lang="ko-KR" altLang="en-US" sz="1050" dirty="0" smtClean="0">
                <a:latin typeface="맑은 고딕" pitchFamily="50" charset="-127"/>
                <a:ea typeface="맑은 고딕" pitchFamily="50" charset="-127"/>
              </a:rPr>
              <a:t>가치창출 </a:t>
            </a:r>
            <a:r>
              <a:rPr lang="ko-KR" altLang="en-US" sz="1050" dirty="0">
                <a:latin typeface="맑은 고딕" pitchFamily="50" charset="-127"/>
                <a:ea typeface="맑은 고딕" pitchFamily="50" charset="-127"/>
              </a:rPr>
              <a:t>및 가치수요 고객으로 정의할 수 있음</a:t>
            </a:r>
            <a:endParaRPr lang="en-US" altLang="ko-KR" sz="1050" dirty="0">
              <a:latin typeface="맑은 고딕" pitchFamily="50" charset="-127"/>
              <a:ea typeface="맑은 고딕" pitchFamily="50" charset="-127"/>
            </a:endParaRPr>
          </a:p>
          <a:p>
            <a:pPr marL="266700" indent="-85725">
              <a:buFont typeface="맑은 고딕" pitchFamily="50" charset="-127"/>
              <a:buChar char="–"/>
              <a:defRPr/>
            </a:pPr>
            <a:r>
              <a:rPr lang="ko-KR" altLang="en-US" sz="1050" dirty="0">
                <a:latin typeface="맑은 고딕" pitchFamily="50" charset="-127"/>
                <a:ea typeface="맑은 고딕" pitchFamily="50" charset="-127"/>
              </a:rPr>
              <a:t>고객 특성상 </a:t>
            </a:r>
            <a:r>
              <a:rPr lang="ko-KR" altLang="en-US" sz="1050" dirty="0" smtClean="0">
                <a:latin typeface="맑은 고딕" pitchFamily="50" charset="-127"/>
                <a:ea typeface="맑은 고딕" pitchFamily="50" charset="-127"/>
              </a:rPr>
              <a:t>가치영향 </a:t>
            </a:r>
            <a:r>
              <a:rPr lang="ko-KR" altLang="en-US" sz="1050" dirty="0">
                <a:latin typeface="맑은 고딕" pitchFamily="50" charset="-127"/>
                <a:ea typeface="맑은 고딕" pitchFamily="50" charset="-127"/>
              </a:rPr>
              <a:t>고객도 가치수요 고객으로 분류할 수 있음</a:t>
            </a:r>
          </a:p>
        </p:txBody>
      </p:sp>
      <p:sp>
        <p:nvSpPr>
          <p:cNvPr id="33" name="모서리가 둥근 직사각형 32"/>
          <p:cNvSpPr/>
          <p:nvPr/>
        </p:nvSpPr>
        <p:spPr>
          <a:xfrm>
            <a:off x="7360965" y="3141241"/>
            <a:ext cx="1912515" cy="935037"/>
          </a:xfrm>
          <a:prstGeom prst="roundRect">
            <a:avLst>
              <a:gd name="adj" fmla="val 11322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lIns="72000" rIns="72000" anchor="ctr"/>
          <a:lstStyle/>
          <a:p>
            <a:pPr>
              <a:defRPr/>
            </a:pPr>
            <a:r>
              <a:rPr lang="ko-KR" altLang="en-US" sz="1000" dirty="0" smtClean="0">
                <a:latin typeface="맑은 고딕" pitchFamily="50" charset="-127"/>
                <a:ea typeface="맑은 고딕" pitchFamily="50" charset="-127"/>
              </a:rPr>
              <a:t>공주시의 </a:t>
            </a:r>
            <a:r>
              <a:rPr lang="ko-KR" altLang="en-US" sz="1000" dirty="0">
                <a:latin typeface="맑은 고딕" pitchFamily="50" charset="-127"/>
                <a:ea typeface="맑은 고딕" pitchFamily="50" charset="-127"/>
              </a:rPr>
              <a:t>핵심고객은 </a:t>
            </a:r>
            <a:r>
              <a:rPr lang="en-US" altLang="ko-KR" sz="1000" dirty="0" smtClean="0">
                <a:latin typeface="맑은 고딕" pitchFamily="50" charset="-127"/>
                <a:ea typeface="맑은 고딕" pitchFamily="50" charset="-127"/>
              </a:rPr>
              <a:t>“</a:t>
            </a:r>
            <a:r>
              <a:rPr lang="ko-KR" altLang="en-US" sz="1000" dirty="0" smtClean="0">
                <a:latin typeface="맑은 고딕" pitchFamily="50" charset="-127"/>
                <a:ea typeface="맑은 고딕" pitchFamily="50" charset="-127"/>
              </a:rPr>
              <a:t>공주시가 </a:t>
            </a:r>
            <a:r>
              <a:rPr lang="ko-KR" altLang="en-US" sz="1000" dirty="0">
                <a:latin typeface="맑은 고딕" pitchFamily="50" charset="-127"/>
                <a:ea typeface="맑은 고딕" pitchFamily="50" charset="-127"/>
              </a:rPr>
              <a:t>제공하는 서비스나 업무와 관련하여 가치를 느끼고 이용하는 </a:t>
            </a:r>
            <a:r>
              <a:rPr lang="ko-KR" altLang="en-US" sz="1000" dirty="0" smtClean="0">
                <a:latin typeface="맑은 고딕" pitchFamily="50" charset="-127"/>
                <a:ea typeface="맑은 고딕" pitchFamily="50" charset="-127"/>
              </a:rPr>
              <a:t>시민이나 기업체</a:t>
            </a:r>
            <a:r>
              <a:rPr lang="en-US" altLang="ko-KR" sz="1000" dirty="0">
                <a:latin typeface="맑은 고딕" pitchFamily="50" charset="-127"/>
                <a:ea typeface="맑은 고딕" pitchFamily="50" charset="-127"/>
              </a:rPr>
              <a:t>”</a:t>
            </a:r>
            <a:r>
              <a:rPr lang="ko-KR" altLang="en-US" sz="1000" dirty="0">
                <a:latin typeface="맑은 고딕" pitchFamily="50" charset="-127"/>
                <a:ea typeface="맑은 고딕" pitchFamily="50" charset="-127"/>
              </a:rPr>
              <a:t>를 말함</a:t>
            </a:r>
          </a:p>
        </p:txBody>
      </p:sp>
      <p:sp>
        <p:nvSpPr>
          <p:cNvPr id="34" name="제목 3"/>
          <p:cNvSpPr txBox="1">
            <a:spLocks/>
          </p:cNvSpPr>
          <p:nvPr/>
        </p:nvSpPr>
        <p:spPr>
          <a:xfrm>
            <a:off x="57116" y="143344"/>
            <a:ext cx="2446504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+mn-ea"/>
                <a:ea typeface="+mn-ea"/>
              </a:rPr>
              <a:t>6. </a:t>
            </a:r>
            <a:r>
              <a:rPr lang="ko-KR" altLang="en-US" dirty="0" smtClean="0">
                <a:latin typeface="+mn-ea"/>
                <a:ea typeface="+mn-ea"/>
              </a:rPr>
              <a:t>이해관계자 분석</a:t>
            </a:r>
            <a:endParaRPr lang="en-US" altLang="ko-KR" dirty="0">
              <a:latin typeface="+mn-ea"/>
              <a:ea typeface="+mn-ea"/>
            </a:endParaRPr>
          </a:p>
        </p:txBody>
      </p:sp>
      <p:sp>
        <p:nvSpPr>
          <p:cNvPr id="35" name="내용 개체 틀 2"/>
          <p:cNvSpPr txBox="1">
            <a:spLocks/>
          </p:cNvSpPr>
          <p:nvPr/>
        </p:nvSpPr>
        <p:spPr>
          <a:xfrm>
            <a:off x="273000" y="686515"/>
            <a:ext cx="9360000" cy="65409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kumimoji="1"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lang="ko-KR" altLang="en-US" dirty="0" smtClean="0"/>
              <a:t>공주시가 </a:t>
            </a:r>
            <a:r>
              <a:rPr lang="ko-KR" altLang="en-US" dirty="0"/>
              <a:t>제공하는 서비스</a:t>
            </a:r>
            <a:r>
              <a:rPr lang="en-US" altLang="ko-KR" dirty="0"/>
              <a:t>/</a:t>
            </a:r>
            <a:r>
              <a:rPr lang="ko-KR" altLang="en-US" dirty="0"/>
              <a:t>상품의 가치흐름 단계에 따른 고객유형을 분류</a:t>
            </a:r>
            <a:r>
              <a:rPr lang="en-US" altLang="ko-KR" dirty="0"/>
              <a:t>, </a:t>
            </a:r>
            <a:r>
              <a:rPr lang="ko-KR" altLang="en-US" dirty="0"/>
              <a:t>특성을 고려하고 </a:t>
            </a:r>
            <a:endParaRPr lang="en-US" altLang="ko-KR" dirty="0" smtClean="0"/>
          </a:p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lang="ko-KR" altLang="en-US" dirty="0" smtClean="0"/>
              <a:t>핵심고객을 </a:t>
            </a:r>
            <a:r>
              <a:rPr lang="ko-KR" altLang="en-US" dirty="0"/>
              <a:t>정의하여 향후 핵심고객의 가치를 고려한 </a:t>
            </a:r>
            <a:r>
              <a:rPr lang="ko-KR" altLang="en-US" dirty="0" smtClean="0"/>
              <a:t>성장 전략 </a:t>
            </a:r>
            <a:r>
              <a:rPr lang="ko-KR" altLang="en-US" dirty="0"/>
              <a:t>수립이 필요함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8484305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873768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34"/>
          <p:cNvSpPr txBox="1">
            <a:spLocks noChangeArrowheads="1"/>
          </p:cNvSpPr>
          <p:nvPr/>
        </p:nvSpPr>
        <p:spPr bwMode="auto">
          <a:xfrm>
            <a:off x="3595678" y="20684"/>
            <a:ext cx="5992923" cy="774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36000" rIns="0" bIns="36000" anchor="b">
            <a:spAutoFit/>
          </a:bodyPr>
          <a:lstStyle>
            <a:lvl1pPr>
              <a:defRPr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1pPr>
            <a:lvl2pPr marL="742950" indent="-285750">
              <a:defRPr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>
              <a:defRPr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>
              <a:defRPr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>
              <a:defRPr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algn="l">
              <a:lnSpc>
                <a:spcPct val="95000"/>
              </a:lnSpc>
            </a:pPr>
            <a:r>
              <a:rPr kumimoji="0" lang="en-US" altLang="ko-KR" sz="4800" i="1" dirty="0" smtClean="0">
                <a:latin typeface="Arial Black" pitchFamily="34" charset="0"/>
                <a:ea typeface="Arial Unicode MS" pitchFamily="50" charset="-127"/>
                <a:cs typeface="Arial Unicode MS" pitchFamily="50" charset="-127"/>
              </a:rPr>
              <a:t>Table of Contents</a:t>
            </a:r>
          </a:p>
        </p:txBody>
      </p:sp>
      <p:sp>
        <p:nvSpPr>
          <p:cNvPr id="17" name="Text Box 18"/>
          <p:cNvSpPr txBox="1">
            <a:spLocks noChangeArrowheads="1"/>
          </p:cNvSpPr>
          <p:nvPr/>
        </p:nvSpPr>
        <p:spPr bwMode="auto">
          <a:xfrm>
            <a:off x="1535216" y="2471904"/>
            <a:ext cx="32400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609600" indent="-609600"/>
            <a:r>
              <a:rPr kumimoji="1" lang="ko-KR" altLang="en-US" b="1" dirty="0" smtClean="0">
                <a:solidFill>
                  <a:schemeClr val="accent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kumimoji="1" lang="en-US" altLang="ko-KR" b="1" dirty="0">
              <a:solidFill>
                <a:schemeClr val="accent1">
                  <a:lumMod val="50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8" name="Text Box 19"/>
          <p:cNvSpPr txBox="1">
            <a:spLocks noChangeArrowheads="1"/>
          </p:cNvSpPr>
          <p:nvPr/>
        </p:nvSpPr>
        <p:spPr bwMode="auto">
          <a:xfrm>
            <a:off x="1606061" y="2751182"/>
            <a:ext cx="3420000" cy="7386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216000" indent="-216000">
              <a:buFont typeface="+mj-lt"/>
              <a:buAutoNum type="arabicPeriod"/>
              <a:defRPr/>
            </a:pPr>
            <a:r>
              <a:rPr kumimoji="1" lang="ko-KR" altLang="en-US" sz="14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외부환경분석</a:t>
            </a:r>
            <a:endParaRPr kumimoji="1" lang="en-US" altLang="ko-KR" sz="14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216000" indent="-216000">
              <a:buFont typeface="+mj-lt"/>
              <a:buAutoNum type="arabicPeriod"/>
              <a:defRPr/>
            </a:pPr>
            <a:r>
              <a:rPr kumimoji="1" lang="ko-KR" altLang="en-US" sz="14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내부환경분석</a:t>
            </a:r>
            <a:endParaRPr kumimoji="1" lang="en-US" altLang="ko-KR" sz="14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216000" indent="-216000">
              <a:buFont typeface="+mj-lt"/>
              <a:buAutoNum type="arabicPeriod"/>
              <a:defRPr/>
            </a:pPr>
            <a:r>
              <a:rPr kumimoji="1" lang="en-US" altLang="ko-KR" sz="14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Benchmarking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523844" y="2334676"/>
            <a:ext cx="1440000" cy="1015663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altLang="ko-KR" sz="6600" b="1" dirty="0" smtClean="0">
                <a:solidFill>
                  <a:schemeClr val="accent1">
                    <a:lumMod val="50000"/>
                  </a:schemeClr>
                </a:solidFill>
                <a:latin typeface="HY견고딕" pitchFamily="18" charset="-127"/>
                <a:ea typeface="HY견고딕" pitchFamily="18" charset="-127"/>
              </a:rPr>
              <a:t>2</a:t>
            </a:r>
            <a:endParaRPr lang="ko-KR" altLang="en-US" sz="6600" b="1" dirty="0" err="1" smtClean="0">
              <a:solidFill>
                <a:schemeClr val="accent1">
                  <a:lumMod val="50000"/>
                </a:schemeClr>
              </a:solidFill>
              <a:latin typeface="HY견고딕" pitchFamily="18" charset="-127"/>
              <a:ea typeface="HY견고딕" pitchFamily="18" charset="-127"/>
            </a:endParaRPr>
          </a:p>
        </p:txBody>
      </p:sp>
      <p:sp>
        <p:nvSpPr>
          <p:cNvPr id="15" name="Text Box 18"/>
          <p:cNvSpPr txBox="1">
            <a:spLocks noChangeArrowheads="1"/>
          </p:cNvSpPr>
          <p:nvPr/>
        </p:nvSpPr>
        <p:spPr bwMode="auto">
          <a:xfrm>
            <a:off x="1535216" y="1018972"/>
            <a:ext cx="32400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609600" indent="-609600">
              <a:buFontTx/>
              <a:buNone/>
            </a:pPr>
            <a:r>
              <a:rPr kumimoji="1" lang="ko-KR" altLang="en-US" b="1" dirty="0" smtClean="0">
                <a:solidFill>
                  <a:schemeClr val="accent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프로젝트 개요</a:t>
            </a:r>
            <a:endParaRPr kumimoji="1" lang="ko-KR" altLang="en-US" b="1" dirty="0">
              <a:solidFill>
                <a:schemeClr val="accent1">
                  <a:lumMod val="50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7" name="Text Box 19"/>
          <p:cNvSpPr txBox="1">
            <a:spLocks noChangeArrowheads="1"/>
          </p:cNvSpPr>
          <p:nvPr/>
        </p:nvSpPr>
        <p:spPr bwMode="auto">
          <a:xfrm>
            <a:off x="1606061" y="1306986"/>
            <a:ext cx="3420000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216000" indent="-216000">
              <a:buFont typeface="+mj-lt"/>
              <a:buAutoNum type="arabicPeriod"/>
              <a:defRPr/>
            </a:pPr>
            <a:r>
              <a:rPr kumimoji="1" lang="ko-KR" altLang="en-US" sz="14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프로젝트 추진배경</a:t>
            </a:r>
            <a:endParaRPr kumimoji="1" lang="en-US" altLang="ko-KR" sz="14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216000" indent="-216000">
              <a:buFont typeface="+mj-lt"/>
              <a:buAutoNum type="arabicPeriod"/>
              <a:defRPr/>
            </a:pPr>
            <a:r>
              <a:rPr kumimoji="1" lang="ko-KR" altLang="en-US" sz="14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프로젝트 기대효과</a:t>
            </a:r>
            <a:endParaRPr kumimoji="1" lang="en-US" altLang="ko-KR" sz="14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216000" indent="-216000">
              <a:buFont typeface="+mj-lt"/>
              <a:buAutoNum type="arabicPeriod"/>
              <a:defRPr/>
            </a:pPr>
            <a:r>
              <a:rPr kumimoji="1" lang="ko-KR" altLang="en-US" sz="14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비전 설정 </a:t>
            </a:r>
            <a:r>
              <a:rPr kumimoji="1" lang="en-US" altLang="ko-KR" sz="14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/ </a:t>
            </a:r>
            <a:r>
              <a:rPr kumimoji="1" lang="ko-KR" altLang="en-US" sz="14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조직 진단 프로세스</a:t>
            </a:r>
          </a:p>
          <a:p>
            <a:pPr marL="216000" indent="-216000">
              <a:buFont typeface="+mj-lt"/>
              <a:buAutoNum type="arabicPeriod"/>
              <a:defRPr/>
            </a:pPr>
            <a:r>
              <a:rPr kumimoji="1" lang="ko-KR" altLang="en-US" sz="14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프로젝트 진행 절차</a:t>
            </a:r>
            <a:endParaRPr kumimoji="1" lang="ko-KR" altLang="en-US" sz="14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23844" y="923722"/>
            <a:ext cx="1440000" cy="1015663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altLang="ko-KR" sz="6600" b="1" dirty="0" smtClean="0">
                <a:solidFill>
                  <a:schemeClr val="accent1">
                    <a:lumMod val="50000"/>
                  </a:schemeClr>
                </a:solidFill>
                <a:latin typeface="HY견고딕" pitchFamily="18" charset="-127"/>
                <a:ea typeface="HY견고딕" pitchFamily="18" charset="-127"/>
              </a:rPr>
              <a:t>1</a:t>
            </a:r>
            <a:endParaRPr lang="ko-KR" altLang="en-US" sz="6600" b="1" dirty="0" err="1" smtClean="0">
              <a:solidFill>
                <a:schemeClr val="accent1">
                  <a:lumMod val="50000"/>
                </a:schemeClr>
              </a:solidFill>
              <a:latin typeface="HY견고딕" pitchFamily="18" charset="-127"/>
              <a:ea typeface="HY견고딕" pitchFamily="18" charset="-127"/>
            </a:endParaRPr>
          </a:p>
        </p:txBody>
      </p:sp>
      <p:cxnSp>
        <p:nvCxnSpPr>
          <p:cNvPr id="38" name="직선 연결선 37"/>
          <p:cNvCxnSpPr/>
          <p:nvPr/>
        </p:nvCxnSpPr>
        <p:spPr>
          <a:xfrm>
            <a:off x="963712" y="1018972"/>
            <a:ext cx="3960000" cy="1588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38"/>
          <p:cNvCxnSpPr/>
          <p:nvPr/>
        </p:nvCxnSpPr>
        <p:spPr>
          <a:xfrm>
            <a:off x="963712" y="2431399"/>
            <a:ext cx="3960000" cy="1588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직사각형 22"/>
          <p:cNvSpPr/>
          <p:nvPr/>
        </p:nvSpPr>
        <p:spPr>
          <a:xfrm>
            <a:off x="0" y="0"/>
            <a:ext cx="309530" cy="6858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740309" y="923722"/>
            <a:ext cx="1440000" cy="1015663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altLang="ko-KR" sz="6600" b="1" dirty="0" smtClean="0">
                <a:solidFill>
                  <a:schemeClr val="accent1">
                    <a:lumMod val="50000"/>
                  </a:schemeClr>
                </a:solidFill>
                <a:latin typeface="HY견고딕" pitchFamily="18" charset="-127"/>
                <a:ea typeface="HY견고딕" pitchFamily="18" charset="-127"/>
              </a:rPr>
              <a:t>5</a:t>
            </a:r>
            <a:endParaRPr lang="ko-KR" altLang="en-US" sz="6600" b="1" dirty="0" err="1" smtClean="0">
              <a:solidFill>
                <a:schemeClr val="accent1">
                  <a:lumMod val="50000"/>
                </a:schemeClr>
              </a:solidFill>
              <a:latin typeface="HY견고딕" pitchFamily="18" charset="-127"/>
              <a:ea typeface="HY견고딕" pitchFamily="18" charset="-127"/>
            </a:endParaRPr>
          </a:p>
        </p:txBody>
      </p:sp>
      <p:cxnSp>
        <p:nvCxnSpPr>
          <p:cNvPr id="13" name="직선 연결선 12"/>
          <p:cNvCxnSpPr/>
          <p:nvPr/>
        </p:nvCxnSpPr>
        <p:spPr>
          <a:xfrm>
            <a:off x="5180177" y="1018972"/>
            <a:ext cx="3960000" cy="1588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Box 18"/>
          <p:cNvSpPr txBox="1">
            <a:spLocks noChangeArrowheads="1"/>
          </p:cNvSpPr>
          <p:nvPr/>
        </p:nvSpPr>
        <p:spPr bwMode="auto">
          <a:xfrm>
            <a:off x="1535216" y="4003133"/>
            <a:ext cx="32400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609600" indent="-609600">
              <a:buFontTx/>
              <a:buNone/>
            </a:pPr>
            <a:r>
              <a:rPr kumimoji="1" lang="ko-KR" altLang="en-US" b="1" dirty="0">
                <a:solidFill>
                  <a:schemeClr val="accent1">
                    <a:lumMod val="50000"/>
                  </a:schemeClr>
                </a:solidFill>
                <a:latin typeface="맑은 고딕" panose="020B0503020000020004" pitchFamily="50" charset="-127"/>
              </a:rPr>
              <a:t>조직진단 방향성</a:t>
            </a:r>
          </a:p>
        </p:txBody>
      </p:sp>
      <p:sp>
        <p:nvSpPr>
          <p:cNvPr id="16" name="Text Box 19"/>
          <p:cNvSpPr txBox="1">
            <a:spLocks noChangeArrowheads="1"/>
          </p:cNvSpPr>
          <p:nvPr/>
        </p:nvSpPr>
        <p:spPr bwMode="auto">
          <a:xfrm>
            <a:off x="1606061" y="4291147"/>
            <a:ext cx="3420000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defRPr/>
            </a:pPr>
            <a:r>
              <a:rPr kumimoji="1" lang="en-US" altLang="ko-KR" sz="1400" dirty="0">
                <a:latin typeface="맑은 고딕" panose="020B0503020000020004" pitchFamily="50" charset="-127"/>
              </a:rPr>
              <a:t>1. </a:t>
            </a:r>
            <a:r>
              <a:rPr kumimoji="1" lang="ko-KR" altLang="en-US" sz="1400" dirty="0">
                <a:latin typeface="맑은 고딕" panose="020B0503020000020004" pitchFamily="50" charset="-127"/>
              </a:rPr>
              <a:t>공주시 기능에 대한 고객 요구</a:t>
            </a:r>
          </a:p>
          <a:p>
            <a:pPr>
              <a:defRPr/>
            </a:pPr>
            <a:r>
              <a:rPr kumimoji="1" lang="en-US" altLang="ko-KR" sz="1400" dirty="0">
                <a:latin typeface="맑은 고딕" panose="020B0503020000020004" pitchFamily="50" charset="-127"/>
              </a:rPr>
              <a:t>2. </a:t>
            </a:r>
            <a:r>
              <a:rPr kumimoji="1" lang="ko-KR" altLang="en-US" sz="1400" dirty="0">
                <a:latin typeface="맑은 고딕" panose="020B0503020000020004" pitchFamily="50" charset="-127"/>
              </a:rPr>
              <a:t>조직설계 기반분석</a:t>
            </a:r>
          </a:p>
          <a:p>
            <a:pPr>
              <a:defRPr/>
            </a:pPr>
            <a:r>
              <a:rPr kumimoji="1" lang="en-US" altLang="ko-KR" sz="1400" dirty="0">
                <a:latin typeface="맑은 고딕" panose="020B0503020000020004" pitchFamily="50" charset="-127"/>
              </a:rPr>
              <a:t>3. </a:t>
            </a:r>
            <a:r>
              <a:rPr kumimoji="1" lang="ko-KR" altLang="en-US" sz="1400" dirty="0">
                <a:latin typeface="맑은 고딕" panose="020B0503020000020004" pitchFamily="50" charset="-127"/>
              </a:rPr>
              <a:t>기능분석 </a:t>
            </a:r>
            <a:r>
              <a:rPr kumimoji="1" lang="ko-KR" altLang="en-US" sz="1400" dirty="0" smtClean="0">
                <a:latin typeface="맑은 고딕" panose="020B0503020000020004" pitchFamily="50" charset="-127"/>
              </a:rPr>
              <a:t>방향성</a:t>
            </a:r>
            <a:endParaRPr kumimoji="1" lang="en-US" altLang="ko-KR" sz="1400" dirty="0" smtClean="0">
              <a:latin typeface="맑은 고딕" panose="020B0503020000020004" pitchFamily="50" charset="-127"/>
            </a:endParaRPr>
          </a:p>
          <a:p>
            <a:pPr>
              <a:defRPr/>
            </a:pPr>
            <a:r>
              <a:rPr kumimoji="1" lang="en-US" altLang="ko-KR" sz="1400" dirty="0">
                <a:latin typeface="맑은 고딕" panose="020B0503020000020004" pitchFamily="50" charset="-127"/>
              </a:rPr>
              <a:t>4. </a:t>
            </a:r>
            <a:r>
              <a:rPr kumimoji="1" lang="ko-KR" altLang="en-US" sz="1400" dirty="0">
                <a:latin typeface="맑은 고딕" panose="020B0503020000020004" pitchFamily="50" charset="-127"/>
              </a:rPr>
              <a:t>설문조사 </a:t>
            </a:r>
            <a:r>
              <a:rPr kumimoji="1" lang="ko-KR" altLang="en-US" sz="1400" dirty="0" smtClean="0">
                <a:latin typeface="맑은 고딕" panose="020B0503020000020004" pitchFamily="50" charset="-127"/>
              </a:rPr>
              <a:t>결과</a:t>
            </a:r>
            <a:endParaRPr kumimoji="1" lang="ko-KR" altLang="en-US" sz="1400" dirty="0">
              <a:latin typeface="맑은 고딕" panose="020B0503020000020004" pitchFamily="50" charset="-127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740309" y="3088820"/>
            <a:ext cx="1440000" cy="1015663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altLang="ko-KR" sz="6600" b="1" dirty="0" smtClean="0">
                <a:solidFill>
                  <a:schemeClr val="accent1">
                    <a:lumMod val="50000"/>
                  </a:schemeClr>
                </a:solidFill>
                <a:latin typeface="HY견고딕" pitchFamily="18" charset="-127"/>
                <a:ea typeface="HY견고딕" pitchFamily="18" charset="-127"/>
              </a:rPr>
              <a:t>6</a:t>
            </a:r>
            <a:endParaRPr lang="ko-KR" altLang="en-US" sz="6600" b="1" dirty="0" err="1" smtClean="0">
              <a:solidFill>
                <a:schemeClr val="accent1">
                  <a:lumMod val="50000"/>
                </a:schemeClr>
              </a:solidFill>
              <a:latin typeface="HY견고딕" pitchFamily="18" charset="-127"/>
              <a:ea typeface="HY견고딕" pitchFamily="18" charset="-127"/>
            </a:endParaRPr>
          </a:p>
        </p:txBody>
      </p:sp>
      <p:sp>
        <p:nvSpPr>
          <p:cNvPr id="21" name="Text Box 18"/>
          <p:cNvSpPr txBox="1">
            <a:spLocks noChangeArrowheads="1"/>
          </p:cNvSpPr>
          <p:nvPr/>
        </p:nvSpPr>
        <p:spPr bwMode="auto">
          <a:xfrm>
            <a:off x="5892934" y="1018972"/>
            <a:ext cx="32400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609600" indent="-609600">
              <a:buFontTx/>
              <a:buNone/>
            </a:pPr>
            <a:r>
              <a:rPr kumimoji="1" lang="ko-KR" altLang="en-US" b="1" dirty="0">
                <a:solidFill>
                  <a:schemeClr val="accent1">
                    <a:lumMod val="50000"/>
                  </a:schemeClr>
                </a:solidFill>
                <a:latin typeface="맑은 고딕" panose="020B0503020000020004" pitchFamily="50" charset="-127"/>
              </a:rPr>
              <a:t>인력분석</a:t>
            </a:r>
            <a:endParaRPr kumimoji="1" lang="ko-KR" altLang="en-US" b="1" dirty="0">
              <a:solidFill>
                <a:schemeClr val="accent1">
                  <a:lumMod val="50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23844" y="3950886"/>
            <a:ext cx="1440000" cy="1015663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altLang="ko-KR" sz="6600" b="1" dirty="0">
                <a:solidFill>
                  <a:schemeClr val="accent1">
                    <a:lumMod val="50000"/>
                  </a:schemeClr>
                </a:solidFill>
                <a:latin typeface="HY견고딕" pitchFamily="18" charset="-127"/>
                <a:ea typeface="HY견고딕" pitchFamily="18" charset="-127"/>
              </a:rPr>
              <a:t>3</a:t>
            </a:r>
            <a:endParaRPr lang="ko-KR" altLang="en-US" sz="6600" b="1" dirty="0" err="1" smtClean="0">
              <a:solidFill>
                <a:schemeClr val="accent1">
                  <a:lumMod val="50000"/>
                </a:schemeClr>
              </a:solidFill>
              <a:latin typeface="HY견고딕" pitchFamily="18" charset="-127"/>
              <a:ea typeface="HY견고딕" pitchFamily="18" charset="-127"/>
            </a:endParaRPr>
          </a:p>
        </p:txBody>
      </p:sp>
      <p:cxnSp>
        <p:nvCxnSpPr>
          <p:cNvPr id="28" name="직선 연결선 27"/>
          <p:cNvCxnSpPr/>
          <p:nvPr/>
        </p:nvCxnSpPr>
        <p:spPr>
          <a:xfrm>
            <a:off x="963712" y="4049082"/>
            <a:ext cx="3960000" cy="1588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4740309" y="4771016"/>
            <a:ext cx="1440000" cy="1015663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altLang="ko-KR" sz="6600" b="1" dirty="0" smtClean="0">
                <a:solidFill>
                  <a:schemeClr val="accent1">
                    <a:lumMod val="50000"/>
                  </a:schemeClr>
                </a:solidFill>
                <a:latin typeface="HY견고딕" pitchFamily="18" charset="-127"/>
                <a:ea typeface="HY견고딕" pitchFamily="18" charset="-127"/>
              </a:rPr>
              <a:t>7</a:t>
            </a:r>
            <a:endParaRPr lang="ko-KR" altLang="en-US" sz="6600" b="1" dirty="0" err="1" smtClean="0">
              <a:solidFill>
                <a:schemeClr val="accent1">
                  <a:lumMod val="50000"/>
                </a:schemeClr>
              </a:solidFill>
              <a:latin typeface="HY견고딕" pitchFamily="18" charset="-127"/>
              <a:ea typeface="HY견고딕" pitchFamily="18" charset="-127"/>
            </a:endParaRPr>
          </a:p>
        </p:txBody>
      </p:sp>
      <p:cxnSp>
        <p:nvCxnSpPr>
          <p:cNvPr id="30" name="직선 연결선 29"/>
          <p:cNvCxnSpPr/>
          <p:nvPr/>
        </p:nvCxnSpPr>
        <p:spPr>
          <a:xfrm>
            <a:off x="5180177" y="3153535"/>
            <a:ext cx="3960000" cy="1588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 Box 18"/>
          <p:cNvSpPr txBox="1">
            <a:spLocks noChangeArrowheads="1"/>
          </p:cNvSpPr>
          <p:nvPr/>
        </p:nvSpPr>
        <p:spPr bwMode="auto">
          <a:xfrm>
            <a:off x="5892934" y="3230134"/>
            <a:ext cx="32400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609600" indent="-609600">
              <a:buFontTx/>
              <a:buNone/>
            </a:pPr>
            <a:r>
              <a:rPr kumimoji="1" lang="ko-KR" altLang="en-US" b="1" dirty="0" smtClean="0">
                <a:solidFill>
                  <a:schemeClr val="accent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조직 구조 설정</a:t>
            </a:r>
            <a:endParaRPr kumimoji="1" lang="ko-KR" altLang="en-US" b="1" dirty="0">
              <a:solidFill>
                <a:schemeClr val="accent1">
                  <a:lumMod val="50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4" name="Text Box 19"/>
          <p:cNvSpPr txBox="1">
            <a:spLocks noChangeArrowheads="1"/>
          </p:cNvSpPr>
          <p:nvPr/>
        </p:nvSpPr>
        <p:spPr bwMode="auto">
          <a:xfrm>
            <a:off x="5963779" y="3518148"/>
            <a:ext cx="3420000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defRPr/>
            </a:pPr>
            <a:r>
              <a:rPr kumimoji="1" lang="en-US" altLang="ko-KR" sz="1400" dirty="0">
                <a:latin typeface="맑은 고딕" panose="020B0503020000020004" pitchFamily="50" charset="-127"/>
              </a:rPr>
              <a:t>1. </a:t>
            </a:r>
            <a:r>
              <a:rPr kumimoji="1" lang="ko-KR" altLang="en-US" sz="1400" dirty="0">
                <a:latin typeface="맑은 고딕" panose="020B0503020000020004" pitchFamily="50" charset="-127"/>
              </a:rPr>
              <a:t>환경변화 대응 시나리오 설정</a:t>
            </a:r>
          </a:p>
          <a:p>
            <a:pPr>
              <a:defRPr/>
            </a:pPr>
            <a:r>
              <a:rPr kumimoji="1" lang="en-US" altLang="ko-KR" sz="1400" dirty="0">
                <a:latin typeface="맑은 고딕" panose="020B0503020000020004" pitchFamily="50" charset="-127"/>
              </a:rPr>
              <a:t>2. </a:t>
            </a:r>
            <a:r>
              <a:rPr kumimoji="1" lang="ko-KR" altLang="en-US" sz="1400" dirty="0">
                <a:latin typeface="맑은 고딕" panose="020B0503020000020004" pitchFamily="50" charset="-127"/>
              </a:rPr>
              <a:t>조직구조 방향성 설정</a:t>
            </a:r>
            <a:br>
              <a:rPr kumimoji="1" lang="ko-KR" altLang="en-US" sz="1400" dirty="0">
                <a:latin typeface="맑은 고딕" panose="020B0503020000020004" pitchFamily="50" charset="-127"/>
              </a:rPr>
            </a:br>
            <a:r>
              <a:rPr kumimoji="1" lang="en-US" altLang="ko-KR" sz="1400" dirty="0">
                <a:latin typeface="맑은 고딕" panose="020B0503020000020004" pitchFamily="50" charset="-127"/>
              </a:rPr>
              <a:t>3. </a:t>
            </a:r>
            <a:r>
              <a:rPr kumimoji="1" lang="ko-KR" altLang="en-US" sz="1400" dirty="0">
                <a:latin typeface="맑은 고딕" panose="020B0503020000020004" pitchFamily="50" charset="-127"/>
              </a:rPr>
              <a:t>조직재설계</a:t>
            </a:r>
            <a:br>
              <a:rPr kumimoji="1" lang="ko-KR" altLang="en-US" sz="1400" dirty="0">
                <a:latin typeface="맑은 고딕" panose="020B0503020000020004" pitchFamily="50" charset="-127"/>
              </a:rPr>
            </a:br>
            <a:r>
              <a:rPr kumimoji="1" lang="en-US" altLang="ko-KR" sz="1400" dirty="0">
                <a:latin typeface="맑은 고딕" panose="020B0503020000020004" pitchFamily="50" charset="-127"/>
              </a:rPr>
              <a:t>4. </a:t>
            </a:r>
            <a:r>
              <a:rPr kumimoji="1" lang="ko-KR" altLang="en-US" sz="1400" dirty="0">
                <a:latin typeface="맑은 고딕" panose="020B0503020000020004" pitchFamily="50" charset="-127"/>
              </a:rPr>
              <a:t>신 </a:t>
            </a:r>
            <a:r>
              <a:rPr kumimoji="1" lang="ko-KR" altLang="en-US" sz="1400" dirty="0" err="1">
                <a:latin typeface="맑은 고딕" panose="020B0503020000020004" pitchFamily="50" charset="-127"/>
              </a:rPr>
              <a:t>조직별</a:t>
            </a:r>
            <a:r>
              <a:rPr kumimoji="1" lang="ko-KR" altLang="en-US" sz="1400" dirty="0">
                <a:latin typeface="맑은 고딕" panose="020B0503020000020004" pitchFamily="50" charset="-127"/>
              </a:rPr>
              <a:t> 업무 분장</a:t>
            </a:r>
          </a:p>
          <a:p>
            <a:pPr>
              <a:defRPr/>
            </a:pPr>
            <a:r>
              <a:rPr kumimoji="1" lang="en-US" altLang="ko-KR" sz="1400" dirty="0">
                <a:latin typeface="맑은 고딕" panose="020B0503020000020004" pitchFamily="50" charset="-127"/>
              </a:rPr>
              <a:t>5. </a:t>
            </a:r>
            <a:r>
              <a:rPr kumimoji="1" lang="ko-KR" altLang="en-US" sz="1400" dirty="0">
                <a:latin typeface="맑은 고딕" panose="020B0503020000020004" pitchFamily="50" charset="-127"/>
              </a:rPr>
              <a:t>신 </a:t>
            </a:r>
            <a:r>
              <a:rPr kumimoji="1" lang="ko-KR" altLang="en-US" sz="1400" dirty="0" err="1">
                <a:latin typeface="맑은 고딕" panose="020B0503020000020004" pitchFamily="50" charset="-127"/>
              </a:rPr>
              <a:t>조직별</a:t>
            </a:r>
            <a:r>
              <a:rPr kumimoji="1" lang="ko-KR" altLang="en-US" sz="1400" dirty="0">
                <a:latin typeface="맑은 고딕" panose="020B0503020000020004" pitchFamily="50" charset="-127"/>
              </a:rPr>
              <a:t> 인원제안</a:t>
            </a:r>
          </a:p>
        </p:txBody>
      </p:sp>
      <p:sp>
        <p:nvSpPr>
          <p:cNvPr id="36" name="Text Box 19"/>
          <p:cNvSpPr txBox="1">
            <a:spLocks noChangeArrowheads="1"/>
          </p:cNvSpPr>
          <p:nvPr/>
        </p:nvSpPr>
        <p:spPr bwMode="auto">
          <a:xfrm>
            <a:off x="5963779" y="1450283"/>
            <a:ext cx="3420000" cy="1600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defRPr/>
            </a:pPr>
            <a:r>
              <a:rPr kumimoji="1" lang="en-US" altLang="ko-KR" sz="1400" dirty="0">
                <a:latin typeface="맑은 고딕" panose="020B0503020000020004" pitchFamily="50" charset="-127"/>
              </a:rPr>
              <a:t>1. </a:t>
            </a:r>
            <a:r>
              <a:rPr kumimoji="1" lang="ko-KR" altLang="en-US" sz="1400" dirty="0">
                <a:latin typeface="맑은 고딕" panose="020B0503020000020004" pitchFamily="50" charset="-127"/>
              </a:rPr>
              <a:t>표준근무시간 산정</a:t>
            </a:r>
          </a:p>
          <a:p>
            <a:pPr>
              <a:defRPr/>
            </a:pPr>
            <a:r>
              <a:rPr kumimoji="1" lang="en-US" altLang="ko-KR" sz="1400" dirty="0">
                <a:latin typeface="맑은 고딕" panose="020B0503020000020004" pitchFamily="50" charset="-127"/>
              </a:rPr>
              <a:t>2. </a:t>
            </a:r>
            <a:r>
              <a:rPr kumimoji="1" lang="ko-KR" altLang="en-US" sz="1400" dirty="0">
                <a:latin typeface="맑은 고딕" panose="020B0503020000020004" pitchFamily="50" charset="-127"/>
              </a:rPr>
              <a:t>적정인력 산출기준</a:t>
            </a:r>
          </a:p>
          <a:p>
            <a:pPr>
              <a:defRPr/>
            </a:pPr>
            <a:r>
              <a:rPr kumimoji="1" lang="en-US" altLang="ko-KR" sz="1400" dirty="0">
                <a:latin typeface="맑은 고딕" panose="020B0503020000020004" pitchFamily="50" charset="-127"/>
              </a:rPr>
              <a:t>3. </a:t>
            </a:r>
            <a:r>
              <a:rPr kumimoji="1" lang="ko-KR" altLang="en-US" sz="1400" dirty="0">
                <a:latin typeface="맑은 고딕" panose="020B0503020000020004" pitchFamily="50" charset="-127"/>
              </a:rPr>
              <a:t>과부족 인원 산술 방법</a:t>
            </a:r>
          </a:p>
          <a:p>
            <a:pPr>
              <a:defRPr/>
            </a:pPr>
            <a:r>
              <a:rPr kumimoji="1" lang="en-US" altLang="ko-KR" sz="1400" dirty="0">
                <a:latin typeface="맑은 고딕" panose="020B0503020000020004" pitchFamily="50" charset="-127"/>
              </a:rPr>
              <a:t>4. </a:t>
            </a:r>
            <a:r>
              <a:rPr kumimoji="1" lang="ko-KR" altLang="en-US" sz="1400" dirty="0">
                <a:latin typeface="맑은 고딕" panose="020B0503020000020004" pitchFamily="50" charset="-127"/>
              </a:rPr>
              <a:t>과 단위 조직 산정 </a:t>
            </a:r>
          </a:p>
          <a:p>
            <a:pPr>
              <a:defRPr/>
            </a:pPr>
            <a:r>
              <a:rPr kumimoji="1" lang="en-US" altLang="ko-KR" sz="1400" dirty="0">
                <a:latin typeface="맑은 고딕" panose="020B0503020000020004" pitchFamily="50" charset="-127"/>
              </a:rPr>
              <a:t>5. </a:t>
            </a:r>
            <a:r>
              <a:rPr kumimoji="1" lang="ko-KR" altLang="en-US" sz="1400" dirty="0" err="1">
                <a:latin typeface="맑은 고딕" panose="020B0503020000020004" pitchFamily="50" charset="-127"/>
              </a:rPr>
              <a:t>읍면동</a:t>
            </a:r>
            <a:r>
              <a:rPr kumimoji="1" lang="ko-KR" altLang="en-US" sz="1400" dirty="0">
                <a:latin typeface="맑은 고딕" panose="020B0503020000020004" pitchFamily="50" charset="-127"/>
              </a:rPr>
              <a:t> 단위 인원 산정 </a:t>
            </a:r>
          </a:p>
          <a:p>
            <a:pPr>
              <a:defRPr/>
            </a:pPr>
            <a:r>
              <a:rPr kumimoji="1" lang="en-US" altLang="ko-KR" sz="1400" dirty="0">
                <a:latin typeface="맑은 고딕" panose="020B0503020000020004" pitchFamily="50" charset="-127"/>
              </a:rPr>
              <a:t>6. </a:t>
            </a:r>
            <a:r>
              <a:rPr kumimoji="1" lang="ko-KR" altLang="en-US" sz="1400" dirty="0">
                <a:latin typeface="맑은 고딕" panose="020B0503020000020004" pitchFamily="50" charset="-127"/>
              </a:rPr>
              <a:t>인원 조정 가중치 설정 방향설계</a:t>
            </a:r>
          </a:p>
          <a:p>
            <a:pPr>
              <a:defRPr/>
            </a:pPr>
            <a:r>
              <a:rPr kumimoji="1" lang="en-US" altLang="ko-KR" sz="1400" dirty="0">
                <a:latin typeface="맑은 고딕" panose="020B0503020000020004" pitchFamily="50" charset="-127"/>
              </a:rPr>
              <a:t>7. </a:t>
            </a:r>
            <a:r>
              <a:rPr kumimoji="1" lang="ko-KR" altLang="en-US" sz="1400" dirty="0">
                <a:latin typeface="맑은 고딕" panose="020B0503020000020004" pitchFamily="50" charset="-127"/>
              </a:rPr>
              <a:t>적정인력 </a:t>
            </a:r>
            <a:r>
              <a:rPr kumimoji="1" lang="ko-KR" altLang="en-US" sz="1400" dirty="0" smtClean="0">
                <a:latin typeface="맑은 고딕" panose="020B0503020000020004" pitchFamily="50" charset="-127"/>
              </a:rPr>
              <a:t>산출기준</a:t>
            </a:r>
            <a:endParaRPr kumimoji="1" lang="ko-KR" altLang="en-US" sz="1400" dirty="0">
              <a:latin typeface="맑은 고딕" panose="020B0503020000020004" pitchFamily="50" charset="-127"/>
            </a:endParaRPr>
          </a:p>
        </p:txBody>
      </p:sp>
      <p:sp>
        <p:nvSpPr>
          <p:cNvPr id="37" name="Text Box 18"/>
          <p:cNvSpPr txBox="1">
            <a:spLocks noChangeArrowheads="1"/>
          </p:cNvSpPr>
          <p:nvPr/>
        </p:nvSpPr>
        <p:spPr bwMode="auto">
          <a:xfrm>
            <a:off x="1535216" y="5297877"/>
            <a:ext cx="32400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609600" indent="-609600">
              <a:buFontTx/>
              <a:buNone/>
            </a:pPr>
            <a:r>
              <a:rPr kumimoji="1" lang="ko-KR" altLang="en-US" b="1" dirty="0">
                <a:solidFill>
                  <a:schemeClr val="accent1">
                    <a:lumMod val="50000"/>
                  </a:schemeClr>
                </a:solidFill>
                <a:latin typeface="맑은 고딕" panose="020B0503020000020004" pitchFamily="50" charset="-127"/>
              </a:rPr>
              <a:t>기능분석</a:t>
            </a:r>
          </a:p>
        </p:txBody>
      </p:sp>
      <p:sp>
        <p:nvSpPr>
          <p:cNvPr id="40" name="Text Box 19"/>
          <p:cNvSpPr txBox="1">
            <a:spLocks noChangeArrowheads="1"/>
          </p:cNvSpPr>
          <p:nvPr/>
        </p:nvSpPr>
        <p:spPr bwMode="auto">
          <a:xfrm>
            <a:off x="1606061" y="5651880"/>
            <a:ext cx="3420000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defRPr/>
            </a:pPr>
            <a:r>
              <a:rPr kumimoji="1" lang="en-US" altLang="ko-KR" sz="1400" dirty="0">
                <a:latin typeface="맑은 고딕" panose="020B0503020000020004" pitchFamily="50" charset="-127"/>
              </a:rPr>
              <a:t>1. </a:t>
            </a:r>
            <a:r>
              <a:rPr kumimoji="1" lang="ko-KR" altLang="en-US" sz="1400" dirty="0">
                <a:latin typeface="맑은 고딕" panose="020B0503020000020004" pitchFamily="50" charset="-127"/>
              </a:rPr>
              <a:t>조직설계 기반분석</a:t>
            </a:r>
          </a:p>
          <a:p>
            <a:pPr>
              <a:defRPr/>
            </a:pPr>
            <a:r>
              <a:rPr kumimoji="1" lang="en-US" altLang="ko-KR" sz="1400" dirty="0">
                <a:latin typeface="맑은 고딕" panose="020B0503020000020004" pitchFamily="50" charset="-127"/>
              </a:rPr>
              <a:t>2. </a:t>
            </a:r>
            <a:r>
              <a:rPr kumimoji="1" lang="ko-KR" altLang="en-US" sz="1400" dirty="0">
                <a:latin typeface="맑은 고딕" panose="020B0503020000020004" pitchFamily="50" charset="-127"/>
              </a:rPr>
              <a:t>현 기능 구조 분석 </a:t>
            </a:r>
          </a:p>
          <a:p>
            <a:pPr>
              <a:defRPr/>
            </a:pPr>
            <a:r>
              <a:rPr kumimoji="1" lang="en-US" altLang="ko-KR" sz="1400" dirty="0">
                <a:latin typeface="맑은 고딕" panose="020B0503020000020004" pitchFamily="50" charset="-127"/>
              </a:rPr>
              <a:t>3. </a:t>
            </a:r>
            <a:r>
              <a:rPr kumimoji="1" lang="ko-KR" altLang="en-US" sz="1400" dirty="0">
                <a:latin typeface="맑은 고딕" panose="020B0503020000020004" pitchFamily="50" charset="-127"/>
              </a:rPr>
              <a:t>공주시 조직 미래상</a:t>
            </a:r>
            <a:r>
              <a:rPr kumimoji="1" lang="en-US" altLang="ko-KR" sz="1400" dirty="0">
                <a:latin typeface="맑은 고딕" panose="020B0503020000020004" pitchFamily="50" charset="-127"/>
              </a:rPr>
              <a:t>(What)</a:t>
            </a:r>
          </a:p>
          <a:p>
            <a:pPr>
              <a:defRPr/>
            </a:pPr>
            <a:r>
              <a:rPr kumimoji="1" lang="en-US" altLang="ko-KR" sz="1400" dirty="0">
                <a:latin typeface="맑은 고딕" panose="020B0503020000020004" pitchFamily="50" charset="-127"/>
              </a:rPr>
              <a:t>4. </a:t>
            </a:r>
            <a:r>
              <a:rPr kumimoji="1" lang="ko-KR" altLang="en-US" sz="1400" dirty="0">
                <a:latin typeface="맑은 고딕" panose="020B0503020000020004" pitchFamily="50" charset="-127"/>
              </a:rPr>
              <a:t>기능구조 설계 방향성 도출</a:t>
            </a:r>
          </a:p>
          <a:p>
            <a:pPr>
              <a:defRPr/>
            </a:pPr>
            <a:r>
              <a:rPr kumimoji="1" lang="en-US" altLang="ko-KR" sz="1400" dirty="0">
                <a:latin typeface="맑은 고딕" panose="020B0503020000020004" pitchFamily="50" charset="-127"/>
              </a:rPr>
              <a:t>5. </a:t>
            </a:r>
            <a:r>
              <a:rPr kumimoji="1" lang="ko-KR" altLang="en-US" sz="1400" dirty="0">
                <a:latin typeface="맑은 고딕" panose="020B0503020000020004" pitchFamily="50" charset="-127"/>
              </a:rPr>
              <a:t>기능 재설계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523844" y="5152426"/>
            <a:ext cx="1440000" cy="1015663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altLang="ko-KR" sz="6600" b="1" dirty="0" smtClean="0">
                <a:solidFill>
                  <a:schemeClr val="accent1">
                    <a:lumMod val="50000"/>
                  </a:schemeClr>
                </a:solidFill>
                <a:latin typeface="HY견고딕" pitchFamily="18" charset="-127"/>
                <a:ea typeface="HY견고딕" pitchFamily="18" charset="-127"/>
              </a:rPr>
              <a:t>4</a:t>
            </a:r>
            <a:endParaRPr lang="ko-KR" altLang="en-US" sz="6600" b="1" dirty="0" err="1" smtClean="0">
              <a:solidFill>
                <a:schemeClr val="accent1">
                  <a:lumMod val="50000"/>
                </a:schemeClr>
              </a:solidFill>
              <a:latin typeface="HY견고딕" pitchFamily="18" charset="-127"/>
              <a:ea typeface="HY견고딕" pitchFamily="18" charset="-127"/>
            </a:endParaRPr>
          </a:p>
        </p:txBody>
      </p:sp>
      <p:cxnSp>
        <p:nvCxnSpPr>
          <p:cNvPr id="42" name="직선 연결선 41"/>
          <p:cNvCxnSpPr/>
          <p:nvPr/>
        </p:nvCxnSpPr>
        <p:spPr>
          <a:xfrm>
            <a:off x="963712" y="5244693"/>
            <a:ext cx="3960000" cy="1588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직선 연결선 43"/>
          <p:cNvCxnSpPr/>
          <p:nvPr/>
        </p:nvCxnSpPr>
        <p:spPr>
          <a:xfrm>
            <a:off x="5180177" y="4880030"/>
            <a:ext cx="3960000" cy="1588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 Box 18"/>
          <p:cNvSpPr txBox="1">
            <a:spLocks noChangeArrowheads="1"/>
          </p:cNvSpPr>
          <p:nvPr/>
        </p:nvSpPr>
        <p:spPr bwMode="auto">
          <a:xfrm>
            <a:off x="5892934" y="4880030"/>
            <a:ext cx="32400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609600" indent="-609600">
              <a:buFontTx/>
              <a:buNone/>
            </a:pPr>
            <a:r>
              <a:rPr kumimoji="1" lang="ko-KR" altLang="en-US" b="1" dirty="0" smtClean="0">
                <a:solidFill>
                  <a:schemeClr val="accent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구성원 역량 강화 방안</a:t>
            </a:r>
            <a:endParaRPr kumimoji="1" lang="ko-KR" altLang="en-US" b="1" dirty="0">
              <a:solidFill>
                <a:schemeClr val="accent1">
                  <a:lumMod val="50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6" name="Text Box 19"/>
          <p:cNvSpPr txBox="1">
            <a:spLocks noChangeArrowheads="1"/>
          </p:cNvSpPr>
          <p:nvPr/>
        </p:nvSpPr>
        <p:spPr bwMode="auto">
          <a:xfrm>
            <a:off x="5963778" y="5234033"/>
            <a:ext cx="3669741" cy="7386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216000" indent="-216000">
              <a:buFont typeface="+mj-lt"/>
              <a:buAutoNum type="arabicPeriod"/>
              <a:defRPr/>
            </a:pPr>
            <a:r>
              <a:rPr kumimoji="1" lang="ko-KR" altLang="en-US" sz="14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전략 과제 추진을 위한 액션러닝</a:t>
            </a:r>
            <a:endParaRPr kumimoji="1" lang="en-US" altLang="ko-KR" sz="14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216000" indent="-216000">
              <a:buFont typeface="+mj-lt"/>
              <a:buAutoNum type="arabicPeriod"/>
              <a:defRPr/>
            </a:pPr>
            <a:r>
              <a:rPr kumimoji="1" lang="ko-KR" altLang="en-US" sz="14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조직 </a:t>
            </a:r>
            <a:r>
              <a:rPr kumimoji="1" lang="ko-KR" altLang="en-US" sz="140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한방향</a:t>
            </a:r>
            <a:r>
              <a:rPr kumimoji="1" lang="ko-KR" altLang="en-US" sz="14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정렬을 위한 소통</a:t>
            </a:r>
            <a:endParaRPr kumimoji="1" lang="en-US" altLang="ko-KR" sz="14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216000" indent="-216000">
              <a:buFont typeface="+mj-lt"/>
              <a:buAutoNum type="arabicPeriod"/>
              <a:defRPr/>
            </a:pPr>
            <a:r>
              <a:rPr kumimoji="1" lang="ko-KR" altLang="en-US" sz="14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구성원의 역량 강화 방안</a:t>
            </a:r>
            <a:endParaRPr kumimoji="1" lang="ko-KR" altLang="en-US" sz="14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23"/>
          <p:cNvSpPr>
            <a:spLocks noChangeArrowheads="1"/>
          </p:cNvSpPr>
          <p:nvPr/>
        </p:nvSpPr>
        <p:spPr bwMode="auto">
          <a:xfrm>
            <a:off x="1751905" y="1710791"/>
            <a:ext cx="1470274" cy="276999"/>
          </a:xfrm>
          <a:prstGeom prst="rect">
            <a:avLst/>
          </a:prstGeom>
          <a:extLst/>
        </p:spPr>
        <p:txBody>
          <a:bodyPr wrap="none">
            <a:spAutoFit/>
          </a:bodyPr>
          <a:lstStyle/>
          <a:p>
            <a:r>
              <a:rPr lang="ko-KR" altLang="en-US" sz="1200" i="1" u="sng" dirty="0" smtClean="0">
                <a:solidFill>
                  <a:srgbClr val="000000"/>
                </a:solidFill>
                <a:latin typeface="맑은 고딕" panose="020B0503020000020004" pitchFamily="50" charset="-127"/>
              </a:rPr>
              <a:t>공주시의 경쟁환경</a:t>
            </a:r>
            <a:endParaRPr lang="ko-KR" altLang="en-US" sz="1200" i="1" u="sng" dirty="0">
              <a:solidFill>
                <a:srgbClr val="000000"/>
              </a:solidFill>
              <a:latin typeface="맑은 고딕" panose="020B0503020000020004" pitchFamily="50" charset="-127"/>
            </a:endParaRPr>
          </a:p>
        </p:txBody>
      </p:sp>
      <p:sp>
        <p:nvSpPr>
          <p:cNvPr id="3" name="TextBox 68"/>
          <p:cNvSpPr txBox="1">
            <a:spLocks noChangeArrowheads="1"/>
          </p:cNvSpPr>
          <p:nvPr/>
        </p:nvSpPr>
        <p:spPr bwMode="auto">
          <a:xfrm>
            <a:off x="5785862" y="2607772"/>
            <a:ext cx="3559745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108000" indent="-108000">
              <a:defRPr/>
            </a:pPr>
            <a:r>
              <a:rPr lang="en-US" altLang="ko-KR" sz="1200" smtClean="0">
                <a:latin typeface="맑은 고딕" pitchFamily="50" charset="-127"/>
                <a:ea typeface="맑은 고딕" pitchFamily="50" charset="-127"/>
              </a:rPr>
              <a:t>- </a:t>
            </a:r>
            <a:r>
              <a:rPr lang="ko-KR" altLang="en-US" sz="1200" smtClean="0">
                <a:latin typeface="맑은 고딕" pitchFamily="50" charset="-127"/>
                <a:ea typeface="맑은 고딕" pitchFamily="50" charset="-127"/>
              </a:rPr>
              <a:t>문화</a:t>
            </a: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/</a:t>
            </a:r>
            <a:r>
              <a:rPr lang="ko-KR" altLang="en-US" sz="1200" dirty="0" smtClean="0">
                <a:latin typeface="맑은 고딕" pitchFamily="50" charset="-127"/>
                <a:ea typeface="맑은 고딕" pitchFamily="50" charset="-127"/>
              </a:rPr>
              <a:t>관광사업은 백제 문화권</a:t>
            </a:r>
            <a:r>
              <a:rPr lang="en-US" altLang="ko-KR" sz="1200" dirty="0" smtClean="0">
                <a:latin typeface="맑은 고딕" pitchFamily="50" charset="-127"/>
                <a:ea typeface="맑은 고딕" pitchFamily="50" charset="-127"/>
              </a:rPr>
              <a:t>, </a:t>
            </a:r>
            <a:r>
              <a:rPr lang="ko-KR" altLang="en-US" sz="1200" dirty="0" err="1" smtClean="0">
                <a:latin typeface="맑은 고딕" pitchFamily="50" charset="-127"/>
                <a:ea typeface="맑은 고딕" pitchFamily="50" charset="-127"/>
              </a:rPr>
              <a:t>금강권등</a:t>
            </a:r>
            <a:r>
              <a:rPr lang="ko-KR" altLang="en-US" sz="1200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200" dirty="0" err="1" smtClean="0">
                <a:latin typeface="맑은 고딕" pitchFamily="50" charset="-127"/>
                <a:ea typeface="맑은 고딕" pitchFamily="50" charset="-127"/>
              </a:rPr>
              <a:t>테마별</a:t>
            </a:r>
            <a:r>
              <a:rPr lang="ko-KR" altLang="en-US" sz="1200" dirty="0" smtClean="0">
                <a:latin typeface="맑은 고딕" pitchFamily="50" charset="-127"/>
                <a:ea typeface="맑은 고딕" pitchFamily="50" charset="-127"/>
              </a:rPr>
              <a:t> 협력 체계 구축</a:t>
            </a:r>
            <a:endParaRPr lang="en-US" altLang="ko-KR" sz="1200" dirty="0" smtClean="0">
              <a:latin typeface="맑은 고딕" pitchFamily="50" charset="-127"/>
              <a:ea typeface="맑은 고딕" pitchFamily="50" charset="-127"/>
            </a:endParaRPr>
          </a:p>
          <a:p>
            <a:pPr marL="108000" indent="-108000">
              <a:defRPr/>
            </a:pPr>
            <a:r>
              <a:rPr lang="en-US" altLang="ko-KR" sz="1200" smtClean="0">
                <a:latin typeface="맑은 고딕" pitchFamily="50" charset="-127"/>
                <a:ea typeface="맑은 고딕" pitchFamily="50" charset="-127"/>
              </a:rPr>
              <a:t>- </a:t>
            </a:r>
            <a:r>
              <a:rPr lang="ko-KR" altLang="en-US" sz="1200" smtClean="0">
                <a:latin typeface="맑은 고딕" pitchFamily="50" charset="-127"/>
                <a:ea typeface="맑은 고딕" pitchFamily="50" charset="-127"/>
              </a:rPr>
              <a:t>교육은 </a:t>
            </a:r>
            <a:r>
              <a:rPr lang="ko-KR" altLang="en-US" sz="1200" dirty="0" smtClean="0">
                <a:latin typeface="맑은 고딕" pitchFamily="50" charset="-127"/>
                <a:ea typeface="맑은 고딕" pitchFamily="50" charset="-127"/>
              </a:rPr>
              <a:t>공주시만의 차별적 경쟁력 요소이므로  이를 적극적으로 </a:t>
            </a:r>
            <a:r>
              <a:rPr lang="ko-KR" altLang="en-US" sz="1200" dirty="0" err="1" smtClean="0">
                <a:latin typeface="맑은 고딕" pitchFamily="50" charset="-127"/>
                <a:ea typeface="맑은 고딕" pitchFamily="50" charset="-127"/>
              </a:rPr>
              <a:t>소구할</a:t>
            </a:r>
            <a:r>
              <a:rPr lang="ko-KR" altLang="en-US" sz="1200" dirty="0" smtClean="0">
                <a:latin typeface="맑은 고딕" pitchFamily="50" charset="-127"/>
                <a:ea typeface="맑은 고딕" pitchFamily="50" charset="-127"/>
              </a:rPr>
              <a:t> 필요가 있음</a:t>
            </a:r>
            <a:endParaRPr lang="en-US" altLang="ko-KR" sz="1200" dirty="0">
              <a:latin typeface="맑은 고딕" pitchFamily="50" charset="-127"/>
              <a:ea typeface="맑은 고딕" pitchFamily="50" charset="-127"/>
            </a:endParaRPr>
          </a:p>
          <a:p>
            <a:pPr marL="108000" indent="-108000">
              <a:defRPr/>
            </a:pPr>
            <a:r>
              <a:rPr lang="en-US" altLang="ko-KR" sz="1200" smtClean="0">
                <a:latin typeface="맑은 고딕" pitchFamily="50" charset="-127"/>
                <a:ea typeface="맑은 고딕" pitchFamily="50" charset="-127"/>
              </a:rPr>
              <a:t>- </a:t>
            </a:r>
            <a:r>
              <a:rPr lang="ko-KR" altLang="en-US" sz="1200" smtClean="0">
                <a:latin typeface="맑은 고딕" pitchFamily="50" charset="-127"/>
                <a:ea typeface="맑은 고딕" pitchFamily="50" charset="-127"/>
              </a:rPr>
              <a:t>인구 </a:t>
            </a:r>
            <a:r>
              <a:rPr lang="ko-KR" altLang="en-US" sz="1200" dirty="0" smtClean="0">
                <a:latin typeface="맑은 고딕" pitchFamily="50" charset="-127"/>
                <a:ea typeface="맑은 고딕" pitchFamily="50" charset="-127"/>
              </a:rPr>
              <a:t>유입 및 기업체 유치는 유입동인 제공이 가장 중요한 요소이므로 이를 위한 전략 수립 기능의 강화가 요구됨</a:t>
            </a:r>
            <a:endParaRPr lang="en-US" altLang="ko-KR" sz="1200" dirty="0" smtClean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" name="TextBox 67"/>
          <p:cNvSpPr txBox="1">
            <a:spLocks noChangeArrowheads="1"/>
          </p:cNvSpPr>
          <p:nvPr/>
        </p:nvSpPr>
        <p:spPr bwMode="auto">
          <a:xfrm>
            <a:off x="2974396" y="5197818"/>
            <a:ext cx="2182921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관광</a:t>
            </a:r>
            <a:r>
              <a:rPr lang="en-US" altLang="ko-KR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/</a:t>
            </a:r>
            <a:r>
              <a:rPr lang="ko-KR" altLang="en-US" b="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탐방객</a:t>
            </a: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확보를 위한 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0" indent="0" eaLnBrk="1" hangingPunct="1"/>
            <a:r>
              <a:rPr lang="en-US" altLang="ko-KR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관광벨트화를 유도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0" indent="0" eaLnBrk="1" hangingPunct="1"/>
            <a:r>
              <a:rPr lang="en-US" altLang="ko-KR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관광벨트에서</a:t>
            </a:r>
            <a:r>
              <a:rPr lang="en-US" altLang="ko-KR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타 시도와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0" indent="0" eaLnBrk="1" hangingPunct="1"/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제한적 경쟁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7" name="TextBox 68"/>
          <p:cNvSpPr txBox="1">
            <a:spLocks noChangeArrowheads="1"/>
          </p:cNvSpPr>
          <p:nvPr/>
        </p:nvSpPr>
        <p:spPr bwMode="auto">
          <a:xfrm>
            <a:off x="5785862" y="4485039"/>
            <a:ext cx="3438525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180975" indent="-18097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marL="108000" indent="-108000" eaLnBrk="1" hangingPunct="1">
              <a:defRPr/>
            </a:pPr>
            <a:r>
              <a:rPr lang="en-US" altLang="ko-KR" smtClean="0">
                <a:latin typeface="맑은 고딕" pitchFamily="50" charset="-127"/>
                <a:ea typeface="맑은 고딕" pitchFamily="50" charset="-127"/>
              </a:rPr>
              <a:t>- </a:t>
            </a:r>
            <a:r>
              <a:rPr lang="ko-KR" altLang="en-US" smtClean="0">
                <a:latin typeface="맑은 고딕" pitchFamily="50" charset="-127"/>
                <a:ea typeface="맑은 고딕" pitchFamily="50" charset="-127"/>
              </a:rPr>
              <a:t>市의 </a:t>
            </a:r>
            <a:r>
              <a:rPr lang="ko-KR" altLang="en-US" dirty="0" smtClean="0">
                <a:latin typeface="맑은 고딕" pitchFamily="50" charset="-127"/>
                <a:ea typeface="맑은 고딕" pitchFamily="50" charset="-127"/>
              </a:rPr>
              <a:t>경쟁력 확보를  위해서는 선택과 집중의</a:t>
            </a:r>
            <a:r>
              <a:rPr lang="en-US" altLang="ko-KR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dirty="0" smtClean="0">
                <a:latin typeface="맑은 고딕" pitchFamily="50" charset="-127"/>
                <a:ea typeface="맑은 고딕" pitchFamily="50" charset="-127"/>
              </a:rPr>
              <a:t>전략이 필요</a:t>
            </a:r>
            <a:endParaRPr lang="en-US" altLang="ko-KR" dirty="0" smtClean="0">
              <a:latin typeface="맑은 고딕" pitchFamily="50" charset="-127"/>
              <a:ea typeface="맑은 고딕" pitchFamily="50" charset="-127"/>
            </a:endParaRPr>
          </a:p>
          <a:p>
            <a:pPr marL="108000" indent="-108000" eaLnBrk="1" hangingPunct="1">
              <a:defRPr/>
            </a:pPr>
            <a:r>
              <a:rPr lang="en-US" altLang="ko-KR" smtClean="0">
                <a:latin typeface="맑은 고딕" pitchFamily="50" charset="-127"/>
                <a:ea typeface="맑은 고딕" pitchFamily="50" charset="-127"/>
              </a:rPr>
              <a:t>- </a:t>
            </a:r>
            <a:r>
              <a:rPr lang="ko-KR" altLang="en-US" smtClean="0">
                <a:latin typeface="맑은 고딕" pitchFamily="50" charset="-127"/>
                <a:ea typeface="맑은 고딕" pitchFamily="50" charset="-127"/>
              </a:rPr>
              <a:t>단기간에 </a:t>
            </a:r>
            <a:r>
              <a:rPr lang="ko-KR" altLang="en-US" dirty="0" smtClean="0">
                <a:latin typeface="맑은 고딕" pitchFamily="50" charset="-127"/>
                <a:ea typeface="맑은 고딕" pitchFamily="50" charset="-127"/>
              </a:rPr>
              <a:t>효과가 즉시 나타날 수 있는 분야인</a:t>
            </a:r>
            <a:r>
              <a:rPr lang="en-US" altLang="ko-KR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dirty="0" smtClean="0">
                <a:latin typeface="맑은 고딕" pitchFamily="50" charset="-127"/>
                <a:ea typeface="맑은 고딕" pitchFamily="50" charset="-127"/>
              </a:rPr>
              <a:t>교육과 문화 관광사업은 고객관점에서 공주시</a:t>
            </a:r>
            <a:r>
              <a:rPr lang="en-US" altLang="ko-KR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dirty="0" smtClean="0">
                <a:latin typeface="맑은 고딕" pitchFamily="50" charset="-127"/>
                <a:ea typeface="맑은 고딕" pitchFamily="50" charset="-127"/>
              </a:rPr>
              <a:t>만의 경쟁력을 강화 필요</a:t>
            </a:r>
            <a:endParaRPr lang="en-US" altLang="ko-KR" dirty="0" smtClean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" name="TextBox 67"/>
          <p:cNvSpPr txBox="1">
            <a:spLocks noChangeArrowheads="1"/>
          </p:cNvSpPr>
          <p:nvPr/>
        </p:nvSpPr>
        <p:spPr bwMode="auto">
          <a:xfrm>
            <a:off x="2908135" y="2237985"/>
            <a:ext cx="1827858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주요</a:t>
            </a:r>
            <a:r>
              <a:rPr lang="en-US" altLang="ko-KR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경쟁 市 대비 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0" indent="0" eaLnBrk="1" hangingPunct="1"/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고객을 유인할 수 있는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0" indent="0" eaLnBrk="1" hangingPunct="1"/>
            <a:r>
              <a:rPr lang="en-US" altLang="ko-KR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Selling Point</a:t>
            </a: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의 확보</a:t>
            </a:r>
            <a:endParaRPr lang="ko-KR" altLang="en-US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6" name="TextBox 67"/>
          <p:cNvSpPr txBox="1">
            <a:spLocks noChangeArrowheads="1"/>
          </p:cNvSpPr>
          <p:nvPr/>
        </p:nvSpPr>
        <p:spPr bwMode="auto">
          <a:xfrm>
            <a:off x="238092" y="5341834"/>
            <a:ext cx="279064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공주시만이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0" indent="0" eaLnBrk="1" hangingPunct="1"/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 제공해줄 수 있는</a:t>
            </a:r>
            <a:r>
              <a:rPr lang="ko-KR" altLang="en-US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endParaRPr lang="en-US" altLang="ko-KR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0" indent="0" eaLnBrk="1" hangingPunct="1"/>
            <a:r>
              <a:rPr lang="en-US" altLang="ko-KR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 </a:t>
            </a: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유일한 가치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9" name="AutoShape 134"/>
          <p:cNvSpPr>
            <a:spLocks noChangeArrowheads="1"/>
          </p:cNvSpPr>
          <p:nvPr/>
        </p:nvSpPr>
        <p:spPr bwMode="auto">
          <a:xfrm rot="10822734" flipV="1">
            <a:off x="1657710" y="3325846"/>
            <a:ext cx="1553885" cy="1551649"/>
          </a:xfrm>
          <a:custGeom>
            <a:avLst/>
            <a:gdLst>
              <a:gd name="G0" fmla="+- 5816 0 0"/>
              <a:gd name="G1" fmla="+- -9837432 0 0"/>
              <a:gd name="G2" fmla="+- 0 0 -9837432"/>
              <a:gd name="T0" fmla="*/ 0 256 1"/>
              <a:gd name="T1" fmla="*/ 180 256 1"/>
              <a:gd name="G3" fmla="+- -9837432 T0 T1"/>
              <a:gd name="T2" fmla="*/ 0 256 1"/>
              <a:gd name="T3" fmla="*/ 90 256 1"/>
              <a:gd name="G4" fmla="+- -9837432 T2 T3"/>
              <a:gd name="G5" fmla="*/ G4 2 1"/>
              <a:gd name="T4" fmla="*/ 90 256 1"/>
              <a:gd name="T5" fmla="*/ 0 256 1"/>
              <a:gd name="G6" fmla="+- -9837432 T4 T5"/>
              <a:gd name="G7" fmla="*/ G6 2 1"/>
              <a:gd name="G8" fmla="abs -9837432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5816"/>
              <a:gd name="G18" fmla="*/ 5816 1 2"/>
              <a:gd name="G19" fmla="+- G18 5400 0"/>
              <a:gd name="G20" fmla="cos G19 -9837432"/>
              <a:gd name="G21" fmla="sin G19 -9837432"/>
              <a:gd name="G22" fmla="+- G20 10800 0"/>
              <a:gd name="G23" fmla="+- G21 10800 0"/>
              <a:gd name="G24" fmla="+- 10800 0 G20"/>
              <a:gd name="G25" fmla="+- 5816 10800 0"/>
              <a:gd name="G26" fmla="?: G9 G17 G25"/>
              <a:gd name="G27" fmla="?: G9 0 21600"/>
              <a:gd name="G28" fmla="cos 10800 -9837432"/>
              <a:gd name="G29" fmla="sin 10800 -9837432"/>
              <a:gd name="G30" fmla="sin 5816 -9837432"/>
              <a:gd name="G31" fmla="+- G28 10800 0"/>
              <a:gd name="G32" fmla="+- G29 10800 0"/>
              <a:gd name="G33" fmla="+- G30 10800 0"/>
              <a:gd name="G34" fmla="?: G4 0 G31"/>
              <a:gd name="G35" fmla="?: -9837432 G34 0"/>
              <a:gd name="G36" fmla="?: G6 G35 G31"/>
              <a:gd name="G37" fmla="+- 21600 0 G36"/>
              <a:gd name="G38" fmla="?: G4 0 G33"/>
              <a:gd name="G39" fmla="?: -9837432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3597 w 21600"/>
              <a:gd name="T15" fmla="*/ 6659 h 21600"/>
              <a:gd name="T16" fmla="*/ 10800 w 21600"/>
              <a:gd name="T17" fmla="*/ 4984 h 21600"/>
              <a:gd name="T18" fmla="*/ 18003 w 21600"/>
              <a:gd name="T19" fmla="*/ 6659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5757" y="7901"/>
                </a:moveTo>
                <a:cubicBezTo>
                  <a:pt x="6795" y="6096"/>
                  <a:pt x="8718" y="4983"/>
                  <a:pt x="10800" y="4984"/>
                </a:cubicBezTo>
                <a:cubicBezTo>
                  <a:pt x="12881" y="4984"/>
                  <a:pt x="14804" y="6096"/>
                  <a:pt x="15842" y="7901"/>
                </a:cubicBezTo>
                <a:lnTo>
                  <a:pt x="20163" y="5417"/>
                </a:lnTo>
                <a:cubicBezTo>
                  <a:pt x="18236" y="2066"/>
                  <a:pt x="14665" y="-1"/>
                  <a:pt x="10799" y="0"/>
                </a:cubicBezTo>
                <a:cubicBezTo>
                  <a:pt x="6934" y="0"/>
                  <a:pt x="3363" y="2066"/>
                  <a:pt x="1436" y="5417"/>
                </a:cubicBezTo>
                <a:close/>
              </a:path>
            </a:pathLst>
          </a:cu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lin ang="5400000" scaled="1"/>
            <a:tileRect/>
          </a:gradFill>
          <a:ln w="9525" algn="ctr">
            <a:solidFill>
              <a:schemeClr val="accent3">
                <a:lumMod val="50000"/>
                <a:alpha val="60001"/>
              </a:schemeClr>
            </a:solidFill>
            <a:miter lim="800000"/>
            <a:headEnd/>
            <a:tailEnd/>
          </a:ln>
          <a:effectLst>
            <a:outerShdw dist="17961" dir="2700000" algn="ctr" rotWithShape="0">
              <a:schemeClr val="bg2"/>
            </a:outerShdw>
          </a:effectLst>
        </p:spPr>
        <p:txBody>
          <a:bodyPr wrap="none" anchor="ctr"/>
          <a:lstStyle/>
          <a:p>
            <a:pPr>
              <a:defRPr/>
            </a:pPr>
            <a:endParaRPr lang="ko-KR" altLang="en-US" dirty="0">
              <a:latin typeface="+mn-ea"/>
            </a:endParaRPr>
          </a:p>
        </p:txBody>
      </p:sp>
      <p:sp>
        <p:nvSpPr>
          <p:cNvPr id="10" name="AutoShape 139"/>
          <p:cNvSpPr>
            <a:spLocks noChangeArrowheads="1"/>
          </p:cNvSpPr>
          <p:nvPr/>
        </p:nvSpPr>
        <p:spPr bwMode="auto">
          <a:xfrm rot="3586597" flipV="1">
            <a:off x="1646531" y="3349322"/>
            <a:ext cx="1551649" cy="1553885"/>
          </a:xfrm>
          <a:custGeom>
            <a:avLst/>
            <a:gdLst>
              <a:gd name="G0" fmla="+- 5763 0 0"/>
              <a:gd name="G1" fmla="+- -9861099 0 0"/>
              <a:gd name="G2" fmla="+- 0 0 -9861099"/>
              <a:gd name="T0" fmla="*/ 0 256 1"/>
              <a:gd name="T1" fmla="*/ 180 256 1"/>
              <a:gd name="G3" fmla="+- -9861099 T0 T1"/>
              <a:gd name="T2" fmla="*/ 0 256 1"/>
              <a:gd name="T3" fmla="*/ 90 256 1"/>
              <a:gd name="G4" fmla="+- -9861099 T2 T3"/>
              <a:gd name="G5" fmla="*/ G4 2 1"/>
              <a:gd name="T4" fmla="*/ 90 256 1"/>
              <a:gd name="T5" fmla="*/ 0 256 1"/>
              <a:gd name="G6" fmla="+- -9861099 T4 T5"/>
              <a:gd name="G7" fmla="*/ G6 2 1"/>
              <a:gd name="G8" fmla="abs -9861099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5763"/>
              <a:gd name="G18" fmla="*/ 5763 1 2"/>
              <a:gd name="G19" fmla="+- G18 5400 0"/>
              <a:gd name="G20" fmla="cos G19 -9861099"/>
              <a:gd name="G21" fmla="sin G19 -9861099"/>
              <a:gd name="G22" fmla="+- G20 10800 0"/>
              <a:gd name="G23" fmla="+- G21 10800 0"/>
              <a:gd name="G24" fmla="+- 10800 0 G20"/>
              <a:gd name="G25" fmla="+- 5763 10800 0"/>
              <a:gd name="G26" fmla="?: G9 G17 G25"/>
              <a:gd name="G27" fmla="?: G9 0 21600"/>
              <a:gd name="G28" fmla="cos 10800 -9861099"/>
              <a:gd name="G29" fmla="sin 10800 -9861099"/>
              <a:gd name="G30" fmla="sin 5763 -9861099"/>
              <a:gd name="G31" fmla="+- G28 10800 0"/>
              <a:gd name="G32" fmla="+- G29 10800 0"/>
              <a:gd name="G33" fmla="+- G30 10800 0"/>
              <a:gd name="G34" fmla="?: G4 0 G31"/>
              <a:gd name="G35" fmla="?: -9861099 G34 0"/>
              <a:gd name="G36" fmla="?: G6 G35 G31"/>
              <a:gd name="G37" fmla="+- 21600 0 G36"/>
              <a:gd name="G38" fmla="?: G4 0 G33"/>
              <a:gd name="G39" fmla="?: -9861099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3593 w 21600"/>
              <a:gd name="T15" fmla="*/ 6717 h 21600"/>
              <a:gd name="T16" fmla="*/ 10800 w 21600"/>
              <a:gd name="T17" fmla="*/ 5037 h 21600"/>
              <a:gd name="T18" fmla="*/ 18007 w 21600"/>
              <a:gd name="T19" fmla="*/ 6717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5785" y="7959"/>
                </a:moveTo>
                <a:cubicBezTo>
                  <a:pt x="6808" y="6153"/>
                  <a:pt x="8724" y="5036"/>
                  <a:pt x="10800" y="5037"/>
                </a:cubicBezTo>
                <a:cubicBezTo>
                  <a:pt x="12875" y="5037"/>
                  <a:pt x="14791" y="6153"/>
                  <a:pt x="15814" y="7959"/>
                </a:cubicBezTo>
                <a:lnTo>
                  <a:pt x="20196" y="5476"/>
                </a:lnTo>
                <a:cubicBezTo>
                  <a:pt x="18279" y="2091"/>
                  <a:pt x="14690" y="-1"/>
                  <a:pt x="10799" y="0"/>
                </a:cubicBezTo>
                <a:cubicBezTo>
                  <a:pt x="6909" y="0"/>
                  <a:pt x="3320" y="2091"/>
                  <a:pt x="1403" y="5476"/>
                </a:cubicBezTo>
                <a:close/>
              </a:path>
            </a:pathLst>
          </a:custGeom>
          <a:gradFill flip="none" rotWithShape="1">
            <a:gsLst>
              <a:gs pos="0">
                <a:schemeClr val="accent3">
                  <a:tint val="66000"/>
                  <a:satMod val="160000"/>
                </a:schemeClr>
              </a:gs>
              <a:gs pos="50000">
                <a:schemeClr val="accent3">
                  <a:tint val="44500"/>
                  <a:satMod val="160000"/>
                </a:schemeClr>
              </a:gs>
              <a:gs pos="100000">
                <a:schemeClr val="accent3">
                  <a:tint val="23500"/>
                  <a:satMod val="160000"/>
                </a:schemeClr>
              </a:gs>
            </a:gsLst>
            <a:lin ang="5400000" scaled="1"/>
            <a:tileRect/>
          </a:gradFill>
          <a:ln w="9525" algn="ctr">
            <a:solidFill>
              <a:schemeClr val="accent3">
                <a:lumMod val="50000"/>
                <a:alpha val="60001"/>
              </a:schemeClr>
            </a:solidFill>
            <a:miter lim="800000"/>
            <a:headEnd/>
            <a:tailEnd/>
          </a:ln>
          <a:effectLst>
            <a:outerShdw dist="17961" dir="2700000" algn="ctr" rotWithShape="0">
              <a:schemeClr val="bg2"/>
            </a:outerShdw>
          </a:effectLst>
        </p:spPr>
        <p:txBody>
          <a:bodyPr wrap="none" anchor="ctr"/>
          <a:lstStyle/>
          <a:p>
            <a:pPr>
              <a:defRPr/>
            </a:pPr>
            <a:endParaRPr lang="ko-KR" altLang="en-US" dirty="0">
              <a:latin typeface="+mn-ea"/>
            </a:endParaRPr>
          </a:p>
        </p:txBody>
      </p:sp>
      <p:sp>
        <p:nvSpPr>
          <p:cNvPr id="11" name="Oval 142"/>
          <p:cNvSpPr>
            <a:spLocks noChangeArrowheads="1"/>
          </p:cNvSpPr>
          <p:nvPr/>
        </p:nvSpPr>
        <p:spPr bwMode="auto">
          <a:xfrm>
            <a:off x="2082513" y="3758475"/>
            <a:ext cx="715458" cy="714340"/>
          </a:xfrm>
          <a:prstGeom prst="ellipse">
            <a:avLst/>
          </a:prstGeom>
          <a:gradFill flip="none" rotWithShape="1">
            <a:gsLst>
              <a:gs pos="100000">
                <a:srgbClr val="C00000">
                  <a:tint val="66000"/>
                  <a:satMod val="160000"/>
                </a:srgbClr>
              </a:gs>
              <a:gs pos="50000">
                <a:srgbClr val="C00000">
                  <a:tint val="44500"/>
                  <a:satMod val="160000"/>
                </a:srgbClr>
              </a:gs>
              <a:gs pos="0">
                <a:srgbClr val="C00000">
                  <a:tint val="23500"/>
                  <a:satMod val="16000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 algn="ctr">
            <a:solidFill>
              <a:srgbClr val="C00000">
                <a:alpha val="60001"/>
              </a:srgbClr>
            </a:solidFill>
            <a:round/>
            <a:headEnd/>
            <a:tailEnd/>
          </a:ln>
          <a:effectLst>
            <a:outerShdw dist="17961" dir="2700000" algn="ctr" rotWithShape="0">
              <a:schemeClr val="bg2"/>
            </a:outerShdw>
          </a:effectLst>
        </p:spPr>
        <p:txBody>
          <a:bodyPr wrap="none" lIns="0" tIns="0" rIns="0" bIns="0" anchor="ctr"/>
          <a:lstStyle/>
          <a:p>
            <a:pPr algn="ctr">
              <a:lnSpc>
                <a:spcPct val="120000"/>
              </a:lnSpc>
              <a:defRPr/>
            </a:pPr>
            <a:r>
              <a:rPr lang="ko-KR" altLang="en-US" sz="1200" b="1" dirty="0" smtClean="0">
                <a:latin typeface="+mn-ea"/>
              </a:rPr>
              <a:t>경쟁</a:t>
            </a:r>
            <a:endParaRPr lang="en-US" altLang="ko-KR" sz="1200" b="1" dirty="0">
              <a:latin typeface="+mn-ea"/>
            </a:endParaRPr>
          </a:p>
          <a:p>
            <a:pPr algn="ctr">
              <a:lnSpc>
                <a:spcPct val="120000"/>
              </a:lnSpc>
              <a:defRPr/>
            </a:pPr>
            <a:r>
              <a:rPr lang="ko-KR" altLang="en-US" sz="1200" b="1" dirty="0" smtClean="0">
                <a:latin typeface="+mn-ea"/>
              </a:rPr>
              <a:t>상황</a:t>
            </a:r>
            <a:endParaRPr lang="en-US" altLang="ko-KR" sz="1200" b="1" dirty="0" smtClean="0">
              <a:latin typeface="+mn-ea"/>
            </a:endParaRPr>
          </a:p>
        </p:txBody>
      </p:sp>
      <p:sp>
        <p:nvSpPr>
          <p:cNvPr id="12" name="AutoShape 143"/>
          <p:cNvSpPr>
            <a:spLocks noChangeArrowheads="1"/>
          </p:cNvSpPr>
          <p:nvPr/>
        </p:nvSpPr>
        <p:spPr bwMode="auto">
          <a:xfrm rot="18006226" flipH="1" flipV="1">
            <a:off x="1676715" y="3348204"/>
            <a:ext cx="1551649" cy="1555003"/>
          </a:xfrm>
          <a:custGeom>
            <a:avLst/>
            <a:gdLst>
              <a:gd name="G0" fmla="+- 5846 0 0"/>
              <a:gd name="G1" fmla="+- -9778365 0 0"/>
              <a:gd name="G2" fmla="+- 0 0 -9778365"/>
              <a:gd name="T0" fmla="*/ 0 256 1"/>
              <a:gd name="T1" fmla="*/ 180 256 1"/>
              <a:gd name="G3" fmla="+- -9778365 T0 T1"/>
              <a:gd name="T2" fmla="*/ 0 256 1"/>
              <a:gd name="T3" fmla="*/ 90 256 1"/>
              <a:gd name="G4" fmla="+- -9778365 T2 T3"/>
              <a:gd name="G5" fmla="*/ G4 2 1"/>
              <a:gd name="T4" fmla="*/ 90 256 1"/>
              <a:gd name="T5" fmla="*/ 0 256 1"/>
              <a:gd name="G6" fmla="+- -9778365 T4 T5"/>
              <a:gd name="G7" fmla="*/ G6 2 1"/>
              <a:gd name="G8" fmla="abs -9778365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5846"/>
              <a:gd name="G18" fmla="*/ 5846 1 2"/>
              <a:gd name="G19" fmla="+- G18 5400 0"/>
              <a:gd name="G20" fmla="cos G19 -9778365"/>
              <a:gd name="G21" fmla="sin G19 -9778365"/>
              <a:gd name="G22" fmla="+- G20 10800 0"/>
              <a:gd name="G23" fmla="+- G21 10800 0"/>
              <a:gd name="G24" fmla="+- 10800 0 G20"/>
              <a:gd name="G25" fmla="+- 5846 10800 0"/>
              <a:gd name="G26" fmla="?: G9 G17 G25"/>
              <a:gd name="G27" fmla="?: G9 0 21600"/>
              <a:gd name="G28" fmla="cos 10800 -9778365"/>
              <a:gd name="G29" fmla="sin 10800 -9778365"/>
              <a:gd name="G30" fmla="sin 5846 -9778365"/>
              <a:gd name="G31" fmla="+- G28 10800 0"/>
              <a:gd name="G32" fmla="+- G29 10800 0"/>
              <a:gd name="G33" fmla="+- G30 10800 0"/>
              <a:gd name="G34" fmla="?: G4 0 G31"/>
              <a:gd name="G35" fmla="?: -9778365 G34 0"/>
              <a:gd name="G36" fmla="?: G6 G35 G31"/>
              <a:gd name="G37" fmla="+- 21600 0 G36"/>
              <a:gd name="G38" fmla="?: G4 0 G33"/>
              <a:gd name="G39" fmla="?: -9778365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3650 w 21600"/>
              <a:gd name="T15" fmla="*/ 6539 h 21600"/>
              <a:gd name="T16" fmla="*/ 10800 w 21600"/>
              <a:gd name="T17" fmla="*/ 4954 h 21600"/>
              <a:gd name="T18" fmla="*/ 17950 w 21600"/>
              <a:gd name="T19" fmla="*/ 6539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5778" y="7807"/>
                </a:moveTo>
                <a:cubicBezTo>
                  <a:pt x="6832" y="6037"/>
                  <a:pt x="8740" y="4953"/>
                  <a:pt x="10800" y="4954"/>
                </a:cubicBezTo>
                <a:cubicBezTo>
                  <a:pt x="12859" y="4954"/>
                  <a:pt x="14767" y="6037"/>
                  <a:pt x="15821" y="7807"/>
                </a:cubicBezTo>
                <a:lnTo>
                  <a:pt x="20077" y="5270"/>
                </a:lnTo>
                <a:cubicBezTo>
                  <a:pt x="18129" y="2002"/>
                  <a:pt x="14605" y="-1"/>
                  <a:pt x="10799" y="0"/>
                </a:cubicBezTo>
                <a:cubicBezTo>
                  <a:pt x="6994" y="0"/>
                  <a:pt x="3470" y="2002"/>
                  <a:pt x="1522" y="527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3">
                  <a:lumMod val="50000"/>
                  <a:tint val="66000"/>
                  <a:satMod val="160000"/>
                </a:schemeClr>
              </a:gs>
              <a:gs pos="50000">
                <a:schemeClr val="accent3">
                  <a:lumMod val="50000"/>
                  <a:tint val="44500"/>
                  <a:satMod val="160000"/>
                </a:schemeClr>
              </a:gs>
              <a:gs pos="100000">
                <a:schemeClr val="accent3">
                  <a:lumMod val="50000"/>
                  <a:tint val="23500"/>
                  <a:satMod val="160000"/>
                </a:schemeClr>
              </a:gs>
            </a:gsLst>
            <a:lin ang="5400000" scaled="1"/>
            <a:tileRect/>
          </a:gradFill>
          <a:ln w="9525" algn="ctr">
            <a:solidFill>
              <a:schemeClr val="accent3">
                <a:lumMod val="50000"/>
                <a:alpha val="60001"/>
              </a:schemeClr>
            </a:solidFill>
            <a:miter lim="800000"/>
            <a:headEnd/>
            <a:tailEnd/>
          </a:ln>
          <a:effectLst>
            <a:outerShdw dist="17961" dir="2700000" algn="ctr" rotWithShape="0">
              <a:schemeClr val="bg2"/>
            </a:outerShdw>
          </a:effectLst>
        </p:spPr>
        <p:txBody>
          <a:bodyPr wrap="none" anchor="ctr"/>
          <a:lstStyle/>
          <a:p>
            <a:pPr>
              <a:defRPr/>
            </a:pPr>
            <a:endParaRPr lang="ko-KR" altLang="en-US" dirty="0">
              <a:latin typeface="+mn-ea"/>
            </a:endParaRPr>
          </a:p>
        </p:txBody>
      </p:sp>
      <p:sp>
        <p:nvSpPr>
          <p:cNvPr id="13" name="AutoShape 141"/>
          <p:cNvSpPr>
            <a:spLocks noChangeArrowheads="1"/>
          </p:cNvSpPr>
          <p:nvPr/>
        </p:nvSpPr>
        <p:spPr bwMode="auto">
          <a:xfrm rot="7215082" flipH="1">
            <a:off x="2414530" y="3293427"/>
            <a:ext cx="74899" cy="65956"/>
          </a:xfrm>
          <a:prstGeom prst="triangle">
            <a:avLst>
              <a:gd name="adj" fmla="val 50000"/>
            </a:avLst>
          </a:prstGeom>
          <a:solidFill>
            <a:srgbClr val="002060"/>
          </a:solidFill>
          <a:ln w="3175" algn="ctr">
            <a:noFill/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1pPr>
            <a:lvl2pPr marL="742950" indent="-28575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2pPr>
            <a:lvl3pPr marL="11430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3pPr>
            <a:lvl4pPr marL="16002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4pPr>
            <a:lvl5pPr marL="20574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9pPr>
          </a:lstStyle>
          <a:p>
            <a:pPr eaLnBrk="1" hangingPunct="1"/>
            <a:endParaRPr lang="ko-KR" altLang="en-US" dirty="0">
              <a:latin typeface="+mn-ea"/>
              <a:ea typeface="+mn-ea"/>
            </a:endParaRPr>
          </a:p>
        </p:txBody>
      </p:sp>
      <p:sp>
        <p:nvSpPr>
          <p:cNvPr id="14" name="AutoShape 152"/>
          <p:cNvSpPr>
            <a:spLocks noChangeArrowheads="1"/>
          </p:cNvSpPr>
          <p:nvPr/>
        </p:nvSpPr>
        <p:spPr bwMode="auto">
          <a:xfrm rot="14454524" flipH="1">
            <a:off x="1687894" y="4447103"/>
            <a:ext cx="74899" cy="63720"/>
          </a:xfrm>
          <a:prstGeom prst="triangle">
            <a:avLst>
              <a:gd name="adj" fmla="val 50000"/>
            </a:avLst>
          </a:prstGeom>
          <a:solidFill>
            <a:srgbClr val="FA9972"/>
          </a:solidFill>
          <a:ln w="3175" algn="ctr">
            <a:solidFill>
              <a:srgbClr val="FACCB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1pPr>
            <a:lvl2pPr marL="742950" indent="-28575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2pPr>
            <a:lvl3pPr marL="11430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3pPr>
            <a:lvl4pPr marL="16002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4pPr>
            <a:lvl5pPr marL="20574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9pPr>
          </a:lstStyle>
          <a:p>
            <a:pPr eaLnBrk="1" hangingPunct="1"/>
            <a:endParaRPr lang="ko-KR" altLang="en-US" dirty="0">
              <a:latin typeface="+mn-ea"/>
              <a:ea typeface="+mn-ea"/>
            </a:endParaRPr>
          </a:p>
        </p:txBody>
      </p:sp>
      <p:sp>
        <p:nvSpPr>
          <p:cNvPr id="15" name="AutoShape 154"/>
          <p:cNvSpPr>
            <a:spLocks noChangeArrowheads="1"/>
          </p:cNvSpPr>
          <p:nvPr/>
        </p:nvSpPr>
        <p:spPr bwMode="auto">
          <a:xfrm rot="7145476">
            <a:off x="3118809" y="4445985"/>
            <a:ext cx="74899" cy="65956"/>
          </a:xfrm>
          <a:prstGeom prst="triangle">
            <a:avLst>
              <a:gd name="adj" fmla="val 50000"/>
            </a:avLst>
          </a:prstGeom>
          <a:solidFill>
            <a:srgbClr val="FA9972"/>
          </a:solidFill>
          <a:ln w="3175" algn="ctr">
            <a:solidFill>
              <a:srgbClr val="FACCB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1pPr>
            <a:lvl2pPr marL="742950" indent="-28575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2pPr>
            <a:lvl3pPr marL="11430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3pPr>
            <a:lvl4pPr marL="16002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4pPr>
            <a:lvl5pPr marL="20574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9pPr>
          </a:lstStyle>
          <a:p>
            <a:pPr eaLnBrk="1" hangingPunct="1"/>
            <a:endParaRPr lang="ko-KR" altLang="en-US" dirty="0">
              <a:latin typeface="+mn-ea"/>
              <a:ea typeface="+mn-ea"/>
            </a:endParaRPr>
          </a:p>
        </p:txBody>
      </p:sp>
      <p:sp>
        <p:nvSpPr>
          <p:cNvPr id="16" name="Oval 178"/>
          <p:cNvSpPr>
            <a:spLocks noChangeArrowheads="1"/>
          </p:cNvSpPr>
          <p:nvPr/>
        </p:nvSpPr>
        <p:spPr bwMode="auto">
          <a:xfrm>
            <a:off x="1988610" y="2317498"/>
            <a:ext cx="897676" cy="899912"/>
          </a:xfrm>
          <a:prstGeom prst="ellipse">
            <a:avLst/>
          </a:prstGeom>
          <a:gradFill flip="none" rotWithShape="1">
            <a:gsLst>
              <a:gs pos="10000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0">
                <a:schemeClr val="accent1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 algn="ctr">
            <a:solidFill>
              <a:schemeClr val="tx2">
                <a:alpha val="60001"/>
              </a:schemeClr>
            </a:solidFill>
            <a:round/>
            <a:headEnd/>
            <a:tailEnd/>
          </a:ln>
          <a:effectLst>
            <a:outerShdw dist="17961" dir="2700000" algn="ctr" rotWithShape="0">
              <a:schemeClr val="bg2"/>
            </a:outerShdw>
          </a:effectLst>
        </p:spPr>
        <p:txBody>
          <a:bodyPr wrap="none" lIns="0" tIns="0" rIns="0" bIns="0" anchor="ctr"/>
          <a:lstStyle/>
          <a:p>
            <a:pPr algn="ctr">
              <a:defRPr/>
            </a:pPr>
            <a:r>
              <a:rPr lang="ko-KR" altLang="en-US" sz="1200" b="1" dirty="0" smtClean="0">
                <a:latin typeface="+mn-ea"/>
              </a:rPr>
              <a:t>인구유입</a:t>
            </a:r>
            <a:endParaRPr lang="en-US" altLang="ko-KR" sz="1200" b="1" dirty="0" smtClean="0">
              <a:latin typeface="+mn-ea"/>
            </a:endParaRPr>
          </a:p>
          <a:p>
            <a:pPr algn="ctr">
              <a:defRPr/>
            </a:pPr>
            <a:r>
              <a:rPr lang="ko-KR" altLang="en-US" sz="1200" b="1" dirty="0" smtClean="0">
                <a:latin typeface="+mn-ea"/>
              </a:rPr>
              <a:t>기업체 유치</a:t>
            </a:r>
            <a:endParaRPr lang="ko-KR" altLang="en-US" sz="1200" b="1" dirty="0">
              <a:latin typeface="+mn-ea"/>
            </a:endParaRPr>
          </a:p>
        </p:txBody>
      </p:sp>
      <p:sp>
        <p:nvSpPr>
          <p:cNvPr id="17" name="Oval 179"/>
          <p:cNvSpPr>
            <a:spLocks noChangeArrowheads="1"/>
          </p:cNvSpPr>
          <p:nvPr/>
        </p:nvSpPr>
        <p:spPr bwMode="auto">
          <a:xfrm>
            <a:off x="742148" y="4287243"/>
            <a:ext cx="899912" cy="899912"/>
          </a:xfrm>
          <a:prstGeom prst="ellipse">
            <a:avLst/>
          </a:prstGeom>
          <a:gradFill flip="none" rotWithShape="1">
            <a:gsLst>
              <a:gs pos="10000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0">
                <a:schemeClr val="accent1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 algn="ctr">
            <a:solidFill>
              <a:schemeClr val="tx2">
                <a:alpha val="60001"/>
              </a:schemeClr>
            </a:solidFill>
            <a:round/>
            <a:headEnd/>
            <a:tailEnd/>
          </a:ln>
          <a:effectLst>
            <a:outerShdw dist="17961" dir="2700000" algn="ctr" rotWithShape="0">
              <a:schemeClr val="bg2"/>
            </a:outerShdw>
          </a:effectLst>
        </p:spPr>
        <p:txBody>
          <a:bodyPr wrap="none" lIns="0" tIns="0" rIns="0" bIns="0" anchor="ctr"/>
          <a:lstStyle/>
          <a:p>
            <a:pPr algn="ctr">
              <a:defRPr/>
            </a:pPr>
            <a:r>
              <a:rPr lang="ko-KR" altLang="en-US" sz="1200" b="1" dirty="0" smtClean="0">
                <a:latin typeface="+mn-ea"/>
              </a:rPr>
              <a:t>교육</a:t>
            </a:r>
            <a:endParaRPr lang="ko-KR" altLang="en-US" sz="1200" b="1" dirty="0">
              <a:latin typeface="+mn-ea"/>
            </a:endParaRPr>
          </a:p>
        </p:txBody>
      </p:sp>
      <p:sp>
        <p:nvSpPr>
          <p:cNvPr id="18" name="Oval 180"/>
          <p:cNvSpPr>
            <a:spLocks noChangeArrowheads="1"/>
          </p:cNvSpPr>
          <p:nvPr/>
        </p:nvSpPr>
        <p:spPr bwMode="auto">
          <a:xfrm>
            <a:off x="3232835" y="4287243"/>
            <a:ext cx="899912" cy="899912"/>
          </a:xfrm>
          <a:prstGeom prst="ellipse">
            <a:avLst/>
          </a:prstGeom>
          <a:gradFill flip="none" rotWithShape="1">
            <a:gsLst>
              <a:gs pos="10000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0">
                <a:schemeClr val="accent1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 algn="ctr">
            <a:solidFill>
              <a:schemeClr val="tx2">
                <a:alpha val="60001"/>
              </a:schemeClr>
            </a:solidFill>
            <a:round/>
            <a:headEnd/>
            <a:tailEnd/>
          </a:ln>
          <a:effectLst>
            <a:outerShdw dist="17961" dir="2700000" algn="ctr" rotWithShape="0">
              <a:schemeClr val="bg2"/>
            </a:outerShdw>
          </a:effectLst>
        </p:spPr>
        <p:txBody>
          <a:bodyPr wrap="none" lIns="0" tIns="0" rIns="0" bIns="0" anchor="ctr"/>
          <a:lstStyle/>
          <a:p>
            <a:pPr algn="ctr">
              <a:defRPr/>
            </a:pPr>
            <a:r>
              <a:rPr lang="ko-KR" altLang="en-US" sz="1200" b="1" dirty="0" smtClean="0">
                <a:latin typeface="+mn-ea"/>
              </a:rPr>
              <a:t>문화</a:t>
            </a:r>
            <a:r>
              <a:rPr lang="en-US" altLang="ko-KR" sz="1200" b="1" dirty="0" smtClean="0">
                <a:latin typeface="+mn-ea"/>
              </a:rPr>
              <a:t>/</a:t>
            </a:r>
            <a:r>
              <a:rPr lang="ko-KR" altLang="en-US" sz="1200" b="1" dirty="0" smtClean="0">
                <a:latin typeface="+mn-ea"/>
              </a:rPr>
              <a:t>관광</a:t>
            </a:r>
            <a:endParaRPr lang="en-US" altLang="ko-KR" sz="1200" b="1" dirty="0" smtClean="0">
              <a:latin typeface="+mn-ea"/>
            </a:endParaRPr>
          </a:p>
          <a:p>
            <a:pPr algn="ctr">
              <a:defRPr/>
            </a:pPr>
            <a:r>
              <a:rPr lang="ko-KR" altLang="en-US" sz="1200" b="1" dirty="0" smtClean="0">
                <a:latin typeface="+mn-ea"/>
              </a:rPr>
              <a:t>사업</a:t>
            </a:r>
            <a:endParaRPr lang="en-US" altLang="ko-KR" sz="1200" b="1" dirty="0">
              <a:latin typeface="+mn-ea"/>
            </a:endParaRPr>
          </a:p>
        </p:txBody>
      </p:sp>
      <p:sp>
        <p:nvSpPr>
          <p:cNvPr id="19" name="AutoShape 199"/>
          <p:cNvSpPr>
            <a:spLocks noChangeArrowheads="1"/>
          </p:cNvSpPr>
          <p:nvPr/>
        </p:nvSpPr>
        <p:spPr bwMode="auto">
          <a:xfrm rot="18087715">
            <a:off x="1057397" y="2769131"/>
            <a:ext cx="2579002" cy="2577884"/>
          </a:xfrm>
          <a:custGeom>
            <a:avLst/>
            <a:gdLst>
              <a:gd name="G0" fmla="+- 10353 0 0"/>
              <a:gd name="G1" fmla="+- -8138441 0 0"/>
              <a:gd name="G2" fmla="+- 0 0 -8138441"/>
              <a:gd name="T0" fmla="*/ 0 256 1"/>
              <a:gd name="T1" fmla="*/ 180 256 1"/>
              <a:gd name="G3" fmla="+- -8138441 T0 T1"/>
              <a:gd name="T2" fmla="*/ 0 256 1"/>
              <a:gd name="T3" fmla="*/ 90 256 1"/>
              <a:gd name="G4" fmla="+- -8138441 T2 T3"/>
              <a:gd name="G5" fmla="*/ G4 2 1"/>
              <a:gd name="T4" fmla="*/ 90 256 1"/>
              <a:gd name="T5" fmla="*/ 0 256 1"/>
              <a:gd name="G6" fmla="+- -8138441 T4 T5"/>
              <a:gd name="G7" fmla="*/ G6 2 1"/>
              <a:gd name="G8" fmla="abs -8138441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10353"/>
              <a:gd name="G18" fmla="*/ 10353 1 2"/>
              <a:gd name="G19" fmla="+- G18 5400 0"/>
              <a:gd name="G20" fmla="cos G19 -8138441"/>
              <a:gd name="G21" fmla="sin G19 -8138441"/>
              <a:gd name="G22" fmla="+- G20 10800 0"/>
              <a:gd name="G23" fmla="+- G21 10800 0"/>
              <a:gd name="G24" fmla="+- 10800 0 G20"/>
              <a:gd name="G25" fmla="+- 10353 10800 0"/>
              <a:gd name="G26" fmla="?: G9 G17 G25"/>
              <a:gd name="G27" fmla="?: G9 0 21600"/>
              <a:gd name="G28" fmla="cos 10800 -8138441"/>
              <a:gd name="G29" fmla="sin 10800 -8138441"/>
              <a:gd name="G30" fmla="sin 10353 -8138441"/>
              <a:gd name="G31" fmla="+- G28 10800 0"/>
              <a:gd name="G32" fmla="+- G29 10800 0"/>
              <a:gd name="G33" fmla="+- G30 10800 0"/>
              <a:gd name="G34" fmla="?: G4 0 G31"/>
              <a:gd name="G35" fmla="?: -8138441 G34 0"/>
              <a:gd name="G36" fmla="?: G6 G35 G31"/>
              <a:gd name="G37" fmla="+- 21600 0 G36"/>
              <a:gd name="G38" fmla="?: G4 0 G33"/>
              <a:gd name="G39" fmla="?: -8138441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4857 w 21600"/>
              <a:gd name="T15" fmla="*/ 2050 h 21600"/>
              <a:gd name="T16" fmla="*/ 10800 w 21600"/>
              <a:gd name="T17" fmla="*/ 447 h 21600"/>
              <a:gd name="T18" fmla="*/ 16743 w 21600"/>
              <a:gd name="T19" fmla="*/ 2050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4983" y="2235"/>
                </a:moveTo>
                <a:cubicBezTo>
                  <a:pt x="6699" y="1070"/>
                  <a:pt x="8725" y="446"/>
                  <a:pt x="10800" y="447"/>
                </a:cubicBezTo>
                <a:cubicBezTo>
                  <a:pt x="12874" y="447"/>
                  <a:pt x="14900" y="1070"/>
                  <a:pt x="16616" y="2235"/>
                </a:cubicBezTo>
                <a:lnTo>
                  <a:pt x="16867" y="1865"/>
                </a:lnTo>
                <a:cubicBezTo>
                  <a:pt x="15077" y="649"/>
                  <a:pt x="12963" y="-1"/>
                  <a:pt x="10799" y="0"/>
                </a:cubicBezTo>
                <a:cubicBezTo>
                  <a:pt x="8636" y="0"/>
                  <a:pt x="6522" y="649"/>
                  <a:pt x="4732" y="1865"/>
                </a:cubicBezTo>
                <a:close/>
              </a:path>
            </a:pathLst>
          </a:custGeom>
          <a:solidFill>
            <a:srgbClr val="002060"/>
          </a:solidFill>
          <a:ln w="19050" algn="ctr">
            <a:noFill/>
            <a:miter lim="800000"/>
            <a:headEnd/>
            <a:tailEnd/>
          </a:ln>
          <a:effectLst>
            <a:outerShdw dist="17961" dir="2700000" algn="ctr" rotWithShape="0">
              <a:srgbClr val="E0B848"/>
            </a:outerShdw>
          </a:effectLst>
        </p:spPr>
        <p:txBody>
          <a:bodyPr vert="eaVert" wrap="none" anchor="ctr"/>
          <a:lstStyle/>
          <a:p>
            <a:pPr>
              <a:defRPr/>
            </a:pPr>
            <a:endParaRPr lang="ko-KR" altLang="ko-KR" b="1" dirty="0">
              <a:latin typeface="+mn-ea"/>
            </a:endParaRPr>
          </a:p>
        </p:txBody>
      </p:sp>
      <p:sp>
        <p:nvSpPr>
          <p:cNvPr id="20" name="AutoShape 201"/>
          <p:cNvSpPr>
            <a:spLocks noChangeArrowheads="1"/>
          </p:cNvSpPr>
          <p:nvPr/>
        </p:nvSpPr>
        <p:spPr bwMode="auto">
          <a:xfrm rot="3512285" flipH="1">
            <a:off x="1230672" y="2771366"/>
            <a:ext cx="2579002" cy="2576766"/>
          </a:xfrm>
          <a:custGeom>
            <a:avLst/>
            <a:gdLst>
              <a:gd name="G0" fmla="+- 10353 0 0"/>
              <a:gd name="G1" fmla="+- -8138441 0 0"/>
              <a:gd name="G2" fmla="+- 0 0 -8138441"/>
              <a:gd name="T0" fmla="*/ 0 256 1"/>
              <a:gd name="T1" fmla="*/ 180 256 1"/>
              <a:gd name="G3" fmla="+- -8138441 T0 T1"/>
              <a:gd name="T2" fmla="*/ 0 256 1"/>
              <a:gd name="T3" fmla="*/ 90 256 1"/>
              <a:gd name="G4" fmla="+- -8138441 T2 T3"/>
              <a:gd name="G5" fmla="*/ G4 2 1"/>
              <a:gd name="T4" fmla="*/ 90 256 1"/>
              <a:gd name="T5" fmla="*/ 0 256 1"/>
              <a:gd name="G6" fmla="+- -8138441 T4 T5"/>
              <a:gd name="G7" fmla="*/ G6 2 1"/>
              <a:gd name="G8" fmla="abs -8138441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10353"/>
              <a:gd name="G18" fmla="*/ 10353 1 2"/>
              <a:gd name="G19" fmla="+- G18 5400 0"/>
              <a:gd name="G20" fmla="cos G19 -8138441"/>
              <a:gd name="G21" fmla="sin G19 -8138441"/>
              <a:gd name="G22" fmla="+- G20 10800 0"/>
              <a:gd name="G23" fmla="+- G21 10800 0"/>
              <a:gd name="G24" fmla="+- 10800 0 G20"/>
              <a:gd name="G25" fmla="+- 10353 10800 0"/>
              <a:gd name="G26" fmla="?: G9 G17 G25"/>
              <a:gd name="G27" fmla="?: G9 0 21600"/>
              <a:gd name="G28" fmla="cos 10800 -8138441"/>
              <a:gd name="G29" fmla="sin 10800 -8138441"/>
              <a:gd name="G30" fmla="sin 10353 -8138441"/>
              <a:gd name="G31" fmla="+- G28 10800 0"/>
              <a:gd name="G32" fmla="+- G29 10800 0"/>
              <a:gd name="G33" fmla="+- G30 10800 0"/>
              <a:gd name="G34" fmla="?: G4 0 G31"/>
              <a:gd name="G35" fmla="?: -8138441 G34 0"/>
              <a:gd name="G36" fmla="?: G6 G35 G31"/>
              <a:gd name="G37" fmla="+- 21600 0 G36"/>
              <a:gd name="G38" fmla="?: G4 0 G33"/>
              <a:gd name="G39" fmla="?: -8138441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4857 w 21600"/>
              <a:gd name="T15" fmla="*/ 2050 h 21600"/>
              <a:gd name="T16" fmla="*/ 10800 w 21600"/>
              <a:gd name="T17" fmla="*/ 447 h 21600"/>
              <a:gd name="T18" fmla="*/ 16743 w 21600"/>
              <a:gd name="T19" fmla="*/ 2050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4983" y="2235"/>
                </a:moveTo>
                <a:cubicBezTo>
                  <a:pt x="6699" y="1070"/>
                  <a:pt x="8725" y="446"/>
                  <a:pt x="10800" y="447"/>
                </a:cubicBezTo>
                <a:cubicBezTo>
                  <a:pt x="12874" y="447"/>
                  <a:pt x="14900" y="1070"/>
                  <a:pt x="16616" y="2235"/>
                </a:cubicBezTo>
                <a:lnTo>
                  <a:pt x="16867" y="1865"/>
                </a:lnTo>
                <a:cubicBezTo>
                  <a:pt x="15077" y="649"/>
                  <a:pt x="12963" y="-1"/>
                  <a:pt x="10799" y="0"/>
                </a:cubicBezTo>
                <a:cubicBezTo>
                  <a:pt x="8636" y="0"/>
                  <a:pt x="6522" y="649"/>
                  <a:pt x="4732" y="1865"/>
                </a:cubicBezTo>
                <a:close/>
              </a:path>
            </a:pathLst>
          </a:custGeom>
          <a:solidFill>
            <a:srgbClr val="002060"/>
          </a:solidFill>
          <a:ln w="19050" algn="ctr">
            <a:noFill/>
            <a:miter lim="800000"/>
            <a:headEnd/>
            <a:tailEnd/>
          </a:ln>
          <a:effectLst>
            <a:outerShdw dist="17961" dir="2700000" algn="ctr" rotWithShape="0">
              <a:srgbClr val="E0B848"/>
            </a:outerShdw>
          </a:effectLst>
        </p:spPr>
        <p:txBody>
          <a:bodyPr rot="10800000" vert="eaVert" wrap="none" anchor="ctr"/>
          <a:lstStyle/>
          <a:p>
            <a:pPr>
              <a:defRPr/>
            </a:pPr>
            <a:endParaRPr lang="ko-KR" altLang="ko-KR" b="1" dirty="0">
              <a:latin typeface="+mn-ea"/>
            </a:endParaRPr>
          </a:p>
        </p:txBody>
      </p:sp>
      <p:sp>
        <p:nvSpPr>
          <p:cNvPr id="21" name="AutoShape 202"/>
          <p:cNvSpPr>
            <a:spLocks noChangeArrowheads="1"/>
          </p:cNvSpPr>
          <p:nvPr/>
        </p:nvSpPr>
        <p:spPr bwMode="auto">
          <a:xfrm rot="10800205" flipH="1">
            <a:off x="1150182" y="2854091"/>
            <a:ext cx="2580120" cy="2577884"/>
          </a:xfrm>
          <a:custGeom>
            <a:avLst/>
            <a:gdLst>
              <a:gd name="G0" fmla="+- 10353 0 0"/>
              <a:gd name="G1" fmla="+- -8138441 0 0"/>
              <a:gd name="G2" fmla="+- 0 0 -8138441"/>
              <a:gd name="T0" fmla="*/ 0 256 1"/>
              <a:gd name="T1" fmla="*/ 180 256 1"/>
              <a:gd name="G3" fmla="+- -8138441 T0 T1"/>
              <a:gd name="T2" fmla="*/ 0 256 1"/>
              <a:gd name="T3" fmla="*/ 90 256 1"/>
              <a:gd name="G4" fmla="+- -8138441 T2 T3"/>
              <a:gd name="G5" fmla="*/ G4 2 1"/>
              <a:gd name="T4" fmla="*/ 90 256 1"/>
              <a:gd name="T5" fmla="*/ 0 256 1"/>
              <a:gd name="G6" fmla="+- -8138441 T4 T5"/>
              <a:gd name="G7" fmla="*/ G6 2 1"/>
              <a:gd name="G8" fmla="abs -8138441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10353"/>
              <a:gd name="G18" fmla="*/ 10353 1 2"/>
              <a:gd name="G19" fmla="+- G18 5400 0"/>
              <a:gd name="G20" fmla="cos G19 -8138441"/>
              <a:gd name="G21" fmla="sin G19 -8138441"/>
              <a:gd name="G22" fmla="+- G20 10800 0"/>
              <a:gd name="G23" fmla="+- G21 10800 0"/>
              <a:gd name="G24" fmla="+- 10800 0 G20"/>
              <a:gd name="G25" fmla="+- 10353 10800 0"/>
              <a:gd name="G26" fmla="?: G9 G17 G25"/>
              <a:gd name="G27" fmla="?: G9 0 21600"/>
              <a:gd name="G28" fmla="cos 10800 -8138441"/>
              <a:gd name="G29" fmla="sin 10800 -8138441"/>
              <a:gd name="G30" fmla="sin 10353 -8138441"/>
              <a:gd name="G31" fmla="+- G28 10800 0"/>
              <a:gd name="G32" fmla="+- G29 10800 0"/>
              <a:gd name="G33" fmla="+- G30 10800 0"/>
              <a:gd name="G34" fmla="?: G4 0 G31"/>
              <a:gd name="G35" fmla="?: -8138441 G34 0"/>
              <a:gd name="G36" fmla="?: G6 G35 G31"/>
              <a:gd name="G37" fmla="+- 21600 0 G36"/>
              <a:gd name="G38" fmla="?: G4 0 G33"/>
              <a:gd name="G39" fmla="?: -8138441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4857 w 21600"/>
              <a:gd name="T15" fmla="*/ 2050 h 21600"/>
              <a:gd name="T16" fmla="*/ 10800 w 21600"/>
              <a:gd name="T17" fmla="*/ 447 h 21600"/>
              <a:gd name="T18" fmla="*/ 16743 w 21600"/>
              <a:gd name="T19" fmla="*/ 2050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4983" y="2235"/>
                </a:moveTo>
                <a:cubicBezTo>
                  <a:pt x="6699" y="1070"/>
                  <a:pt x="8725" y="446"/>
                  <a:pt x="10800" y="447"/>
                </a:cubicBezTo>
                <a:cubicBezTo>
                  <a:pt x="12874" y="447"/>
                  <a:pt x="14900" y="1070"/>
                  <a:pt x="16616" y="2235"/>
                </a:cubicBezTo>
                <a:lnTo>
                  <a:pt x="16867" y="1865"/>
                </a:lnTo>
                <a:cubicBezTo>
                  <a:pt x="15077" y="649"/>
                  <a:pt x="12963" y="-1"/>
                  <a:pt x="10799" y="0"/>
                </a:cubicBezTo>
                <a:cubicBezTo>
                  <a:pt x="8636" y="0"/>
                  <a:pt x="6522" y="649"/>
                  <a:pt x="4732" y="1865"/>
                </a:cubicBezTo>
                <a:close/>
              </a:path>
            </a:pathLst>
          </a:custGeom>
          <a:solidFill>
            <a:srgbClr val="002060"/>
          </a:solidFill>
          <a:ln w="19050" algn="ctr">
            <a:noFill/>
            <a:miter lim="800000"/>
            <a:headEnd/>
            <a:tailEnd/>
          </a:ln>
          <a:effectLst>
            <a:outerShdw dist="17961" dir="2700000" algn="ctr" rotWithShape="0">
              <a:srgbClr val="E0B848"/>
            </a:outerShdw>
          </a:effectLst>
        </p:spPr>
        <p:txBody>
          <a:bodyPr rot="10800000" wrap="none" anchor="ctr"/>
          <a:lstStyle/>
          <a:p>
            <a:pPr>
              <a:defRPr/>
            </a:pPr>
            <a:endParaRPr lang="ko-KR" altLang="ko-KR" b="1" dirty="0">
              <a:latin typeface="+mn-ea"/>
            </a:endParaRPr>
          </a:p>
        </p:txBody>
      </p:sp>
      <p:sp>
        <p:nvSpPr>
          <p:cNvPr id="22" name="AutoShape 203"/>
          <p:cNvSpPr>
            <a:spLocks noChangeArrowheads="1"/>
          </p:cNvSpPr>
          <p:nvPr/>
        </p:nvSpPr>
        <p:spPr bwMode="auto">
          <a:xfrm rot="10569714" flipH="1">
            <a:off x="1014916" y="4077077"/>
            <a:ext cx="138620" cy="119616"/>
          </a:xfrm>
          <a:prstGeom prst="triangle">
            <a:avLst>
              <a:gd name="adj" fmla="val 50000"/>
            </a:avLst>
          </a:prstGeom>
          <a:solidFill>
            <a:srgbClr val="002060"/>
          </a:solidFill>
          <a:ln w="19050" algn="ctr">
            <a:noFill/>
            <a:miter lim="800000"/>
            <a:headEnd/>
            <a:tailEnd/>
          </a:ln>
          <a:effectLst>
            <a:outerShdw dist="17961" dir="2700000" algn="ctr" rotWithShape="0">
              <a:srgbClr val="E0B848"/>
            </a:outerShdw>
          </a:effectLst>
        </p:spPr>
        <p:txBody>
          <a:bodyPr vert="eaVert" wrap="none" anchor="ctr"/>
          <a:lstStyle/>
          <a:p>
            <a:pPr>
              <a:defRPr/>
            </a:pPr>
            <a:endParaRPr lang="ko-KR" altLang="en-US" dirty="0">
              <a:latin typeface="+mn-ea"/>
            </a:endParaRPr>
          </a:p>
        </p:txBody>
      </p:sp>
      <p:sp>
        <p:nvSpPr>
          <p:cNvPr id="23" name="AutoShape 204"/>
          <p:cNvSpPr>
            <a:spLocks noChangeArrowheads="1"/>
          </p:cNvSpPr>
          <p:nvPr/>
        </p:nvSpPr>
        <p:spPr bwMode="auto">
          <a:xfrm rot="3817130" flipH="1">
            <a:off x="1762793" y="2841794"/>
            <a:ext cx="139738" cy="119616"/>
          </a:xfrm>
          <a:prstGeom prst="triangle">
            <a:avLst>
              <a:gd name="adj" fmla="val 50000"/>
            </a:avLst>
          </a:prstGeom>
          <a:solidFill>
            <a:srgbClr val="002060"/>
          </a:solidFill>
          <a:ln w="19050" algn="ctr">
            <a:noFill/>
            <a:miter lim="800000"/>
            <a:headEnd/>
            <a:tailEnd/>
          </a:ln>
          <a:effectLst>
            <a:outerShdw dist="17961" dir="2700000" algn="ctr" rotWithShape="0">
              <a:srgbClr val="E0B848"/>
            </a:outerShdw>
          </a:effectLst>
        </p:spPr>
        <p:txBody>
          <a:bodyPr vert="eaVert" wrap="none" anchor="ctr"/>
          <a:lstStyle/>
          <a:p>
            <a:pPr>
              <a:defRPr/>
            </a:pPr>
            <a:endParaRPr lang="ko-KR" altLang="en-US" dirty="0">
              <a:latin typeface="+mn-ea"/>
            </a:endParaRPr>
          </a:p>
        </p:txBody>
      </p:sp>
      <p:sp>
        <p:nvSpPr>
          <p:cNvPr id="24" name="AutoShape 205"/>
          <p:cNvSpPr>
            <a:spLocks noChangeArrowheads="1"/>
          </p:cNvSpPr>
          <p:nvPr/>
        </p:nvSpPr>
        <p:spPr bwMode="auto">
          <a:xfrm rot="17782870">
            <a:off x="2951124" y="2841794"/>
            <a:ext cx="139738" cy="119616"/>
          </a:xfrm>
          <a:prstGeom prst="triangle">
            <a:avLst>
              <a:gd name="adj" fmla="val 50000"/>
            </a:avLst>
          </a:prstGeom>
          <a:solidFill>
            <a:srgbClr val="002060"/>
          </a:solidFill>
          <a:ln w="19050" algn="ctr">
            <a:noFill/>
            <a:miter lim="800000"/>
            <a:headEnd/>
            <a:tailEnd/>
          </a:ln>
          <a:effectLst>
            <a:outerShdw dist="17961" dir="2700000" algn="ctr" rotWithShape="0">
              <a:srgbClr val="E0B848"/>
            </a:outerShdw>
          </a:effectLst>
        </p:spPr>
        <p:txBody>
          <a:bodyPr vert="eaVert" wrap="none" anchor="ctr"/>
          <a:lstStyle/>
          <a:p>
            <a:pPr>
              <a:defRPr/>
            </a:pPr>
            <a:endParaRPr lang="ko-KR" altLang="en-US" dirty="0">
              <a:latin typeface="+mn-ea"/>
            </a:endParaRPr>
          </a:p>
        </p:txBody>
      </p:sp>
      <p:sp>
        <p:nvSpPr>
          <p:cNvPr id="25" name="AutoShape 206"/>
          <p:cNvSpPr>
            <a:spLocks noChangeArrowheads="1"/>
          </p:cNvSpPr>
          <p:nvPr/>
        </p:nvSpPr>
        <p:spPr bwMode="auto">
          <a:xfrm rot="11030286">
            <a:off x="3704590" y="4077077"/>
            <a:ext cx="138620" cy="119616"/>
          </a:xfrm>
          <a:prstGeom prst="triangle">
            <a:avLst>
              <a:gd name="adj" fmla="val 50000"/>
            </a:avLst>
          </a:prstGeom>
          <a:solidFill>
            <a:srgbClr val="002060"/>
          </a:solidFill>
          <a:ln w="19050" algn="ctr">
            <a:noFill/>
            <a:miter lim="800000"/>
            <a:headEnd/>
            <a:tailEnd/>
          </a:ln>
          <a:effectLst>
            <a:outerShdw dist="17961" dir="2700000" algn="ctr" rotWithShape="0">
              <a:srgbClr val="E0B848"/>
            </a:outerShdw>
          </a:effectLst>
        </p:spPr>
        <p:txBody>
          <a:bodyPr vert="eaVert" wrap="none" anchor="ctr"/>
          <a:lstStyle/>
          <a:p>
            <a:pPr>
              <a:defRPr/>
            </a:pPr>
            <a:endParaRPr lang="ko-KR" altLang="en-US" dirty="0">
              <a:latin typeface="+mn-ea"/>
            </a:endParaRPr>
          </a:p>
        </p:txBody>
      </p:sp>
      <p:sp>
        <p:nvSpPr>
          <p:cNvPr id="26" name="AutoShape 208"/>
          <p:cNvSpPr>
            <a:spLocks noChangeArrowheads="1"/>
          </p:cNvSpPr>
          <p:nvPr/>
        </p:nvSpPr>
        <p:spPr bwMode="auto">
          <a:xfrm rot="18628297" flipH="1">
            <a:off x="1624173" y="5094368"/>
            <a:ext cx="138620" cy="118498"/>
          </a:xfrm>
          <a:prstGeom prst="triangle">
            <a:avLst>
              <a:gd name="adj" fmla="val 50000"/>
            </a:avLst>
          </a:prstGeom>
          <a:solidFill>
            <a:srgbClr val="002060"/>
          </a:solidFill>
          <a:ln w="19050" algn="ctr">
            <a:noFill/>
            <a:miter lim="800000"/>
            <a:headEnd/>
            <a:tailEnd/>
          </a:ln>
          <a:effectLst>
            <a:outerShdw dist="17961" dir="2700000" algn="ctr" rotWithShape="0">
              <a:srgbClr val="E0B848"/>
            </a:outerShdw>
          </a:effectLst>
        </p:spPr>
        <p:txBody>
          <a:bodyPr vert="eaVert" wrap="none" anchor="ctr"/>
          <a:lstStyle/>
          <a:p>
            <a:pPr>
              <a:defRPr/>
            </a:pPr>
            <a:endParaRPr lang="ko-KR" altLang="en-US" dirty="0">
              <a:latin typeface="+mn-ea"/>
            </a:endParaRPr>
          </a:p>
        </p:txBody>
      </p:sp>
      <p:sp>
        <p:nvSpPr>
          <p:cNvPr id="27" name="AutoShape 210"/>
          <p:cNvSpPr>
            <a:spLocks noChangeArrowheads="1"/>
          </p:cNvSpPr>
          <p:nvPr/>
        </p:nvSpPr>
        <p:spPr bwMode="auto">
          <a:xfrm rot="2971703">
            <a:off x="3121045" y="5093250"/>
            <a:ext cx="138620" cy="119616"/>
          </a:xfrm>
          <a:prstGeom prst="triangle">
            <a:avLst>
              <a:gd name="adj" fmla="val 50000"/>
            </a:avLst>
          </a:prstGeom>
          <a:solidFill>
            <a:srgbClr val="002060"/>
          </a:solidFill>
          <a:ln w="19050" algn="ctr">
            <a:noFill/>
            <a:miter lim="800000"/>
            <a:headEnd/>
            <a:tailEnd/>
          </a:ln>
          <a:effectLst>
            <a:outerShdw dist="17961" dir="2700000" algn="ctr" rotWithShape="0">
              <a:srgbClr val="E0B848"/>
            </a:outerShdw>
          </a:effectLst>
        </p:spPr>
        <p:txBody>
          <a:bodyPr vert="eaVert" wrap="none" anchor="ctr"/>
          <a:lstStyle/>
          <a:p>
            <a:pPr>
              <a:defRPr/>
            </a:pPr>
            <a:endParaRPr lang="ko-KR" altLang="en-US" dirty="0">
              <a:latin typeface="+mn-ea"/>
            </a:endParaRPr>
          </a:p>
        </p:txBody>
      </p:sp>
      <p:sp>
        <p:nvSpPr>
          <p:cNvPr id="28" name="Rectangle 162"/>
          <p:cNvSpPr>
            <a:spLocks noChangeArrowheads="1"/>
          </p:cNvSpPr>
          <p:nvPr/>
        </p:nvSpPr>
        <p:spPr bwMode="auto">
          <a:xfrm>
            <a:off x="1606244" y="4235158"/>
            <a:ext cx="64633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1pPr>
            <a:lvl2pPr marL="742950" indent="-28575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2pPr>
            <a:lvl3pPr marL="11430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3pPr>
            <a:lvl4pPr marL="16002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4pPr>
            <a:lvl5pPr marL="20574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9pPr>
          </a:lstStyle>
          <a:p>
            <a:pPr algn="ctr" eaLnBrk="1" hangingPunct="1"/>
            <a:r>
              <a:rPr lang="ko-KR" altLang="en-US" sz="1200" b="1" dirty="0" smtClean="0">
                <a:latin typeface="+mn-ea"/>
                <a:ea typeface="+mn-ea"/>
              </a:rPr>
              <a:t>차별화</a:t>
            </a:r>
            <a:endParaRPr lang="ko-KR" altLang="en-US" sz="1200" b="1" dirty="0">
              <a:latin typeface="+mn-ea"/>
              <a:ea typeface="+mn-ea"/>
            </a:endParaRPr>
          </a:p>
        </p:txBody>
      </p:sp>
      <p:sp>
        <p:nvSpPr>
          <p:cNvPr id="29" name="Rectangle 162"/>
          <p:cNvSpPr>
            <a:spLocks noChangeArrowheads="1"/>
          </p:cNvSpPr>
          <p:nvPr/>
        </p:nvSpPr>
        <p:spPr bwMode="auto">
          <a:xfrm>
            <a:off x="2647890" y="4235158"/>
            <a:ext cx="6463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1pPr>
            <a:lvl2pPr marL="742950" indent="-28575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2pPr>
            <a:lvl3pPr marL="11430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3pPr>
            <a:lvl4pPr marL="16002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4pPr>
            <a:lvl5pPr marL="20574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9pPr>
          </a:lstStyle>
          <a:p>
            <a:pPr algn="ctr" eaLnBrk="1" hangingPunct="1"/>
            <a:r>
              <a:rPr lang="ko-KR" altLang="en-US" sz="1200" b="1" dirty="0" smtClean="0">
                <a:latin typeface="+mn-ea"/>
                <a:ea typeface="+mn-ea"/>
              </a:rPr>
              <a:t>협력적</a:t>
            </a:r>
            <a:endParaRPr lang="en-US" altLang="ko-KR" sz="1200" b="1" dirty="0" smtClean="0">
              <a:latin typeface="+mn-ea"/>
              <a:ea typeface="+mn-ea"/>
            </a:endParaRPr>
          </a:p>
          <a:p>
            <a:pPr algn="ctr" eaLnBrk="1" hangingPunct="1"/>
            <a:r>
              <a:rPr lang="ko-KR" altLang="en-US" sz="1200" b="1" dirty="0" smtClean="0">
                <a:latin typeface="+mn-ea"/>
                <a:ea typeface="+mn-ea"/>
              </a:rPr>
              <a:t>경쟁</a:t>
            </a:r>
            <a:endParaRPr lang="ko-KR" altLang="en-US" sz="1200" b="1" dirty="0">
              <a:latin typeface="+mn-ea"/>
              <a:ea typeface="+mn-ea"/>
            </a:endParaRPr>
          </a:p>
        </p:txBody>
      </p:sp>
      <p:sp>
        <p:nvSpPr>
          <p:cNvPr id="30" name="Rectangle 162"/>
          <p:cNvSpPr>
            <a:spLocks noChangeArrowheads="1"/>
          </p:cNvSpPr>
          <p:nvPr/>
        </p:nvSpPr>
        <p:spPr bwMode="auto">
          <a:xfrm>
            <a:off x="2148772" y="3325610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1pPr>
            <a:lvl2pPr marL="742950" indent="-28575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2pPr>
            <a:lvl3pPr marL="11430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3pPr>
            <a:lvl4pPr marL="16002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4pPr>
            <a:lvl5pPr marL="20574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9pPr>
          </a:lstStyle>
          <a:p>
            <a:pPr algn="ctr" eaLnBrk="1" hangingPunct="1"/>
            <a:r>
              <a:rPr lang="ko-KR" altLang="en-US" sz="1200" b="1" dirty="0" smtClean="0">
                <a:latin typeface="+mn-ea"/>
                <a:ea typeface="+mn-ea"/>
              </a:rPr>
              <a:t>비교</a:t>
            </a:r>
            <a:endParaRPr lang="en-US" altLang="ko-KR" sz="1200" b="1" dirty="0" smtClean="0">
              <a:latin typeface="+mn-ea"/>
              <a:ea typeface="+mn-ea"/>
            </a:endParaRPr>
          </a:p>
          <a:p>
            <a:pPr algn="ctr" eaLnBrk="1" hangingPunct="1"/>
            <a:r>
              <a:rPr lang="ko-KR" altLang="en-US" sz="1200" b="1" dirty="0" smtClean="0">
                <a:latin typeface="+mn-ea"/>
                <a:ea typeface="+mn-ea"/>
              </a:rPr>
              <a:t>우위</a:t>
            </a:r>
            <a:endParaRPr lang="ko-KR" altLang="en-US" sz="1200" b="1" dirty="0">
              <a:latin typeface="+mn-ea"/>
              <a:ea typeface="+mn-ea"/>
            </a:endParaRPr>
          </a:p>
        </p:txBody>
      </p:sp>
      <p:sp>
        <p:nvSpPr>
          <p:cNvPr id="32" name="이등변 삼각형 31"/>
          <p:cNvSpPr/>
          <p:nvPr/>
        </p:nvSpPr>
        <p:spPr>
          <a:xfrm rot="10800000">
            <a:off x="6736752" y="4187797"/>
            <a:ext cx="1801812" cy="215900"/>
          </a:xfrm>
          <a:prstGeom prst="triangl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anchor="ctr"/>
          <a:lstStyle/>
          <a:p>
            <a:pPr algn="ctr" defTabSz="762000" eaLnBrk="0" hangingPunct="0">
              <a:spcBef>
                <a:spcPct val="50000"/>
              </a:spcBef>
              <a:defRPr/>
            </a:pPr>
            <a:endParaRPr lang="ko-KR" altLang="en-US" i="1" dirty="0">
              <a:solidFill>
                <a:srgbClr val="800000"/>
              </a:solidFill>
              <a:latin typeface="Book Antiqua" pitchFamily="18" charset="0"/>
            </a:endParaRPr>
          </a:p>
        </p:txBody>
      </p:sp>
      <p:sp>
        <p:nvSpPr>
          <p:cNvPr id="33" name="직사각형 21"/>
          <p:cNvSpPr>
            <a:spLocks noChangeArrowheads="1"/>
          </p:cNvSpPr>
          <p:nvPr/>
        </p:nvSpPr>
        <p:spPr bwMode="auto">
          <a:xfrm>
            <a:off x="5729446" y="2464230"/>
            <a:ext cx="3816423" cy="3163840"/>
          </a:xfrm>
          <a:prstGeom prst="rect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0" tIns="0" rIns="0" bIns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ko-KR" altLang="en-US" sz="1400" b="1" dirty="0">
              <a:solidFill>
                <a:srgbClr val="FFFFFF"/>
              </a:solidFill>
            </a:endParaRPr>
          </a:p>
        </p:txBody>
      </p:sp>
      <p:sp>
        <p:nvSpPr>
          <p:cNvPr id="35" name="이등변 삼각형 34"/>
          <p:cNvSpPr/>
          <p:nvPr/>
        </p:nvSpPr>
        <p:spPr>
          <a:xfrm rot="5400000">
            <a:off x="4056430" y="3807780"/>
            <a:ext cx="2593975" cy="287338"/>
          </a:xfrm>
          <a:prstGeom prst="triangle">
            <a:avLst/>
          </a:prstGeom>
          <a:gradFill flip="none" rotWithShape="1">
            <a:gsLst>
              <a:gs pos="0">
                <a:schemeClr val="dk1">
                  <a:tint val="50000"/>
                  <a:satMod val="300000"/>
                </a:schemeClr>
              </a:gs>
              <a:gs pos="35000">
                <a:schemeClr val="dk1">
                  <a:tint val="37000"/>
                  <a:satMod val="300000"/>
                </a:schemeClr>
              </a:gs>
              <a:gs pos="100000">
                <a:schemeClr val="dk1">
                  <a:tint val="15000"/>
                  <a:satMod val="35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defTabSz="762000" eaLnBrk="0" hangingPunct="0">
              <a:spcBef>
                <a:spcPct val="50000"/>
              </a:spcBef>
            </a:pPr>
            <a:endParaRPr lang="ko-KR" altLang="en-US" i="1" dirty="0">
              <a:solidFill>
                <a:srgbClr val="800000"/>
              </a:solidFill>
              <a:latin typeface="Book Antiqua" pitchFamily="18" charset="0"/>
            </a:endParaRPr>
          </a:p>
        </p:txBody>
      </p:sp>
      <p:sp>
        <p:nvSpPr>
          <p:cNvPr id="36" name="제목 3"/>
          <p:cNvSpPr txBox="1">
            <a:spLocks/>
          </p:cNvSpPr>
          <p:nvPr/>
        </p:nvSpPr>
        <p:spPr>
          <a:xfrm>
            <a:off x="57116" y="143344"/>
            <a:ext cx="2190023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+mn-ea"/>
                <a:ea typeface="+mn-ea"/>
              </a:rPr>
              <a:t>7. </a:t>
            </a:r>
            <a:r>
              <a:rPr lang="ko-KR" altLang="en-US" dirty="0" smtClean="0">
                <a:latin typeface="+mn-ea"/>
                <a:ea typeface="+mn-ea"/>
              </a:rPr>
              <a:t>경쟁환경 분석</a:t>
            </a:r>
            <a:endParaRPr lang="en-US" altLang="ko-KR" dirty="0">
              <a:latin typeface="+mn-ea"/>
              <a:ea typeface="+mn-ea"/>
            </a:endParaRPr>
          </a:p>
        </p:txBody>
      </p:sp>
      <p:sp>
        <p:nvSpPr>
          <p:cNvPr id="37" name="내용 개체 틀 2"/>
          <p:cNvSpPr txBox="1">
            <a:spLocks/>
          </p:cNvSpPr>
          <p:nvPr/>
        </p:nvSpPr>
        <p:spPr>
          <a:xfrm>
            <a:off x="273000" y="686515"/>
            <a:ext cx="9360000" cy="65409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kumimoji="1"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lang="ko-KR" altLang="en-US" dirty="0" smtClean="0"/>
              <a:t>공주시는 문화 및 교육 등에서는 타 시도와 제한적 경쟁을 하고 있으며</a:t>
            </a:r>
            <a:r>
              <a:rPr lang="en-US" altLang="ko-KR" dirty="0" smtClean="0"/>
              <a:t>, </a:t>
            </a:r>
            <a:r>
              <a:rPr lang="ko-KR" altLang="en-US" dirty="0" smtClean="0"/>
              <a:t>인구</a:t>
            </a:r>
            <a:r>
              <a:rPr lang="en-US" altLang="ko-KR" dirty="0" smtClean="0"/>
              <a:t> </a:t>
            </a:r>
            <a:r>
              <a:rPr lang="ko-KR" altLang="en-US" dirty="0" smtClean="0"/>
              <a:t>및 기업체 유치는 </a:t>
            </a:r>
            <a:endParaRPr lang="en-US" altLang="ko-KR" dirty="0" smtClean="0"/>
          </a:p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lang="ko-KR" altLang="en-US" dirty="0" smtClean="0"/>
              <a:t>차별적 경쟁을 실시하고 있음</a:t>
            </a:r>
            <a:endParaRPr lang="ko-KR" altLang="en-US" dirty="0"/>
          </a:p>
        </p:txBody>
      </p:sp>
      <p:sp>
        <p:nvSpPr>
          <p:cNvPr id="38" name="TextBox 37"/>
          <p:cNvSpPr txBox="1"/>
          <p:nvPr/>
        </p:nvSpPr>
        <p:spPr>
          <a:xfrm>
            <a:off x="8484305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31" name="직사각형 21"/>
          <p:cNvSpPr>
            <a:spLocks noChangeArrowheads="1"/>
          </p:cNvSpPr>
          <p:nvPr/>
        </p:nvSpPr>
        <p:spPr bwMode="auto">
          <a:xfrm>
            <a:off x="5729446" y="2118593"/>
            <a:ext cx="3816423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solidFill>
              <a:schemeClr val="tx2">
                <a:lumMod val="50000"/>
              </a:schemeClr>
            </a:solidFill>
            <a:round/>
            <a:headEnd/>
            <a:tailEnd/>
          </a:ln>
          <a:effectLst/>
        </p:spPr>
        <p:txBody>
          <a:bodyPr lIns="0" tIns="0" rIns="0" bIns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ko-KR" altLang="en-US" sz="1400" dirty="0" smtClean="0">
                <a:solidFill>
                  <a:schemeClr val="bg1"/>
                </a:solidFill>
                <a:latin typeface="맑은 고딕" panose="020B0503020000020004" pitchFamily="50" charset="-127"/>
              </a:rPr>
              <a:t>시사점</a:t>
            </a:r>
            <a:endParaRPr lang="ko-KR" altLang="en-US" sz="1400" b="1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5835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제목 3"/>
          <p:cNvSpPr txBox="1">
            <a:spLocks/>
          </p:cNvSpPr>
          <p:nvPr/>
        </p:nvSpPr>
        <p:spPr>
          <a:xfrm>
            <a:off x="57116" y="143344"/>
            <a:ext cx="2702984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+mn-ea"/>
                <a:ea typeface="+mn-ea"/>
              </a:rPr>
              <a:t>8. </a:t>
            </a:r>
            <a:r>
              <a:rPr lang="ko-KR" altLang="en-US" dirty="0" smtClean="0">
                <a:latin typeface="+mn-ea"/>
                <a:ea typeface="+mn-ea"/>
              </a:rPr>
              <a:t>외부환경분석 종합</a:t>
            </a:r>
            <a:endParaRPr lang="en-US" altLang="ko-KR" dirty="0">
              <a:latin typeface="+mn-ea"/>
              <a:ea typeface="+mn-ea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8484305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10" name="Rectangle 6"/>
          <p:cNvSpPr>
            <a:spLocks noChangeArrowheads="1"/>
          </p:cNvSpPr>
          <p:nvPr/>
        </p:nvSpPr>
        <p:spPr bwMode="gray">
          <a:xfrm>
            <a:off x="345436" y="1171235"/>
            <a:ext cx="4492625" cy="5435627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0000" tIns="108000"/>
          <a:lstStyle/>
          <a:p>
            <a:pPr marL="228600" indent="-228600" latinLnBrk="0">
              <a:spcBef>
                <a:spcPts val="0"/>
              </a:spcBef>
              <a:buFont typeface="+mj-lt"/>
              <a:buAutoNum type="arabicPeriod"/>
            </a:pPr>
            <a:r>
              <a:rPr kumimoji="0" lang="ko-KR" altLang="en-US" sz="1400" dirty="0" smtClean="0">
                <a:latin typeface="+mn-ea"/>
              </a:rPr>
              <a:t>정부의 적극적인 현장 목소리 청취 및 국민에게 충분한 정보제공을 통한 대국민 소통 강화 추세</a:t>
            </a:r>
            <a:endParaRPr kumimoji="0" lang="en-US" altLang="ko-KR" sz="1400" dirty="0" smtClean="0">
              <a:latin typeface="+mn-ea"/>
            </a:endParaRPr>
          </a:p>
          <a:p>
            <a:pPr marL="228600" indent="-228600" latinLnBrk="0">
              <a:spcBef>
                <a:spcPts val="0"/>
              </a:spcBef>
              <a:buFont typeface="+mj-lt"/>
              <a:buAutoNum type="arabicPeriod"/>
            </a:pPr>
            <a:r>
              <a:rPr lang="ko-KR" altLang="en-US" sz="1400" dirty="0" smtClean="0">
                <a:latin typeface="+mn-ea"/>
              </a:rPr>
              <a:t>지방자치단체에 대한 중앙정부의 상생 노력 자세와 이에 따른 지원 정책</a:t>
            </a:r>
            <a:endParaRPr lang="en-US" altLang="ko-KR" sz="1400" dirty="0" smtClean="0">
              <a:latin typeface="+mn-ea"/>
            </a:endParaRPr>
          </a:p>
          <a:p>
            <a:pPr marL="228600" indent="-228600" latinLnBrk="0">
              <a:buFont typeface="+mj-lt"/>
              <a:buAutoNum type="arabicPeriod"/>
            </a:pPr>
            <a:r>
              <a:rPr lang="ko-KR" altLang="en-US" sz="1400" dirty="0" smtClean="0">
                <a:latin typeface="+mn-ea"/>
              </a:rPr>
              <a:t>충남도청과 공주시청 간의 발전 방향성에 대한 관점의 일관성</a:t>
            </a:r>
            <a:endParaRPr lang="en-US" altLang="ko-KR" sz="1400" dirty="0" smtClean="0">
              <a:latin typeface="+mn-ea"/>
            </a:endParaRPr>
          </a:p>
          <a:p>
            <a:pPr marL="228600" indent="-228600" latinLnBrk="0">
              <a:spcBef>
                <a:spcPts val="0"/>
              </a:spcBef>
              <a:buFont typeface="+mj-lt"/>
              <a:buAutoNum type="arabicPeriod"/>
            </a:pPr>
            <a:r>
              <a:rPr lang="ko-KR" altLang="en-US" sz="1400" dirty="0" err="1" smtClean="0">
                <a:latin typeface="+mn-ea"/>
              </a:rPr>
              <a:t>세종특별자치시</a:t>
            </a:r>
            <a:r>
              <a:rPr lang="ko-KR" altLang="en-US" sz="1400" dirty="0" smtClean="0">
                <a:latin typeface="+mn-ea"/>
              </a:rPr>
              <a:t> 개발에 따른 인근 지역 산업 구조의 변화와 이에 수반되는 대규모 프로젝트의 가능성</a:t>
            </a:r>
            <a:endParaRPr lang="en-US" altLang="ko-KR" sz="1400" dirty="0" smtClean="0">
              <a:latin typeface="+mn-ea"/>
            </a:endParaRPr>
          </a:p>
          <a:p>
            <a:pPr marL="228600" indent="-228600" latinLnBrk="0">
              <a:spcBef>
                <a:spcPts val="0"/>
              </a:spcBef>
              <a:buFont typeface="+mj-lt"/>
              <a:buAutoNum type="arabicPeriod"/>
            </a:pPr>
            <a:r>
              <a:rPr lang="ko-KR" altLang="en-US" sz="1400" dirty="0" smtClean="0">
                <a:latin typeface="+mn-ea"/>
              </a:rPr>
              <a:t>역사문화도시에 대한 시민의 공감대에 따른 사업 추진의 당위성 확보</a:t>
            </a:r>
            <a:endParaRPr lang="en-US" altLang="ko-KR" sz="1400" dirty="0" smtClean="0">
              <a:latin typeface="+mn-ea"/>
            </a:endParaRPr>
          </a:p>
          <a:p>
            <a:pPr marL="228600" indent="-228600" latinLnBrk="0">
              <a:spcBef>
                <a:spcPts val="0"/>
              </a:spcBef>
              <a:buFont typeface="+mj-lt"/>
              <a:buAutoNum type="arabicPeriod"/>
            </a:pPr>
            <a:r>
              <a:rPr kumimoji="0" lang="en-US" altLang="ko-KR" sz="1400" dirty="0" smtClean="0">
                <a:latin typeface="+mn-ea"/>
              </a:rPr>
              <a:t>SNS</a:t>
            </a:r>
            <a:r>
              <a:rPr kumimoji="0" lang="ko-KR" altLang="en-US" sz="1400" dirty="0" smtClean="0">
                <a:latin typeface="+mn-ea"/>
              </a:rPr>
              <a:t>의 발달과 개별 사용자 증가에 따른 시민과의 소통 채널 확보</a:t>
            </a:r>
            <a:endParaRPr kumimoji="0" lang="en-US" altLang="ko-KR" sz="1400" dirty="0" smtClean="0">
              <a:latin typeface="+mn-ea"/>
            </a:endParaRPr>
          </a:p>
          <a:p>
            <a:pPr marL="228600" indent="-228600" latinLnBrk="0">
              <a:spcBef>
                <a:spcPts val="0"/>
              </a:spcBef>
              <a:buFont typeface="+mj-lt"/>
              <a:buAutoNum type="arabicPeriod"/>
            </a:pPr>
            <a:r>
              <a:rPr lang="ko-KR" altLang="en-US" sz="1400" dirty="0">
                <a:latin typeface="맑은 고딕" panose="020B0503020000020004" pitchFamily="50" charset="-127"/>
              </a:rPr>
              <a:t>정부의 복지강화정책에 따라 복지전달기능을 담당하고 있는 </a:t>
            </a:r>
            <a:r>
              <a:rPr lang="ko-KR" altLang="en-US" sz="1400" dirty="0" err="1">
                <a:latin typeface="맑은 고딕" panose="020B0503020000020004" pitchFamily="50" charset="-127"/>
              </a:rPr>
              <a:t>지자체의</a:t>
            </a:r>
            <a:r>
              <a:rPr lang="ko-KR" altLang="en-US" sz="1400" dirty="0">
                <a:latin typeface="맑은 고딕" panose="020B0503020000020004" pitchFamily="50" charset="-127"/>
              </a:rPr>
              <a:t> 역할 비중 강화</a:t>
            </a:r>
            <a:endParaRPr lang="en-US" altLang="ko-KR" sz="1400" dirty="0">
              <a:latin typeface="맑은 고딕" panose="020B0503020000020004" pitchFamily="50" charset="-127"/>
            </a:endParaRPr>
          </a:p>
          <a:p>
            <a:pPr marL="228600" indent="-228600" latinLnBrk="0">
              <a:spcBef>
                <a:spcPts val="0"/>
              </a:spcBef>
              <a:buFont typeface="+mj-lt"/>
              <a:buAutoNum type="arabicPeriod"/>
            </a:pPr>
            <a:r>
              <a:rPr lang="ko-KR" altLang="en-US" sz="1400" dirty="0">
                <a:latin typeface="맑은 고딕" panose="020B0503020000020004" pitchFamily="50" charset="-127"/>
              </a:rPr>
              <a:t>내수활성화를 위한 국내 관광산업 활성화 정책을 추진하고 있으며 백제문화권으로 공주와 부여가 핵심 축을 담당</a:t>
            </a:r>
            <a:endParaRPr lang="en-US" altLang="ko-KR" sz="1400" dirty="0">
              <a:latin typeface="맑은 고딕" panose="020B0503020000020004" pitchFamily="50" charset="-127"/>
            </a:endParaRPr>
          </a:p>
          <a:p>
            <a:pPr marL="228600" indent="-228600" latinLnBrk="0">
              <a:spcBef>
                <a:spcPts val="0"/>
              </a:spcBef>
              <a:buFont typeface="+mj-lt"/>
              <a:buAutoNum type="arabicPeriod"/>
            </a:pPr>
            <a:r>
              <a:rPr lang="ko-KR" altLang="en-US" sz="1400" dirty="0">
                <a:latin typeface="맑은 고딕" panose="020B0503020000020004" pitchFamily="50" charset="-127"/>
              </a:rPr>
              <a:t>충남도의 지역거점 문화도시 조성사업이 공주시를 중심으로 설정</a:t>
            </a:r>
            <a:endParaRPr lang="en-US" altLang="ko-KR" sz="1400" dirty="0">
              <a:latin typeface="맑은 고딕" panose="020B0503020000020004" pitchFamily="50" charset="-127"/>
            </a:endParaRPr>
          </a:p>
          <a:p>
            <a:pPr marL="228600" indent="-228600" latinLnBrk="0">
              <a:spcBef>
                <a:spcPts val="0"/>
              </a:spcBef>
              <a:buFont typeface="+mj-lt"/>
              <a:buAutoNum type="arabicPeriod"/>
            </a:pPr>
            <a:r>
              <a:rPr lang="ko-KR" altLang="en-US" sz="1400" dirty="0">
                <a:latin typeface="맑은 고딕" panose="020B0503020000020004" pitchFamily="50" charset="-127"/>
              </a:rPr>
              <a:t>캠핑 열풍 등으로 인해 지방에 대한 관광수요가 증가</a:t>
            </a:r>
            <a:endParaRPr lang="en-US" altLang="ko-KR" sz="1400" dirty="0">
              <a:latin typeface="맑은 고딕" panose="020B0503020000020004" pitchFamily="50" charset="-127"/>
            </a:endParaRPr>
          </a:p>
          <a:p>
            <a:pPr marL="228600" indent="-228600" latinLnBrk="0">
              <a:spcBef>
                <a:spcPts val="0"/>
              </a:spcBef>
              <a:buFont typeface="+mj-lt"/>
              <a:buAutoNum type="arabicPeriod"/>
            </a:pPr>
            <a:r>
              <a:rPr lang="ko-KR" altLang="en-US" sz="1400" dirty="0">
                <a:latin typeface="맑은 고딕" panose="020B0503020000020004" pitchFamily="50" charset="-127"/>
              </a:rPr>
              <a:t>관광 경쟁력이 타 경쟁 市보다는 비교 경쟁우위 </a:t>
            </a:r>
            <a:r>
              <a:rPr lang="ko-KR" altLang="en-US" sz="1400" dirty="0" smtClean="0">
                <a:latin typeface="맑은 고딕" panose="020B0503020000020004" pitchFamily="50" charset="-127"/>
              </a:rPr>
              <a:t>확보</a:t>
            </a:r>
            <a:endParaRPr lang="en-US" altLang="ko-KR" sz="1400" dirty="0" smtClean="0">
              <a:latin typeface="맑은 고딕" panose="020B0503020000020004" pitchFamily="50" charset="-127"/>
            </a:endParaRPr>
          </a:p>
          <a:p>
            <a:pPr marL="228600" indent="-228600" latinLnBrk="0">
              <a:spcBef>
                <a:spcPts val="0"/>
              </a:spcBef>
              <a:buFont typeface="+mj-lt"/>
              <a:buAutoNum type="arabicPeriod"/>
            </a:pPr>
            <a:r>
              <a:rPr lang="ko-KR" altLang="en-US" sz="1400" dirty="0" smtClean="0">
                <a:latin typeface="맑은 고딕" panose="020B0503020000020004" pitchFamily="50" charset="-127"/>
              </a:rPr>
              <a:t>우수한 교육 인프라 보유 및 우수학생 배출</a:t>
            </a:r>
            <a:endParaRPr lang="en-US" altLang="ko-KR" sz="1400" dirty="0">
              <a:latin typeface="맑은 고딕" panose="020B0503020000020004" pitchFamily="50" charset="-127"/>
            </a:endParaRPr>
          </a:p>
        </p:txBody>
      </p:sp>
      <p:sp>
        <p:nvSpPr>
          <p:cNvPr id="11" name="Rectangle 7"/>
          <p:cNvSpPr>
            <a:spLocks noChangeArrowheads="1"/>
          </p:cNvSpPr>
          <p:nvPr/>
        </p:nvSpPr>
        <p:spPr bwMode="gray">
          <a:xfrm>
            <a:off x="5052012" y="1171235"/>
            <a:ext cx="4500000" cy="5435627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90000" tIns="108000"/>
          <a:lstStyle/>
          <a:p>
            <a:pPr marL="228600" indent="-228600" latinLnBrk="0">
              <a:spcBef>
                <a:spcPts val="0"/>
              </a:spcBef>
              <a:buFont typeface="+mj-lt"/>
              <a:buAutoNum type="arabicPeriod"/>
            </a:pPr>
            <a:r>
              <a:rPr kumimoji="0" lang="ko-KR" altLang="en-US" sz="1400" dirty="0" smtClean="0">
                <a:latin typeface="+mn-ea"/>
              </a:rPr>
              <a:t>정부의 공공기관 조직선진화로 따른 변화</a:t>
            </a:r>
            <a:endParaRPr kumimoji="0" lang="en-US" altLang="ko-KR" sz="1400" dirty="0" smtClean="0">
              <a:latin typeface="+mn-ea"/>
            </a:endParaRPr>
          </a:p>
          <a:p>
            <a:pPr marL="228600" indent="-228600" latinLnBrk="0">
              <a:buFont typeface="+mj-lt"/>
              <a:buAutoNum type="arabicPeriod"/>
            </a:pPr>
            <a:r>
              <a:rPr lang="ko-KR" altLang="en-US" sz="1400" dirty="0">
                <a:latin typeface="맑은 고딕" panose="020B0503020000020004" pitchFamily="50" charset="-127"/>
              </a:rPr>
              <a:t>수도권 규제완화로 기업의 지방 이전 수요 </a:t>
            </a:r>
            <a:r>
              <a:rPr lang="ko-KR" altLang="en-US" sz="1400" dirty="0" smtClean="0">
                <a:latin typeface="맑은 고딕" panose="020B0503020000020004" pitchFamily="50" charset="-127"/>
              </a:rPr>
              <a:t>감소</a:t>
            </a:r>
            <a:endParaRPr kumimoji="0" lang="en-US" altLang="ko-KR" sz="1400" dirty="0" smtClean="0">
              <a:latin typeface="+mn-ea"/>
            </a:endParaRPr>
          </a:p>
          <a:p>
            <a:pPr marL="228600" indent="-228600" latinLnBrk="0">
              <a:buFont typeface="+mj-lt"/>
              <a:buAutoNum type="arabicPeriod"/>
            </a:pPr>
            <a:r>
              <a:rPr lang="ko-KR" altLang="en-US" sz="1400" dirty="0">
                <a:latin typeface="+mn-ea"/>
              </a:rPr>
              <a:t>국가적 이슈 증가에 따른 규제 및 제약 사항의 증가 가능성</a:t>
            </a:r>
            <a:endParaRPr lang="en-US" altLang="ko-KR" sz="1400" dirty="0">
              <a:latin typeface="+mn-ea"/>
            </a:endParaRPr>
          </a:p>
          <a:p>
            <a:pPr marL="228600" indent="-228600" latinLnBrk="0">
              <a:spcBef>
                <a:spcPts val="0"/>
              </a:spcBef>
              <a:buFont typeface="+mj-lt"/>
              <a:buAutoNum type="arabicPeriod"/>
            </a:pPr>
            <a:r>
              <a:rPr kumimoji="0" lang="ko-KR" altLang="en-US" sz="1400" dirty="0" smtClean="0">
                <a:latin typeface="+mn-ea"/>
              </a:rPr>
              <a:t>인구 고령화</a:t>
            </a:r>
            <a:r>
              <a:rPr kumimoji="0" lang="en-US" altLang="ko-KR" sz="1400" dirty="0" smtClean="0">
                <a:latin typeface="+mn-ea"/>
              </a:rPr>
              <a:t> </a:t>
            </a:r>
            <a:r>
              <a:rPr kumimoji="0" lang="ko-KR" altLang="en-US" sz="1400" dirty="0" smtClean="0">
                <a:latin typeface="+mn-ea"/>
              </a:rPr>
              <a:t>및 </a:t>
            </a:r>
            <a:r>
              <a:rPr lang="ko-KR" altLang="en-US" sz="1400" dirty="0" smtClean="0">
                <a:latin typeface="+mn-ea"/>
              </a:rPr>
              <a:t>인구 감소에 따른 </a:t>
            </a:r>
            <a:r>
              <a:rPr kumimoji="0" lang="ko-KR" altLang="en-US" sz="1400" dirty="0" smtClean="0">
                <a:latin typeface="+mn-ea"/>
              </a:rPr>
              <a:t>실질적 발전 잠재력의 약화</a:t>
            </a:r>
            <a:endParaRPr kumimoji="0" lang="en-US" altLang="ko-KR" sz="1400" dirty="0" smtClean="0">
              <a:latin typeface="+mn-ea"/>
            </a:endParaRPr>
          </a:p>
          <a:p>
            <a:pPr marL="228600" indent="-228600" latinLnBrk="0">
              <a:spcBef>
                <a:spcPts val="0"/>
              </a:spcBef>
              <a:buFont typeface="+mj-lt"/>
              <a:buAutoNum type="arabicPeriod"/>
            </a:pPr>
            <a:r>
              <a:rPr lang="ko-KR" altLang="en-US" sz="1400" dirty="0" smtClean="0">
                <a:latin typeface="+mn-ea"/>
              </a:rPr>
              <a:t>인근 지역과의 세종자치특별시 관련 프로젝트나 이권에 대한 소모성 경쟁 유발 가능성</a:t>
            </a:r>
            <a:endParaRPr lang="en-US" altLang="ko-KR" sz="1400" dirty="0" smtClean="0">
              <a:latin typeface="+mn-ea"/>
            </a:endParaRPr>
          </a:p>
          <a:p>
            <a:pPr marL="228600" indent="-228600" latinLnBrk="0">
              <a:spcBef>
                <a:spcPts val="0"/>
              </a:spcBef>
              <a:buFont typeface="+mj-lt"/>
              <a:buAutoNum type="arabicPeriod"/>
            </a:pPr>
            <a:r>
              <a:rPr kumimoji="0" lang="ko-KR" altLang="en-US" sz="1400" dirty="0" smtClean="0">
                <a:latin typeface="+mn-ea"/>
              </a:rPr>
              <a:t>문화도시 발전을 위한 관광 </a:t>
            </a:r>
            <a:r>
              <a:rPr kumimoji="0" lang="en-US" altLang="ko-KR" sz="1400" dirty="0" smtClean="0">
                <a:latin typeface="+mn-ea"/>
              </a:rPr>
              <a:t>Contents</a:t>
            </a:r>
            <a:r>
              <a:rPr kumimoji="0" lang="ko-KR" altLang="en-US" sz="1400" dirty="0" smtClean="0">
                <a:latin typeface="+mn-ea"/>
              </a:rPr>
              <a:t>의 확보 및 개발의 제약</a:t>
            </a:r>
            <a:endParaRPr kumimoji="0" lang="en-US" altLang="ko-KR" sz="1400" dirty="0" smtClean="0">
              <a:latin typeface="+mn-ea"/>
            </a:endParaRPr>
          </a:p>
          <a:p>
            <a:pPr marL="228600" indent="-228600" latinLnBrk="0">
              <a:spcBef>
                <a:spcPts val="0"/>
              </a:spcBef>
              <a:buFont typeface="+mj-lt"/>
              <a:buAutoNum type="arabicPeriod"/>
            </a:pPr>
            <a:r>
              <a:rPr kumimoji="0" lang="ko-KR" altLang="en-US" sz="1400" dirty="0" err="1" smtClean="0">
                <a:latin typeface="+mn-ea"/>
              </a:rPr>
              <a:t>세종특별자치시로의</a:t>
            </a:r>
            <a:r>
              <a:rPr kumimoji="0" lang="ko-KR" altLang="en-US" sz="1400" dirty="0" smtClean="0">
                <a:latin typeface="+mn-ea"/>
              </a:rPr>
              <a:t> 인구 유출 가능성</a:t>
            </a:r>
            <a:endParaRPr kumimoji="0" lang="en-US" altLang="ko-KR" sz="1400" dirty="0" smtClean="0">
              <a:latin typeface="+mn-ea"/>
            </a:endParaRPr>
          </a:p>
          <a:p>
            <a:pPr marL="228600" indent="-228600" latinLnBrk="0">
              <a:spcBef>
                <a:spcPts val="0"/>
              </a:spcBef>
              <a:buFont typeface="+mj-lt"/>
              <a:buAutoNum type="arabicPeriod"/>
            </a:pPr>
            <a:r>
              <a:rPr kumimoji="0" lang="ko-KR" altLang="en-US" sz="1400" dirty="0" smtClean="0">
                <a:latin typeface="+mn-ea"/>
              </a:rPr>
              <a:t>세수 감소 등으로 인한 재정자립도 약화</a:t>
            </a:r>
            <a:endParaRPr lang="ko-KR" altLang="en-US" sz="1400" dirty="0">
              <a:latin typeface="+mn-ea"/>
            </a:endParaRPr>
          </a:p>
          <a:p>
            <a:pPr marL="228600" indent="-228600" latinLnBrk="0">
              <a:spcBef>
                <a:spcPts val="0"/>
              </a:spcBef>
              <a:buFont typeface="+mj-lt"/>
              <a:buAutoNum type="arabicPeriod"/>
            </a:pPr>
            <a:r>
              <a:rPr lang="ko-KR" altLang="en-US" sz="1400" dirty="0" err="1">
                <a:latin typeface="+mn-ea"/>
              </a:rPr>
              <a:t>세월호</a:t>
            </a:r>
            <a:r>
              <a:rPr lang="ko-KR" altLang="en-US" sz="1400" dirty="0">
                <a:latin typeface="+mn-ea"/>
              </a:rPr>
              <a:t> 사태 등으로 학생의 관광수요 축소 및 국민의 소비 위축</a:t>
            </a:r>
          </a:p>
          <a:p>
            <a:pPr marL="228600" indent="-228600" latinLnBrk="0">
              <a:spcBef>
                <a:spcPts val="0"/>
              </a:spcBef>
              <a:buFont typeface="+mj-lt"/>
              <a:buAutoNum type="arabicPeriod"/>
            </a:pPr>
            <a:r>
              <a:rPr lang="ko-KR" altLang="en-US" sz="1400" dirty="0">
                <a:latin typeface="+mn-ea"/>
              </a:rPr>
              <a:t>글로벌 경제위기의 생활화에 따른 소비 침체 및  경기 양극화 현상의 지속</a:t>
            </a:r>
          </a:p>
          <a:p>
            <a:pPr marL="228600" indent="-228600" latinLnBrk="0">
              <a:spcBef>
                <a:spcPts val="0"/>
              </a:spcBef>
              <a:buFont typeface="+mj-lt"/>
              <a:buAutoNum type="arabicPeriod"/>
            </a:pPr>
            <a:r>
              <a:rPr lang="ko-KR" altLang="en-US" sz="1400" dirty="0">
                <a:latin typeface="+mn-ea"/>
              </a:rPr>
              <a:t>백제문화권 경쟁에서 부여 등 타 市 대비 열위의 인지도</a:t>
            </a:r>
          </a:p>
          <a:p>
            <a:pPr marL="228600" indent="-228600" latinLnBrk="0">
              <a:spcBef>
                <a:spcPts val="0"/>
              </a:spcBef>
              <a:buFont typeface="+mj-lt"/>
              <a:buAutoNum type="arabicPeriod"/>
            </a:pPr>
            <a:r>
              <a:rPr lang="ko-KR" altLang="en-US" sz="1400" dirty="0">
                <a:latin typeface="+mn-ea"/>
              </a:rPr>
              <a:t>대외적으로 보수적 시민문화 이미지에 따른 </a:t>
            </a:r>
            <a:r>
              <a:rPr lang="ko-KR" altLang="en-US" sz="1400" dirty="0" smtClean="0">
                <a:latin typeface="+mn-ea"/>
              </a:rPr>
              <a:t>거부감</a:t>
            </a:r>
            <a:endParaRPr kumimoji="0" lang="en-US" altLang="ko-KR" sz="1400" dirty="0" smtClean="0">
              <a:latin typeface="+mn-ea"/>
            </a:endParaRPr>
          </a:p>
          <a:p>
            <a:pPr marL="228600" indent="-228600" latinLnBrk="0">
              <a:spcBef>
                <a:spcPts val="0"/>
              </a:spcBef>
              <a:buFont typeface="+mj-lt"/>
              <a:buAutoNum type="arabicPeriod"/>
            </a:pPr>
            <a:r>
              <a:rPr lang="ko-KR" altLang="en-US" sz="1400" dirty="0" smtClean="0">
                <a:latin typeface="+mn-ea"/>
              </a:rPr>
              <a:t>주요 공주시 발전 방향에 있어서의 경쟁 우위 미흡 </a:t>
            </a:r>
            <a:endParaRPr lang="en-US" altLang="ko-KR" sz="1400" dirty="0" smtClean="0">
              <a:latin typeface="+mn-ea"/>
            </a:endParaRPr>
          </a:p>
          <a:p>
            <a:pPr marL="228600" indent="-228600" latinLnBrk="0">
              <a:spcBef>
                <a:spcPts val="0"/>
              </a:spcBef>
            </a:pPr>
            <a:endParaRPr lang="en-US" altLang="ko-KR" sz="1400" dirty="0" smtClean="0">
              <a:latin typeface="+mn-ea"/>
            </a:endParaRPr>
          </a:p>
          <a:p>
            <a:pPr marL="228600" indent="-228600" latinLnBrk="0">
              <a:spcBef>
                <a:spcPts val="0"/>
              </a:spcBef>
            </a:pPr>
            <a:endParaRPr kumimoji="0" lang="en-US" altLang="ko-KR" sz="1400" dirty="0" smtClean="0">
              <a:latin typeface="+mn-ea"/>
            </a:endParaRPr>
          </a:p>
        </p:txBody>
      </p:sp>
      <p:sp>
        <p:nvSpPr>
          <p:cNvPr id="15" name="Rectangle 10"/>
          <p:cNvSpPr>
            <a:spLocks noChangeArrowheads="1"/>
          </p:cNvSpPr>
          <p:nvPr/>
        </p:nvSpPr>
        <p:spPr bwMode="auto">
          <a:xfrm>
            <a:off x="342261" y="798494"/>
            <a:ext cx="4498975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/>
            <a:r>
              <a:rPr lang="ko-KR" altLang="en-US" sz="1200" dirty="0">
                <a:solidFill>
                  <a:prstClr val="white"/>
                </a:solidFill>
                <a:latin typeface="+mn-ea"/>
              </a:rPr>
              <a:t>기회</a:t>
            </a:r>
            <a:r>
              <a:rPr lang="en-US" altLang="ko-KR" sz="1200" dirty="0">
                <a:solidFill>
                  <a:prstClr val="white"/>
                </a:solidFill>
                <a:latin typeface="+mn-ea"/>
              </a:rPr>
              <a:t>(Opportunities)</a:t>
            </a:r>
          </a:p>
        </p:txBody>
      </p:sp>
      <p:sp>
        <p:nvSpPr>
          <p:cNvPr id="16" name="Rectangle 11"/>
          <p:cNvSpPr>
            <a:spLocks noChangeArrowheads="1"/>
          </p:cNvSpPr>
          <p:nvPr/>
        </p:nvSpPr>
        <p:spPr bwMode="auto">
          <a:xfrm>
            <a:off x="5052525" y="798494"/>
            <a:ext cx="4498975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/>
            <a:r>
              <a:rPr lang="ko-KR" altLang="en-US" sz="1200" dirty="0">
                <a:solidFill>
                  <a:prstClr val="white"/>
                </a:solidFill>
                <a:latin typeface="+mn-ea"/>
              </a:rPr>
              <a:t>위협</a:t>
            </a:r>
            <a:r>
              <a:rPr lang="en-US" altLang="ko-KR" sz="1200" dirty="0">
                <a:solidFill>
                  <a:prstClr val="white"/>
                </a:solidFill>
                <a:latin typeface="+mn-ea"/>
              </a:rPr>
              <a:t>(Threats)</a:t>
            </a:r>
          </a:p>
        </p:txBody>
      </p:sp>
    </p:spTree>
    <p:extLst>
      <p:ext uri="{BB962C8B-B14F-4D97-AF65-F5344CB8AC3E}">
        <p14:creationId xmlns:p14="http://schemas.microsoft.com/office/powerpoint/2010/main" val="40151511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Box 19"/>
          <p:cNvSpPr txBox="1">
            <a:spLocks noChangeArrowheads="1"/>
          </p:cNvSpPr>
          <p:nvPr/>
        </p:nvSpPr>
        <p:spPr bwMode="auto">
          <a:xfrm>
            <a:off x="5953132" y="2709634"/>
            <a:ext cx="3600000" cy="22159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tIns="0" bIns="0" anchor="t">
            <a:spAutoFit/>
          </a:bodyPr>
          <a:lstStyle/>
          <a:p>
            <a:pPr marL="609600" indent="-609600">
              <a:lnSpc>
                <a:spcPct val="180000"/>
              </a:lnSpc>
              <a:defRPr/>
            </a:pPr>
            <a:r>
              <a:rPr kumimoji="1" lang="en-US" altLang="ko-KR" sz="20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1. </a:t>
            </a:r>
            <a:r>
              <a:rPr kumimoji="1" lang="ko-KR" altLang="en-US" sz="20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외부환경분석</a:t>
            </a:r>
            <a:endParaRPr kumimoji="1" lang="en-US" altLang="ko-KR" sz="20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609600" indent="-609600">
              <a:lnSpc>
                <a:spcPct val="180000"/>
              </a:lnSpc>
              <a:defRPr/>
            </a:pPr>
            <a:r>
              <a:rPr kumimoji="1" lang="en-US" altLang="ko-KR" sz="2000" b="1" dirty="0" smtClean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2. </a:t>
            </a:r>
            <a:r>
              <a:rPr kumimoji="1" lang="ko-KR" altLang="en-US" sz="2000" b="1" dirty="0" smtClean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내부환경분석</a:t>
            </a:r>
            <a:endParaRPr kumimoji="1" lang="en-US" altLang="ko-KR" sz="2000" b="1" dirty="0" smtClean="0">
              <a:solidFill>
                <a:srgbClr val="C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609600" indent="-609600">
              <a:lnSpc>
                <a:spcPct val="180000"/>
              </a:lnSpc>
              <a:defRPr/>
            </a:pPr>
            <a:r>
              <a:rPr kumimoji="1" lang="en-US" altLang="ko-KR" sz="20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3. Benchmarking</a:t>
            </a:r>
          </a:p>
          <a:p>
            <a:pPr marL="609600" indent="-609600">
              <a:lnSpc>
                <a:spcPct val="180000"/>
              </a:lnSpc>
              <a:defRPr/>
            </a:pPr>
            <a:r>
              <a:rPr kumimoji="1" lang="en-US" altLang="ko-KR" sz="2000" dirty="0">
                <a:latin typeface="맑은 고딕" panose="020B0503020000020004" pitchFamily="50" charset="-127"/>
              </a:rPr>
              <a:t>4. </a:t>
            </a:r>
            <a:r>
              <a:rPr kumimoji="1" lang="ko-KR" altLang="en-US" sz="2000" dirty="0">
                <a:latin typeface="맑은 고딕" panose="020B0503020000020004" pitchFamily="50" charset="-127"/>
              </a:rPr>
              <a:t>설문조사 </a:t>
            </a:r>
            <a:r>
              <a:rPr kumimoji="1" lang="ko-KR" altLang="en-US" sz="2000" dirty="0" smtClean="0">
                <a:latin typeface="맑은 고딕" panose="020B0503020000020004" pitchFamily="50" charset="-127"/>
              </a:rPr>
              <a:t>결과</a:t>
            </a:r>
            <a:endParaRPr kumimoji="1" lang="ko-KR" altLang="en-US" sz="2000" dirty="0">
              <a:latin typeface="맑은 고딕" panose="020B0503020000020004" pitchFamily="50" charset="-127"/>
            </a:endParaRPr>
          </a:p>
        </p:txBody>
      </p:sp>
      <p:sp>
        <p:nvSpPr>
          <p:cNvPr id="9" name="직사각형 8"/>
          <p:cNvSpPr/>
          <p:nvPr/>
        </p:nvSpPr>
        <p:spPr>
          <a:xfrm flipH="1">
            <a:off x="0" y="2678620"/>
            <a:ext cx="8501122" cy="36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238092" y="1722426"/>
            <a:ext cx="3752630" cy="964880"/>
          </a:xfrm>
          <a:prstGeom prst="rect">
            <a:avLst/>
          </a:prstGeom>
        </p:spPr>
        <p:txBody>
          <a:bodyPr wrap="none" lIns="0" tIns="0" rIns="0" bIns="0" anchor="b">
            <a:spAutoFit/>
          </a:bodyPr>
          <a:lstStyle/>
          <a:p>
            <a:pPr>
              <a:lnSpc>
                <a:spcPct val="95000"/>
              </a:lnSpc>
            </a:pPr>
            <a:r>
              <a:rPr lang="en-US" altLang="ko-KR" sz="2800" dirty="0" smtClean="0"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Ch.</a:t>
            </a:r>
            <a:r>
              <a:rPr lang="en-US" altLang="ko-KR" sz="6600" dirty="0" smtClean="0"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2</a:t>
            </a:r>
            <a:r>
              <a:rPr lang="en-US" altLang="ko-KR" sz="4000" dirty="0" smtClean="0"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   </a:t>
            </a:r>
            <a:r>
              <a:rPr lang="ko-KR" altLang="en-US" sz="4000" dirty="0" smtClean="0"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환경분석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직사각형 120"/>
          <p:cNvSpPr>
            <a:spLocks noChangeArrowheads="1"/>
          </p:cNvSpPr>
          <p:nvPr/>
        </p:nvSpPr>
        <p:spPr bwMode="auto">
          <a:xfrm>
            <a:off x="7221520" y="2373178"/>
            <a:ext cx="2412000" cy="3383781"/>
          </a:xfrm>
          <a:prstGeom prst="rect">
            <a:avLst/>
          </a:prstGeom>
          <a:solidFill>
            <a:srgbClr val="FFFFFF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lIns="18000" rIns="18000" anchor="ctr"/>
          <a:lstStyle/>
          <a:p>
            <a:pPr marL="584200" marR="0" lvl="0" indent="-22860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itchFamily="2" charset="2"/>
              <a:buChar char="ü"/>
              <a:tabLst/>
              <a:defRPr/>
            </a:pPr>
            <a:endParaRPr kumimoji="1" lang="ko-KR" altLang="en-US" sz="1100" b="0" i="0" u="none" strike="noStrike" kern="0" cap="none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Arial"/>
            </a:endParaRPr>
          </a:p>
        </p:txBody>
      </p:sp>
      <p:sp>
        <p:nvSpPr>
          <p:cNvPr id="50" name="직사각형 158"/>
          <p:cNvSpPr>
            <a:spLocks noChangeArrowheads="1"/>
          </p:cNvSpPr>
          <p:nvPr/>
        </p:nvSpPr>
        <p:spPr bwMode="auto">
          <a:xfrm>
            <a:off x="7221520" y="2013634"/>
            <a:ext cx="2412000" cy="359545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전략방향 도출</a:t>
            </a:r>
          </a:p>
        </p:txBody>
      </p:sp>
      <p:sp>
        <p:nvSpPr>
          <p:cNvPr id="51" name="직사각형 50"/>
          <p:cNvSpPr/>
          <p:nvPr/>
        </p:nvSpPr>
        <p:spPr>
          <a:xfrm>
            <a:off x="7344216" y="3325036"/>
            <a:ext cx="2166607" cy="2340000"/>
          </a:xfrm>
          <a:prstGeom prst="rect">
            <a:avLst/>
          </a:prstGeom>
          <a:solidFill>
            <a:srgbClr val="FFFFFF">
              <a:lumMod val="75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defTabSz="105503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Arial"/>
            </a:endParaRPr>
          </a:p>
        </p:txBody>
      </p:sp>
      <p:sp>
        <p:nvSpPr>
          <p:cNvPr id="52" name="직사각형 158"/>
          <p:cNvSpPr>
            <a:spLocks noChangeArrowheads="1"/>
          </p:cNvSpPr>
          <p:nvPr/>
        </p:nvSpPr>
        <p:spPr bwMode="auto">
          <a:xfrm>
            <a:off x="7474973" y="3390959"/>
            <a:ext cx="1905093" cy="468000"/>
          </a:xfrm>
          <a:prstGeom prst="rect">
            <a:avLst/>
          </a:prstGeom>
          <a:solidFill>
            <a:srgbClr val="FFFFFF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lIns="18000" rIns="1800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100" kern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공주시청의</a:t>
            </a:r>
            <a:r>
              <a:rPr lang="en-US" altLang="ko-KR" sz="1100" kern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/>
            </a:r>
            <a:br>
              <a:rPr lang="en-US" altLang="ko-KR" sz="1100" kern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</a:br>
            <a:r>
              <a:rPr lang="ko-KR" altLang="en-US" sz="1100" kern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현황 및 문제점 파악</a:t>
            </a:r>
            <a:endParaRPr kumimoji="1" lang="en-US" altLang="ko-KR" sz="1100" b="1" kern="0" dirty="0" smtClean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Arial"/>
            </a:endParaRPr>
          </a:p>
        </p:txBody>
      </p:sp>
      <p:sp>
        <p:nvSpPr>
          <p:cNvPr id="53" name="오른쪽 화살표 318"/>
          <p:cNvSpPr>
            <a:spLocks noChangeArrowheads="1"/>
          </p:cNvSpPr>
          <p:nvPr/>
        </p:nvSpPr>
        <p:spPr bwMode="auto">
          <a:xfrm rot="5400000">
            <a:off x="8340208" y="3846287"/>
            <a:ext cx="174625" cy="418471"/>
          </a:xfrm>
          <a:prstGeom prst="rightArrow">
            <a:avLst>
              <a:gd name="adj1" fmla="val 50000"/>
              <a:gd name="adj2" fmla="val 57440"/>
            </a:avLst>
          </a:prstGeom>
          <a:solidFill>
            <a:srgbClr val="000000"/>
          </a:soli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marL="177800" marR="0" lvl="0" indent="-17780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000" b="1" i="0" u="none" strike="noStrike" kern="0" cap="none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Arial"/>
            </a:endParaRPr>
          </a:p>
        </p:txBody>
      </p:sp>
      <p:sp>
        <p:nvSpPr>
          <p:cNvPr id="54" name="오른쪽 화살표 318"/>
          <p:cNvSpPr>
            <a:spLocks noChangeArrowheads="1"/>
          </p:cNvSpPr>
          <p:nvPr/>
        </p:nvSpPr>
        <p:spPr bwMode="auto">
          <a:xfrm rot="5400000">
            <a:off x="8340208" y="4707254"/>
            <a:ext cx="174625" cy="420382"/>
          </a:xfrm>
          <a:prstGeom prst="rightArrow">
            <a:avLst>
              <a:gd name="adj1" fmla="val 50000"/>
              <a:gd name="adj2" fmla="val 57440"/>
            </a:avLst>
          </a:prstGeom>
          <a:solidFill>
            <a:srgbClr val="000000"/>
          </a:soli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marL="177800" marR="0" lvl="0" indent="-17780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000" b="1" i="0" u="none" strike="noStrike" kern="0" cap="none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Arial"/>
            </a:endParaRPr>
          </a:p>
        </p:txBody>
      </p:sp>
      <p:sp>
        <p:nvSpPr>
          <p:cNvPr id="55" name="직사각형 158"/>
          <p:cNvSpPr>
            <a:spLocks noChangeArrowheads="1"/>
          </p:cNvSpPr>
          <p:nvPr/>
        </p:nvSpPr>
        <p:spPr bwMode="auto">
          <a:xfrm>
            <a:off x="7474973" y="4252087"/>
            <a:ext cx="1905093" cy="468000"/>
          </a:xfrm>
          <a:prstGeom prst="rect">
            <a:avLst/>
          </a:prstGeom>
          <a:solidFill>
            <a:srgbClr val="FFFFFF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lIns="18000" rIns="1800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100" kern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전략적 이슈 도출</a:t>
            </a:r>
            <a:endParaRPr kumimoji="1" lang="ko-KR" altLang="en-US" sz="1100" b="1" i="0" u="none" strike="noStrike" kern="0" cap="none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Arial"/>
            </a:endParaRPr>
          </a:p>
        </p:txBody>
      </p:sp>
      <p:sp>
        <p:nvSpPr>
          <p:cNvPr id="56" name="직사각형 158"/>
          <p:cNvSpPr>
            <a:spLocks noChangeArrowheads="1"/>
          </p:cNvSpPr>
          <p:nvPr/>
        </p:nvSpPr>
        <p:spPr bwMode="auto">
          <a:xfrm>
            <a:off x="7474973" y="5114801"/>
            <a:ext cx="1905093" cy="468000"/>
          </a:xfrm>
          <a:prstGeom prst="rect">
            <a:avLst/>
          </a:prstGeom>
          <a:solidFill>
            <a:srgbClr val="FFFFFF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lIns="18000" rIns="1800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lang="ko-KR" altLang="en-US" sz="1100" kern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조직 및 인력운영 관련 전략방향 설정</a:t>
            </a:r>
          </a:p>
        </p:txBody>
      </p:sp>
      <p:sp>
        <p:nvSpPr>
          <p:cNvPr id="57" name="직사각형 158"/>
          <p:cNvSpPr>
            <a:spLocks noChangeArrowheads="1"/>
          </p:cNvSpPr>
          <p:nvPr/>
        </p:nvSpPr>
        <p:spPr bwMode="auto">
          <a:xfrm>
            <a:off x="7474973" y="2529831"/>
            <a:ext cx="1905093" cy="468000"/>
          </a:xfrm>
          <a:prstGeom prst="rect">
            <a:avLst/>
          </a:prstGeom>
          <a:solidFill>
            <a:srgbClr val="FFC000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lIns="18000" rIns="1800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100" b="1" kern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내부환경 </a:t>
            </a:r>
            <a:r>
              <a:rPr kumimoji="1" lang="ko-KR" altLang="en-US" sz="1100" b="1" i="0" u="none" strike="noStrike" kern="0" cap="none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Arial"/>
              </a:rPr>
              <a:t>분석</a:t>
            </a:r>
          </a:p>
        </p:txBody>
      </p:sp>
      <p:sp>
        <p:nvSpPr>
          <p:cNvPr id="58" name="오른쪽 화살표 318"/>
          <p:cNvSpPr>
            <a:spLocks noChangeArrowheads="1"/>
          </p:cNvSpPr>
          <p:nvPr/>
        </p:nvSpPr>
        <p:spPr bwMode="auto">
          <a:xfrm rot="5400000">
            <a:off x="8340208" y="2985159"/>
            <a:ext cx="174625" cy="418471"/>
          </a:xfrm>
          <a:prstGeom prst="rightArrow">
            <a:avLst>
              <a:gd name="adj1" fmla="val 50000"/>
              <a:gd name="adj2" fmla="val 57440"/>
            </a:avLst>
          </a:prstGeom>
          <a:solidFill>
            <a:srgbClr val="000000"/>
          </a:soli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marL="177800" marR="0" lvl="0" indent="-17780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000" b="1" i="0" u="none" strike="noStrike" kern="0" cap="none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Arial"/>
            </a:endParaRPr>
          </a:p>
        </p:txBody>
      </p:sp>
      <p:sp>
        <p:nvSpPr>
          <p:cNvPr id="59" name="AutoShape 86"/>
          <p:cNvSpPr>
            <a:spLocks noChangeArrowheads="1"/>
          </p:cNvSpPr>
          <p:nvPr/>
        </p:nvSpPr>
        <p:spPr bwMode="auto">
          <a:xfrm rot="5400000">
            <a:off x="5991879" y="3768061"/>
            <a:ext cx="2189162" cy="234471"/>
          </a:xfrm>
          <a:prstGeom prst="triangle">
            <a:avLst>
              <a:gd name="adj" fmla="val 50000"/>
            </a:avLst>
          </a:prstGeom>
          <a:gradFill>
            <a:gsLst>
              <a:gs pos="0">
                <a:schemeClr val="bg1">
                  <a:lumMod val="50000"/>
                </a:schemeClr>
              </a:gs>
              <a:gs pos="50000">
                <a:schemeClr val="bg1">
                  <a:lumMod val="85000"/>
                </a:schemeClr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 w="9525" algn="ctr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000" b="1" i="0" u="none" strike="noStrike" kern="0" cap="none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Arial"/>
            </a:endParaRPr>
          </a:p>
        </p:txBody>
      </p:sp>
      <p:sp>
        <p:nvSpPr>
          <p:cNvPr id="76" name="모서리가 둥근 직사각형 75"/>
          <p:cNvSpPr/>
          <p:nvPr/>
        </p:nvSpPr>
        <p:spPr>
          <a:xfrm>
            <a:off x="2210800" y="1793788"/>
            <a:ext cx="4722420" cy="4212000"/>
          </a:xfrm>
          <a:prstGeom prst="roundRect">
            <a:avLst>
              <a:gd name="adj" fmla="val 5047"/>
            </a:avLst>
          </a:prstGeom>
          <a:noFill/>
          <a:ln w="95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>
              <a:lnSpc>
                <a:spcPts val="1500"/>
              </a:lnSpc>
              <a:buFontTx/>
              <a:buChar char="-"/>
            </a:pPr>
            <a:endParaRPr lang="ko-KR" altLang="en-US" sz="1100" b="0" dirty="0" smtClean="0">
              <a:solidFill>
                <a:schemeClr val="tx1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7" name="오른쪽 화살표 76"/>
          <p:cNvSpPr/>
          <p:nvPr/>
        </p:nvSpPr>
        <p:spPr>
          <a:xfrm>
            <a:off x="2045576" y="1793788"/>
            <a:ext cx="540000" cy="4212000"/>
          </a:xfrm>
          <a:prstGeom prst="rightArrow">
            <a:avLst>
              <a:gd name="adj1" fmla="val 100000"/>
              <a:gd name="adj2" fmla="val 16104"/>
            </a:avLst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en-US" altLang="ko-KR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7s</a:t>
            </a:r>
            <a:endParaRPr lang="ko-KR" altLang="en-US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78" name="직사각형 77"/>
          <p:cNvSpPr/>
          <p:nvPr/>
        </p:nvSpPr>
        <p:spPr>
          <a:xfrm>
            <a:off x="273104" y="2156724"/>
            <a:ext cx="1682696" cy="3844044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08000" lvl="0" indent="-108000" fontAlgn="ctr" latinLnBrk="0">
              <a:lnSpc>
                <a:spcPct val="120000"/>
              </a:lnSpc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공주시청의 비전</a:t>
            </a:r>
            <a:r>
              <a:rPr lang="en-US" altLang="ko-KR" sz="12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전략</a:t>
            </a:r>
            <a:r>
              <a:rPr lang="en-US" altLang="ko-KR" sz="12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시스템</a:t>
            </a:r>
            <a:r>
              <a:rPr lang="en-US" altLang="ko-KR" sz="12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조직 및 인력구조</a:t>
            </a:r>
            <a:r>
              <a:rPr lang="en-US" altLang="ko-KR" sz="12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사업분석을 통해 공주시청의 명확한 현황 및 문제점</a:t>
            </a:r>
            <a:r>
              <a:rPr lang="en-US" altLang="ko-KR" sz="1200" dirty="0" smtClean="0">
                <a:solidFill>
                  <a:prstClr val="black"/>
                </a:solidFill>
                <a:latin typeface="+mn-ea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등을 파악</a:t>
            </a:r>
            <a:endParaRPr lang="en-US" altLang="ko-KR" sz="1200" dirty="0" smtClean="0">
              <a:solidFill>
                <a:prstClr val="black"/>
              </a:solidFill>
              <a:latin typeface="+mn-ea"/>
            </a:endParaRPr>
          </a:p>
          <a:p>
            <a:pPr marL="108000" lvl="0" indent="-108000" fontAlgn="ctr" latinLnBrk="0">
              <a:lnSpc>
                <a:spcPct val="120000"/>
              </a:lnSpc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en-US" altLang="ko-KR" sz="1200" dirty="0" smtClean="0">
              <a:solidFill>
                <a:prstClr val="black"/>
              </a:solidFill>
              <a:latin typeface="+mn-ea"/>
            </a:endParaRPr>
          </a:p>
          <a:p>
            <a:pPr marL="108000" lvl="0" indent="-108000" fontAlgn="ctr" latinLnBrk="0">
              <a:lnSpc>
                <a:spcPct val="120000"/>
              </a:lnSpc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이를 토대로 향후의 조직</a:t>
            </a:r>
            <a:r>
              <a:rPr lang="en-US" altLang="ko-KR" sz="1200" dirty="0" smtClean="0">
                <a:solidFill>
                  <a:prstClr val="black"/>
                </a:solidFill>
                <a:latin typeface="+mn-ea"/>
              </a:rPr>
              <a:t>·</a:t>
            </a:r>
            <a:r>
              <a:rPr lang="ko-KR" altLang="en-US" sz="1200" dirty="0" smtClean="0">
                <a:solidFill>
                  <a:prstClr val="black"/>
                </a:solidFill>
                <a:latin typeface="+mn-ea"/>
              </a:rPr>
              <a:t>인력 관련 핵심이슈를 도출하고 이를 해결하기 위한 개선방향을 설정</a:t>
            </a:r>
          </a:p>
        </p:txBody>
      </p:sp>
      <p:sp>
        <p:nvSpPr>
          <p:cNvPr id="79" name="AutoShape 12"/>
          <p:cNvSpPr>
            <a:spLocks noChangeArrowheads="1"/>
          </p:cNvSpPr>
          <p:nvPr/>
        </p:nvSpPr>
        <p:spPr bwMode="auto">
          <a:xfrm>
            <a:off x="273104" y="1793788"/>
            <a:ext cx="1682696" cy="360000"/>
          </a:xfrm>
          <a:prstGeom prst="round2Same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목적 및 필요성</a:t>
            </a:r>
          </a:p>
        </p:txBody>
      </p:sp>
      <p:sp>
        <p:nvSpPr>
          <p:cNvPr id="87" name="직선 연결선 3"/>
          <p:cNvSpPr/>
          <p:nvPr/>
        </p:nvSpPr>
        <p:spPr bwMode="auto">
          <a:xfrm rot="16200000">
            <a:off x="5960951" y="3899434"/>
            <a:ext cx="396875" cy="36512"/>
          </a:xfrm>
          <a:custGeom>
            <a:avLst/>
            <a:gdLst/>
            <a:ahLst/>
            <a:cxnLst/>
            <a:rect l="0" t="0" r="0" b="0"/>
            <a:pathLst>
              <a:path>
                <a:moveTo>
                  <a:pt x="0" y="16939"/>
                </a:moveTo>
                <a:lnTo>
                  <a:pt x="427584" y="16939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3">
              <a:hueOff val="0"/>
              <a:satOff val="0"/>
              <a:lumOff val="0"/>
              <a:alphaOff val="0"/>
            </a:schemeClr>
          </a:lnRef>
          <a:fillRef idx="0">
            <a:scrgbClr r="0" g="0" b="0"/>
          </a:fillRef>
          <a:effectRef idx="0">
            <a:schemeClr val="accent2">
              <a:tint val="9000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95" name="직선 연결선 3"/>
          <p:cNvSpPr/>
          <p:nvPr/>
        </p:nvSpPr>
        <p:spPr bwMode="auto">
          <a:xfrm rot="16200000">
            <a:off x="3080631" y="3899434"/>
            <a:ext cx="396875" cy="36512"/>
          </a:xfrm>
          <a:custGeom>
            <a:avLst/>
            <a:gdLst/>
            <a:ahLst/>
            <a:cxnLst/>
            <a:rect l="0" t="0" r="0" b="0"/>
            <a:pathLst>
              <a:path>
                <a:moveTo>
                  <a:pt x="0" y="16939"/>
                </a:moveTo>
                <a:lnTo>
                  <a:pt x="427584" y="16939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3">
              <a:hueOff val="0"/>
              <a:satOff val="0"/>
              <a:lumOff val="0"/>
              <a:alphaOff val="0"/>
            </a:schemeClr>
          </a:lnRef>
          <a:fillRef idx="0">
            <a:scrgbClr r="0" g="0" b="0"/>
          </a:fillRef>
          <a:effectRef idx="0">
            <a:schemeClr val="accent2">
              <a:tint val="9000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96" name="직선 연결선 3"/>
          <p:cNvSpPr/>
          <p:nvPr/>
        </p:nvSpPr>
        <p:spPr bwMode="auto">
          <a:xfrm rot="12657595">
            <a:off x="5278119" y="2717168"/>
            <a:ext cx="396875" cy="36512"/>
          </a:xfrm>
          <a:custGeom>
            <a:avLst/>
            <a:gdLst/>
            <a:ahLst/>
            <a:cxnLst/>
            <a:rect l="0" t="0" r="0" b="0"/>
            <a:pathLst>
              <a:path>
                <a:moveTo>
                  <a:pt x="0" y="16939"/>
                </a:moveTo>
                <a:lnTo>
                  <a:pt x="427584" y="16939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3">
              <a:hueOff val="0"/>
              <a:satOff val="0"/>
              <a:lumOff val="0"/>
              <a:alphaOff val="0"/>
            </a:schemeClr>
          </a:lnRef>
          <a:fillRef idx="0">
            <a:scrgbClr r="0" g="0" b="0"/>
          </a:fillRef>
          <a:effectRef idx="0">
            <a:schemeClr val="accent2">
              <a:tint val="9000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97" name="직선 연결선 3"/>
          <p:cNvSpPr/>
          <p:nvPr/>
        </p:nvSpPr>
        <p:spPr bwMode="auto">
          <a:xfrm rot="19825781">
            <a:off x="3766783" y="2712968"/>
            <a:ext cx="396875" cy="36512"/>
          </a:xfrm>
          <a:custGeom>
            <a:avLst/>
            <a:gdLst/>
            <a:ahLst/>
            <a:cxnLst/>
            <a:rect l="0" t="0" r="0" b="0"/>
            <a:pathLst>
              <a:path>
                <a:moveTo>
                  <a:pt x="0" y="16939"/>
                </a:moveTo>
                <a:lnTo>
                  <a:pt x="427584" y="16939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3">
              <a:hueOff val="0"/>
              <a:satOff val="0"/>
              <a:lumOff val="0"/>
              <a:alphaOff val="0"/>
            </a:schemeClr>
          </a:lnRef>
          <a:fillRef idx="0">
            <a:scrgbClr r="0" g="0" b="0"/>
          </a:fillRef>
          <a:effectRef idx="0">
            <a:schemeClr val="accent2">
              <a:tint val="9000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98" name="직선 연결선 3"/>
          <p:cNvSpPr/>
          <p:nvPr/>
        </p:nvSpPr>
        <p:spPr bwMode="auto">
          <a:xfrm rot="19808945">
            <a:off x="5268249" y="5053061"/>
            <a:ext cx="396875" cy="36512"/>
          </a:xfrm>
          <a:custGeom>
            <a:avLst/>
            <a:gdLst/>
            <a:ahLst/>
            <a:cxnLst/>
            <a:rect l="0" t="0" r="0" b="0"/>
            <a:pathLst>
              <a:path>
                <a:moveTo>
                  <a:pt x="0" y="16939"/>
                </a:moveTo>
                <a:lnTo>
                  <a:pt x="427584" y="16939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3">
              <a:hueOff val="0"/>
              <a:satOff val="0"/>
              <a:lumOff val="0"/>
              <a:alphaOff val="0"/>
            </a:schemeClr>
          </a:lnRef>
          <a:fillRef idx="0">
            <a:scrgbClr r="0" g="0" b="0"/>
          </a:fillRef>
          <a:effectRef idx="0">
            <a:schemeClr val="accent2">
              <a:tint val="9000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99" name="직선 연결선 3"/>
          <p:cNvSpPr/>
          <p:nvPr/>
        </p:nvSpPr>
        <p:spPr bwMode="auto">
          <a:xfrm rot="1729986">
            <a:off x="3764707" y="5025683"/>
            <a:ext cx="396875" cy="36512"/>
          </a:xfrm>
          <a:custGeom>
            <a:avLst/>
            <a:gdLst/>
            <a:ahLst/>
            <a:cxnLst/>
            <a:rect l="0" t="0" r="0" b="0"/>
            <a:pathLst>
              <a:path>
                <a:moveTo>
                  <a:pt x="0" y="16939"/>
                </a:moveTo>
                <a:lnTo>
                  <a:pt x="427584" y="16939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3">
              <a:hueOff val="0"/>
              <a:satOff val="0"/>
              <a:lumOff val="0"/>
              <a:alphaOff val="0"/>
            </a:schemeClr>
          </a:lnRef>
          <a:fillRef idx="0">
            <a:scrgbClr r="0" g="0" b="0"/>
          </a:fillRef>
          <a:effectRef idx="0">
            <a:schemeClr val="accent2">
              <a:tint val="9000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</p:sp>
      <p:graphicFrame>
        <p:nvGraphicFramePr>
          <p:cNvPr id="85" name="다이어그램 84"/>
          <p:cNvGraphicFramePr/>
          <p:nvPr>
            <p:extLst>
              <p:ext uri="{D42A27DB-BD31-4B8C-83A1-F6EECF244321}">
                <p14:modId xmlns:p14="http://schemas.microsoft.com/office/powerpoint/2010/main" val="2404549129"/>
              </p:ext>
            </p:extLst>
          </p:nvPr>
        </p:nvGraphicFramePr>
        <p:xfrm>
          <a:off x="2744444" y="1908926"/>
          <a:ext cx="3960000" cy="3960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3" name="내용 개체 틀 2"/>
          <p:cNvSpPr txBox="1">
            <a:spLocks/>
          </p:cNvSpPr>
          <p:nvPr/>
        </p:nvSpPr>
        <p:spPr>
          <a:xfrm>
            <a:off x="446998" y="688956"/>
            <a:ext cx="9150262" cy="6832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공주시청의 </a:t>
            </a:r>
            <a:r>
              <a:rPr kumimoji="1" lang="ko-KR" altLang="en-US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내부현황에 대해 분석하고 문제점을 파악하여 이를 개선할 수 있는 방향을 </a:t>
            </a:r>
            <a:endParaRPr kumimoji="1" lang="en-US" altLang="ko-KR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0" indent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설정하기 </a:t>
            </a:r>
            <a:r>
              <a:rPr kumimoji="1" lang="ko-KR" altLang="en-US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위하여 아래와 같은 </a:t>
            </a:r>
            <a:r>
              <a:rPr kumimoji="1" lang="en-US" altLang="ko-KR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Framework</a:t>
            </a:r>
            <a:r>
              <a:rPr kumimoji="1" lang="ko-KR" altLang="en-US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을 바탕으로 내부환경을 분석하였음</a:t>
            </a:r>
          </a:p>
        </p:txBody>
      </p:sp>
      <p:sp>
        <p:nvSpPr>
          <p:cNvPr id="29" name="제목 3"/>
          <p:cNvSpPr txBox="1">
            <a:spLocks/>
          </p:cNvSpPr>
          <p:nvPr/>
        </p:nvSpPr>
        <p:spPr>
          <a:xfrm>
            <a:off x="57116" y="143344"/>
            <a:ext cx="3470053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1</a:t>
            </a:r>
            <a:r>
              <a:rPr lang="en-US" altLang="ko-KR" smtClean="0">
                <a:latin typeface="맑은 고딕" panose="020B0503020000020004" pitchFamily="50" charset="-127"/>
              </a:rPr>
              <a:t>. </a:t>
            </a:r>
            <a:r>
              <a:rPr lang="ko-KR" altLang="en-US" dirty="0" smtClean="0">
                <a:latin typeface="맑은 고딕" panose="020B0503020000020004" pitchFamily="50" charset="-127"/>
              </a:rPr>
              <a:t>내부환경분석 </a:t>
            </a:r>
            <a:r>
              <a:rPr lang="en-US" altLang="ko-KR" dirty="0" smtClean="0">
                <a:latin typeface="맑은 고딕" panose="020B0503020000020004" pitchFamily="50" charset="-127"/>
              </a:rPr>
              <a:t>Framework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8484347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671680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내용 개체 틀 2"/>
          <p:cNvSpPr txBox="1">
            <a:spLocks/>
          </p:cNvSpPr>
          <p:nvPr/>
        </p:nvSpPr>
        <p:spPr>
          <a:xfrm>
            <a:off x="446998" y="590972"/>
            <a:ext cx="9081332" cy="65409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공주시청의 비전과 전략 수립이 진행 중으로 민선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6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기 공략을 통해 공주시청의 전략과 비전을 추정하고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민선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5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기의 비전 및 원칙과의 비교를 통해 차이점과 시사점을 분석함</a:t>
            </a:r>
            <a:endParaRPr kumimoji="1" lang="ko-KR" altLang="en-US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8484347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9" name="제목 3"/>
          <p:cNvSpPr txBox="1">
            <a:spLocks/>
          </p:cNvSpPr>
          <p:nvPr/>
        </p:nvSpPr>
        <p:spPr>
          <a:xfrm>
            <a:off x="57116" y="143344"/>
            <a:ext cx="1726755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2. </a:t>
            </a:r>
            <a:r>
              <a:rPr lang="ko-KR" altLang="en-US" dirty="0" smtClean="0">
                <a:latin typeface="맑은 고딕" panose="020B0503020000020004" pitchFamily="50" charset="-127"/>
              </a:rPr>
              <a:t>전략 체계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186" name="직사각형 120"/>
          <p:cNvSpPr>
            <a:spLocks noChangeArrowheads="1"/>
          </p:cNvSpPr>
          <p:nvPr/>
        </p:nvSpPr>
        <p:spPr bwMode="auto">
          <a:xfrm>
            <a:off x="7246920" y="1931154"/>
            <a:ext cx="2303512" cy="4498241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90000" tIns="46800" rIns="90000" bIns="46800" anchor="ctr"/>
          <a:lstStyle/>
          <a:p>
            <a:pPr marL="88900" marR="0" lvl="0" indent="-88900" fontAlgn="base" latinLnBrk="0">
              <a:lnSpc>
                <a:spcPct val="12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민선 </a:t>
            </a: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6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기 공약사항을 중심으로 보았을 때</a:t>
            </a: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기존 전략 체계를 승계하되 구체화 및 특화된 형태를 보임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marR="0" lvl="0" indent="-88900" fontAlgn="base" latinLnBrk="0">
              <a:lnSpc>
                <a:spcPct val="12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경제 부분에 있어서 기업에 초점을 맞춤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marR="0" lvl="0" indent="-88900" fontAlgn="base" latinLnBrk="0">
              <a:lnSpc>
                <a:spcPct val="12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문화를 관광이라는 키워드를 방향성을 제시함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marR="0" lvl="0" indent="-88900" fontAlgn="base" latinLnBrk="0">
              <a:lnSpc>
                <a:spcPct val="12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환경으로 포괄적으로 묶인 내용을 세분화하여 재구성함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marR="0" lvl="0" indent="-88900" fontAlgn="base" latinLnBrk="0">
              <a:lnSpc>
                <a:spcPct val="12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복지에 교육을 추가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marR="0" lvl="0" indent="-88900" fontAlgn="base" latinLnBrk="0">
              <a:lnSpc>
                <a:spcPct val="12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행정에 대한 부분은 유지하되 시민에 대한 고객지향성을 부여함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marR="0" lvl="0" indent="-88900" fontAlgn="base" latinLnBrk="0">
              <a:lnSpc>
                <a:spcPct val="12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기존 역량을 활용하여 민선</a:t>
            </a: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6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기의 전략에 맞도록 조직의 최적화가 필요할 수 있음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87" name="직사각형 158"/>
          <p:cNvSpPr>
            <a:spLocks noChangeArrowheads="1"/>
          </p:cNvSpPr>
          <p:nvPr/>
        </p:nvSpPr>
        <p:spPr bwMode="auto">
          <a:xfrm>
            <a:off x="7246920" y="1571611"/>
            <a:ext cx="2303512" cy="359545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시사점</a:t>
            </a:r>
            <a:endParaRPr lang="ko-KR" altLang="en-US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35" name="오각형 134"/>
          <p:cNvSpPr/>
          <p:nvPr/>
        </p:nvSpPr>
        <p:spPr>
          <a:xfrm rot="5400000">
            <a:off x="2502310" y="-616797"/>
            <a:ext cx="2283184" cy="6660000"/>
          </a:xfrm>
          <a:prstGeom prst="homePlate">
            <a:avLst>
              <a:gd name="adj" fmla="val 12222"/>
            </a:avLst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43" name="직사각형 142"/>
          <p:cNvSpPr/>
          <p:nvPr/>
        </p:nvSpPr>
        <p:spPr>
          <a:xfrm rot="5400000" flipH="1">
            <a:off x="2625346" y="2064572"/>
            <a:ext cx="2069646" cy="666000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9525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94" name="Rectangle 5"/>
          <p:cNvSpPr>
            <a:spLocks noChangeArrowheads="1"/>
          </p:cNvSpPr>
          <p:nvPr/>
        </p:nvSpPr>
        <p:spPr bwMode="gray">
          <a:xfrm>
            <a:off x="376968" y="5996590"/>
            <a:ext cx="499985" cy="327321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0" tIns="0" rIns="0" bIns="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목표</a:t>
            </a:r>
            <a:endParaRPr lang="ko-KR" altLang="en-US" sz="11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96" name="Rectangle 5"/>
          <p:cNvSpPr>
            <a:spLocks noChangeArrowheads="1"/>
          </p:cNvSpPr>
          <p:nvPr/>
        </p:nvSpPr>
        <p:spPr bwMode="gray">
          <a:xfrm>
            <a:off x="376968" y="4497926"/>
            <a:ext cx="499985" cy="981965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0" tIns="0" rIns="0" bIns="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민선</a:t>
            </a:r>
            <a:endParaRPr lang="en-US" altLang="ko-KR" sz="1100" dirty="0" smtClea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latinLnBrk="0">
              <a:buFont typeface="Wingdings" pitchFamily="2" charset="2"/>
              <a:buNone/>
            </a:pPr>
            <a:r>
              <a:rPr lang="en-US" altLang="ko-KR" sz="11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6</a:t>
            </a:r>
            <a:r>
              <a:rPr lang="ko-KR" altLang="en-US" sz="11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기</a:t>
            </a:r>
            <a:endParaRPr lang="en-US" altLang="ko-KR" sz="1100" dirty="0" smtClea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1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공약</a:t>
            </a:r>
            <a:endParaRPr lang="ko-KR" altLang="en-US" sz="11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13" name="오른쪽 화살표 112"/>
          <p:cNvSpPr/>
          <p:nvPr/>
        </p:nvSpPr>
        <p:spPr>
          <a:xfrm rot="16200000" flipH="1">
            <a:off x="3809905" y="3447133"/>
            <a:ext cx="261857" cy="4626880"/>
          </a:xfrm>
          <a:prstGeom prst="rightArrow">
            <a:avLst>
              <a:gd name="adj1" fmla="val 50000"/>
              <a:gd name="adj2" fmla="val 70741"/>
            </a:avLst>
          </a:prstGeom>
          <a:solidFill>
            <a:schemeClr val="accent1">
              <a:lumMod val="60000"/>
              <a:lumOff val="40000"/>
            </a:schemeClr>
          </a:solidFill>
          <a:ln w="9525" cap="flat" cmpd="sng" algn="ctr">
            <a:noFill/>
            <a:prstDash val="solid"/>
          </a:ln>
          <a:effectLst/>
        </p:spPr>
        <p:txBody>
          <a:bodyPr lIns="36000" rIns="36000" rtlCol="0" anchor="ctr"/>
          <a:lstStyle/>
          <a:p>
            <a:pPr defTabSz="1055035" latinLnBrk="0">
              <a:defRPr/>
            </a:pPr>
            <a:endParaRPr lang="ko-KR" altLang="en-US" sz="1400" kern="0" dirty="0" smtClean="0">
              <a:solidFill>
                <a:prstClr val="white"/>
              </a:solidFill>
              <a:latin typeface="+mn-ea"/>
              <a:cs typeface="Arial"/>
            </a:endParaRPr>
          </a:p>
        </p:txBody>
      </p:sp>
      <p:sp>
        <p:nvSpPr>
          <p:cNvPr id="33" name="Rectangle 2"/>
          <p:cNvSpPr>
            <a:spLocks noChangeArrowheads="1"/>
          </p:cNvSpPr>
          <p:nvPr/>
        </p:nvSpPr>
        <p:spPr bwMode="auto">
          <a:xfrm>
            <a:off x="970834" y="5996590"/>
            <a:ext cx="5940000" cy="32732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  <a:headEnd/>
            <a:tailEnd/>
          </a:ln>
          <a:effectLst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 lIns="36000" tIns="46800" rIns="36000" anchor="ctr" anchorCtr="0"/>
          <a:lstStyle/>
          <a:p>
            <a:pPr algn="ctr" latinLnBrk="0">
              <a:spcBef>
                <a:spcPts val="300"/>
              </a:spcBef>
            </a:pPr>
            <a:r>
              <a:rPr lang="ko-KR" altLang="en-US" sz="1100" dirty="0" smtClean="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세상에서 가장 살기 좋은 공주시 </a:t>
            </a:r>
            <a:r>
              <a:rPr lang="en-US" altLang="ko-KR" sz="1100" dirty="0" smtClean="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1100" dirty="0" smtClean="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민선</a:t>
            </a:r>
            <a:r>
              <a:rPr lang="en-US" altLang="ko-KR" sz="1100" dirty="0" smtClean="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6</a:t>
            </a:r>
            <a:r>
              <a:rPr lang="ko-KR" altLang="en-US" sz="1100" dirty="0" smtClean="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기 취임사中</a:t>
            </a:r>
            <a:r>
              <a:rPr lang="en-US" altLang="ko-KR" sz="1100" dirty="0" smtClean="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  <a:endParaRPr lang="ko-KR" altLang="en-US" sz="1100" dirty="0" smtClean="0">
              <a:solidFill>
                <a:schemeClr val="tx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5" name="Rectangle 36"/>
          <p:cNvSpPr>
            <a:spLocks noChangeArrowheads="1"/>
          </p:cNvSpPr>
          <p:nvPr/>
        </p:nvSpPr>
        <p:spPr bwMode="auto">
          <a:xfrm>
            <a:off x="2178613" y="4497926"/>
            <a:ext cx="1149678" cy="981965"/>
          </a:xfrm>
          <a:prstGeom prst="ellipse">
            <a:avLst/>
          </a:prstGeom>
          <a:solidFill>
            <a:srgbClr val="C00000"/>
          </a:solidFill>
          <a:ln>
            <a:solidFill>
              <a:schemeClr val="tx1"/>
            </a:solidFill>
            <a:headEnd/>
            <a:tailEnd/>
          </a:ln>
          <a:effectLst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lIns="0" tIns="36000" rIns="0" bIns="36000" anchor="ctr" anchorCtr="0"/>
          <a:lstStyle/>
          <a:p>
            <a:pPr algn="ctr" fontAlgn="base" latinLnBrk="0"/>
            <a:r>
              <a:rPr lang="ko-KR" altLang="en-US" sz="1050" b="1" dirty="0" smtClean="0">
                <a:solidFill>
                  <a:schemeClr val="bg1"/>
                </a:solidFill>
                <a:latin typeface="+mn-ea"/>
              </a:rPr>
              <a:t>역사</a:t>
            </a:r>
            <a:r>
              <a:rPr lang="en-US" altLang="ko-KR" sz="1050" b="1" dirty="0" smtClean="0">
                <a:solidFill>
                  <a:schemeClr val="bg1"/>
                </a:solidFill>
                <a:latin typeface="+mn-ea"/>
              </a:rPr>
              <a:t>·</a:t>
            </a:r>
            <a:r>
              <a:rPr lang="ko-KR" altLang="en-US" sz="1050" b="1" dirty="0" smtClean="0">
                <a:solidFill>
                  <a:schemeClr val="bg1"/>
                </a:solidFill>
                <a:latin typeface="+mn-ea"/>
              </a:rPr>
              <a:t>문화가 숨쉬는 아름다운 희망의 관광도시</a:t>
            </a:r>
          </a:p>
        </p:txBody>
      </p:sp>
      <p:sp>
        <p:nvSpPr>
          <p:cNvPr id="36" name="Rectangle 36"/>
          <p:cNvSpPr>
            <a:spLocks noChangeArrowheads="1"/>
          </p:cNvSpPr>
          <p:nvPr/>
        </p:nvSpPr>
        <p:spPr bwMode="auto">
          <a:xfrm>
            <a:off x="3372795" y="4497926"/>
            <a:ext cx="1149678" cy="981965"/>
          </a:xfrm>
          <a:prstGeom prst="ellipse">
            <a:avLst/>
          </a:prstGeom>
          <a:solidFill>
            <a:srgbClr val="FFC000"/>
          </a:solidFill>
          <a:ln>
            <a:solidFill>
              <a:schemeClr val="tx1"/>
            </a:solidFill>
            <a:headEnd/>
            <a:tailEnd/>
          </a:ln>
          <a:effectLst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lIns="0" tIns="36000" rIns="0" bIns="36000" anchor="ctr" anchorCtr="0"/>
          <a:lstStyle/>
          <a:p>
            <a:pPr algn="ctr" fontAlgn="base" latinLnBrk="0"/>
            <a:r>
              <a:rPr lang="ko-KR" altLang="en-US" sz="1050" b="1" dirty="0" smtClean="0">
                <a:latin typeface="+mn-ea"/>
              </a:rPr>
              <a:t>지역별 특화사업으로 미래가 행복한 풍요농촌</a:t>
            </a:r>
          </a:p>
        </p:txBody>
      </p:sp>
      <p:sp>
        <p:nvSpPr>
          <p:cNvPr id="37" name="Rectangle 36"/>
          <p:cNvSpPr>
            <a:spLocks noChangeArrowheads="1"/>
          </p:cNvSpPr>
          <p:nvPr/>
        </p:nvSpPr>
        <p:spPr bwMode="auto">
          <a:xfrm>
            <a:off x="4566977" y="4497926"/>
            <a:ext cx="1149678" cy="981965"/>
          </a:xfrm>
          <a:prstGeom prst="ellipse">
            <a:avLst/>
          </a:prstGeom>
          <a:solidFill>
            <a:schemeClr val="accent3"/>
          </a:solidFill>
          <a:ln>
            <a:solidFill>
              <a:schemeClr val="tx1"/>
            </a:solidFill>
            <a:headEnd/>
            <a:tailEnd/>
          </a:ln>
          <a:effectLst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lIns="0" tIns="36000" rIns="0" bIns="36000" anchor="ctr" anchorCtr="0"/>
          <a:lstStyle/>
          <a:p>
            <a:pPr algn="ctr" fontAlgn="base" latinLnBrk="0"/>
            <a:r>
              <a:rPr lang="ko-KR" altLang="en-US" sz="1050" b="1" dirty="0" smtClean="0">
                <a:latin typeface="+mn-ea"/>
              </a:rPr>
              <a:t>교육과 복지환경이 어우러진 행복도시</a:t>
            </a:r>
          </a:p>
        </p:txBody>
      </p:sp>
      <p:sp>
        <p:nvSpPr>
          <p:cNvPr id="43" name="Rectangle 36"/>
          <p:cNvSpPr>
            <a:spLocks noChangeArrowheads="1"/>
          </p:cNvSpPr>
          <p:nvPr/>
        </p:nvSpPr>
        <p:spPr bwMode="auto">
          <a:xfrm>
            <a:off x="5761086" y="4497926"/>
            <a:ext cx="1149678" cy="981965"/>
          </a:xfrm>
          <a:prstGeom prst="ellipse">
            <a:avLst/>
          </a:prstGeom>
          <a:solidFill>
            <a:schemeClr val="tx2"/>
          </a:solidFill>
          <a:ln>
            <a:solidFill>
              <a:schemeClr val="tx1"/>
            </a:solidFill>
            <a:headEnd/>
            <a:tailEnd/>
          </a:ln>
          <a:effectLst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lIns="0" tIns="0" rIns="0" bIns="0" anchor="ctr" anchorCtr="0"/>
          <a:lstStyle/>
          <a:p>
            <a:pPr algn="ctr" fontAlgn="base" latinLnBrk="0"/>
            <a:r>
              <a:rPr lang="ko-KR" altLang="en-US" sz="1050" b="1" dirty="0" smtClean="0">
                <a:solidFill>
                  <a:schemeClr val="bg1"/>
                </a:solidFill>
                <a:latin typeface="+mn-ea"/>
              </a:rPr>
              <a:t>시민이 주인인 참여와 소통의 선진 행정도시</a:t>
            </a:r>
          </a:p>
        </p:txBody>
      </p:sp>
      <p:sp>
        <p:nvSpPr>
          <p:cNvPr id="34" name="Rectangle 36"/>
          <p:cNvSpPr>
            <a:spLocks noChangeArrowheads="1"/>
          </p:cNvSpPr>
          <p:nvPr/>
        </p:nvSpPr>
        <p:spPr bwMode="auto">
          <a:xfrm>
            <a:off x="984500" y="4497926"/>
            <a:ext cx="1149678" cy="981965"/>
          </a:xfrm>
          <a:prstGeom prst="ellipse">
            <a:avLst/>
          </a:prstGeom>
          <a:solidFill>
            <a:schemeClr val="accent5"/>
          </a:solidFill>
          <a:ln>
            <a:solidFill>
              <a:schemeClr val="tx1"/>
            </a:solidFill>
            <a:headEnd/>
            <a:tailEnd/>
          </a:ln>
          <a:effectLst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lIns="0" tIns="0" rIns="0" bIns="0" anchor="ctr" anchorCtr="0"/>
          <a:lstStyle/>
          <a:p>
            <a:pPr algn="ctr" fontAlgn="base" latinLnBrk="0"/>
            <a:r>
              <a:rPr lang="ko-KR" altLang="en-US" sz="1050" b="1" dirty="0" smtClean="0">
                <a:latin typeface="+mn-ea"/>
              </a:rPr>
              <a:t>활력이 넘치는 혁신적 창조기업</a:t>
            </a:r>
            <a:endParaRPr lang="en-US" altLang="ko-KR" sz="1050" b="1" dirty="0" smtClean="0">
              <a:latin typeface="+mn-ea"/>
            </a:endParaRPr>
          </a:p>
          <a:p>
            <a:pPr algn="ctr" fontAlgn="base" latinLnBrk="0"/>
            <a:r>
              <a:rPr lang="ko-KR" altLang="en-US" sz="1050" b="1" dirty="0" smtClean="0">
                <a:latin typeface="+mn-ea"/>
              </a:rPr>
              <a:t>도시</a:t>
            </a:r>
          </a:p>
        </p:txBody>
      </p:sp>
      <p:sp>
        <p:nvSpPr>
          <p:cNvPr id="123" name="오른쪽 화살표 122"/>
          <p:cNvSpPr/>
          <p:nvPr/>
        </p:nvSpPr>
        <p:spPr>
          <a:xfrm rot="16200000">
            <a:off x="3813558" y="-85992"/>
            <a:ext cx="254552" cy="4626880"/>
          </a:xfrm>
          <a:prstGeom prst="rightArrow">
            <a:avLst>
              <a:gd name="adj1" fmla="val 50000"/>
              <a:gd name="adj2" fmla="val 70741"/>
            </a:avLst>
          </a:prstGeom>
          <a:solidFill>
            <a:schemeClr val="accent1">
              <a:lumMod val="60000"/>
              <a:lumOff val="40000"/>
            </a:schemeClr>
          </a:solidFill>
          <a:ln w="9525" cap="flat" cmpd="sng" algn="ctr">
            <a:noFill/>
            <a:prstDash val="solid"/>
          </a:ln>
          <a:effectLst/>
        </p:spPr>
        <p:txBody>
          <a:bodyPr lIns="36000" rIns="36000" rtlCol="0" anchor="ctr"/>
          <a:lstStyle/>
          <a:p>
            <a:pPr marL="0" marR="0" lvl="0" indent="0" defTabSz="105503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400" b="0" i="0" u="none" strike="noStrike" kern="0" cap="none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Arial"/>
            </a:endParaRPr>
          </a:p>
        </p:txBody>
      </p:sp>
      <p:sp>
        <p:nvSpPr>
          <p:cNvPr id="117" name="Rectangle 5"/>
          <p:cNvSpPr>
            <a:spLocks noChangeArrowheads="1"/>
          </p:cNvSpPr>
          <p:nvPr/>
        </p:nvSpPr>
        <p:spPr bwMode="gray">
          <a:xfrm>
            <a:off x="377197" y="1667685"/>
            <a:ext cx="499985" cy="31819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0" tIns="0" rIns="0" bIns="0" anchor="ctr"/>
          <a:lstStyle/>
          <a:p>
            <a:pPr algn="ctr" latinLnBrk="0"/>
            <a:r>
              <a:rPr lang="ko-KR" altLang="en-US" sz="11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비전</a:t>
            </a:r>
            <a:endParaRPr lang="ko-KR" altLang="en-US" sz="11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22" name="Rectangle 2"/>
          <p:cNvSpPr>
            <a:spLocks noChangeArrowheads="1"/>
          </p:cNvSpPr>
          <p:nvPr/>
        </p:nvSpPr>
        <p:spPr bwMode="auto">
          <a:xfrm>
            <a:off x="971063" y="1667685"/>
            <a:ext cx="5939543" cy="31819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  <a:headEnd/>
            <a:tailEnd/>
          </a:ln>
          <a:effectLst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 lIns="36000" tIns="46800" rIns="36000" anchor="ctr" anchorCtr="0"/>
          <a:lstStyle/>
          <a:p>
            <a:pPr algn="ctr" latinLnBrk="0">
              <a:spcBef>
                <a:spcPts val="300"/>
              </a:spcBef>
              <a:buNone/>
            </a:pPr>
            <a:r>
              <a:rPr lang="ko-KR" altLang="en-US" sz="1100" dirty="0" smtClean="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힘찬 도전</a:t>
            </a:r>
            <a:r>
              <a:rPr lang="en-US" altLang="ko-KR" sz="1100" dirty="0" smtClean="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! </a:t>
            </a:r>
            <a:r>
              <a:rPr lang="ko-KR" altLang="en-US" sz="1100" dirty="0" smtClean="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위대한 공주</a:t>
            </a:r>
          </a:p>
        </p:txBody>
      </p:sp>
      <p:sp>
        <p:nvSpPr>
          <p:cNvPr id="120" name="Rectangle 5"/>
          <p:cNvSpPr>
            <a:spLocks noChangeArrowheads="1"/>
          </p:cNvSpPr>
          <p:nvPr/>
        </p:nvSpPr>
        <p:spPr bwMode="gray">
          <a:xfrm>
            <a:off x="377197" y="2469019"/>
            <a:ext cx="499985" cy="954571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0" tIns="0" rIns="0" bIns="0" anchor="ctr"/>
          <a:lstStyle/>
          <a:p>
            <a:pPr algn="ctr" latinLnBrk="0"/>
            <a:r>
              <a:rPr lang="ko-KR" altLang="en-US" sz="11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민선</a:t>
            </a:r>
            <a:endParaRPr lang="en-US" altLang="ko-KR" sz="1100" dirty="0" smtClea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latinLnBrk="0"/>
            <a:r>
              <a:rPr lang="en-US" altLang="ko-KR" sz="11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5</a:t>
            </a:r>
            <a:r>
              <a:rPr lang="ko-KR" altLang="en-US" sz="11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기</a:t>
            </a:r>
            <a:endParaRPr lang="en-US" altLang="ko-KR" sz="1100" dirty="0" smtClea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latinLnBrk="0"/>
            <a:r>
              <a:rPr lang="ko-KR" altLang="en-US" sz="11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원칙</a:t>
            </a:r>
            <a:endParaRPr lang="ko-KR" altLang="en-US" sz="11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81" name="아래쪽 화살표 180"/>
          <p:cNvSpPr/>
          <p:nvPr/>
        </p:nvSpPr>
        <p:spPr>
          <a:xfrm>
            <a:off x="1199339" y="3397500"/>
            <a:ext cx="720000" cy="1053777"/>
          </a:xfrm>
          <a:prstGeom prst="downArrow">
            <a:avLst/>
          </a:prstGeom>
          <a:solidFill>
            <a:schemeClr val="tx1">
              <a:lumMod val="75000"/>
              <a:lumOff val="2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2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구체화</a:t>
            </a:r>
          </a:p>
        </p:txBody>
      </p:sp>
      <p:sp>
        <p:nvSpPr>
          <p:cNvPr id="182" name="아래쪽 화살표 181"/>
          <p:cNvSpPr/>
          <p:nvPr/>
        </p:nvSpPr>
        <p:spPr>
          <a:xfrm>
            <a:off x="2393486" y="3397500"/>
            <a:ext cx="720000" cy="1053777"/>
          </a:xfrm>
          <a:prstGeom prst="downArrow">
            <a:avLst/>
          </a:prstGeom>
          <a:solidFill>
            <a:schemeClr val="tx1">
              <a:lumMod val="75000"/>
              <a:lumOff val="2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2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전략화</a:t>
            </a:r>
          </a:p>
        </p:txBody>
      </p:sp>
      <p:sp>
        <p:nvSpPr>
          <p:cNvPr id="183" name="아래쪽 화살표 182"/>
          <p:cNvSpPr/>
          <p:nvPr/>
        </p:nvSpPr>
        <p:spPr>
          <a:xfrm>
            <a:off x="3713154" y="3397500"/>
            <a:ext cx="540000" cy="1053777"/>
          </a:xfrm>
          <a:prstGeom prst="downArrow">
            <a:avLst/>
          </a:prstGeom>
          <a:solidFill>
            <a:schemeClr val="tx1">
              <a:lumMod val="75000"/>
              <a:lumOff val="2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84" name="아래쪽 화살표 183"/>
          <p:cNvSpPr/>
          <p:nvPr/>
        </p:nvSpPr>
        <p:spPr>
          <a:xfrm>
            <a:off x="4781780" y="3397500"/>
            <a:ext cx="720000" cy="1053777"/>
          </a:xfrm>
          <a:prstGeom prst="downArrow">
            <a:avLst/>
          </a:prstGeom>
          <a:solidFill>
            <a:schemeClr val="tx1">
              <a:lumMod val="75000"/>
              <a:lumOff val="2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2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확대</a:t>
            </a:r>
          </a:p>
        </p:txBody>
      </p:sp>
      <p:sp>
        <p:nvSpPr>
          <p:cNvPr id="185" name="아래쪽 화살표 184"/>
          <p:cNvSpPr/>
          <p:nvPr/>
        </p:nvSpPr>
        <p:spPr>
          <a:xfrm>
            <a:off x="5975925" y="3397500"/>
            <a:ext cx="720000" cy="1053777"/>
          </a:xfrm>
          <a:prstGeom prst="downArrow">
            <a:avLst/>
          </a:prstGeom>
          <a:solidFill>
            <a:schemeClr val="tx1">
              <a:lumMod val="75000"/>
              <a:lumOff val="2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2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유지</a:t>
            </a:r>
          </a:p>
        </p:txBody>
      </p:sp>
      <p:sp>
        <p:nvSpPr>
          <p:cNvPr id="189" name="아래쪽 화살표 188"/>
          <p:cNvSpPr/>
          <p:nvPr/>
        </p:nvSpPr>
        <p:spPr>
          <a:xfrm rot="19352241">
            <a:off x="4082757" y="3337707"/>
            <a:ext cx="540000" cy="1053777"/>
          </a:xfrm>
          <a:prstGeom prst="downArrow">
            <a:avLst/>
          </a:prstGeom>
          <a:solidFill>
            <a:schemeClr val="tx1">
              <a:lumMod val="75000"/>
              <a:lumOff val="2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24" name="Rectangle 36"/>
          <p:cNvSpPr>
            <a:spLocks noChangeArrowheads="1"/>
          </p:cNvSpPr>
          <p:nvPr/>
        </p:nvSpPr>
        <p:spPr bwMode="auto">
          <a:xfrm>
            <a:off x="2178750" y="2469410"/>
            <a:ext cx="1149589" cy="95457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  <a:headEnd/>
            <a:tailEnd/>
          </a:ln>
          <a:effectLst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lIns="0" tIns="36000" rIns="0" bIns="36000" anchor="ctr" anchorCtr="0"/>
          <a:lstStyle/>
          <a:p>
            <a:pPr algn="ctr" fontAlgn="base" latinLnBrk="0"/>
            <a:r>
              <a:rPr lang="ko-KR" altLang="en-US" sz="1050" b="1" dirty="0" smtClean="0">
                <a:solidFill>
                  <a:schemeClr val="tx1"/>
                </a:solidFill>
              </a:rPr>
              <a:t>전통이 살아있는 </a:t>
            </a:r>
            <a:r>
              <a:rPr lang="ko-KR" altLang="en-US" sz="1050" b="1" dirty="0" smtClean="0">
                <a:solidFill>
                  <a:srgbClr val="C00000"/>
                </a:solidFill>
              </a:rPr>
              <a:t>문화</a:t>
            </a:r>
          </a:p>
        </p:txBody>
      </p:sp>
      <p:sp>
        <p:nvSpPr>
          <p:cNvPr id="125" name="Rectangle 36"/>
          <p:cNvSpPr>
            <a:spLocks noChangeArrowheads="1"/>
          </p:cNvSpPr>
          <p:nvPr/>
        </p:nvSpPr>
        <p:spPr bwMode="auto">
          <a:xfrm>
            <a:off x="3372838" y="2469410"/>
            <a:ext cx="1149589" cy="95457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  <a:headEnd/>
            <a:tailEnd/>
          </a:ln>
          <a:effectLst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lIns="0" tIns="36000" rIns="0" bIns="36000" anchor="ctr" anchorCtr="0"/>
          <a:lstStyle/>
          <a:p>
            <a:pPr algn="ctr" fontAlgn="base" latinLnBrk="0"/>
            <a:r>
              <a:rPr lang="ko-KR" altLang="en-US" sz="1050" b="1" dirty="0" smtClean="0"/>
              <a:t>삶을 풍요롭게 하는 </a:t>
            </a:r>
            <a:r>
              <a:rPr lang="ko-KR" altLang="en-US" sz="1050" b="1" dirty="0" smtClean="0">
                <a:solidFill>
                  <a:srgbClr val="C00000"/>
                </a:solidFill>
              </a:rPr>
              <a:t>환경</a:t>
            </a:r>
            <a:endParaRPr lang="en-US" altLang="ko-KR" sz="1050" b="1" dirty="0" smtClean="0">
              <a:solidFill>
                <a:srgbClr val="C00000"/>
              </a:solidFill>
            </a:endParaRPr>
          </a:p>
        </p:txBody>
      </p:sp>
      <p:sp>
        <p:nvSpPr>
          <p:cNvPr id="126" name="Rectangle 36"/>
          <p:cNvSpPr>
            <a:spLocks noChangeArrowheads="1"/>
          </p:cNvSpPr>
          <p:nvPr/>
        </p:nvSpPr>
        <p:spPr bwMode="auto">
          <a:xfrm>
            <a:off x="4566928" y="2469410"/>
            <a:ext cx="1149589" cy="95457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  <a:headEnd/>
            <a:tailEnd/>
          </a:ln>
          <a:effectLst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lIns="0" tIns="36000" rIns="0" bIns="36000" anchor="ctr" anchorCtr="0"/>
          <a:lstStyle/>
          <a:p>
            <a:pPr algn="ctr" fontAlgn="base" latinLnBrk="0"/>
            <a:r>
              <a:rPr lang="ko-KR" altLang="en-US" sz="1050" b="1" dirty="0" smtClean="0"/>
              <a:t>더불어 행복한 </a:t>
            </a:r>
            <a:r>
              <a:rPr lang="ko-KR" altLang="en-US" sz="1050" b="1" dirty="0" smtClean="0">
                <a:solidFill>
                  <a:srgbClr val="C00000"/>
                </a:solidFill>
              </a:rPr>
              <a:t>복지</a:t>
            </a:r>
            <a:endParaRPr lang="en-US" altLang="ko-KR" sz="1050" b="1" dirty="0" smtClean="0">
              <a:solidFill>
                <a:srgbClr val="C00000"/>
              </a:solidFill>
            </a:endParaRPr>
          </a:p>
        </p:txBody>
      </p:sp>
      <p:sp>
        <p:nvSpPr>
          <p:cNvPr id="127" name="Rectangle 36"/>
          <p:cNvSpPr>
            <a:spLocks noChangeArrowheads="1"/>
          </p:cNvSpPr>
          <p:nvPr/>
        </p:nvSpPr>
        <p:spPr bwMode="auto">
          <a:xfrm>
            <a:off x="5761131" y="2469410"/>
            <a:ext cx="1149589" cy="95457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  <a:headEnd/>
            <a:tailEnd/>
          </a:ln>
          <a:effectLst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lIns="0" tIns="0" rIns="0" bIns="0" anchor="ctr" anchorCtr="0"/>
          <a:lstStyle/>
          <a:p>
            <a:pPr algn="ctr" fontAlgn="base" latinLnBrk="0"/>
            <a:r>
              <a:rPr lang="ko-KR" altLang="en-US" sz="1050" b="1" dirty="0" smtClean="0"/>
              <a:t>기본이 바로선 </a:t>
            </a:r>
            <a:r>
              <a:rPr lang="ko-KR" altLang="en-US" sz="1050" b="1" dirty="0" smtClean="0">
                <a:solidFill>
                  <a:srgbClr val="C00000"/>
                </a:solidFill>
              </a:rPr>
              <a:t>행정</a:t>
            </a:r>
          </a:p>
        </p:txBody>
      </p:sp>
      <p:sp>
        <p:nvSpPr>
          <p:cNvPr id="128" name="Rectangle 36"/>
          <p:cNvSpPr>
            <a:spLocks noChangeArrowheads="1"/>
          </p:cNvSpPr>
          <p:nvPr/>
        </p:nvSpPr>
        <p:spPr bwMode="auto">
          <a:xfrm>
            <a:off x="984545" y="2469410"/>
            <a:ext cx="1149589" cy="95457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  <a:headEnd/>
            <a:tailEnd/>
          </a:ln>
          <a:effectLst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lIns="0" tIns="0" rIns="0" bIns="0" anchor="ctr" anchorCtr="0"/>
          <a:lstStyle/>
          <a:p>
            <a:pPr algn="ctr" fontAlgn="base" latinLnBrk="0"/>
            <a:r>
              <a:rPr lang="ko-KR" altLang="en-US" sz="1050" b="1" dirty="0" smtClean="0"/>
              <a:t>성과를 지향하는 </a:t>
            </a:r>
            <a:r>
              <a:rPr lang="ko-KR" altLang="en-US" sz="1050" b="1" dirty="0" smtClean="0">
                <a:solidFill>
                  <a:srgbClr val="C00000"/>
                </a:solidFill>
              </a:rPr>
              <a:t>경제</a:t>
            </a:r>
          </a:p>
        </p:txBody>
      </p:sp>
      <p:sp>
        <p:nvSpPr>
          <p:cNvPr id="190" name="직사각형 189"/>
          <p:cNvSpPr/>
          <p:nvPr/>
        </p:nvSpPr>
        <p:spPr>
          <a:xfrm>
            <a:off x="3755803" y="3470340"/>
            <a:ext cx="646331" cy="276999"/>
          </a:xfrm>
          <a:prstGeom prst="rect">
            <a:avLst/>
          </a:prstGeom>
          <a:noFill/>
          <a:ln w="9525">
            <a:noFill/>
          </a:ln>
        </p:spPr>
        <p:txBody>
          <a:bodyPr wrap="none">
            <a:spAutoFit/>
          </a:bodyPr>
          <a:lstStyle/>
          <a:p>
            <a:r>
              <a:rPr lang="ko-KR" altLang="en-US" sz="12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세분화</a:t>
            </a:r>
          </a:p>
        </p:txBody>
      </p:sp>
      <p:sp>
        <p:nvSpPr>
          <p:cNvPr id="38" name="Text Box 10"/>
          <p:cNvSpPr txBox="1">
            <a:spLocks noChangeArrowheads="1"/>
          </p:cNvSpPr>
          <p:nvPr/>
        </p:nvSpPr>
        <p:spPr bwMode="auto">
          <a:xfrm>
            <a:off x="355678" y="6489822"/>
            <a:ext cx="3240000" cy="153888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r>
              <a:rPr kumimoji="1" lang="en-US" altLang="ko-KR" sz="1000" dirty="0" smtClean="0">
                <a:latin typeface="+mn-ea"/>
              </a:rPr>
              <a:t>※ Source: </a:t>
            </a:r>
            <a:r>
              <a:rPr kumimoji="1" lang="ko-KR" altLang="en-US" sz="1000" dirty="0" smtClean="0">
                <a:latin typeface="+mn-ea"/>
              </a:rPr>
              <a:t>공주시청 홈페이지</a:t>
            </a:r>
            <a:r>
              <a:rPr kumimoji="1" lang="en-US" altLang="ko-KR" sz="1000" dirty="0" smtClean="0">
                <a:latin typeface="+mn-ea"/>
              </a:rPr>
              <a:t>, </a:t>
            </a:r>
            <a:r>
              <a:rPr kumimoji="1" lang="ko-KR" altLang="en-US" sz="1000" dirty="0" smtClean="0">
                <a:latin typeface="+mn-ea"/>
              </a:rPr>
              <a:t>민선</a:t>
            </a:r>
            <a:r>
              <a:rPr kumimoji="1" lang="en-US" altLang="ko-KR" sz="1000" dirty="0" smtClean="0">
                <a:latin typeface="+mn-ea"/>
              </a:rPr>
              <a:t>6</a:t>
            </a:r>
            <a:r>
              <a:rPr kumimoji="1" lang="ko-KR" altLang="en-US" sz="1000" dirty="0" smtClean="0">
                <a:latin typeface="+mn-ea"/>
              </a:rPr>
              <a:t>기 취임사</a:t>
            </a:r>
            <a:endParaRPr kumimoji="1" lang="en-US" altLang="ko-KR" sz="1000" dirty="0" smtClean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5825111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89"/>
          <p:cNvSpPr>
            <a:spLocks noChangeArrowheads="1"/>
          </p:cNvSpPr>
          <p:nvPr/>
        </p:nvSpPr>
        <p:spPr bwMode="auto">
          <a:xfrm>
            <a:off x="5770986" y="2260592"/>
            <a:ext cx="3780000" cy="178314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90000" tIns="46800" rIns="90000" bIns="46800" anchor="ctr"/>
          <a:lstStyle/>
          <a:p>
            <a:pPr marL="88900" indent="-88900" latinLnBrk="0">
              <a:lnSpc>
                <a:spcPct val="150000"/>
              </a:lnSpc>
              <a:spcBef>
                <a:spcPts val="0"/>
              </a:spcBef>
              <a:buFont typeface="Wingdings" pitchFamily="2" charset="2"/>
              <a:buChar char="§"/>
            </a:pPr>
            <a:endParaRPr lang="ko-KR" altLang="en-US" sz="12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8484347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" name="제목 3"/>
          <p:cNvSpPr txBox="1">
            <a:spLocks/>
          </p:cNvSpPr>
          <p:nvPr/>
        </p:nvSpPr>
        <p:spPr>
          <a:xfrm>
            <a:off x="57116" y="143344"/>
            <a:ext cx="1726755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3. </a:t>
            </a:r>
            <a:r>
              <a:rPr lang="ko-KR" altLang="en-US" dirty="0" smtClean="0">
                <a:latin typeface="맑은 고딕" panose="020B0503020000020004" pitchFamily="50" charset="-127"/>
              </a:rPr>
              <a:t>예산 현황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10" name="내용 개체 틀 2"/>
          <p:cNvSpPr txBox="1">
            <a:spLocks/>
          </p:cNvSpPr>
          <p:nvPr/>
        </p:nvSpPr>
        <p:spPr>
          <a:xfrm>
            <a:off x="273000" y="688956"/>
            <a:ext cx="9360000" cy="97872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종합적인 예산 규모는 전반적으로 증대되고 있으며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(CAGR: 3.7%), </a:t>
            </a:r>
          </a:p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자체수입 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지방세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+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세외수입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이 약 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23%,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의존재원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kumimoji="1" lang="ko-KR" altLang="en-US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지방교부세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조정교부금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재정보전금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보조금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이 약 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75%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로 구성되어 있음</a:t>
            </a:r>
            <a:endParaRPr kumimoji="1" lang="en-US" altLang="ko-KR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2" name="Rectangle 89"/>
          <p:cNvSpPr>
            <a:spLocks noChangeArrowheads="1"/>
          </p:cNvSpPr>
          <p:nvPr/>
        </p:nvSpPr>
        <p:spPr bwMode="auto">
          <a:xfrm>
            <a:off x="5770986" y="4493152"/>
            <a:ext cx="3780000" cy="178314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90000" tIns="46800" rIns="90000" bIns="46800" anchor="ctr"/>
          <a:lstStyle/>
          <a:p>
            <a:pPr marL="88900" indent="-88900" latinLnBrk="0">
              <a:lnSpc>
                <a:spcPct val="150000"/>
              </a:lnSpc>
              <a:spcBef>
                <a:spcPts val="0"/>
              </a:spcBef>
              <a:buFont typeface="Wingdings" pitchFamily="2" charset="2"/>
              <a:buChar char="§"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공주시의 예산은 지속적으로 증가하고 있으나 의존재원 비중이 상대적으로 높으며</a:t>
            </a: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재정자립도 역시 평균대비 낮은 편에 속함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50000"/>
              </a:lnSpc>
              <a:spcBef>
                <a:spcPts val="0"/>
              </a:spcBef>
              <a:buFont typeface="Wingdings" pitchFamily="2" charset="2"/>
              <a:buChar char="§"/>
            </a:pPr>
            <a:r>
              <a:rPr lang="ko-KR" altLang="en-US" sz="110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세종특별자치시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특수와 맞물려 인구추세변화가 확실치 않은 상황 하에서</a:t>
            </a: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장기적으로 자립도를 높이기 위한 전략적 대응이 필요할 것임</a:t>
            </a:r>
            <a:endParaRPr lang="ko-KR" altLang="en-US" sz="11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8" name="Text Box 6"/>
          <p:cNvSpPr txBox="1">
            <a:spLocks noChangeArrowheads="1"/>
          </p:cNvSpPr>
          <p:nvPr/>
        </p:nvSpPr>
        <p:spPr bwMode="auto">
          <a:xfrm>
            <a:off x="5770986" y="4133152"/>
            <a:ext cx="3780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>
            <a:defPPr>
              <a:defRPr lang="ko-KR"/>
            </a:defPPr>
            <a:lvl1pPr algn="ctr" latinLnBrk="0">
              <a:buFont typeface="Wingdings" pitchFamily="2" charset="2"/>
              <a:buNone/>
              <a:defRPr>
                <a:solidFill>
                  <a:prstClr val="white"/>
                </a:solidFill>
                <a:latin typeface="+mn-ea"/>
                <a:ea typeface="+mn-ea"/>
              </a:defRPr>
            </a:lvl1pPr>
          </a:lstStyle>
          <a:p>
            <a:r>
              <a:rPr lang="ko-KR" altLang="en-US" sz="14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시사점</a:t>
            </a:r>
          </a:p>
        </p:txBody>
      </p:sp>
      <p:sp>
        <p:nvSpPr>
          <p:cNvPr id="13" name="Rectangle 21"/>
          <p:cNvSpPr>
            <a:spLocks noChangeArrowheads="1"/>
          </p:cNvSpPr>
          <p:nvPr/>
        </p:nvSpPr>
        <p:spPr bwMode="auto">
          <a:xfrm>
            <a:off x="335134" y="2224588"/>
            <a:ext cx="5214590" cy="4051704"/>
          </a:xfrm>
          <a:prstGeom prst="rect">
            <a:avLst/>
          </a:prstGeom>
          <a:solidFill>
            <a:srgbClr val="FFFFFF"/>
          </a:solidFill>
          <a:ln w="9525" algn="ctr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ko-KR" altLang="en-US" sz="1100" b="1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4" name="Text Box 350"/>
          <p:cNvSpPr txBox="1">
            <a:spLocks noChangeArrowheads="1"/>
          </p:cNvSpPr>
          <p:nvPr/>
        </p:nvSpPr>
        <p:spPr bwMode="auto">
          <a:xfrm>
            <a:off x="4523505" y="2279775"/>
            <a:ext cx="987747" cy="24840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 lIns="90000" tIns="46800" rIns="90000" bIns="46800">
            <a:spAutoFit/>
          </a:bodyPr>
          <a:lstStyle/>
          <a:p>
            <a:pPr algn="r">
              <a:spcBef>
                <a:spcPct val="50000"/>
              </a:spcBef>
              <a:buNone/>
            </a:pPr>
            <a:r>
              <a:rPr lang="en-US" altLang="ko-KR" sz="1000" dirty="0" smtClean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1000" dirty="0" smtClean="0">
                <a:latin typeface="맑은 고딕" pitchFamily="50" charset="-127"/>
                <a:ea typeface="맑은 고딕" pitchFamily="50" charset="-127"/>
              </a:rPr>
              <a:t>단위</a:t>
            </a:r>
            <a:r>
              <a:rPr lang="en-US" altLang="ko-KR" sz="1000" dirty="0">
                <a:latin typeface="맑은 고딕" pitchFamily="50" charset="-127"/>
                <a:ea typeface="맑은 고딕" pitchFamily="50" charset="-127"/>
              </a:rPr>
              <a:t>: </a:t>
            </a:r>
            <a:r>
              <a:rPr lang="ko-KR" altLang="en-US" sz="1000" dirty="0" err="1" smtClean="0">
                <a:latin typeface="맑은 고딕" pitchFamily="50" charset="-127"/>
                <a:ea typeface="맑은 고딕" pitchFamily="50" charset="-127"/>
              </a:rPr>
              <a:t>백만원</a:t>
            </a:r>
            <a:r>
              <a:rPr lang="en-US" altLang="ko-KR" sz="1000" dirty="0" smtClean="0">
                <a:latin typeface="맑은 고딕" pitchFamily="50" charset="-127"/>
                <a:ea typeface="맑은 고딕" pitchFamily="50" charset="-127"/>
              </a:rPr>
              <a:t>)</a:t>
            </a:r>
            <a:endParaRPr lang="ko-KR" altLang="en-US" sz="10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" name="직사각형 15"/>
          <p:cNvSpPr/>
          <p:nvPr/>
        </p:nvSpPr>
        <p:spPr>
          <a:xfrm>
            <a:off x="334845" y="1900592"/>
            <a:ext cx="5215169" cy="324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/>
            <a:r>
              <a:rPr lang="ko-KR" altLang="en-US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공주시청 예산 현황 </a:t>
            </a:r>
            <a:r>
              <a:rPr lang="en-US" altLang="ko-KR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결산 기준</a:t>
            </a:r>
            <a:r>
              <a:rPr lang="en-US" altLang="ko-KR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  <a:endParaRPr lang="en-US" altLang="ko-KR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aphicFrame>
        <p:nvGraphicFramePr>
          <p:cNvPr id="15" name="차트 14"/>
          <p:cNvGraphicFramePr/>
          <p:nvPr>
            <p:extLst>
              <p:ext uri="{D42A27DB-BD31-4B8C-83A1-F6EECF244321}">
                <p14:modId xmlns:p14="http://schemas.microsoft.com/office/powerpoint/2010/main" val="3612385021"/>
              </p:ext>
            </p:extLst>
          </p:nvPr>
        </p:nvGraphicFramePr>
        <p:xfrm>
          <a:off x="238092" y="2347200"/>
          <a:ext cx="5429288" cy="41434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4" name="직사각형 33"/>
          <p:cNvSpPr/>
          <p:nvPr/>
        </p:nvSpPr>
        <p:spPr>
          <a:xfrm>
            <a:off x="2519320" y="2514219"/>
            <a:ext cx="947695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050" i="1" u="sng" dirty="0" smtClean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CAGR : 3.7%</a:t>
            </a:r>
            <a:endParaRPr lang="ko-KR" altLang="en-US" sz="1050" i="1" u="sng" dirty="0">
              <a:solidFill>
                <a:srgbClr val="C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62" name="직사각형 61"/>
          <p:cNvSpPr/>
          <p:nvPr/>
        </p:nvSpPr>
        <p:spPr>
          <a:xfrm>
            <a:off x="7858633" y="2264983"/>
            <a:ext cx="1692353" cy="21151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>
              <a:lnSpc>
                <a:spcPts val="1500"/>
              </a:lnSpc>
            </a:pPr>
            <a:r>
              <a:rPr lang="en-US" altLang="ko-KR" sz="900" dirty="0" smtClean="0">
                <a:solidFill>
                  <a:prstClr val="black"/>
                </a:solidFill>
                <a:latin typeface="+mn-ea"/>
              </a:rPr>
              <a:t>(</a:t>
            </a:r>
            <a:r>
              <a:rPr lang="ko-KR" altLang="en-US" sz="900" dirty="0" smtClean="0">
                <a:solidFill>
                  <a:prstClr val="black"/>
                </a:solidFill>
                <a:latin typeface="+mn-ea"/>
              </a:rPr>
              <a:t>단위</a:t>
            </a:r>
            <a:r>
              <a:rPr lang="en-US" altLang="ko-KR" sz="900" dirty="0" smtClean="0">
                <a:solidFill>
                  <a:prstClr val="black"/>
                </a:solidFill>
                <a:latin typeface="+mn-ea"/>
              </a:rPr>
              <a:t>: %)</a:t>
            </a:r>
            <a:endParaRPr lang="ko-KR" altLang="en-US" sz="900" dirty="0" smtClean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67" name="직사각형 66"/>
          <p:cNvSpPr/>
          <p:nvPr/>
        </p:nvSpPr>
        <p:spPr>
          <a:xfrm>
            <a:off x="5770986" y="1900592"/>
            <a:ext cx="3780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공주시 재정자립도</a:t>
            </a:r>
            <a:endParaRPr lang="ko-KR" altLang="en-US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aphicFrame>
        <p:nvGraphicFramePr>
          <p:cNvPr id="17" name="차트 16"/>
          <p:cNvGraphicFramePr/>
          <p:nvPr/>
        </p:nvGraphicFramePr>
        <p:xfrm>
          <a:off x="5810256" y="2285992"/>
          <a:ext cx="3714776" cy="19288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0" name="Text Box 10"/>
          <p:cNvSpPr txBox="1">
            <a:spLocks noChangeArrowheads="1"/>
          </p:cNvSpPr>
          <p:nvPr/>
        </p:nvSpPr>
        <p:spPr bwMode="auto">
          <a:xfrm>
            <a:off x="355678" y="6346946"/>
            <a:ext cx="3954380" cy="153888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r>
              <a:rPr kumimoji="1" lang="en-US" altLang="ko-KR" sz="1000" dirty="0" smtClean="0">
                <a:latin typeface="+mn-ea"/>
              </a:rPr>
              <a:t>※ Source: </a:t>
            </a:r>
            <a:r>
              <a:rPr kumimoji="1" lang="ko-KR" altLang="en-US" sz="1000" dirty="0" smtClean="0">
                <a:latin typeface="+mn-ea"/>
              </a:rPr>
              <a:t>공주시청 통계연보 </a:t>
            </a:r>
            <a:r>
              <a:rPr kumimoji="1" lang="en-US" altLang="ko-KR" sz="1000" dirty="0" smtClean="0">
                <a:latin typeface="+mn-ea"/>
              </a:rPr>
              <a:t>(2008~2013), </a:t>
            </a:r>
            <a:r>
              <a:rPr kumimoji="1" lang="ko-KR" altLang="en-US" sz="1000" dirty="0" smtClean="0">
                <a:latin typeface="+mn-ea"/>
              </a:rPr>
              <a:t>공주시청 홈페이지</a:t>
            </a:r>
            <a:endParaRPr kumimoji="1" lang="en-US" altLang="ko-KR" sz="1000" dirty="0" smtClean="0">
              <a:latin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484347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" name="제목 3"/>
          <p:cNvSpPr txBox="1">
            <a:spLocks/>
          </p:cNvSpPr>
          <p:nvPr/>
        </p:nvSpPr>
        <p:spPr>
          <a:xfrm>
            <a:off x="57116" y="143344"/>
            <a:ext cx="1726755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4. </a:t>
            </a:r>
            <a:r>
              <a:rPr lang="ko-KR" altLang="en-US" dirty="0" smtClean="0">
                <a:latin typeface="맑은 고딕" panose="020B0503020000020004" pitchFamily="50" charset="-127"/>
              </a:rPr>
              <a:t>재정 현황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10" name="내용 개체 틀 2"/>
          <p:cNvSpPr txBox="1">
            <a:spLocks/>
          </p:cNvSpPr>
          <p:nvPr/>
        </p:nvSpPr>
        <p:spPr>
          <a:xfrm>
            <a:off x="273000" y="688956"/>
            <a:ext cx="9360000" cy="6832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종합적인 수입총액은 증가하고 있으나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수입 총액 중 약 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700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억 원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(16~17%)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이 인건비로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약 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1,100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억 원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(20~25%)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이 운영비로 활용되고 있음</a:t>
            </a:r>
            <a:endParaRPr kumimoji="1" lang="en-US" altLang="ko-KR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2" name="Rectangle 89"/>
          <p:cNvSpPr>
            <a:spLocks noChangeArrowheads="1"/>
          </p:cNvSpPr>
          <p:nvPr/>
        </p:nvSpPr>
        <p:spPr bwMode="auto">
          <a:xfrm>
            <a:off x="6167446" y="5072074"/>
            <a:ext cx="3382876" cy="1500199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90000" tIns="46800" rIns="90000" bIns="46800" anchor="ctr"/>
          <a:lstStyle/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예산 증가 대비 인건비 증가율은 낮은 편이고</a:t>
            </a: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운영비 역시 적정 비율로 유지하고 있음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2008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년도부터 </a:t>
            </a: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2012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년 사이 기본경비도 증가하고 있으나</a:t>
            </a: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10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세출액의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1%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수준으로 전반적으로 재무 효율성이 양호함</a:t>
            </a:r>
            <a:endParaRPr lang="ko-KR" altLang="en-US" sz="11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6" name="직사각형 35"/>
          <p:cNvSpPr/>
          <p:nvPr/>
        </p:nvSpPr>
        <p:spPr>
          <a:xfrm>
            <a:off x="500066" y="1326209"/>
            <a:ext cx="8810652" cy="867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atinLnBrk="0">
              <a:lnSpc>
                <a:spcPct val="120000"/>
              </a:lnSpc>
            </a:pPr>
            <a:r>
              <a:rPr kumimoji="1" lang="en-US" altLang="ko-KR" sz="1050" dirty="0" smtClean="0">
                <a:latin typeface="+mn-ea"/>
              </a:rPr>
              <a:t>※ </a:t>
            </a:r>
            <a:r>
              <a:rPr kumimoji="1" lang="ko-KR" altLang="en-US" sz="1050" dirty="0" smtClean="0">
                <a:latin typeface="+mn-ea"/>
              </a:rPr>
              <a:t>인건비</a:t>
            </a:r>
            <a:r>
              <a:rPr kumimoji="1" lang="en-US" altLang="ko-KR" sz="1050" dirty="0" smtClean="0">
                <a:latin typeface="+mn-ea"/>
              </a:rPr>
              <a:t>: </a:t>
            </a:r>
            <a:r>
              <a:rPr kumimoji="1" lang="ko-KR" altLang="en-US" sz="1050" dirty="0" smtClean="0">
                <a:latin typeface="+mn-ea"/>
              </a:rPr>
              <a:t>급여</a:t>
            </a:r>
            <a:r>
              <a:rPr kumimoji="1" lang="en-US" altLang="ko-KR" sz="1050" dirty="0" smtClean="0">
                <a:latin typeface="+mn-ea"/>
              </a:rPr>
              <a:t>, </a:t>
            </a:r>
            <a:r>
              <a:rPr kumimoji="1" lang="ko-KR" altLang="en-US" sz="1050" dirty="0" smtClean="0">
                <a:latin typeface="+mn-ea"/>
              </a:rPr>
              <a:t>복리후생비</a:t>
            </a:r>
            <a:r>
              <a:rPr kumimoji="1" lang="en-US" altLang="ko-KR" sz="1050" dirty="0" smtClean="0">
                <a:latin typeface="+mn-ea"/>
              </a:rPr>
              <a:t>, </a:t>
            </a:r>
            <a:r>
              <a:rPr kumimoji="1" lang="ko-KR" altLang="en-US" sz="1050" dirty="0" smtClean="0">
                <a:latin typeface="+mn-ea"/>
              </a:rPr>
              <a:t>기타인건비</a:t>
            </a:r>
            <a:r>
              <a:rPr kumimoji="1" lang="en-US" altLang="ko-KR" sz="1050" dirty="0" smtClean="0">
                <a:latin typeface="+mn-ea"/>
              </a:rPr>
              <a:t>, </a:t>
            </a:r>
            <a:r>
              <a:rPr kumimoji="1" lang="ko-KR" altLang="en-US" sz="1050" dirty="0" smtClean="0">
                <a:latin typeface="+mn-ea"/>
              </a:rPr>
              <a:t>퇴직급여</a:t>
            </a:r>
            <a:endParaRPr kumimoji="1" lang="en-US" altLang="ko-KR" sz="1050" dirty="0" smtClean="0">
              <a:latin typeface="+mn-ea"/>
            </a:endParaRPr>
          </a:p>
          <a:p>
            <a:pPr latinLnBrk="0">
              <a:lnSpc>
                <a:spcPct val="120000"/>
              </a:lnSpc>
            </a:pPr>
            <a:r>
              <a:rPr kumimoji="1" lang="en-US" altLang="ko-KR" sz="1050" dirty="0" smtClean="0">
                <a:latin typeface="+mn-ea"/>
              </a:rPr>
              <a:t>※ </a:t>
            </a:r>
            <a:r>
              <a:rPr kumimoji="1" lang="ko-KR" altLang="en-US" sz="1050" dirty="0" smtClean="0">
                <a:latin typeface="+mn-ea"/>
              </a:rPr>
              <a:t>운영비</a:t>
            </a:r>
            <a:r>
              <a:rPr kumimoji="1" lang="en-US" altLang="ko-KR" sz="1050" dirty="0" smtClean="0">
                <a:latin typeface="+mn-ea"/>
              </a:rPr>
              <a:t>: </a:t>
            </a:r>
            <a:r>
              <a:rPr kumimoji="1" lang="ko-KR" altLang="en-US" sz="1050" dirty="0" err="1" smtClean="0">
                <a:latin typeface="+mn-ea"/>
              </a:rPr>
              <a:t>소모품비</a:t>
            </a:r>
            <a:r>
              <a:rPr kumimoji="1" lang="en-US" altLang="ko-KR" sz="1050" dirty="0" smtClean="0">
                <a:latin typeface="+mn-ea"/>
              </a:rPr>
              <a:t>, </a:t>
            </a:r>
            <a:r>
              <a:rPr kumimoji="1" lang="ko-KR" altLang="en-US" sz="1050" dirty="0" smtClean="0">
                <a:latin typeface="+mn-ea"/>
              </a:rPr>
              <a:t>홍보 및 광고비</a:t>
            </a:r>
            <a:r>
              <a:rPr kumimoji="1" lang="en-US" altLang="ko-KR" sz="1050" dirty="0" smtClean="0">
                <a:latin typeface="+mn-ea"/>
              </a:rPr>
              <a:t>, </a:t>
            </a:r>
            <a:r>
              <a:rPr kumimoji="1" lang="ko-KR" altLang="en-US" sz="1050" dirty="0" smtClean="0">
                <a:latin typeface="+mn-ea"/>
              </a:rPr>
              <a:t>각종시설 수선유지비</a:t>
            </a:r>
            <a:r>
              <a:rPr kumimoji="1" lang="en-US" altLang="ko-KR" sz="1050" dirty="0" smtClean="0">
                <a:latin typeface="+mn-ea"/>
              </a:rPr>
              <a:t>, </a:t>
            </a:r>
            <a:r>
              <a:rPr kumimoji="1" lang="ko-KR" altLang="en-US" sz="1050" dirty="0" smtClean="0">
                <a:latin typeface="+mn-ea"/>
              </a:rPr>
              <a:t>위탁대행사업비 등</a:t>
            </a:r>
            <a:endParaRPr kumimoji="1" lang="en-US" altLang="ko-KR" sz="1050" dirty="0" smtClean="0">
              <a:latin typeface="+mn-ea"/>
            </a:endParaRPr>
          </a:p>
          <a:p>
            <a:pPr latinLnBrk="0">
              <a:lnSpc>
                <a:spcPct val="120000"/>
              </a:lnSpc>
            </a:pPr>
            <a:r>
              <a:rPr kumimoji="1" lang="en-US" altLang="ko-KR" sz="1050" dirty="0" smtClean="0">
                <a:latin typeface="+mn-ea"/>
              </a:rPr>
              <a:t>※ </a:t>
            </a:r>
            <a:r>
              <a:rPr kumimoji="1" lang="ko-KR" altLang="en-US" sz="1050" dirty="0" smtClean="0">
                <a:latin typeface="+mn-ea"/>
              </a:rPr>
              <a:t>이전비용</a:t>
            </a:r>
            <a:r>
              <a:rPr kumimoji="1" lang="en-US" altLang="ko-KR" sz="1050" dirty="0" smtClean="0">
                <a:latin typeface="+mn-ea"/>
              </a:rPr>
              <a:t>: </a:t>
            </a:r>
            <a:r>
              <a:rPr kumimoji="1" lang="ko-KR" altLang="en-US" sz="1050" dirty="0" err="1" smtClean="0">
                <a:latin typeface="+mn-ea"/>
              </a:rPr>
              <a:t>지자체간</a:t>
            </a:r>
            <a:r>
              <a:rPr kumimoji="1" lang="ko-KR" altLang="en-US" sz="1050" dirty="0" smtClean="0">
                <a:latin typeface="+mn-ea"/>
              </a:rPr>
              <a:t> 부담금</a:t>
            </a:r>
            <a:r>
              <a:rPr kumimoji="1" lang="en-US" altLang="ko-KR" sz="1050" dirty="0" smtClean="0">
                <a:latin typeface="+mn-ea"/>
              </a:rPr>
              <a:t>, </a:t>
            </a:r>
            <a:r>
              <a:rPr kumimoji="1" lang="ko-KR" altLang="en-US" sz="1050" dirty="0" smtClean="0">
                <a:latin typeface="+mn-ea"/>
              </a:rPr>
              <a:t>교육기관운영보조금</a:t>
            </a:r>
            <a:r>
              <a:rPr kumimoji="1" lang="en-US" altLang="ko-KR" sz="1050" dirty="0" smtClean="0">
                <a:latin typeface="+mn-ea"/>
              </a:rPr>
              <a:t>, </a:t>
            </a:r>
            <a:r>
              <a:rPr kumimoji="1" lang="ko-KR" altLang="en-US" sz="1050" dirty="0" smtClean="0">
                <a:latin typeface="+mn-ea"/>
              </a:rPr>
              <a:t>민간보조금</a:t>
            </a:r>
            <a:r>
              <a:rPr kumimoji="1" lang="en-US" altLang="ko-KR" sz="1050" dirty="0" smtClean="0">
                <a:latin typeface="+mn-ea"/>
              </a:rPr>
              <a:t>, </a:t>
            </a:r>
            <a:r>
              <a:rPr kumimoji="1" lang="ko-KR" altLang="en-US" sz="1050" dirty="0" smtClean="0">
                <a:latin typeface="+mn-ea"/>
              </a:rPr>
              <a:t>출연금</a:t>
            </a:r>
            <a:r>
              <a:rPr kumimoji="1" lang="en-US" altLang="ko-KR" sz="1050" dirty="0" smtClean="0">
                <a:latin typeface="+mn-ea"/>
              </a:rPr>
              <a:t>, </a:t>
            </a:r>
            <a:r>
              <a:rPr kumimoji="1" lang="ko-KR" altLang="en-US" sz="1050" dirty="0" smtClean="0">
                <a:latin typeface="+mn-ea"/>
              </a:rPr>
              <a:t>기타이전비용 등</a:t>
            </a:r>
            <a:endParaRPr kumimoji="1" lang="en-US" altLang="ko-KR" sz="1050" dirty="0" smtClean="0">
              <a:latin typeface="+mn-ea"/>
            </a:endParaRPr>
          </a:p>
          <a:p>
            <a:pPr latinLnBrk="0">
              <a:lnSpc>
                <a:spcPct val="120000"/>
              </a:lnSpc>
            </a:pPr>
            <a:r>
              <a:rPr kumimoji="1" lang="en-US" altLang="ko-KR" sz="1050" dirty="0" smtClean="0">
                <a:latin typeface="+mn-ea"/>
              </a:rPr>
              <a:t>※ </a:t>
            </a:r>
            <a:r>
              <a:rPr kumimoji="1" lang="ko-KR" altLang="en-US" sz="1050" dirty="0" smtClean="0">
                <a:latin typeface="+mn-ea"/>
              </a:rPr>
              <a:t>기타비용</a:t>
            </a:r>
            <a:r>
              <a:rPr kumimoji="1" lang="en-US" altLang="ko-KR" sz="1050" dirty="0" smtClean="0">
                <a:latin typeface="+mn-ea"/>
              </a:rPr>
              <a:t>: </a:t>
            </a:r>
            <a:r>
              <a:rPr kumimoji="1" lang="ko-KR" altLang="en-US" sz="1050" dirty="0" smtClean="0">
                <a:latin typeface="+mn-ea"/>
              </a:rPr>
              <a:t>감가상각비</a:t>
            </a:r>
            <a:r>
              <a:rPr kumimoji="1" lang="en-US" altLang="ko-KR" sz="1050" dirty="0" smtClean="0">
                <a:latin typeface="+mn-ea"/>
              </a:rPr>
              <a:t>, </a:t>
            </a:r>
            <a:r>
              <a:rPr kumimoji="1" lang="ko-KR" altLang="en-US" sz="1050" dirty="0" err="1" smtClean="0">
                <a:latin typeface="+mn-ea"/>
              </a:rPr>
              <a:t>대손상각비</a:t>
            </a:r>
            <a:r>
              <a:rPr kumimoji="1" lang="ko-KR" altLang="en-US" sz="1050" dirty="0" smtClean="0">
                <a:latin typeface="+mn-ea"/>
              </a:rPr>
              <a:t> 등</a:t>
            </a:r>
            <a:endParaRPr kumimoji="1" lang="en-US" altLang="ko-KR" sz="1050" dirty="0" smtClean="0">
              <a:latin typeface="+mn-ea"/>
            </a:endParaRPr>
          </a:p>
        </p:txBody>
      </p:sp>
      <p:sp>
        <p:nvSpPr>
          <p:cNvPr id="13" name="Rectangle 21"/>
          <p:cNvSpPr>
            <a:spLocks noChangeArrowheads="1"/>
          </p:cNvSpPr>
          <p:nvPr/>
        </p:nvSpPr>
        <p:spPr bwMode="auto">
          <a:xfrm>
            <a:off x="333185" y="2520569"/>
            <a:ext cx="5691062" cy="4051704"/>
          </a:xfrm>
          <a:prstGeom prst="rect">
            <a:avLst/>
          </a:prstGeom>
          <a:solidFill>
            <a:srgbClr val="FFFFFF"/>
          </a:solidFill>
          <a:ln w="9525" algn="ctr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ko-KR" altLang="en-US" sz="1100" b="1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4" name="Text Box 350"/>
          <p:cNvSpPr txBox="1">
            <a:spLocks noChangeArrowheads="1"/>
          </p:cNvSpPr>
          <p:nvPr/>
        </p:nvSpPr>
        <p:spPr bwMode="auto">
          <a:xfrm>
            <a:off x="4180555" y="2593070"/>
            <a:ext cx="1774285" cy="24840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 lIns="90000" tIns="46800" rIns="90000" bIns="46800">
            <a:spAutoFit/>
          </a:bodyPr>
          <a:lstStyle/>
          <a:p>
            <a:pPr algn="r">
              <a:spcBef>
                <a:spcPct val="50000"/>
              </a:spcBef>
              <a:buNone/>
            </a:pPr>
            <a:r>
              <a:rPr lang="en-US" altLang="ko-KR" sz="1000" dirty="0" smtClean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1000" dirty="0" smtClean="0">
                <a:latin typeface="맑은 고딕" pitchFamily="50" charset="-127"/>
                <a:ea typeface="맑은 고딕" pitchFamily="50" charset="-127"/>
              </a:rPr>
              <a:t>단위</a:t>
            </a:r>
            <a:r>
              <a:rPr lang="en-US" altLang="ko-KR" sz="1000" dirty="0">
                <a:latin typeface="맑은 고딕" pitchFamily="50" charset="-127"/>
                <a:ea typeface="맑은 고딕" pitchFamily="50" charset="-127"/>
              </a:rPr>
              <a:t>: </a:t>
            </a:r>
            <a:r>
              <a:rPr lang="ko-KR" altLang="en-US" sz="1000" dirty="0" err="1" smtClean="0">
                <a:latin typeface="맑은 고딕" pitchFamily="50" charset="-127"/>
                <a:ea typeface="맑은 고딕" pitchFamily="50" charset="-127"/>
              </a:rPr>
              <a:t>백만원</a:t>
            </a:r>
            <a:r>
              <a:rPr lang="en-US" altLang="ko-KR" sz="1000" dirty="0" smtClean="0">
                <a:latin typeface="맑은 고딕" pitchFamily="50" charset="-127"/>
                <a:ea typeface="맑은 고딕" pitchFamily="50" charset="-127"/>
              </a:rPr>
              <a:t>)</a:t>
            </a:r>
            <a:endParaRPr lang="ko-KR" altLang="en-US" sz="100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15" name="차트 14"/>
          <p:cNvGraphicFramePr/>
          <p:nvPr>
            <p:extLst>
              <p:ext uri="{D42A27DB-BD31-4B8C-83A1-F6EECF244321}">
                <p14:modId xmlns:p14="http://schemas.microsoft.com/office/powerpoint/2010/main" val="3612385021"/>
              </p:ext>
            </p:extLst>
          </p:nvPr>
        </p:nvGraphicFramePr>
        <p:xfrm>
          <a:off x="259431" y="2643181"/>
          <a:ext cx="5405941" cy="41434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6" name="직사각형 15"/>
          <p:cNvSpPr/>
          <p:nvPr/>
        </p:nvSpPr>
        <p:spPr>
          <a:xfrm>
            <a:off x="332876" y="2196573"/>
            <a:ext cx="5691695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/>
            <a:r>
              <a:rPr lang="ko-KR" altLang="en-US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공주시청 재정 운영 </a:t>
            </a:r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현황</a:t>
            </a:r>
            <a:endParaRPr lang="en-US" altLang="ko-KR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7" name="오른쪽 대괄호 36"/>
          <p:cNvSpPr/>
          <p:nvPr/>
        </p:nvSpPr>
        <p:spPr>
          <a:xfrm>
            <a:off x="5450474" y="3581401"/>
            <a:ext cx="139908" cy="2088000"/>
          </a:xfrm>
          <a:prstGeom prst="rightBracket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TextBox 37"/>
          <p:cNvSpPr txBox="1"/>
          <p:nvPr/>
        </p:nvSpPr>
        <p:spPr>
          <a:xfrm>
            <a:off x="5367184" y="4214818"/>
            <a:ext cx="17488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1100" b="1" dirty="0" smtClean="0"/>
              <a:t>비용총계</a:t>
            </a:r>
          </a:p>
        </p:txBody>
      </p:sp>
      <p:sp>
        <p:nvSpPr>
          <p:cNvPr id="39" name="오른쪽 대괄호 38"/>
          <p:cNvSpPr/>
          <p:nvPr/>
        </p:nvSpPr>
        <p:spPr>
          <a:xfrm>
            <a:off x="5450474" y="2933697"/>
            <a:ext cx="139908" cy="576000"/>
          </a:xfrm>
          <a:prstGeom prst="rightBracket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직사각형 39"/>
          <p:cNvSpPr/>
          <p:nvPr/>
        </p:nvSpPr>
        <p:spPr>
          <a:xfrm>
            <a:off x="5367184" y="3012554"/>
            <a:ext cx="174885" cy="432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1100" b="1" dirty="0" smtClean="0"/>
              <a:t>차액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5710546" y="3786190"/>
            <a:ext cx="17488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1100" b="1" dirty="0" smtClean="0"/>
              <a:t>수익총계</a:t>
            </a:r>
          </a:p>
        </p:txBody>
      </p:sp>
      <p:pic>
        <p:nvPicPr>
          <p:cNvPr id="25" name="Picture 3" descr="C:\Users\Asus N55SF\Desktop\그림1.png"/>
          <p:cNvPicPr>
            <a:picLocks noChangeAspect="1" noChangeArrowheads="1"/>
          </p:cNvPicPr>
          <p:nvPr/>
        </p:nvPicPr>
        <p:blipFill>
          <a:blip r:embed="rId3"/>
          <a:srcRect l="18965" t="15428" r="7531" b="3871"/>
          <a:stretch>
            <a:fillRect/>
          </a:stretch>
        </p:blipFill>
        <p:spPr bwMode="auto">
          <a:xfrm>
            <a:off x="6167446" y="2571744"/>
            <a:ext cx="3370231" cy="2071702"/>
          </a:xfrm>
          <a:prstGeom prst="rect">
            <a:avLst/>
          </a:prstGeom>
          <a:noFill/>
        </p:spPr>
      </p:pic>
      <p:sp>
        <p:nvSpPr>
          <p:cNvPr id="18" name="Text Box 6"/>
          <p:cNvSpPr txBox="1">
            <a:spLocks noChangeArrowheads="1"/>
          </p:cNvSpPr>
          <p:nvPr/>
        </p:nvSpPr>
        <p:spPr bwMode="auto">
          <a:xfrm>
            <a:off x="6167446" y="4696454"/>
            <a:ext cx="3382876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>
            <a:defPPr>
              <a:defRPr lang="ko-KR"/>
            </a:defPPr>
            <a:lvl1pPr algn="ctr" latinLnBrk="0">
              <a:buFont typeface="Wingdings" pitchFamily="2" charset="2"/>
              <a:buNone/>
              <a:defRPr>
                <a:solidFill>
                  <a:prstClr val="white"/>
                </a:solidFill>
                <a:latin typeface="+mn-ea"/>
                <a:ea typeface="+mn-ea"/>
              </a:defRPr>
            </a:lvl1pPr>
          </a:lstStyle>
          <a:p>
            <a:r>
              <a:rPr lang="ko-KR" altLang="en-US" sz="14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시사점</a:t>
            </a:r>
          </a:p>
        </p:txBody>
      </p:sp>
      <p:sp>
        <p:nvSpPr>
          <p:cNvPr id="27" name="Text Box 6"/>
          <p:cNvSpPr txBox="1">
            <a:spLocks noChangeArrowheads="1"/>
          </p:cNvSpPr>
          <p:nvPr/>
        </p:nvSpPr>
        <p:spPr bwMode="auto">
          <a:xfrm>
            <a:off x="6167446" y="2196573"/>
            <a:ext cx="3382876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>
            <a:defPPr>
              <a:defRPr lang="ko-KR"/>
            </a:defPPr>
            <a:lvl1pPr algn="ctr" latinLnBrk="0">
              <a:buFont typeface="Wingdings" pitchFamily="2" charset="2"/>
              <a:buNone/>
              <a:defRPr>
                <a:solidFill>
                  <a:prstClr val="white"/>
                </a:solidFill>
                <a:latin typeface="+mn-ea"/>
                <a:ea typeface="+mn-ea"/>
              </a:defRPr>
            </a:lvl1pPr>
          </a:lstStyle>
          <a:p>
            <a:r>
              <a:rPr lang="ko-KR" altLang="en-US" sz="14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연도별 기본경비 변화</a:t>
            </a:r>
          </a:p>
        </p:txBody>
      </p:sp>
      <p:sp>
        <p:nvSpPr>
          <p:cNvPr id="28" name="Text Box 350"/>
          <p:cNvSpPr txBox="1">
            <a:spLocks noChangeArrowheads="1"/>
          </p:cNvSpPr>
          <p:nvPr/>
        </p:nvSpPr>
        <p:spPr bwMode="auto">
          <a:xfrm>
            <a:off x="7739082" y="2571744"/>
            <a:ext cx="1774285" cy="24840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 lIns="90000" tIns="46800" rIns="90000" bIns="46800">
            <a:spAutoFit/>
          </a:bodyPr>
          <a:lstStyle/>
          <a:p>
            <a:pPr algn="r">
              <a:spcBef>
                <a:spcPct val="50000"/>
              </a:spcBef>
              <a:buNone/>
            </a:pPr>
            <a:r>
              <a:rPr lang="en-US" altLang="ko-KR" sz="1000" dirty="0" smtClean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1000" dirty="0" smtClean="0">
                <a:latin typeface="맑은 고딕" pitchFamily="50" charset="-127"/>
                <a:ea typeface="맑은 고딕" pitchFamily="50" charset="-127"/>
              </a:rPr>
              <a:t>단위</a:t>
            </a:r>
            <a:r>
              <a:rPr lang="en-US" altLang="ko-KR" sz="1000" dirty="0">
                <a:latin typeface="맑은 고딕" pitchFamily="50" charset="-127"/>
                <a:ea typeface="맑은 고딕" pitchFamily="50" charset="-127"/>
              </a:rPr>
              <a:t>: </a:t>
            </a:r>
            <a:r>
              <a:rPr lang="ko-KR" altLang="en-US" sz="1000" dirty="0" err="1" smtClean="0">
                <a:latin typeface="맑은 고딕" pitchFamily="50" charset="-127"/>
                <a:ea typeface="맑은 고딕" pitchFamily="50" charset="-127"/>
              </a:rPr>
              <a:t>백만원</a:t>
            </a:r>
            <a:r>
              <a:rPr lang="en-US" altLang="ko-KR" sz="1000" dirty="0" smtClean="0">
                <a:latin typeface="맑은 고딕" pitchFamily="50" charset="-127"/>
                <a:ea typeface="맑은 고딕" pitchFamily="50" charset="-127"/>
              </a:rPr>
              <a:t>, %)</a:t>
            </a:r>
            <a:endParaRPr lang="ko-KR" altLang="en-US" sz="100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" name="Text Box 10"/>
          <p:cNvSpPr txBox="1">
            <a:spLocks noChangeArrowheads="1"/>
          </p:cNvSpPr>
          <p:nvPr/>
        </p:nvSpPr>
        <p:spPr bwMode="auto">
          <a:xfrm>
            <a:off x="355678" y="6418384"/>
            <a:ext cx="3954380" cy="153888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r>
              <a:rPr kumimoji="1" lang="en-US" altLang="ko-KR" sz="1000" dirty="0" smtClean="0">
                <a:latin typeface="+mn-ea"/>
              </a:rPr>
              <a:t>※ Source: </a:t>
            </a:r>
            <a:r>
              <a:rPr kumimoji="1" lang="ko-KR" altLang="en-US" sz="1000" dirty="0" smtClean="0">
                <a:latin typeface="+mn-ea"/>
              </a:rPr>
              <a:t>공주시청 통계연보 </a:t>
            </a:r>
            <a:r>
              <a:rPr kumimoji="1" lang="en-US" altLang="ko-KR" sz="1000" dirty="0" smtClean="0">
                <a:latin typeface="+mn-ea"/>
              </a:rPr>
              <a:t>(2008~2013), </a:t>
            </a:r>
            <a:r>
              <a:rPr kumimoji="1" lang="ko-KR" altLang="en-US" sz="1000" dirty="0" smtClean="0">
                <a:latin typeface="+mn-ea"/>
              </a:rPr>
              <a:t>공주시청 홈페이지</a:t>
            </a:r>
            <a:endParaRPr kumimoji="1" lang="en-US" altLang="ko-KR" sz="1000" dirty="0" smtClean="0">
              <a:latin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직사각형 34"/>
          <p:cNvSpPr/>
          <p:nvPr/>
        </p:nvSpPr>
        <p:spPr>
          <a:xfrm>
            <a:off x="679826" y="5572140"/>
            <a:ext cx="8730000" cy="77710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26000" indent="-126000" latinLnBrk="0">
              <a:lnSpc>
                <a:spcPct val="120000"/>
              </a:lnSpc>
              <a:buFont typeface="Wingdings" pitchFamily="2" charset="2"/>
              <a:buChar char="§"/>
            </a:pPr>
            <a:r>
              <a:rPr lang="ko-KR" altLang="en-US" sz="1100" dirty="0" err="1" smtClean="0">
                <a:solidFill>
                  <a:prstClr val="black"/>
                </a:solidFill>
                <a:latin typeface="+mn-ea"/>
              </a:rPr>
              <a:t>복지과</a:t>
            </a:r>
            <a:r>
              <a:rPr lang="en-US" altLang="ko-KR" sz="11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100" dirty="0" err="1" smtClean="0">
                <a:solidFill>
                  <a:prstClr val="black"/>
                </a:solidFill>
                <a:latin typeface="+mn-ea"/>
              </a:rPr>
              <a:t>문화재과</a:t>
            </a:r>
            <a:r>
              <a:rPr lang="en-US" altLang="ko-KR" sz="11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100" dirty="0" smtClean="0">
                <a:solidFill>
                  <a:prstClr val="black"/>
                </a:solidFill>
                <a:latin typeface="+mn-ea"/>
              </a:rPr>
              <a:t>안전관리과</a:t>
            </a:r>
            <a:r>
              <a:rPr lang="en-US" altLang="ko-KR" sz="11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100" dirty="0" smtClean="0">
                <a:solidFill>
                  <a:prstClr val="black"/>
                </a:solidFill>
                <a:latin typeface="+mn-ea"/>
              </a:rPr>
              <a:t>산림과</a:t>
            </a:r>
            <a:r>
              <a:rPr lang="en-US" altLang="ko-KR" sz="1100" dirty="0" smtClean="0">
                <a:solidFill>
                  <a:prstClr val="black"/>
                </a:solidFill>
                <a:latin typeface="+mn-ea"/>
              </a:rPr>
              <a:t>, </a:t>
            </a:r>
            <a:r>
              <a:rPr lang="ko-KR" altLang="en-US" sz="1100" dirty="0" smtClean="0">
                <a:solidFill>
                  <a:prstClr val="black"/>
                </a:solidFill>
                <a:latin typeface="+mn-ea"/>
              </a:rPr>
              <a:t>농업과의 사업비 규모가 상대적으로 높은 편임</a:t>
            </a:r>
            <a:endParaRPr lang="en-US" altLang="ko-KR" sz="1100" dirty="0" smtClean="0">
              <a:solidFill>
                <a:prstClr val="black"/>
              </a:solidFill>
              <a:latin typeface="+mn-ea"/>
            </a:endParaRPr>
          </a:p>
          <a:p>
            <a:pPr marL="126000" indent="-126000" latinLnBrk="0">
              <a:lnSpc>
                <a:spcPct val="120000"/>
              </a:lnSpc>
              <a:buFont typeface="Wingdings" pitchFamily="2" charset="2"/>
              <a:buChar char="§"/>
            </a:pPr>
            <a:r>
              <a:rPr lang="ko-KR" altLang="en-US" sz="1100" dirty="0" smtClean="0">
                <a:solidFill>
                  <a:prstClr val="black"/>
                </a:solidFill>
                <a:latin typeface="+mn-ea"/>
              </a:rPr>
              <a:t>공공사업개발과는 복합연수단지 조성사업의 가시화로 </a:t>
            </a:r>
            <a:r>
              <a:rPr lang="en-US" altLang="ko-KR" sz="1100" dirty="0" smtClean="0">
                <a:solidFill>
                  <a:prstClr val="black"/>
                </a:solidFill>
                <a:latin typeface="+mn-ea"/>
              </a:rPr>
              <a:t>4,000</a:t>
            </a:r>
            <a:r>
              <a:rPr lang="ko-KR" altLang="en-US" sz="1100" dirty="0" err="1" smtClean="0">
                <a:solidFill>
                  <a:prstClr val="black"/>
                </a:solidFill>
                <a:latin typeface="+mn-ea"/>
              </a:rPr>
              <a:t>억원대의</a:t>
            </a:r>
            <a:r>
              <a:rPr lang="ko-KR" altLang="en-US" sz="1100" dirty="0" smtClean="0">
                <a:solidFill>
                  <a:prstClr val="black"/>
                </a:solidFill>
                <a:latin typeface="+mn-ea"/>
              </a:rPr>
              <a:t> 사업 유치 가능성이 있음</a:t>
            </a:r>
            <a:endParaRPr lang="en-US" altLang="ko-KR" sz="1100" dirty="0" smtClean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8484347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" name="제목 3"/>
          <p:cNvSpPr txBox="1">
            <a:spLocks/>
          </p:cNvSpPr>
          <p:nvPr/>
        </p:nvSpPr>
        <p:spPr>
          <a:xfrm>
            <a:off x="57116" y="143344"/>
            <a:ext cx="2496196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5. </a:t>
            </a:r>
            <a:r>
              <a:rPr lang="ko-KR" altLang="en-US" dirty="0" err="1" smtClean="0">
                <a:latin typeface="맑은 고딕" panose="020B0503020000020004" pitchFamily="50" charset="-127"/>
              </a:rPr>
              <a:t>조직별</a:t>
            </a:r>
            <a:r>
              <a:rPr lang="ko-KR" altLang="en-US" dirty="0" smtClean="0">
                <a:latin typeface="맑은 고딕" panose="020B0503020000020004" pitchFamily="50" charset="-127"/>
              </a:rPr>
              <a:t> 예산규모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23" name="내용 개체 틀 2"/>
          <p:cNvSpPr txBox="1">
            <a:spLocks/>
          </p:cNvSpPr>
          <p:nvPr/>
        </p:nvSpPr>
        <p:spPr>
          <a:xfrm>
            <a:off x="273000" y="688956"/>
            <a:ext cx="9360000" cy="6832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2014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년을 기준으로 </a:t>
            </a:r>
            <a:r>
              <a:rPr kumimoji="1" lang="ko-KR" altLang="en-US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조직별로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완료되거나 추진중인 사업의 총 사업비 현황과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각 </a:t>
            </a:r>
            <a:r>
              <a:rPr kumimoji="1" lang="ko-KR" altLang="en-US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조직별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1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차 추경 이후 예산액은 다음과 같음</a:t>
            </a:r>
            <a:endParaRPr kumimoji="1" lang="en-US" altLang="ko-KR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pSp>
        <p:nvGrpSpPr>
          <p:cNvPr id="2" name="그룹 32"/>
          <p:cNvGrpSpPr/>
          <p:nvPr/>
        </p:nvGrpSpPr>
        <p:grpSpPr>
          <a:xfrm>
            <a:off x="427006" y="1312850"/>
            <a:ext cx="8991662" cy="4102446"/>
            <a:chOff x="595282" y="1684008"/>
            <a:chExt cx="8991662" cy="4102446"/>
          </a:xfrm>
        </p:grpSpPr>
        <p:graphicFrame>
          <p:nvGraphicFramePr>
            <p:cNvPr id="12" name="차트 11"/>
            <p:cNvGraphicFramePr/>
            <p:nvPr/>
          </p:nvGraphicFramePr>
          <p:xfrm>
            <a:off x="595282" y="1684008"/>
            <a:ext cx="8991662" cy="410244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9" name="직사각형 8"/>
            <p:cNvSpPr/>
            <p:nvPr/>
          </p:nvSpPr>
          <p:spPr>
            <a:xfrm>
              <a:off x="6348422" y="1713358"/>
              <a:ext cx="564442" cy="21544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800" dirty="0" smtClean="0"/>
                <a:t>467,382</a:t>
              </a:r>
              <a:endParaRPr lang="ko-KR" altLang="en-US" dirty="0"/>
            </a:p>
          </p:txBody>
        </p:sp>
        <p:sp>
          <p:nvSpPr>
            <p:cNvPr id="30" name="직사각형 29"/>
            <p:cNvSpPr/>
            <p:nvPr/>
          </p:nvSpPr>
          <p:spPr>
            <a:xfrm rot="20455495">
              <a:off x="6461338" y="2237958"/>
              <a:ext cx="360000" cy="180000"/>
            </a:xfrm>
            <a:prstGeom prst="rect">
              <a:avLst/>
            </a:prstGeom>
            <a:solidFill>
              <a:schemeClr val="bg1"/>
            </a:solidFill>
            <a:ln w="12700">
              <a:noFill/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 smtClean="0">
                <a:solidFill>
                  <a:schemeClr val="tx1"/>
                </a:solidFill>
                <a:latin typeface="+mn-ea"/>
              </a:endParaRPr>
            </a:p>
          </p:txBody>
        </p:sp>
        <p:cxnSp>
          <p:nvCxnSpPr>
            <p:cNvPr id="31" name="직선 연결선 30"/>
            <p:cNvCxnSpPr/>
            <p:nvPr/>
          </p:nvCxnSpPr>
          <p:spPr>
            <a:xfrm rot="20455495">
              <a:off x="6425071" y="2238755"/>
              <a:ext cx="432000" cy="0"/>
            </a:xfrm>
            <a:prstGeom prst="lin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2" name="직선 연결선 31"/>
            <p:cNvCxnSpPr/>
            <p:nvPr/>
          </p:nvCxnSpPr>
          <p:spPr>
            <a:xfrm rot="20455495">
              <a:off x="6425071" y="2416491"/>
              <a:ext cx="432000" cy="0"/>
            </a:xfrm>
            <a:prstGeom prst="lin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34" name="AutoShape 12"/>
          <p:cNvSpPr>
            <a:spLocks noChangeArrowheads="1"/>
          </p:cNvSpPr>
          <p:nvPr/>
        </p:nvSpPr>
        <p:spPr bwMode="auto">
          <a:xfrm>
            <a:off x="333344" y="5572140"/>
            <a:ext cx="360000" cy="777100"/>
          </a:xfrm>
          <a:prstGeom prst="homePlate">
            <a:avLst>
              <a:gd name="adj" fmla="val 0"/>
            </a:avLst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2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시</a:t>
            </a:r>
            <a:endParaRPr lang="en-US" altLang="ko-KR" sz="12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2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사</a:t>
            </a:r>
            <a:endParaRPr lang="en-US" altLang="ko-KR" sz="12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latinLnBrk="0">
              <a:buFont typeface="Wingdings" pitchFamily="2" charset="2"/>
              <a:buNone/>
            </a:pPr>
            <a:r>
              <a:rPr lang="ko-KR" altLang="en-US" sz="12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점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8230718" y="1396829"/>
            <a:ext cx="108000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>
                <a:latin typeface="+mn-ea"/>
              </a:rPr>
              <a:t>(</a:t>
            </a:r>
            <a:r>
              <a:rPr lang="ko-KR" altLang="en-US" sz="1000" dirty="0" smtClean="0">
                <a:latin typeface="+mn-ea"/>
              </a:rPr>
              <a:t>단위</a:t>
            </a:r>
            <a:r>
              <a:rPr lang="en-US" altLang="ko-KR" sz="1000" dirty="0" smtClean="0">
                <a:latin typeface="+mn-ea"/>
              </a:rPr>
              <a:t>: </a:t>
            </a:r>
            <a:r>
              <a:rPr lang="ko-KR" altLang="en-US" sz="1000" dirty="0" err="1" smtClean="0">
                <a:latin typeface="+mn-ea"/>
              </a:rPr>
              <a:t>백만원</a:t>
            </a:r>
            <a:r>
              <a:rPr lang="en-US" altLang="ko-KR" sz="1000" dirty="0" smtClean="0">
                <a:latin typeface="+mn-ea"/>
              </a:rPr>
              <a:t>)</a:t>
            </a:r>
            <a:endParaRPr lang="ko-KR" altLang="en-US" sz="1000" dirty="0" err="1" smtClean="0">
              <a:latin typeface="+mn-ea"/>
            </a:endParaRPr>
          </a:p>
        </p:txBody>
      </p:sp>
      <p:sp>
        <p:nvSpPr>
          <p:cNvPr id="14" name="Text Box 10"/>
          <p:cNvSpPr txBox="1">
            <a:spLocks noChangeArrowheads="1"/>
          </p:cNvSpPr>
          <p:nvPr/>
        </p:nvSpPr>
        <p:spPr bwMode="auto">
          <a:xfrm>
            <a:off x="355678" y="5275376"/>
            <a:ext cx="3954380" cy="153888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r>
              <a:rPr kumimoji="1" lang="en-US" altLang="ko-KR" sz="1000" dirty="0" smtClean="0">
                <a:latin typeface="+mn-ea"/>
              </a:rPr>
              <a:t>※ Source: </a:t>
            </a:r>
            <a:r>
              <a:rPr kumimoji="1" lang="ko-KR" altLang="en-US" sz="1000" dirty="0" smtClean="0">
                <a:latin typeface="+mn-ea"/>
              </a:rPr>
              <a:t>공주시청 내부 자료 </a:t>
            </a:r>
            <a:r>
              <a:rPr kumimoji="1" lang="en-US" altLang="ko-KR" sz="1000" dirty="0" smtClean="0">
                <a:latin typeface="+mn-ea"/>
              </a:rPr>
              <a:t>(</a:t>
            </a:r>
            <a:r>
              <a:rPr kumimoji="1" lang="ko-KR" altLang="en-US" sz="1000" dirty="0" smtClean="0">
                <a:latin typeface="+mn-ea"/>
              </a:rPr>
              <a:t>휴직</a:t>
            </a:r>
            <a:r>
              <a:rPr kumimoji="1" lang="en-US" altLang="ko-KR" sz="1000" dirty="0" smtClean="0">
                <a:latin typeface="+mn-ea"/>
              </a:rPr>
              <a:t>, </a:t>
            </a:r>
            <a:r>
              <a:rPr kumimoji="1" lang="ko-KR" altLang="en-US" sz="1000" dirty="0" smtClean="0">
                <a:latin typeface="+mn-ea"/>
              </a:rPr>
              <a:t>파견제외 직원명부</a:t>
            </a:r>
            <a:r>
              <a:rPr kumimoji="1" lang="en-US" altLang="ko-KR" sz="1000" dirty="0" smtClean="0">
                <a:latin typeface="+mn-ea"/>
              </a:rPr>
              <a:t>)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/>
        </p:nvGraphicFramePr>
        <p:xfrm>
          <a:off x="330165" y="1116103"/>
          <a:ext cx="9216000" cy="5456171"/>
        </p:xfrm>
        <a:graphic>
          <a:graphicData uri="http://schemas.openxmlformats.org/drawingml/2006/table">
            <a:tbl>
              <a:tblPr/>
              <a:tblGrid>
                <a:gridCol w="552135"/>
                <a:gridCol w="8663865"/>
              </a:tblGrid>
              <a:tr h="162399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err="1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조직명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주요업무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796608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시정</a:t>
                      </a:r>
                      <a:endParaRPr lang="en-US" altLang="ko-KR" sz="1000" b="0" i="0" u="none" strike="noStrike" dirty="0" smtClean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담당관실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시 행정의 종합 조정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시정의 주요시책 추진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행정지원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홍보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교육지원 및 의전에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여론대화 행정 및 지방행정의 여론 수렴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각종 대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내외 의전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의식행사에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선거 및 국민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주민투표에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주민등록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인감관계 업무 및 국외이민 출국자 관리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사업소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읍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면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동 행정 육성지도 및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종합 평가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행정구역의 명칭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위치 및 구역의 조정에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산하 행정기관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하부 행정기구 등의 조직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주민자치센터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설치 및 운영 지원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직장 자체방호 계획 수립 시행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행정협의회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민주평화통일자문회의 운영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공무 국외연수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(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여행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)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에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국내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외 자매도시 및 우호협력도시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각종 위원회 운영 총괄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각종 사회단체 지원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지도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그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밖에 시정 운영과 관련된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그 밖에 타 담당관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단에 해당되지 아니하는 사무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0951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기록사진 촬영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기록보존 및 시정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홍보판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 관리에 관한 사항 총괄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시보 및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시정지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 등 홍보간행물 발간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시정 홍보자료 제작 및 시 견학자에 대한 안내 홍보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SNS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를 활용한 홍보 및 서비스 제공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보도자료 제공 및 언론매체에 보도된 시정기록 수집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관리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잘못된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언론보도에 대한 대응 및 해명 등에 관한 사항 총괄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0951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산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학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관 협력에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「평생교육법」에 관한 사항 총괄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교육경비 보조에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공주시 장학재단 운영지원 및 각종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장학회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 지원에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“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공주 한민족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교육특구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”에 관한 사항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시장 업무추진비 집행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0951">
                <a:tc rowSpan="5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기획</a:t>
                      </a:r>
                      <a:endParaRPr lang="en-US" altLang="ko-KR" sz="1000" b="0" i="0" u="none" strike="noStrike" dirty="0" smtClean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담당관실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시 미래비전 설정 및 정책 개발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시정 종합 기획 수립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시장 공약사항 추진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대통령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국무총리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장관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도지사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시장 지시사항 처리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공공기관 유치에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시정조정위원회 운영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공무원 및 시민제안제도 운영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부시장 업무추진비 집행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그 밖에 기획업무에 관한 사항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재정 운영계획 수립 및 시행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예산편성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배정 및 집행사항 지도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감독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도비 보조금 관리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자치법규 제정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개정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폐지 등 법제에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소송 수행에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각종 통계 및 자료관 운영에 관한 사항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의회관련 업무 지원 및 협조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시정의 심사분석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자체평가에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시정 평가 및 성과관리에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국가 및 지방 균형발전 사업 총괄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서울사무소 운영에 관한 사항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79504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인사</a:t>
                      </a:r>
                      <a:endParaRPr lang="en-US" altLang="ko-KR" sz="1000" b="0" i="0" u="none" strike="noStrike" dirty="0" smtClean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담당관실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행정능률 향상 및 행정혁신에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문서의 생산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유통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보존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보안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공인관리에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공공기관 정보공개에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행정 규제 및 행정서비스 헌장 운영 총괄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당직근무 명령 및 복무지도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감독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직장민방위대 및 직장예비군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「사무관리규정」에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시장 및 부시장의 사무 인계인수에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사무위임 전결 처리 규칙에 관한 사항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0951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인사행정의 종합 기획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조정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행정기구 및 정원에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공무원 임면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징계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표창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보수 등 인사관리에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공주시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무기계약근로자의 정수 책정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채용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인사에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공무원 교육에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그 밖에 공무원과 무기계약근로자 등의 인사 등 총괄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7950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공무원의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후생복지 증진에 관한 사항 총괄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무기계약 근로자 및 기간제 근로자의 산업재해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직무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직장교육에 관한 사항 총괄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공주시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무기계약근로자의 근무성적 평정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후생복지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노무관리에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기간제근로자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관리 총괄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공무원 및 무기계약근로자의 연금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보험 등에 관한 사항 총괄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민간인 근로자 취업규정에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무기계약근로자 관리 규정에 관한 사항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단체교섭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및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단체협약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등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노동관계법에 관한 사항 총괄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그 밖에 무기계약근로자 및 기간제근로자 등의 복무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후생복지 등 총괄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79504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정보감사</a:t>
                      </a:r>
                      <a:endParaRPr lang="en-US" altLang="ko-KR" sz="1000" b="0" i="0" u="none" strike="noStrike" dirty="0" smtClean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담당관실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감사행정에 관한 기획 및 조정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공직자 재산등록 및 윤리위원회 운영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자체감사 및 징계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소청 건 처리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소속 행정기관 및 하부행정기관의 사무 인수인계 확인 등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주민감사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청구제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 운영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공직자 등의 청렴에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일상감사 운영 및 감사사항 기록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예산절감을 위한 재정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설계 심사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「부패방지 및 국민권익위원회의 설치와 운영에 관한 법률」에 관한 사항 총괄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상급기관 감사 수감 및 처분요구 사항 처리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0951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기동감찰 및 공직기강 확립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특명사항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지시사항 등 조사처리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공무원 및 무기계약 근로자 등의 비위조사 처리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진정민원 처리 및 민원부조리 신고센터 운영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고정사항 등 직소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탄원 민원 조정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다수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집단민원 및 특수민원 조정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시홈페이지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(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시장에게 바란다 코너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)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관리 등 민원사항 처리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각종 개발사업과 관련된 집단민원 해소대책 총괄 추진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0951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정보화 및 전산운영 계획 수립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조정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지역 정보화 사업 추진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전산화 대상 업무 연구 개발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전산실 운영 및 우수 프로그램 보급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각종 소프트웨어 프로그램 보급 및 각종 서버 구축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인터넷 홈페이지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운영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전자결재시스템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운영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PC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및 주변기기 보급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지역주민 및 공무원 정보화 교육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그 밖에 정보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전산에 관한 사항 등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0951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통신정책 기획 및 추진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통신 보안 정책 수립 및 운영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본청 및 산하기관의 행정전화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팩시밀리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방송시스템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운영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정보통신망 구축 및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민방위 경보시설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운영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맑은 고딕"/>
                        </a:rPr>
                        <a:t>정보통신시설 사용 전 검사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8484347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" name="제목 3"/>
          <p:cNvSpPr txBox="1">
            <a:spLocks/>
          </p:cNvSpPr>
          <p:nvPr/>
        </p:nvSpPr>
        <p:spPr>
          <a:xfrm>
            <a:off x="57116" y="143344"/>
            <a:ext cx="2581156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6. </a:t>
            </a:r>
            <a:r>
              <a:rPr lang="ko-KR" altLang="en-US" dirty="0" err="1" smtClean="0">
                <a:latin typeface="맑은 고딕" panose="020B0503020000020004" pitchFamily="50" charset="-127"/>
              </a:rPr>
              <a:t>조직별</a:t>
            </a:r>
            <a:r>
              <a:rPr lang="ko-KR" altLang="en-US" dirty="0" smtClean="0">
                <a:latin typeface="맑은 고딕" panose="020B0503020000020004" pitchFamily="50" charset="-127"/>
              </a:rPr>
              <a:t> 주요 업무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6" name="내용 개체 틀 2"/>
          <p:cNvSpPr txBox="1">
            <a:spLocks/>
          </p:cNvSpPr>
          <p:nvPr/>
        </p:nvSpPr>
        <p:spPr>
          <a:xfrm>
            <a:off x="273000" y="688956"/>
            <a:ext cx="9360000" cy="38779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본청 부서별 주요 업무는 아래와 같음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/>
        </p:nvGraphicFramePr>
        <p:xfrm>
          <a:off x="330165" y="1116103"/>
          <a:ext cx="9216000" cy="5205039"/>
        </p:xfrm>
        <a:graphic>
          <a:graphicData uri="http://schemas.openxmlformats.org/drawingml/2006/table">
            <a:tbl>
              <a:tblPr/>
              <a:tblGrid>
                <a:gridCol w="552135"/>
                <a:gridCol w="8663865"/>
              </a:tblGrid>
              <a:tr h="162399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err="1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조직명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주요업무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62399">
                <a:tc rowSpan="5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사회과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5181" marR="5181" marT="51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사회복지 업무의 종합계획 수립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보훈단체 운영 지원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재해 이재민 구호 및 생계지원 사업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주민서비스 민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 협의체 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지역사회 복지협의체 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복지행정에 관한 사항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지역복지자원의 개발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동원 연계 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자원봉사 시설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프로그램 개발 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민간 종합사회복지관 및 운영 지도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어려운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이웃돕기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및 자원봉사 활성화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위기 가정 등에 대한 긴급 복지 지원사업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지역사회 서비스혁신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투자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사업에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자원봉사센터 민간위탁에 관한 사항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통합사례관리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방문형서비스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사업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읍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동 복지사업 지원관리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지역사회복지협의체 운영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자활 지원계획 수립 및 시행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보건복지부 소관 일자리 창출에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기초생활수급자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관리 및 각종 급여지급에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부랑인 및 노숙인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의사상자에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의료급여에 관한 사항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복지 대상자 등에 대한 조사 및 보장 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중지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rowSpan="6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복지과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5181" marR="5181" marT="51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고령화대책추진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노인복지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장사등에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복지서비스 행정에 관한 사항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장애인에 관한 사항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여성정책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보육 행정에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성매매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및 가정폭력 방지 및 피해자 보호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한부모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가정 복지증진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아동 및 청소년에 관한 사항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새터민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외국인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다문화가정 지원에 관한 사항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나래원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관리운영에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화장시설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봉안시설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자연장지 운영관리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민원과</a:t>
                      </a:r>
                    </a:p>
                  </a:txBody>
                  <a:tcPr marL="5181" marR="5181" marT="51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민원행정의 종합계획 수립 및 조정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「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민원사무처리에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 법률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」에 관한 사항 총괄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복합민원 및 유기한 민원 등 민원처리 주무부서 지정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일반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여권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등 민원사무 총괄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민원행정제도 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개선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민원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회 방문처리제</a:t>
                      </a:r>
                      <a:r>
                        <a:rPr lang="en-US" altLang="ko-KR" sz="1000" b="0" i="0" u="none" strike="noStrike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민원행정에 관한 사항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창구민원 총괄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언제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어디서나 민원처리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가족관계등록에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외국인 등록 및 외국국적동포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인감에관한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수형인 명부 관리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자동차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건설기계 검사기간 경과 안내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자동차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건설기계 등록번호표 발급 및 재봉인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자동차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건설기계 등록관련 과태료 부과 및 징수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이륜자동차 등록에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자동차 및 건설기계 등록에 관한 사항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회계과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5181" marR="5181" marT="5181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시비 및 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도비 재배정분 지출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공무원 보수 계산 및 지급에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일상경비 교부 및 일상경비 출납검사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세입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세출의 결산 총괄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세입세출외현금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및 유가증권의 출납 보관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자산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부채 실사 및 복식부기 회계제도 운영에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회계에 관한 사항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계약심사에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용역계약 및 물품의 구매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조달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수불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수선에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용역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물품구매의 발주 전 적정성 분석 및 심사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점검에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관용차량 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재물조사 및 물품관리에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물품정수 책정 및 배정 업무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공유재산 관리에 관한 사항 총괄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재산관리에 관한 사항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  <a:spcAft>
                          <a:spcPts val="0"/>
                        </a:spcAft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 청사 및 관사 유지 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 산하기관 청사 신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증축 공사</a:t>
                      </a:r>
                    </a:p>
                  </a:txBody>
                  <a:tcPr marL="5181" marR="5181" marT="0" marB="36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8484347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6" name="제목 3"/>
          <p:cNvSpPr txBox="1">
            <a:spLocks/>
          </p:cNvSpPr>
          <p:nvPr/>
        </p:nvSpPr>
        <p:spPr>
          <a:xfrm>
            <a:off x="57116" y="143344"/>
            <a:ext cx="2581156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6. </a:t>
            </a:r>
            <a:r>
              <a:rPr lang="ko-KR" altLang="en-US" dirty="0" err="1" smtClean="0">
                <a:latin typeface="맑은 고딕" panose="020B0503020000020004" pitchFamily="50" charset="-127"/>
              </a:rPr>
              <a:t>조직별</a:t>
            </a:r>
            <a:r>
              <a:rPr lang="ko-KR" altLang="en-US" dirty="0" smtClean="0">
                <a:latin typeface="맑은 고딕" panose="020B0503020000020004" pitchFamily="50" charset="-127"/>
              </a:rPr>
              <a:t> 주요 업무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7" name="내용 개체 틀 2"/>
          <p:cNvSpPr txBox="1">
            <a:spLocks/>
          </p:cNvSpPr>
          <p:nvPr/>
        </p:nvSpPr>
        <p:spPr>
          <a:xfrm>
            <a:off x="273000" y="688956"/>
            <a:ext cx="9360000" cy="38779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본청 부서별 주요 업무는 아래와 같음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19"/>
          <p:cNvSpPr txBox="1">
            <a:spLocks noChangeArrowheads="1"/>
          </p:cNvSpPr>
          <p:nvPr/>
        </p:nvSpPr>
        <p:spPr bwMode="auto">
          <a:xfrm>
            <a:off x="5953132" y="2709634"/>
            <a:ext cx="3952868" cy="22159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tIns="0" bIns="0" anchor="t">
            <a:spAutoFit/>
          </a:bodyPr>
          <a:lstStyle/>
          <a:p>
            <a:pPr marL="609600" indent="-609600">
              <a:lnSpc>
                <a:spcPct val="180000"/>
              </a:lnSpc>
              <a:defRPr/>
            </a:pPr>
            <a:r>
              <a:rPr kumimoji="1" lang="en-US" altLang="ko-KR" sz="20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1. </a:t>
            </a:r>
            <a:r>
              <a:rPr kumimoji="1" lang="ko-KR" altLang="en-US" sz="20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프로젝트 추진 배경</a:t>
            </a:r>
            <a:endParaRPr kumimoji="1" lang="en-US" altLang="ko-KR" sz="20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609600" indent="-609600">
              <a:lnSpc>
                <a:spcPct val="180000"/>
              </a:lnSpc>
              <a:defRPr/>
            </a:pPr>
            <a:r>
              <a:rPr kumimoji="1" lang="en-US" altLang="ko-KR" sz="20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2. </a:t>
            </a:r>
            <a:r>
              <a:rPr kumimoji="1" lang="ko-KR" altLang="en-US" sz="20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프로젝트 </a:t>
            </a:r>
            <a:r>
              <a:rPr kumimoji="1" lang="ko-KR" altLang="en-US" sz="20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기대효과</a:t>
            </a:r>
            <a:endParaRPr kumimoji="1" lang="en-US" altLang="ko-KR" sz="20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609600" indent="-609600">
              <a:lnSpc>
                <a:spcPct val="180000"/>
              </a:lnSpc>
              <a:defRPr/>
            </a:pPr>
            <a:r>
              <a:rPr kumimoji="1" lang="en-US" altLang="ko-KR" sz="20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3. </a:t>
            </a:r>
            <a:r>
              <a:rPr kumimoji="1" lang="ko-KR" altLang="en-US" sz="20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비전설정∙조직진단 프로세스</a:t>
            </a:r>
          </a:p>
          <a:p>
            <a:pPr marL="609600" indent="-609600">
              <a:lnSpc>
                <a:spcPct val="180000"/>
              </a:lnSpc>
              <a:defRPr/>
            </a:pPr>
            <a:r>
              <a:rPr kumimoji="1" lang="en-US" altLang="ko-KR" sz="20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4</a:t>
            </a:r>
            <a:r>
              <a:rPr kumimoji="1" lang="en-US" altLang="ko-KR" sz="20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. </a:t>
            </a:r>
            <a:r>
              <a:rPr kumimoji="1" lang="ko-KR" altLang="en-US" sz="20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프로젝트 </a:t>
            </a:r>
            <a:r>
              <a:rPr kumimoji="1" lang="ko-KR" altLang="en-US" sz="20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진행 절차</a:t>
            </a:r>
            <a:endParaRPr kumimoji="1" lang="ko-KR" altLang="en-US" sz="20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1" name="직사각형 50"/>
          <p:cNvSpPr/>
          <p:nvPr/>
        </p:nvSpPr>
        <p:spPr>
          <a:xfrm>
            <a:off x="238092" y="1735126"/>
            <a:ext cx="4950073" cy="964880"/>
          </a:xfrm>
          <a:prstGeom prst="rect">
            <a:avLst/>
          </a:prstGeom>
        </p:spPr>
        <p:txBody>
          <a:bodyPr wrap="none" lIns="0" tIns="0" rIns="0" bIns="0" anchor="b">
            <a:spAutoFit/>
          </a:bodyPr>
          <a:lstStyle/>
          <a:p>
            <a:pPr>
              <a:lnSpc>
                <a:spcPct val="95000"/>
              </a:lnSpc>
            </a:pPr>
            <a:r>
              <a:rPr lang="en-US" altLang="ko-KR" sz="2800" dirty="0" smtClean="0"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Ch.</a:t>
            </a:r>
            <a:r>
              <a:rPr lang="en-US" altLang="ko-KR" sz="6600" dirty="0" smtClean="0"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1</a:t>
            </a:r>
            <a:r>
              <a:rPr lang="en-US" altLang="ko-KR" sz="4000" dirty="0" smtClean="0"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   </a:t>
            </a:r>
            <a:r>
              <a:rPr lang="ko-KR" altLang="en-US" sz="4000" dirty="0" smtClean="0"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프로젝트 개요</a:t>
            </a:r>
          </a:p>
        </p:txBody>
      </p:sp>
      <p:sp>
        <p:nvSpPr>
          <p:cNvPr id="5" name="직사각형 4"/>
          <p:cNvSpPr/>
          <p:nvPr/>
        </p:nvSpPr>
        <p:spPr>
          <a:xfrm flipH="1">
            <a:off x="0" y="2678620"/>
            <a:ext cx="8501122" cy="36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/>
        </p:nvGraphicFramePr>
        <p:xfrm>
          <a:off x="330165" y="1116103"/>
          <a:ext cx="9216000" cy="5407599"/>
        </p:xfrm>
        <a:graphic>
          <a:graphicData uri="http://schemas.openxmlformats.org/drawingml/2006/table">
            <a:tbl>
              <a:tblPr/>
              <a:tblGrid>
                <a:gridCol w="552135"/>
                <a:gridCol w="8663865"/>
              </a:tblGrid>
              <a:tr h="162399"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 err="1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조직명</a:t>
                      </a:r>
                      <a:endParaRPr lang="ko-KR" altLang="en-US" sz="1000" b="0" i="0" u="none" strike="noStrike" kern="1200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주요업무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62399">
                <a:tc rowSpan="6"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 err="1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세무과</a:t>
                      </a:r>
                      <a:endParaRPr lang="ko-KR" altLang="en-US" sz="1000" b="0" i="0" u="none" strike="noStrike" kern="1200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과소관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행정의 종합계획 수립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총괄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지방세 종합계획 수립 및 관계제도 연구 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조례개정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제도개선에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수입증지 인수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수불 및 판매원 지정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지방세 종합전산화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과내 예산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경리 및 물품 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지방세정 홍보 및 교육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지방세 관련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제증명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발급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지방세 세무조사 종합계획 수립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지방세 세무조사 전반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음성 세원 발굴 및 탈루세원 감찰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지방세 범칙사건 조사 처리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지방세구제업무수행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소송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조세지출예산제도 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지방세심의위원회 운영 및 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타 담당에 속하지 아니하는 사항</a:t>
                      </a:r>
                    </a:p>
                  </a:txBody>
                  <a:tcPr marL="9525" marR="9525" marT="0" marB="18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취득세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등록면허세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지역자원시설세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신고처리 및 부과 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취득물건 변동사항 관리 및 미신고분 도세 부과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취득세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등록면허세 감면확인서 발급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취득세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등록면허세 감면자료 사후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관리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담당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소관 세목의 납입 및 감액 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담당 소관 지방세구제업무수행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이의신청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심사청구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과세전적부심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9525" marR="9525" marT="0" marB="1800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주민세 부과조정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지방소득세 부과조정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담배소비세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자동차세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주행분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부과조정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담당 소관 세목의 납입 및 감액 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자동차세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차량분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부과 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담당 소관 지방세구제업무수행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이의신청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심사청구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과세전적부심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지방세 징수계획 수립 및 시행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가산금 조정 및 독촉장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발급 등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징수 독려 및 납부 홍보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지방세 체납자 분석 및 체납처분 실시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징수 촉탁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공과금 배당신청 및 청산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징수유예 및 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차납세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의무자 지정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담당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소관 지방세구제업무수행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이의신청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심사청구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과세전적부심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개별주택 시가조사 세부추진계획 수립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건물현황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주변특성 조사 및 시가 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개별주택가격 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공시 및 개별통지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이의신청 접수 및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재산정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지방세 과표결정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기타물건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시가표준액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조사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결정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재산세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지역자원시설세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부과 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토지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건물 일제조사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지방교부세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보조금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교부금 등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의존재원 수입결의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자금배정 및 자금수급 계획 수립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세입결산 총괄 및 지방세 수납정리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시금고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지정 및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수납대행점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관리 감독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세외수입 총괄 및 세외수입원 조사계획 수립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기부금품 모집 통제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국세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징수부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정리 및 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도세 불입 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국세 및 일반회계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과오납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처리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지방세 및 국세 수입 과징 상황보고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세입정정 및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이월액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조서 작성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납세편의시책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담당 소관 지방세구제업무수행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이의신청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심사청구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rowSpan="3"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문화</a:t>
                      </a:r>
                      <a:endParaRPr lang="en-US" altLang="ko-KR" sz="1000" b="0" i="0" u="none" strike="noStrike" kern="1200" dirty="0" smtClean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체육과</a:t>
                      </a:r>
                      <a:endParaRPr lang="ko-KR" altLang="en-US" sz="1000" b="0" i="0" u="none" strike="noStrike" kern="1200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문화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예술에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 사항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종합기획 및 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음반 및 비디오판매대여 감상실업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공연장에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노래연습장업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게임장업에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지방문화원 육성 및 지원에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인쇄소 및 출판사에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종교 행정업무 종합 기획 및 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공공시설관리소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도서관 운영 지도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문화예술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 사항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체육지원에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 사항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종합기획 및 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직장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체육팀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육성 및 시민체육지원에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경기가맹단체 및 생활체육협회 지원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장애인 체육업무 지원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전국 어르신 생활육성 및 지원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체육지원에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 사항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레저육성에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 사항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종합기획 및 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공공체육시설 설치 및 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학교 체육시설 설치 지원 등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체육시설업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신고 및 등록에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레포츠 시설 설치 및 관리에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골프장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항공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수상 레저시설에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수상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레저업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유치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수상레저업등록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수상레저기구등록에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 사항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안전점검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단속 등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사후관리 업무는 제외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레저육성에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 사항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rowSpan="3"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관광과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관광 진흥계획 수립 및 추진 총괄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금강권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백제문화권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타 지역과 협력 관계 유지 및 공통사업 추진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 특성에 맞는 관광 상품 개발 및 브랜드화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국내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외 관광객 유치 및 홍보 총괄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관광업체 등록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육성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감독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관광 불편신고 및 안내 센터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관광안내소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관광홍보물 제작 및 관광 상품 개발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관광진흥자금 융자 안내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종합유원시설업에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유기장업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관련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관광경영사업소 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시간제 계약직공무원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관광안내통역원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문화관광해설사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관광 진흥 및 축제지원에 관한 사항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관광 기반시설 확충에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비지정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관광지 지정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관광지 지정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개발 및 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공예공방촌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설치 및 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관광 시설물 설치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유지 및 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온천 개발 및 온천관광 육성에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관광자원의 개발 및 보존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관광지조성 특별회계 설치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관리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각종 축제 추진 및 축제와 관련된 단체의 육성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웅진성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수문병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근무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교대식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거행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전국향토연극제 추진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금강자연미술 및 공주국제미술제에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밤 축제 추진 및 기타 축제에 관한 사항 등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8484347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" name="제목 3"/>
          <p:cNvSpPr txBox="1">
            <a:spLocks/>
          </p:cNvSpPr>
          <p:nvPr/>
        </p:nvSpPr>
        <p:spPr>
          <a:xfrm>
            <a:off x="57116" y="143344"/>
            <a:ext cx="2581156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6. </a:t>
            </a:r>
            <a:r>
              <a:rPr lang="ko-KR" altLang="en-US" dirty="0" err="1" smtClean="0">
                <a:latin typeface="맑은 고딕" panose="020B0503020000020004" pitchFamily="50" charset="-127"/>
              </a:rPr>
              <a:t>조직별</a:t>
            </a:r>
            <a:r>
              <a:rPr lang="ko-KR" altLang="en-US" dirty="0" smtClean="0">
                <a:latin typeface="맑은 고딕" panose="020B0503020000020004" pitchFamily="50" charset="-127"/>
              </a:rPr>
              <a:t> 주요 업무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6" name="내용 개체 틀 2"/>
          <p:cNvSpPr txBox="1">
            <a:spLocks/>
          </p:cNvSpPr>
          <p:nvPr/>
        </p:nvSpPr>
        <p:spPr>
          <a:xfrm>
            <a:off x="273000" y="688956"/>
            <a:ext cx="9360000" cy="38779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본청 부서별 주요 업무는 아래와 같음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/>
        </p:nvGraphicFramePr>
        <p:xfrm>
          <a:off x="330165" y="1116103"/>
          <a:ext cx="9216000" cy="5166399"/>
        </p:xfrm>
        <a:graphic>
          <a:graphicData uri="http://schemas.openxmlformats.org/drawingml/2006/table">
            <a:tbl>
              <a:tblPr/>
              <a:tblGrid>
                <a:gridCol w="552135"/>
                <a:gridCol w="8663865"/>
              </a:tblGrid>
              <a:tr h="162399"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 err="1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조직명</a:t>
                      </a:r>
                      <a:endParaRPr lang="ko-KR" altLang="en-US" sz="1000" b="0" i="0" u="none" strike="noStrike" kern="1200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주요업무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62399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문화재과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문화재 보존에 관한 사항 종합 기획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「문화재보호법」과 관련된 업무 추진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「전통사찰의 보존 및 지원에 관한 법률」에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문화재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매장문화재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등록문화재 등 지정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보존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관리계획 수립 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「박물관 및 미술관 진흥법」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]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박동진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판소리전수관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 운영에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문화유산의 조사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연구 및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향토사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 연구에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그 밖의 문화재 보존에 필요한 사항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국가지정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도지정 문화재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향토문화유적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전통사찰 등 보수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정비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사적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유적지 및 문화재의 보호 관리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충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효 시설물 보수 및 정비에 관한 사항 총괄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「고도보존에 관한 특별법」에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세계유산등재업무 추진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역사문화도시 조성사업에 관한 사항 총괄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토지과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토지와 관련된 부동산의 적정가격 및 감정평가에 관한 사항총괄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개별공시지가의 결정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공시 등에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개발이익 환수제에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외국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(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법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)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인 토지관리에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부동산 실거래가 신고제도 운영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부동산 소유권이전등기 특별조치법에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토지거래허가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부동산중개업 등 부동산 안정화제도 운영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그 밖에 지적업무에 관한 사항 등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지적측량검사 및 기준점관리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토지이동지조사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등록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소유권등 지적 공부 정리에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소유권 및 지적공부관련 소송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지적민원 처리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지적통계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지적전산 시스템구축 및 운영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토지표시변경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등기촉탁업무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법인이 아닌 사단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재단 및 그밖에 단체의 부동산등기용 등록번호관리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등록번호 미등재 조사 등록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조상 땅 찾아주기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측량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수로조사 및 지적에 관한 법률에 관한 사항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국토지리관련 일반삼각점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(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국토해양부 소관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)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관리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공간정보정책 기본계획 수립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조정 및 구축관리에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지리정보시스템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(GIS)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구축 및 운영에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한국토지정보시스템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(KLIS)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운영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토지이용계획확인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(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신청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)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서 발급에 관한 사항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도로명주소법에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도로명주소위원회 구성 및 운영에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도로명 안내시설물 관리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국가기초구역설정 및 관리에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도로명 및 건물번호 부여에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상세주소 및 국가지점번호에 관한 사항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rowSpan="5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안전</a:t>
                      </a:r>
                      <a:endParaRPr lang="en-US" altLang="ko-KR" sz="1000" b="0" i="0" u="none" strike="noStrike" dirty="0" smtClean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관리과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재난안전 관리계획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수립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지역 재난안전대책본부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종합상황실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)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구성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운영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총괄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재난상황 종합관리 및 평시 보고체계 구축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「시설물의 안전관리에 관한 특별법」에 의한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시설물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건축물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관리</a:t>
                      </a:r>
                      <a:b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</a:b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특정관리대상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시설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지역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지정관리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그 밖에 재난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하천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민방위에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지역 방재 종합계획수립 시행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자연재해 대책 수립 추진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재해 위험지구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지정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재해복구 계획 수립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재해 장비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관리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재난위험시설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지역 지정관리 및 장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단기 계획 수립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민방위 계획 수립 및 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민방위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시설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장비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민방위대 조직운영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자원관리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동원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교육에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공익근무요원 복무관리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테러대비 업무에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국가기반체계 보호 업무에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「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통합방위법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」에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「향토예비군설치법」에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을지연습 및 화랑훈련에 관한 사항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특별사법경찰 업무에 관한 사항 총괄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농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축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수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임산물 원산지 표시 단속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하천 및 공유수면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유지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관리에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치수 및 하천정비 종합계획 수립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하천 및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소하천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 정비사업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위임 관리하는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국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맑은 고딕"/>
                        </a:rPr>
                        <a:t>도유재산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하천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제방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)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의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관리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취득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처분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하천골재 채취에 관한 사항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금강사업에 관한 사항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8484347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" name="제목 3"/>
          <p:cNvSpPr txBox="1">
            <a:spLocks/>
          </p:cNvSpPr>
          <p:nvPr/>
        </p:nvSpPr>
        <p:spPr>
          <a:xfrm>
            <a:off x="57116" y="143344"/>
            <a:ext cx="2581156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6. </a:t>
            </a:r>
            <a:r>
              <a:rPr lang="ko-KR" altLang="en-US" dirty="0" err="1" smtClean="0">
                <a:latin typeface="맑은 고딕" panose="020B0503020000020004" pitchFamily="50" charset="-127"/>
              </a:rPr>
              <a:t>조직별</a:t>
            </a:r>
            <a:r>
              <a:rPr lang="ko-KR" altLang="en-US" dirty="0" smtClean="0">
                <a:latin typeface="맑은 고딕" panose="020B0503020000020004" pitchFamily="50" charset="-127"/>
              </a:rPr>
              <a:t> 주요 업무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6" name="내용 개체 틀 2"/>
          <p:cNvSpPr txBox="1">
            <a:spLocks/>
          </p:cNvSpPr>
          <p:nvPr/>
        </p:nvSpPr>
        <p:spPr>
          <a:xfrm>
            <a:off x="273000" y="688956"/>
            <a:ext cx="9360000" cy="38779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본청 부서별 주요 업무는 아래와 같음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7173855"/>
              </p:ext>
            </p:extLst>
          </p:nvPr>
        </p:nvGraphicFramePr>
        <p:xfrm>
          <a:off x="330165" y="1116103"/>
          <a:ext cx="9216000" cy="5180319"/>
        </p:xfrm>
        <a:graphic>
          <a:graphicData uri="http://schemas.openxmlformats.org/drawingml/2006/table">
            <a:tbl>
              <a:tblPr/>
              <a:tblGrid>
                <a:gridCol w="552135"/>
                <a:gridCol w="8663865"/>
              </a:tblGrid>
              <a:tr h="162399"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 err="1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조직명</a:t>
                      </a:r>
                      <a:endParaRPr lang="ko-KR" altLang="en-US" sz="1000" b="0" i="0" u="none" strike="noStrike" kern="1200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주요업무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62399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경제정책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소상공인 등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에 관한 사항 총괄 기획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,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지역경제 발전에 관한 종합 기획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조정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재래시장 관리 및 활성화에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물가관리 및 소비자 보호에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담배소매인 지정에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부정경쟁행위 지도 및 상거래질서 확립에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대형 유통업 등록 관리 및 유통산업 발전에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상품 및 상거래 질서에 관한 사항 등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지역경제 활성화에 관한 사항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소상공인 육성 및 지원에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기업인협의회 운영 지원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기업 애로사항 해결을 위한 종합 지원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중소기업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벤처기업 창업 및 육성 지원에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우수기업 유치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기업입지 조사 및 자료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창업계획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승인 및 공장시설 승인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공장등록에 관한 사항 총괄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공장등록 시점까지의 민원처리에 관한 사항 총괄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공장등록시점 이후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부터의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민원은 개별법령 소관부서에서 처리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창업 및 이전 기업의 각종 행정절차 등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제반 사항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편의 제공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중소기업 경영안정자금에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기능경기대회 지원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제조업체 조사 및 기업 인력실태 조사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지역특화산업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지역전략산업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향토 산업 육성에 관한 사항 총괄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기업 지원과 관련된 산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학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연 컨소시엄 사업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지역혁신 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발공주시업에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중소기업 제품 수출 및 통상 진흥시책에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국ㆍ내외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투자유치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해외시장 개척 및 박람회 참가 지원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중소기업 판로 지원에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특허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저작권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실용신안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디자인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상표등록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발명보호 등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지적 재산권보호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육성 및 지원에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사회적 기업 육성법」과 관련된 사회적 기업 육성에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기업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소상공인 등 지원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산업단지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농공단지 개발계획 수립 및 조성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분양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입주계약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시설물 관리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보수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산업단지 및 농공단지 특별회계 관리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산업단지 및 농공단지 폐수종말 처리시설 설치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에너지일자리업무 총괄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노동조합 설립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변경허가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근로자복지 및 노동업무 일반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도시가스 공사계획 신고 및 승인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도시가스 확대보급 사업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보조금포함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고압가스 저장 및 제조사업 허가 등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고압가스 안전관리법 전반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지역일자리 사업 전반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어르신 및 여성 일자리사업 업무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고용 및 일자리 공시제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취업정보센터운영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공주계룡 저탄소 녹색마을 조성사업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에너지 절약추진관련 업무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그린홈 보급사업 추진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신재생에너지 보급사업 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태양광 등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전기사업 등 전기업무 전반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계량기 정기검사 및 수리검정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석유 및 석유 대체연료사업 업무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연탄보급、광산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승강기 업무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지역공동체 일자리사업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마을기업 및 사회적기업 육성사업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마을기업 및 사회적기업 업무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일모아 업무스템 운영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희망근로자 상품권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액화석유가스 충전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판매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저장소허가 등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액화석유가스안전 및 사업관리법 전반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직업소개소 인허가 및 등록 업무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지역실업자 직업훈련사업 관련업무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공공근로사업 추진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구인구직상담 등 취업정보업무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일자리참여자 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대보험 관리업무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rowSpan="5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건설과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건설행정의 종합계획 수립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조정 총괄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공유재산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시유재산 제외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의 관리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취득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처분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육상골재 채취에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건설업 면허 등록 및 변경신고 업무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건설행정에 관한 사항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농업용수 개발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경지정리 및 관개시설 사업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한해대책 총괄 및 배수장 관리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농촌환경정비사업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정주권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전원마을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농촌마을종합개발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국유재산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농림수산식품부 소관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의 목적외 사용승인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공주시의 도로와 관련된 종합계획 수립 및 조정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「철도건설법」및「도시철도법」에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고속도로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국도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지방도 사업 시행에 관한 업무 협조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시도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농어촌도로 개설 및 확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포장에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도로부지 점용 인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허가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도로점용료 징수에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도로 굴착 등 그 밖에 도로관리에 관한 사항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도로의 유지관리 및 보수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접도구역 및 육교 지하도 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가로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지장물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노점상 단속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과적차량 단속 등에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도로보수원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및 기간제근로자의 급여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후생복지에 관한 사항 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단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도로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보수원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채용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단체교섭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임금협상 등은 제외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주민 숙원사업 추진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주민 숙원사업과 관련된 공유재산 관리에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마을회관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노인회관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신설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마을단위 지원사업에 관한 사항</a:t>
                      </a:r>
                    </a:p>
                  </a:txBody>
                  <a:tcPr marL="9525" marR="9525" marT="0" marB="36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8484347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" name="제목 3"/>
          <p:cNvSpPr txBox="1">
            <a:spLocks/>
          </p:cNvSpPr>
          <p:nvPr/>
        </p:nvSpPr>
        <p:spPr>
          <a:xfrm>
            <a:off x="57116" y="143344"/>
            <a:ext cx="2581156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6. </a:t>
            </a:r>
            <a:r>
              <a:rPr lang="ko-KR" altLang="en-US" dirty="0" err="1" smtClean="0">
                <a:latin typeface="맑은 고딕" panose="020B0503020000020004" pitchFamily="50" charset="-127"/>
              </a:rPr>
              <a:t>조직별</a:t>
            </a:r>
            <a:r>
              <a:rPr lang="ko-KR" altLang="en-US" dirty="0" smtClean="0">
                <a:latin typeface="맑은 고딕" panose="020B0503020000020004" pitchFamily="50" charset="-127"/>
              </a:rPr>
              <a:t> 주요 업무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6" name="내용 개체 틀 2"/>
          <p:cNvSpPr txBox="1">
            <a:spLocks/>
          </p:cNvSpPr>
          <p:nvPr/>
        </p:nvSpPr>
        <p:spPr>
          <a:xfrm>
            <a:off x="273000" y="688956"/>
            <a:ext cx="9360000" cy="38779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본청 부서별 주요 업무는 아래와 같음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/>
        </p:nvGraphicFramePr>
        <p:xfrm>
          <a:off x="330165" y="1116103"/>
          <a:ext cx="9216000" cy="5305899"/>
        </p:xfrm>
        <a:graphic>
          <a:graphicData uri="http://schemas.openxmlformats.org/drawingml/2006/table">
            <a:tbl>
              <a:tblPr/>
              <a:tblGrid>
                <a:gridCol w="552135"/>
                <a:gridCol w="8663865"/>
              </a:tblGrid>
              <a:tr h="162399"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 err="1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조직명</a:t>
                      </a:r>
                      <a:endParaRPr lang="ko-KR" altLang="en-US" sz="1000" b="0" i="0" u="none" strike="noStrike" kern="1200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주요업무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62399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산림과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조림사업 계획 및 실행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임업진흥권역 지정 및 관리에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산림 경영계획에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입목벌채에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독림가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및 임업후계자 육성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숲 가꾸기 사업 계획 및 실행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산림정책에 관한 사항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산지이용 구분 및 개발에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산불 예방 및 진화에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산림병해충 방제 및 장비 관리에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임도 및 사방댐 시설 관리에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「산지관리법」에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다만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허가과에 분장된 사무는 제외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채석단지 관련 업무 및 단지 내 채석신고에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산지에서의 구역 등의 결정에 관한 협의에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복구설계서 승인 및 복구 준공검사 등 복구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준공관리에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토석채취 변경 허가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신고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기간연장에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대체산림자원조성비 산정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기간연장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분합납부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환급에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산지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일시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전용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변경 허가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협의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신고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기간연장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취소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불법전용 산지신고지 관리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용도변경 승인 등 사후관리에 관한 사항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가로수 조성 관리 및 조경사업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휴양림 및 수목원 조성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관리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산림유전자 자원보호림 보호수 관리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「도시공원 및 녹지 등에 관한 법률」에 관한 사항 총괄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도시공원 및 녹지 조성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관리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미시설 공원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유원지의 개발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조성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등산로 개설 및 정비에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주요 도로변 화단 및 꽃길 가꾸기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가로공원 조성 및 관리에 관한 사항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산림소득 종합계획 수립 및 추진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임산물 생산기반 조성 및 지원에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임산물 유통구조개선 및 지원에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공주알밤 유통센터 운영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공주 알밤 축제 지원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협조 등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도시</a:t>
                      </a:r>
                      <a:endParaRPr lang="en-US" altLang="ko-KR" sz="1000" b="0" i="0" u="none" strike="noStrike" dirty="0" smtClean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재생과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도시계획시설내 미보상 편입토지 취득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보상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장기미집행 특별회계 관리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개발행위허가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도시관리계획을 수반하는 경우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도시행정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도시계획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공공디자인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도시개발에 관한 사항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도시기본계획 수립에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도시관리계획 수립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결정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변경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집행등에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지구단위계획 수립에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도시계획시설 단계별 집행계획 수립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도시계획 사업에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개발제한구역 관리 및 개발행위 허가에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호남고속철도 건설 및 공주역사와 관련된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호남고속철도 공주역사와 관련된 발전전략 및 역세권개발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호남고속철도와 주변지역의 광역적 연계시스템 구축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공공디자인에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옥외광고물에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「경관법」에 관한 사항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기반시설 특별회계 관리 운영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도시계획도로 기획 및 사업시행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택지조성사업 등 개발사업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 주거환경개선사업 계획수립 및 추진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농어촌 주거환경 개선사업에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지방소도읍육성지원법 에 관한 사항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허가과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허가과 행정의 종합계획 수립 및 조정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주택법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임대주택법 등 주택과 관련된 법규 총괄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주택건설사업계획 사전결정 및 승인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사용승인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공동주택 건설 및 관리에 관한 사항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건축허가 및 협의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건축물 사용 승인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불법건축물 지도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단속 및 조치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건축물대장 보관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변경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정정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말소 등 관리에 관한사항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건축물대장 발급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건축법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건축기본법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건축물의 분양에 관한 법률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건축사법 등 건축과 관련된 법규 총괄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개발행위허가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협의 및 준공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도시관리계획을 수반하는 경우는 제외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농지전용 허가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협의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변경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농지의 타 용도 일시 사용허가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협의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농지전용 신고 등에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농지보전부담금 부과 및 징수에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산지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일시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전용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변경허가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협의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신고 등에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불법 전용산지신고에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토석채취 허가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신고에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대체산림자원조성비 산정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기간연장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분할납부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환급에 관한사항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복합민원 등 다양한 인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허가와 관련된 산지전용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농지전용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개발행위허가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협의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및 신고에 관한 사항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10000"/>
                        </a:lnSpc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건축신고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건축물대장기재신청 및 변경 포함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협의 및 사용승인에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축산폐수배출시설설치허가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신고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및 준공에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개인하수처리시설 설치 허가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신고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및 준공에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단독정화조 및 오수처리시설 설치신고와 준공검사에 관한 사항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8484347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" name="제목 3"/>
          <p:cNvSpPr txBox="1">
            <a:spLocks/>
          </p:cNvSpPr>
          <p:nvPr/>
        </p:nvSpPr>
        <p:spPr>
          <a:xfrm>
            <a:off x="57116" y="143344"/>
            <a:ext cx="2581156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6. </a:t>
            </a:r>
            <a:r>
              <a:rPr lang="ko-KR" altLang="en-US" dirty="0" err="1" smtClean="0">
                <a:latin typeface="맑은 고딕" panose="020B0503020000020004" pitchFamily="50" charset="-127"/>
              </a:rPr>
              <a:t>조직별</a:t>
            </a:r>
            <a:r>
              <a:rPr lang="ko-KR" altLang="en-US" dirty="0" smtClean="0">
                <a:latin typeface="맑은 고딕" panose="020B0503020000020004" pitchFamily="50" charset="-127"/>
              </a:rPr>
              <a:t> 주요 업무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6" name="내용 개체 틀 2"/>
          <p:cNvSpPr txBox="1">
            <a:spLocks/>
          </p:cNvSpPr>
          <p:nvPr/>
        </p:nvSpPr>
        <p:spPr>
          <a:xfrm>
            <a:off x="273000" y="688956"/>
            <a:ext cx="9360000" cy="38779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본청 부서별 주요 업무는 아래와 같음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/>
        </p:nvGraphicFramePr>
        <p:xfrm>
          <a:off x="330165" y="1116103"/>
          <a:ext cx="9216000" cy="5316159"/>
        </p:xfrm>
        <a:graphic>
          <a:graphicData uri="http://schemas.openxmlformats.org/drawingml/2006/table">
            <a:tbl>
              <a:tblPr/>
              <a:tblGrid>
                <a:gridCol w="552135"/>
                <a:gridCol w="8663865"/>
              </a:tblGrid>
              <a:tr h="162399"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 err="1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조직명</a:t>
                      </a:r>
                      <a:endParaRPr lang="ko-KR" altLang="en-US" sz="1000" b="0" i="0" u="none" strike="noStrike" kern="1200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주요업무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62399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교통과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교통행정 종합계획 수립 및 시행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사업용자동차 관련 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면허에 관한 사항과 지도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감독에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사업용자동차 공급기준 및 노선지정 관한 사무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자동차번호판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교부대행자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지정에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자동차 운수업체에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도로변 승강장 설치 및 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자동차관리법에 의한 정비관리자 및 차고시설 관련 사무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충무교통계획 수립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「교통안전법」에 관한사항 총괄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「교통안전법」에 의한 지역교통안전기본계획 및 시행계획 수립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시행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교통안전시설물 설치 및 관리에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주차장 특별회계 운영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공공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부설주차장 설치 및 관리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불법 운행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불법주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정차 차량에 관한 사무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주정차 지도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단속 및 견인에 관한 사무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사업용 차량 관리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운수종사자 교육에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거리질서 확립 및 교통사고 예방에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자동차 관리사업체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정비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매매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폐차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의 등록 및 지도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감독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교통신호기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경보 등 설치 및 유지관리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교통행정에 관한 사항 등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여객터미널에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방치차량 처리에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자동차 책임보험에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건설기계 사업체 및 종사자 관리에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궤도운송법에 관한 사항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자전거 정책에 관한 사항 총괄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가로등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보안등 설치 및 유지관리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환경과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환경정책의 종합 기획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수립 추진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「환경정책기본법」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「환경보건법」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「환경영향평가법」에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환경개선부담금 부과 및 징수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「자연환경보전법」에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자연생태계 보전 및 자연보호에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수렵면허 발급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포획허가 및 야생 동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식물 보호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유해야생동물 구제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수렵장 운영 및 조수 수입 허가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 밖에 환경 보전에 관한 사항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「자연공원법」에 의한 국립공원과 관련된 사무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「저탄소 녹색성장 기본법」에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기후변화 대응에 관한 사항 총괄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석면피해구제법 및 석면안전관리법에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석면피해자 지원 총괄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석면 피해자 지원 사항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환경보전 관리 및 지도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단속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대기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수질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소음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진동 및 토양오염에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자동차 배출가스 검사대행자 지정 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환경오염원 조사 분석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오염도 측정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배출시설의 관리 및 지도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감독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유독물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영업 등록 관리 및 화학물질 배출에 관한 사항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물 관리 종합계획 수립 추진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수질환경 보전 및 개선에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「공중화장실 등에 관한 법률」에 관한 사항 총괄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「가축분뇨의 관리 및 이용에 관한 법률」에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폐수종말 처리시설 관리에 관한 사항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지방의 제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21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추진협의회운영에 관한사항은 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"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환경정책담당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"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업무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청소과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청소행정 종합대책 수립시행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생활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음식물류쓰레기 및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재활용품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대형폐기물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수거 운반에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청소차 </a:t>
                      </a:r>
                      <a:r>
                        <a:rPr lang="ko-KR" altLang="en-US" sz="1000" b="0" i="0" u="none" strike="noStrike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운전원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환경미화원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총괄관리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청소차량 등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청소인력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장비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관리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생활쓰레기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불법투기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소각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단속관련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음식물쓰레기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종량제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관련 업무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자원순환계획 수립 시행 총괄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석면피해구제법 및 석면안전관리법에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석면피해자 지원 총괄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재활용 신고 및 폐기물처리시설설치신고에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석면 피해자 지원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숨은자원찾기운동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추진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잔류성유기오염물질관리법에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음식물류 쓰레기감량의무사업장 관리 및 자원화에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1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회용품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관련업무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재활용 신고 및 폐기물처리시설설치신고 사업장 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지도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단속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환경기초시설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매립장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소각시설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설치에 관한 사항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매립장 및 소각장관리 업무 추진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소각장 관리 및 보수공사 추진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비위생매립장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정비사업 추진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환경기초시설 설치사업 추진</a:t>
                      </a: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>
                        <a:lnSpc>
                          <a:spcPct val="120000"/>
                        </a:lnSpc>
                      </a:pP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페기물처분업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재활용업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제외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업무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건설폐기물 처리업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처리계획 업무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사업장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지정 폐기물 </a:t>
                      </a:r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배출자관련업무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0" marB="180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8484347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" name="제목 3"/>
          <p:cNvSpPr txBox="1">
            <a:spLocks/>
          </p:cNvSpPr>
          <p:nvPr/>
        </p:nvSpPr>
        <p:spPr>
          <a:xfrm>
            <a:off x="57116" y="143344"/>
            <a:ext cx="2581156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6. </a:t>
            </a:r>
            <a:r>
              <a:rPr lang="ko-KR" altLang="en-US" dirty="0" err="1" smtClean="0">
                <a:latin typeface="맑은 고딕" panose="020B0503020000020004" pitchFamily="50" charset="-127"/>
              </a:rPr>
              <a:t>조직별</a:t>
            </a:r>
            <a:r>
              <a:rPr lang="ko-KR" altLang="en-US" dirty="0" smtClean="0">
                <a:latin typeface="맑은 고딕" panose="020B0503020000020004" pitchFamily="50" charset="-127"/>
              </a:rPr>
              <a:t> 주요 업무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6" name="내용 개체 틀 2"/>
          <p:cNvSpPr txBox="1">
            <a:spLocks/>
          </p:cNvSpPr>
          <p:nvPr/>
        </p:nvSpPr>
        <p:spPr>
          <a:xfrm>
            <a:off x="273000" y="688956"/>
            <a:ext cx="9360000" cy="38779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본청 부서별 주요 업무는 아래와 같음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/>
        </p:nvGraphicFramePr>
        <p:xfrm>
          <a:off x="330165" y="1116103"/>
          <a:ext cx="9216000" cy="5458773"/>
        </p:xfrm>
        <a:graphic>
          <a:graphicData uri="http://schemas.openxmlformats.org/drawingml/2006/table">
            <a:tbl>
              <a:tblPr/>
              <a:tblGrid>
                <a:gridCol w="552135"/>
                <a:gridCol w="8663865"/>
              </a:tblGrid>
              <a:tr h="162399"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 err="1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조직명</a:t>
                      </a:r>
                      <a:endParaRPr lang="ko-KR" altLang="en-US" sz="1000" b="0" i="0" u="none" strike="noStrike" kern="1200" dirty="0">
                        <a:solidFill>
                          <a:schemeClr val="bg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1000" b="0" i="0" u="none" strike="noStrike" kern="1200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주요업무</a:t>
                      </a:r>
                    </a:p>
                  </a:txBody>
                  <a:tcPr marL="3697" marR="3697" marT="369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62399">
                <a:tc rowSpan="5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err="1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수도과</a:t>
                      </a:r>
                      <a:endParaRPr lang="ko-KR" altLang="en-US" sz="1000" b="0" i="0" u="none" strike="noStrike" dirty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과 소관행정의 종합계획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수립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조정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상수도 공기업회계 운영관리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하수도 특별회계 운영관리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상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하수도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관계 재산 및 물품관리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상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하수도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사용료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부과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징수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및 검침업무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상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하수도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사용료의 전산입력자료 처리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상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하수도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사용료 체납액정리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수도대행업소 허가 및 갱신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영업의 수입금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부과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징수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급수전의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개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폐전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및 중지업무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계량기교체 및 점검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도수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부정계량기 단속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기타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상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하수도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요금과 관련된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그밖에 과내 타 담당에 속하지 아니하는 사항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급수종합계획 수립추진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상수도 시설공사 설계시공 및 감독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신규 배수지의 설계시공 및 감독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배수관 부설계획 설계시공 및 감독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급수공사시설 및 임시수도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허가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수도대행업소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지도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감독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소방용수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사용점검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급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배수관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누구방지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및 수선공사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급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배수관로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및 관망도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공동주택 저수조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백제문화권 개발사업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상수도 시설 확충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추진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전용상수도 인가 및 유지관리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간이상수도 사업추진 및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상수도관 시설 전산화에 관한 사무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(GIS),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상수도 통계 일반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절수기기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중수로 설치사업 추진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간이상수도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집수정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및 상수도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급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배수관로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경계경비 및 시설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상수도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가압장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보조배수지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개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보수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및 유지관리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기타 상수도 시설공사 관련업무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하수도시설 종합계획수립 추진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하수도정비 기본계획의 수립 및 변경 추진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하수도 신설 및 개량보수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유지관리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하수도 준설 및 유지보수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하수도관 시설 전산화에 관한 사무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(GIS),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하수도사업 대행업소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인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허가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및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지도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감독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공공하수도 사용 및 배수설비 설치허가 신고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오수중계펌프장 시설의 유지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하수처리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차집관거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및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하수관거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보수 유지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백제문화권 개발사업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하수도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시설 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확층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추진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마을 하수도의 설치 및 유지관리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하수도 정비 기본계획에 포함된 지역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비 관리청의 공사시행 허가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하수도 통계 일반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기타 하수도에 관한 사항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지하수 보전 및 관리 종합계획추진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지하수개발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이용허가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신고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및 준공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지하수 오염방지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지하수 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폐공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복구 및 사후관리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지하수개발 보전구역에서의 행위제한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지하수관측망 지정 및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지하수관측정 수질검사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지하수개발이용 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시공업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등록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지하수개발 관리 지도 점검 및 행정처분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지하수이용 실태조사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지하수영향 조사기관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먹는 물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공동시설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약수터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지정 및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먹는 물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수질검사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먹는 샘물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먹는 물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유통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먹는 물 관련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영업허가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기타 지하수 및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먹는 물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관련업무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정수의 생산 공급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취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정수장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배수지 경계경비 및 운영관리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상수원보호구역 관리 및 수질오염 방지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원수 정수 수질시험 및 분석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정수약품관리 및 품질시험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수질시험실 운영관리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기타 수질관련 업무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공공개발사업과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복합연수단지 조성 및 도기관 이전 행정지원</a:t>
                      </a:r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이전시설을 활용한 주민소득 증대방안 마련</a:t>
                      </a:r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도기관의 기존 부지에 대한 활용방안 마련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 주민과 개발 협의체 구성 및 민원관리에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사업대상자 주변지역 주민지원사업 발굴 및 민원대책에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복합연수단지 및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도기관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시설 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이공주시업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총괄관리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복합연수단지 및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도기관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도시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지구단위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계획결정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사업실시계획 종합 수립 지원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복합연수단지내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기관이전 및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도기관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이전을 위한 각종 인허가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영향평가 등 지원에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복합연수단지내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잔여 부지 공공기관 유치에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복합연수단지 및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도기관의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도로개설 등 기반시설 지원에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복합연수단지 및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도기관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이전 주변지역 토지관리 및 주민 편의시설과 시설이용자 편익시설 설치에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복합연수단지 및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도기관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이전지역과 주변지역의 환경오염 방지대책 추진에 관한 사항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세종특별자치시와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다원적 협력 추진에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세종시와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상생발전 및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지역공동화방지대책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종합추진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지역공동화 방지대책 소관사업 추진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세종특별자치시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설치 등에 관한 특별법 개정 추진에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세종특별자치시로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인한 재정적 감소분 확보에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클라인가르텐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조성 추진에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중앙부처 이전공무원 대상 전원마을 조성 추진에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제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금강교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개설 추진에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신규 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상생발공주시업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발굴에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상생발공주시업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예산확보 추진 지원에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세종특별자치시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사무 및 재산이관에 관한 사항 총괄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</a:t>
                      </a:r>
                      <a:r>
                        <a:rPr lang="en-US" altLang="ko-KR" sz="1000" b="0" i="0" u="none" strike="noStrike" dirty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1000" b="0" i="0" u="none" strike="noStrike" dirty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촌과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</a:t>
                      </a:r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촌사업 추진 총괄</a:t>
                      </a:r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도농교류</a:t>
                      </a:r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주말도시</a:t>
                      </a:r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사업계획 수립</a:t>
                      </a:r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주말도시 특성화사업</a:t>
                      </a:r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농촌마을 리더</a:t>
                      </a:r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(CEO) 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육성</a:t>
                      </a:r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마을 리더 역량강화 및 </a:t>
                      </a:r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</a:t>
                      </a:r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촌육성 워크숍 추진</a:t>
                      </a:r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주말도시 육성사업관련 일반 업무</a:t>
                      </a:r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1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</a:t>
                      </a:r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교</a:t>
                      </a:r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)1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촌 자매결연 추진</a:t>
                      </a:r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도농교류</a:t>
                      </a:r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주말도시 사업선정 및 평가분석</a:t>
                      </a:r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5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</a:t>
                      </a:r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촌사업 중 </a:t>
                      </a:r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농혁신과 연계된 사업</a:t>
                      </a:r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평생분담마을제도 운영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농촌마을 리더 및 체험지도자 육성 및 산촌생태마을 운영에 관한 사항</a:t>
                      </a:r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녹색농촌 휴양마을</a:t>
                      </a:r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녹색농촌체험마을</a:t>
                      </a:r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농어촌 색깔있는 마을 만들기 사업</a:t>
                      </a:r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지역별 마을별 특화사업 개발</a:t>
                      </a:r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농촌문화 체험사업 추진</a:t>
                      </a:r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도시민 개별농가단위 농촌체험 프로그램 개발 운영에 관한 사항</a:t>
                      </a:r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농촌체험 연구모임 육성에 관한 사항</a:t>
                      </a:r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알밤오너제도 운영</a:t>
                      </a:r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농촌종합개발사업</a:t>
                      </a:r>
                      <a:r>
                        <a:rPr lang="en-US" altLang="ko-KR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마을발전 계획 수립 및 시행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살기 좋은 희망마을 만들기 사업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기본사업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살기 좋은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 만들기 사업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농촌체험학습 고객 유치활동 운영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교육청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농촌체험 자원봉사자 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마을축제 지원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새마을운동 일반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새마을</a:t>
                      </a:r>
                      <a:r>
                        <a:rPr lang="en-US" altLang="ko-KR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바르게 살기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단체 육성지원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새마을 금고 육성지원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충효예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교실 운영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충남 정신운동 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사업 등</a:t>
                      </a:r>
                      <a:endParaRPr lang="ko-KR" altLang="en-US" sz="1000" b="0" i="0" u="none" strike="noStrike" spc="-100" baseline="0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239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촌 사업 관련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지역마케팅 홍보 총괄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온라인 시스템을 통한 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촌 및 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1000" b="0" i="0" u="none" strike="noStrike" spc="-1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 혁신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사업 개발 및 추진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사이버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고맛나루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장터 관리 운영에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사이버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고맛나루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장터 </a:t>
                      </a:r>
                      <a:r>
                        <a:rPr lang="ko-KR" altLang="en-US" sz="1000" b="0" i="0" u="none" strike="noStrike" spc="-1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입점자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및 제품관리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유통관리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고객관리에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사이버 공주 시민관리에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사이버 공주 시민 확충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가맹업소관리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여행코스 관리 등에 관한 사항</a:t>
                      </a:r>
                      <a:r>
                        <a:rPr lang="en-US" altLang="ko-KR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spc="-1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여름캠프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8484347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" name="제목 3"/>
          <p:cNvSpPr txBox="1">
            <a:spLocks/>
          </p:cNvSpPr>
          <p:nvPr/>
        </p:nvSpPr>
        <p:spPr>
          <a:xfrm>
            <a:off x="57116" y="143344"/>
            <a:ext cx="2581156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6. </a:t>
            </a:r>
            <a:r>
              <a:rPr lang="ko-KR" altLang="en-US" dirty="0" err="1" smtClean="0">
                <a:latin typeface="맑은 고딕" panose="020B0503020000020004" pitchFamily="50" charset="-127"/>
              </a:rPr>
              <a:t>조직별</a:t>
            </a:r>
            <a:r>
              <a:rPr lang="ko-KR" altLang="en-US" dirty="0" smtClean="0">
                <a:latin typeface="맑은 고딕" panose="020B0503020000020004" pitchFamily="50" charset="-127"/>
              </a:rPr>
              <a:t> 주요 업무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6" name="내용 개체 틀 2"/>
          <p:cNvSpPr txBox="1">
            <a:spLocks/>
          </p:cNvSpPr>
          <p:nvPr/>
        </p:nvSpPr>
        <p:spPr>
          <a:xfrm>
            <a:off x="273000" y="688956"/>
            <a:ext cx="9360000" cy="38779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본청 부서별 주요 업무는 아래와 같음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U자형 화살표 67"/>
          <p:cNvSpPr/>
          <p:nvPr/>
        </p:nvSpPr>
        <p:spPr bwMode="auto">
          <a:xfrm rot="5400000">
            <a:off x="4394991" y="115330"/>
            <a:ext cx="1556010" cy="8126070"/>
          </a:xfrm>
          <a:prstGeom prst="uturnArrow">
            <a:avLst>
              <a:gd name="adj1" fmla="val 7709"/>
              <a:gd name="adj2" fmla="val 8707"/>
              <a:gd name="adj3" fmla="val 24335"/>
              <a:gd name="adj4" fmla="val 43750"/>
              <a:gd name="adj5" fmla="val 99955"/>
            </a:avLst>
          </a:prstGeom>
          <a:gradFill flip="none" rotWithShape="1">
            <a:gsLst>
              <a:gs pos="0">
                <a:schemeClr val="accent1">
                  <a:lumMod val="50000"/>
                  <a:shade val="30000"/>
                  <a:satMod val="115000"/>
                </a:schemeClr>
              </a:gs>
              <a:gs pos="50000">
                <a:schemeClr val="accent1">
                  <a:lumMod val="50000"/>
                  <a:shade val="67500"/>
                  <a:satMod val="115000"/>
                </a:schemeClr>
              </a:gs>
              <a:gs pos="100000">
                <a:schemeClr val="accent1">
                  <a:lumMod val="50000"/>
                  <a:shade val="100000"/>
                  <a:satMod val="115000"/>
                </a:schemeClr>
              </a:gs>
            </a:gsLst>
            <a:lin ang="10800000" scaled="1"/>
            <a:tileRect/>
          </a:gradFill>
          <a:ln w="6350" cap="flat" cmpd="sng" algn="ctr">
            <a:solidFill>
              <a:schemeClr val="tx1"/>
            </a:solidFill>
            <a:prstDash val="solid"/>
            <a:round/>
            <a:headEnd type="none" w="med" len="sm"/>
            <a:tailEnd type="none" w="med" len="sm"/>
          </a:ln>
          <a:effectLst/>
        </p:spPr>
        <p:txBody>
          <a:bodyPr wrap="none" lIns="90000" tIns="46800" rIns="90000" bIns="46800" anchor="ctr"/>
          <a:lstStyle>
            <a:defPPr>
              <a:defRPr lang="en-US"/>
            </a:defPPr>
            <a:lvl1pPr algn="just" rtl="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 kern="12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  <a:cs typeface="+mn-cs"/>
              </a:defRPr>
            </a:lvl1pPr>
            <a:lvl2pPr marL="457200" algn="just" rtl="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 kern="12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  <a:cs typeface="+mn-cs"/>
              </a:defRPr>
            </a:lvl2pPr>
            <a:lvl3pPr marL="914400" algn="just" rtl="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 kern="12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  <a:cs typeface="+mn-cs"/>
              </a:defRPr>
            </a:lvl3pPr>
            <a:lvl4pPr marL="1371600" algn="just" rtl="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 kern="12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  <a:cs typeface="+mn-cs"/>
              </a:defRPr>
            </a:lvl4pPr>
            <a:lvl5pPr marL="1828800" algn="just" rtl="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 kern="12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  <a:cs typeface="+mn-cs"/>
              </a:defRPr>
            </a:lvl5pPr>
            <a:lvl6pPr marL="2286000" algn="l" defTabSz="914400" rtl="0" eaLnBrk="1" latinLnBrk="1" hangingPunct="1">
              <a:defRPr sz="1200" b="1" kern="12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  <a:cs typeface="+mn-cs"/>
              </a:defRPr>
            </a:lvl6pPr>
            <a:lvl7pPr marL="2743200" algn="l" defTabSz="914400" rtl="0" eaLnBrk="1" latinLnBrk="1" hangingPunct="1">
              <a:defRPr sz="1200" b="1" kern="12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  <a:cs typeface="+mn-cs"/>
              </a:defRPr>
            </a:lvl7pPr>
            <a:lvl8pPr marL="3200400" algn="l" defTabSz="914400" rtl="0" eaLnBrk="1" latinLnBrk="1" hangingPunct="1">
              <a:defRPr sz="1200" b="1" kern="12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  <a:cs typeface="+mn-cs"/>
              </a:defRPr>
            </a:lvl8pPr>
            <a:lvl9pPr marL="3657600" algn="l" defTabSz="914400" rtl="0" eaLnBrk="1" latinLnBrk="1" hangingPunct="1">
              <a:defRPr sz="1200" b="1" kern="1200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  <a:cs typeface="+mn-cs"/>
              </a:defRPr>
            </a:lvl9pPr>
          </a:lstStyle>
          <a:p>
            <a:pPr marL="87313" indent="-87313" algn="ctr" latinLnBrk="0">
              <a:buNone/>
              <a:defRPr/>
            </a:pPr>
            <a:endParaRPr lang="ko-KR" altLang="en-US" sz="1100" b="0" dirty="0">
              <a:solidFill>
                <a:srgbClr val="000000"/>
              </a:solidFill>
              <a:latin typeface="+mn-ea"/>
              <a:ea typeface="+mn-ea"/>
            </a:endParaRPr>
          </a:p>
        </p:txBody>
      </p:sp>
      <p:grpSp>
        <p:nvGrpSpPr>
          <p:cNvPr id="2" name="그룹 63"/>
          <p:cNvGrpSpPr>
            <a:grpSpLocks/>
          </p:cNvGrpSpPr>
          <p:nvPr/>
        </p:nvGrpSpPr>
        <p:grpSpPr bwMode="auto">
          <a:xfrm>
            <a:off x="1469968" y="3322266"/>
            <a:ext cx="235525" cy="259018"/>
            <a:chOff x="1112875" y="3005427"/>
            <a:chExt cx="241537" cy="215659"/>
          </a:xfrm>
        </p:grpSpPr>
        <p:sp>
          <p:nvSpPr>
            <p:cNvPr id="70" name="타원 69"/>
            <p:cNvSpPr/>
            <p:nvPr/>
          </p:nvSpPr>
          <p:spPr bwMode="auto">
            <a:xfrm>
              <a:off x="1112875" y="3005427"/>
              <a:ext cx="241537" cy="21565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sm"/>
              <a:tailEnd type="none" w="med" len="sm"/>
            </a:ln>
            <a:effectLst/>
          </p:spPr>
          <p:txBody>
            <a:bodyPr wrap="none" lIns="90000" tIns="46800" rIns="90000" bIns="46800" anchor="ctr"/>
            <a:lstStyle>
              <a:defPPr>
                <a:defRPr lang="en-US"/>
              </a:defPPr>
              <a:lvl1pPr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1pPr>
              <a:lvl2pPr marL="4572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2pPr>
              <a:lvl3pPr marL="9144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3pPr>
              <a:lvl4pPr marL="13716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4pPr>
              <a:lvl5pPr marL="18288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9pPr>
            </a:lstStyle>
            <a:p>
              <a:pPr marL="87313" indent="-87313" algn="ctr" latinLnBrk="0">
                <a:buNone/>
                <a:defRPr/>
              </a:pPr>
              <a:endParaRPr lang="ko-KR" altLang="en-US" sz="1100" b="0" dirty="0">
                <a:solidFill>
                  <a:srgbClr val="000000"/>
                </a:solidFill>
                <a:latin typeface="+mn-ea"/>
                <a:ea typeface="+mn-ea"/>
              </a:endParaRPr>
            </a:p>
          </p:txBody>
        </p:sp>
        <p:sp>
          <p:nvSpPr>
            <p:cNvPr id="71" name="타원 65"/>
            <p:cNvSpPr>
              <a:spLocks noChangeArrowheads="1"/>
            </p:cNvSpPr>
            <p:nvPr/>
          </p:nvSpPr>
          <p:spPr bwMode="auto">
            <a:xfrm>
              <a:off x="1138753" y="3022679"/>
              <a:ext cx="189781" cy="181155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chemeClr val="tx1"/>
              </a:solidFill>
              <a:round/>
              <a:headEnd type="none" w="med" len="sm"/>
              <a:tailEnd type="none" w="med" len="sm"/>
            </a:ln>
          </p:spPr>
          <p:txBody>
            <a:bodyPr wrap="none" lIns="90000" tIns="46800" rIns="90000" bIns="46800" anchor="ctr"/>
            <a:lstStyle/>
            <a:p>
              <a:pPr marL="87313" indent="-87313" algn="ctr" eaLnBrk="0" latinLnBrk="0" hangingPunct="0">
                <a:buNone/>
              </a:pPr>
              <a:endParaRPr lang="ko-KR" altLang="en-US" sz="1100" dirty="0" smtClean="0">
                <a:solidFill>
                  <a:srgbClr val="000000"/>
                </a:solidFill>
                <a:latin typeface="+mn-ea"/>
                <a:ea typeface="+mn-ea"/>
              </a:endParaRPr>
            </a:p>
          </p:txBody>
        </p:sp>
      </p:grpSp>
      <p:sp>
        <p:nvSpPr>
          <p:cNvPr id="72" name="Text Box 9"/>
          <p:cNvSpPr txBox="1">
            <a:spLocks noChangeArrowheads="1"/>
          </p:cNvSpPr>
          <p:nvPr/>
        </p:nvSpPr>
        <p:spPr bwMode="auto">
          <a:xfrm>
            <a:off x="1047730" y="3628899"/>
            <a:ext cx="1080000" cy="26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rIns="0">
            <a:spAutoFit/>
          </a:bodyPr>
          <a:lstStyle>
            <a:lvl1pPr marL="180975" indent="-180975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1pPr>
            <a:lvl2pPr marL="742950" indent="-28575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marL="0" indent="0" algn="ctr" fontAlgn="base" latinLnBrk="0">
              <a:lnSpc>
                <a:spcPct val="100000"/>
              </a:lnSpc>
              <a:spcAft>
                <a:spcPct val="0"/>
              </a:spcAft>
              <a:buNone/>
            </a:pPr>
            <a:r>
              <a:rPr lang="ko-KR" altLang="en-US" sz="1100" dirty="0" smtClean="0">
                <a:solidFill>
                  <a:srgbClr val="000000"/>
                </a:solidFill>
                <a:latin typeface="+mn-ea"/>
                <a:ea typeface="+mn-ea"/>
              </a:rPr>
              <a:t>백제</a:t>
            </a:r>
            <a:r>
              <a:rPr lang="en-US" altLang="ko-KR" sz="1100" dirty="0" smtClean="0">
                <a:solidFill>
                  <a:srgbClr val="000000"/>
                </a:solidFill>
                <a:latin typeface="+mn-ea"/>
                <a:ea typeface="+mn-ea"/>
              </a:rPr>
              <a:t>, </a:t>
            </a:r>
            <a:r>
              <a:rPr lang="ko-KR" altLang="en-US" sz="1100" dirty="0" smtClean="0">
                <a:solidFill>
                  <a:srgbClr val="000000"/>
                </a:solidFill>
                <a:latin typeface="+mn-ea"/>
                <a:ea typeface="+mn-ea"/>
              </a:rPr>
              <a:t>신라시대</a:t>
            </a:r>
            <a:endParaRPr lang="en-US" altLang="ko-KR" sz="1100" dirty="0" smtClean="0">
              <a:solidFill>
                <a:srgbClr val="000000"/>
              </a:solidFill>
              <a:latin typeface="+mn-ea"/>
              <a:ea typeface="+mn-ea"/>
            </a:endParaRPr>
          </a:p>
        </p:txBody>
      </p:sp>
      <p:sp>
        <p:nvSpPr>
          <p:cNvPr id="73" name="Text Box 9"/>
          <p:cNvSpPr txBox="1">
            <a:spLocks noChangeArrowheads="1"/>
          </p:cNvSpPr>
          <p:nvPr/>
        </p:nvSpPr>
        <p:spPr bwMode="auto">
          <a:xfrm>
            <a:off x="2805836" y="3628899"/>
            <a:ext cx="1080000" cy="26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rIns="0">
            <a:spAutoFit/>
          </a:bodyPr>
          <a:lstStyle>
            <a:lvl1pPr marL="180975" indent="-180975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1pPr>
            <a:lvl2pPr marL="742950" indent="-28575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marL="0" indent="0" algn="ctr" fontAlgn="base" latinLnBrk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</a:pPr>
            <a:r>
              <a:rPr lang="ko-KR" altLang="en-US" sz="1100" dirty="0" smtClean="0">
                <a:solidFill>
                  <a:srgbClr val="000000"/>
                </a:solidFill>
                <a:latin typeface="+mn-ea"/>
                <a:ea typeface="+mn-ea"/>
              </a:rPr>
              <a:t>고려시대</a:t>
            </a:r>
            <a:endParaRPr lang="en-US" altLang="ko-KR" sz="1100" dirty="0" smtClean="0">
              <a:solidFill>
                <a:srgbClr val="000000"/>
              </a:solidFill>
              <a:latin typeface="+mn-ea"/>
              <a:ea typeface="+mn-ea"/>
            </a:endParaRPr>
          </a:p>
        </p:txBody>
      </p:sp>
      <p:sp>
        <p:nvSpPr>
          <p:cNvPr id="74" name="Text Box 9"/>
          <p:cNvSpPr txBox="1">
            <a:spLocks noChangeArrowheads="1"/>
          </p:cNvSpPr>
          <p:nvPr/>
        </p:nvSpPr>
        <p:spPr bwMode="auto">
          <a:xfrm>
            <a:off x="4563942" y="3628899"/>
            <a:ext cx="1080000" cy="26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rIns="0">
            <a:spAutoFit/>
          </a:bodyPr>
          <a:lstStyle>
            <a:lvl1pPr marL="180975" indent="-180975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1pPr>
            <a:lvl2pPr marL="742950" indent="-28575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marL="0" indent="0" algn="ctr" fontAlgn="base" latinLnBrk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</a:pPr>
            <a:r>
              <a:rPr lang="en-US" altLang="ko-KR" sz="1100" smtClean="0">
                <a:solidFill>
                  <a:srgbClr val="000000"/>
                </a:solidFill>
                <a:latin typeface="+mn-ea"/>
                <a:ea typeface="+mn-ea"/>
              </a:rPr>
              <a:t>1985</a:t>
            </a:r>
            <a:r>
              <a:rPr lang="ko-KR" altLang="en-US" sz="1100" dirty="0" smtClean="0">
                <a:solidFill>
                  <a:srgbClr val="000000"/>
                </a:solidFill>
                <a:latin typeface="+mn-ea"/>
                <a:ea typeface="+mn-ea"/>
              </a:rPr>
              <a:t>년</a:t>
            </a:r>
            <a:endParaRPr lang="en-US" altLang="ko-KR" sz="1100" dirty="0" smtClean="0">
              <a:solidFill>
                <a:srgbClr val="000000"/>
              </a:solidFill>
              <a:latin typeface="+mn-ea"/>
              <a:ea typeface="+mn-ea"/>
            </a:endParaRPr>
          </a:p>
        </p:txBody>
      </p:sp>
      <p:sp>
        <p:nvSpPr>
          <p:cNvPr id="75" name="Text Box 9"/>
          <p:cNvSpPr txBox="1">
            <a:spLocks noChangeArrowheads="1"/>
          </p:cNvSpPr>
          <p:nvPr/>
        </p:nvSpPr>
        <p:spPr bwMode="auto">
          <a:xfrm>
            <a:off x="6322048" y="3628899"/>
            <a:ext cx="1080000" cy="26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rIns="0">
            <a:spAutoFit/>
          </a:bodyPr>
          <a:lstStyle>
            <a:lvl1pPr marL="180975" indent="-180975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1pPr>
            <a:lvl2pPr marL="742950" indent="-28575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marL="0" indent="0" algn="ctr" fontAlgn="base" latinLnBrk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</a:pPr>
            <a:r>
              <a:rPr lang="en-US" altLang="ko-KR" sz="1100" dirty="0" smtClean="0">
                <a:solidFill>
                  <a:srgbClr val="000000"/>
                </a:solidFill>
                <a:latin typeface="+mn-ea"/>
                <a:ea typeface="+mn-ea"/>
              </a:rPr>
              <a:t>1910</a:t>
            </a:r>
            <a:r>
              <a:rPr lang="ko-KR" altLang="en-US" sz="1100" dirty="0" smtClean="0">
                <a:solidFill>
                  <a:srgbClr val="000000"/>
                </a:solidFill>
                <a:latin typeface="+mn-ea"/>
                <a:ea typeface="+mn-ea"/>
              </a:rPr>
              <a:t>년</a:t>
            </a:r>
            <a:endParaRPr lang="en-US" altLang="ko-KR" sz="1100" dirty="0" smtClean="0">
              <a:solidFill>
                <a:srgbClr val="000000"/>
              </a:solidFill>
              <a:latin typeface="+mn-ea"/>
              <a:ea typeface="+mn-ea"/>
            </a:endParaRPr>
          </a:p>
        </p:txBody>
      </p:sp>
      <p:sp>
        <p:nvSpPr>
          <p:cNvPr id="77" name="Text Box 9"/>
          <p:cNvSpPr txBox="1">
            <a:spLocks noChangeArrowheads="1"/>
          </p:cNvSpPr>
          <p:nvPr/>
        </p:nvSpPr>
        <p:spPr bwMode="auto">
          <a:xfrm>
            <a:off x="8080156" y="3628899"/>
            <a:ext cx="1080000" cy="26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rIns="0">
            <a:spAutoFit/>
          </a:bodyPr>
          <a:lstStyle>
            <a:lvl1pPr marL="180975" indent="-180975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1pPr>
            <a:lvl2pPr marL="742950" indent="-28575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marL="0" indent="0" algn="ctr" fontAlgn="base" latinLnBrk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</a:pPr>
            <a:r>
              <a:rPr lang="en-US" altLang="ko-KR" sz="1100" dirty="0" smtClean="0">
                <a:solidFill>
                  <a:srgbClr val="000000"/>
                </a:solidFill>
                <a:latin typeface="+mn-ea"/>
                <a:ea typeface="+mn-ea"/>
              </a:rPr>
              <a:t>1914</a:t>
            </a:r>
            <a:r>
              <a:rPr lang="ko-KR" altLang="en-US" sz="1100" dirty="0" smtClean="0">
                <a:solidFill>
                  <a:srgbClr val="000000"/>
                </a:solidFill>
                <a:latin typeface="+mn-ea"/>
                <a:ea typeface="+mn-ea"/>
              </a:rPr>
              <a:t>년</a:t>
            </a:r>
            <a:endParaRPr lang="en-US" altLang="ko-KR" sz="1100" dirty="0" smtClean="0">
              <a:solidFill>
                <a:srgbClr val="000000"/>
              </a:solidFill>
              <a:latin typeface="+mn-ea"/>
              <a:ea typeface="+mn-ea"/>
            </a:endParaRPr>
          </a:p>
        </p:txBody>
      </p:sp>
      <p:sp>
        <p:nvSpPr>
          <p:cNvPr id="78" name="Text Box 9"/>
          <p:cNvSpPr txBox="1">
            <a:spLocks noChangeArrowheads="1"/>
          </p:cNvSpPr>
          <p:nvPr/>
        </p:nvSpPr>
        <p:spPr bwMode="auto">
          <a:xfrm>
            <a:off x="2767035" y="4369764"/>
            <a:ext cx="1080000" cy="26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rIns="0">
            <a:spAutoFit/>
          </a:bodyPr>
          <a:lstStyle>
            <a:lvl1pPr marL="180975" indent="-180975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1pPr>
            <a:lvl2pPr marL="742950" indent="-28575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marL="0" indent="0" algn="ctr" fontAlgn="base" latinLnBrk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</a:pPr>
            <a:r>
              <a:rPr lang="en-US" altLang="ko-KR" sz="1100" dirty="0" smtClean="0">
                <a:solidFill>
                  <a:srgbClr val="000000"/>
                </a:solidFill>
                <a:latin typeface="+mn-ea"/>
                <a:ea typeface="+mn-ea"/>
              </a:rPr>
              <a:t>2012</a:t>
            </a:r>
            <a:r>
              <a:rPr lang="ko-KR" altLang="en-US" sz="1100" dirty="0" smtClean="0">
                <a:solidFill>
                  <a:srgbClr val="000000"/>
                </a:solidFill>
                <a:latin typeface="+mn-ea"/>
                <a:ea typeface="+mn-ea"/>
              </a:rPr>
              <a:t>년 </a:t>
            </a:r>
            <a:endParaRPr lang="en-US" altLang="ko-KR" sz="1100" dirty="0" smtClean="0">
              <a:solidFill>
                <a:srgbClr val="000000"/>
              </a:solidFill>
              <a:latin typeface="+mn-ea"/>
              <a:ea typeface="+mn-ea"/>
            </a:endParaRPr>
          </a:p>
        </p:txBody>
      </p:sp>
      <p:sp>
        <p:nvSpPr>
          <p:cNvPr id="79" name="Text Box 9"/>
          <p:cNvSpPr txBox="1">
            <a:spLocks noChangeArrowheads="1"/>
          </p:cNvSpPr>
          <p:nvPr/>
        </p:nvSpPr>
        <p:spPr bwMode="auto">
          <a:xfrm>
            <a:off x="4468098" y="4369764"/>
            <a:ext cx="1080000" cy="26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rIns="0">
            <a:spAutoFit/>
          </a:bodyPr>
          <a:lstStyle>
            <a:lvl1pPr marL="180975" indent="-180975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1pPr>
            <a:lvl2pPr marL="742950" indent="-28575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marL="0" indent="0" algn="ctr" fontAlgn="base" latinLnBrk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</a:pPr>
            <a:r>
              <a:rPr lang="en-US" altLang="ko-KR" sz="1100" smtClean="0">
                <a:solidFill>
                  <a:srgbClr val="000000"/>
                </a:solidFill>
                <a:latin typeface="+mn-ea"/>
                <a:ea typeface="+mn-ea"/>
              </a:rPr>
              <a:t>1995</a:t>
            </a:r>
            <a:r>
              <a:rPr lang="ko-KR" altLang="en-US" sz="1100" dirty="0" smtClean="0">
                <a:solidFill>
                  <a:srgbClr val="000000"/>
                </a:solidFill>
                <a:latin typeface="+mn-ea"/>
                <a:ea typeface="+mn-ea"/>
              </a:rPr>
              <a:t>년</a:t>
            </a:r>
            <a:endParaRPr lang="en-US" altLang="ko-KR" sz="1100" dirty="0" smtClean="0">
              <a:solidFill>
                <a:srgbClr val="000000"/>
              </a:solidFill>
              <a:latin typeface="+mn-ea"/>
              <a:ea typeface="+mn-ea"/>
            </a:endParaRPr>
          </a:p>
        </p:txBody>
      </p:sp>
      <p:sp>
        <p:nvSpPr>
          <p:cNvPr id="80" name="Text Box 9"/>
          <p:cNvSpPr txBox="1">
            <a:spLocks noChangeArrowheads="1"/>
          </p:cNvSpPr>
          <p:nvPr/>
        </p:nvSpPr>
        <p:spPr bwMode="auto">
          <a:xfrm>
            <a:off x="6169161" y="4369764"/>
            <a:ext cx="1080000" cy="26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rIns="0">
            <a:spAutoFit/>
          </a:bodyPr>
          <a:lstStyle>
            <a:lvl1pPr marL="180975" indent="-180975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1pPr>
            <a:lvl2pPr marL="742950" indent="-28575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marL="0" indent="0" algn="ctr" fontAlgn="base" latinLnBrk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</a:pPr>
            <a:r>
              <a:rPr lang="en-US" altLang="ko-KR" sz="1100" dirty="0" smtClean="0">
                <a:solidFill>
                  <a:srgbClr val="000000"/>
                </a:solidFill>
                <a:latin typeface="+mn-ea"/>
                <a:ea typeface="+mn-ea"/>
              </a:rPr>
              <a:t>1986</a:t>
            </a:r>
            <a:r>
              <a:rPr lang="ko-KR" altLang="en-US" sz="1100" dirty="0" smtClean="0">
                <a:solidFill>
                  <a:srgbClr val="000000"/>
                </a:solidFill>
                <a:latin typeface="+mn-ea"/>
                <a:ea typeface="+mn-ea"/>
              </a:rPr>
              <a:t>년</a:t>
            </a:r>
            <a:endParaRPr lang="en-US" altLang="ko-KR" sz="1100" dirty="0" smtClean="0">
              <a:solidFill>
                <a:srgbClr val="000000"/>
              </a:solidFill>
              <a:latin typeface="+mn-ea"/>
              <a:ea typeface="+mn-ea"/>
            </a:endParaRPr>
          </a:p>
        </p:txBody>
      </p:sp>
      <p:grpSp>
        <p:nvGrpSpPr>
          <p:cNvPr id="3" name="그룹 91"/>
          <p:cNvGrpSpPr>
            <a:grpSpLocks/>
          </p:cNvGrpSpPr>
          <p:nvPr/>
        </p:nvGrpSpPr>
        <p:grpSpPr bwMode="auto">
          <a:xfrm>
            <a:off x="3228074" y="3341318"/>
            <a:ext cx="235525" cy="257114"/>
            <a:chOff x="1112875" y="3005427"/>
            <a:chExt cx="241537" cy="215659"/>
          </a:xfrm>
        </p:grpSpPr>
        <p:sp>
          <p:nvSpPr>
            <p:cNvPr id="82" name="타원 81"/>
            <p:cNvSpPr/>
            <p:nvPr/>
          </p:nvSpPr>
          <p:spPr bwMode="auto">
            <a:xfrm>
              <a:off x="1112875" y="3005427"/>
              <a:ext cx="241537" cy="21565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sm"/>
              <a:tailEnd type="none" w="med" len="sm"/>
            </a:ln>
            <a:effectLst/>
          </p:spPr>
          <p:txBody>
            <a:bodyPr wrap="none" lIns="90000" tIns="46800" rIns="90000" bIns="46800" anchor="ctr"/>
            <a:lstStyle>
              <a:defPPr>
                <a:defRPr lang="en-US"/>
              </a:defPPr>
              <a:lvl1pPr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1pPr>
              <a:lvl2pPr marL="4572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2pPr>
              <a:lvl3pPr marL="9144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3pPr>
              <a:lvl4pPr marL="13716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4pPr>
              <a:lvl5pPr marL="18288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9pPr>
            </a:lstStyle>
            <a:p>
              <a:pPr marL="87313" indent="-87313" algn="ctr" latinLnBrk="0">
                <a:buNone/>
                <a:defRPr/>
              </a:pPr>
              <a:endParaRPr lang="ko-KR" altLang="en-US" sz="1100" b="0" dirty="0">
                <a:solidFill>
                  <a:srgbClr val="000000"/>
                </a:solidFill>
                <a:latin typeface="+mn-ea"/>
                <a:ea typeface="+mn-ea"/>
              </a:endParaRPr>
            </a:p>
          </p:txBody>
        </p:sp>
        <p:sp>
          <p:nvSpPr>
            <p:cNvPr id="83" name="타원 93"/>
            <p:cNvSpPr>
              <a:spLocks noChangeArrowheads="1"/>
            </p:cNvSpPr>
            <p:nvPr/>
          </p:nvSpPr>
          <p:spPr bwMode="auto">
            <a:xfrm>
              <a:off x="1138753" y="3022679"/>
              <a:ext cx="189781" cy="181155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chemeClr val="tx1"/>
              </a:solidFill>
              <a:round/>
              <a:headEnd type="none" w="med" len="sm"/>
              <a:tailEnd type="none" w="med" len="sm"/>
            </a:ln>
          </p:spPr>
          <p:txBody>
            <a:bodyPr wrap="none" lIns="90000" tIns="46800" rIns="90000" bIns="46800" anchor="ctr"/>
            <a:lstStyle/>
            <a:p>
              <a:pPr marL="87313" indent="-87313" algn="ctr" eaLnBrk="0" latinLnBrk="0" hangingPunct="0">
                <a:buNone/>
              </a:pPr>
              <a:endParaRPr lang="ko-KR" altLang="en-US" sz="1100" dirty="0" smtClean="0">
                <a:solidFill>
                  <a:srgbClr val="000000"/>
                </a:solidFill>
                <a:latin typeface="+mn-ea"/>
                <a:ea typeface="+mn-ea"/>
              </a:endParaRPr>
            </a:p>
          </p:txBody>
        </p:sp>
      </p:grpSp>
      <p:grpSp>
        <p:nvGrpSpPr>
          <p:cNvPr id="4" name="그룹 94"/>
          <p:cNvGrpSpPr>
            <a:grpSpLocks/>
          </p:cNvGrpSpPr>
          <p:nvPr/>
        </p:nvGrpSpPr>
        <p:grpSpPr bwMode="auto">
          <a:xfrm>
            <a:off x="4985405" y="3337503"/>
            <a:ext cx="237075" cy="259018"/>
            <a:chOff x="1112875" y="3005427"/>
            <a:chExt cx="241537" cy="215659"/>
          </a:xfrm>
        </p:grpSpPr>
        <p:sp>
          <p:nvSpPr>
            <p:cNvPr id="85" name="타원 84"/>
            <p:cNvSpPr/>
            <p:nvPr/>
          </p:nvSpPr>
          <p:spPr bwMode="auto">
            <a:xfrm>
              <a:off x="1112875" y="3005427"/>
              <a:ext cx="241537" cy="21565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sm"/>
              <a:tailEnd type="none" w="med" len="sm"/>
            </a:ln>
            <a:effectLst/>
          </p:spPr>
          <p:txBody>
            <a:bodyPr wrap="none" lIns="90000" tIns="46800" rIns="90000" bIns="46800" anchor="ctr"/>
            <a:lstStyle>
              <a:defPPr>
                <a:defRPr lang="en-US"/>
              </a:defPPr>
              <a:lvl1pPr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1pPr>
              <a:lvl2pPr marL="4572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2pPr>
              <a:lvl3pPr marL="9144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3pPr>
              <a:lvl4pPr marL="13716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4pPr>
              <a:lvl5pPr marL="18288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9pPr>
            </a:lstStyle>
            <a:p>
              <a:pPr marL="87313" indent="-87313" algn="ctr" latinLnBrk="0">
                <a:buNone/>
                <a:defRPr/>
              </a:pPr>
              <a:endParaRPr lang="ko-KR" altLang="en-US" sz="1100" b="0" dirty="0">
                <a:solidFill>
                  <a:srgbClr val="000000"/>
                </a:solidFill>
                <a:latin typeface="+mn-ea"/>
                <a:ea typeface="+mn-ea"/>
              </a:endParaRPr>
            </a:p>
          </p:txBody>
        </p:sp>
        <p:sp>
          <p:nvSpPr>
            <p:cNvPr id="86" name="타원 112"/>
            <p:cNvSpPr>
              <a:spLocks noChangeArrowheads="1"/>
            </p:cNvSpPr>
            <p:nvPr/>
          </p:nvSpPr>
          <p:spPr bwMode="auto">
            <a:xfrm>
              <a:off x="1138753" y="3022679"/>
              <a:ext cx="189781" cy="181155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chemeClr val="tx1"/>
              </a:solidFill>
              <a:round/>
              <a:headEnd type="none" w="med" len="sm"/>
              <a:tailEnd type="none" w="med" len="sm"/>
            </a:ln>
          </p:spPr>
          <p:txBody>
            <a:bodyPr wrap="none" lIns="90000" tIns="46800" rIns="90000" bIns="46800" anchor="ctr"/>
            <a:lstStyle/>
            <a:p>
              <a:pPr marL="87313" indent="-87313" algn="ctr" eaLnBrk="0" latinLnBrk="0" hangingPunct="0">
                <a:buNone/>
              </a:pPr>
              <a:endParaRPr lang="ko-KR" altLang="en-US" sz="1100" dirty="0" smtClean="0">
                <a:solidFill>
                  <a:srgbClr val="000000"/>
                </a:solidFill>
                <a:latin typeface="+mn-ea"/>
                <a:ea typeface="+mn-ea"/>
              </a:endParaRPr>
            </a:p>
          </p:txBody>
        </p:sp>
      </p:grpSp>
      <p:grpSp>
        <p:nvGrpSpPr>
          <p:cNvPr id="5" name="그룹 113"/>
          <p:cNvGrpSpPr>
            <a:grpSpLocks/>
          </p:cNvGrpSpPr>
          <p:nvPr/>
        </p:nvGrpSpPr>
        <p:grpSpPr bwMode="auto">
          <a:xfrm>
            <a:off x="6744286" y="3343217"/>
            <a:ext cx="235525" cy="259018"/>
            <a:chOff x="1112875" y="3005427"/>
            <a:chExt cx="241537" cy="215659"/>
          </a:xfrm>
        </p:grpSpPr>
        <p:sp>
          <p:nvSpPr>
            <p:cNvPr id="88" name="타원 87"/>
            <p:cNvSpPr/>
            <p:nvPr/>
          </p:nvSpPr>
          <p:spPr bwMode="auto">
            <a:xfrm>
              <a:off x="1112875" y="3005427"/>
              <a:ext cx="241537" cy="21565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sm"/>
              <a:tailEnd type="none" w="med" len="sm"/>
            </a:ln>
            <a:effectLst/>
          </p:spPr>
          <p:txBody>
            <a:bodyPr wrap="none" lIns="90000" tIns="46800" rIns="90000" bIns="46800" anchor="ctr"/>
            <a:lstStyle>
              <a:defPPr>
                <a:defRPr lang="en-US"/>
              </a:defPPr>
              <a:lvl1pPr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1pPr>
              <a:lvl2pPr marL="4572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2pPr>
              <a:lvl3pPr marL="9144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3pPr>
              <a:lvl4pPr marL="13716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4pPr>
              <a:lvl5pPr marL="18288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9pPr>
            </a:lstStyle>
            <a:p>
              <a:pPr marL="87313" indent="-87313" algn="ctr" latinLnBrk="0">
                <a:buNone/>
                <a:defRPr/>
              </a:pPr>
              <a:endParaRPr lang="ko-KR" altLang="en-US" sz="1100" b="0" dirty="0">
                <a:solidFill>
                  <a:srgbClr val="000000"/>
                </a:solidFill>
                <a:latin typeface="+mn-ea"/>
                <a:ea typeface="+mn-ea"/>
              </a:endParaRPr>
            </a:p>
          </p:txBody>
        </p:sp>
        <p:sp>
          <p:nvSpPr>
            <p:cNvPr id="89" name="타원 127"/>
            <p:cNvSpPr>
              <a:spLocks noChangeArrowheads="1"/>
            </p:cNvSpPr>
            <p:nvPr/>
          </p:nvSpPr>
          <p:spPr bwMode="auto">
            <a:xfrm>
              <a:off x="1138753" y="3022679"/>
              <a:ext cx="189781" cy="181155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chemeClr val="tx1"/>
              </a:solidFill>
              <a:round/>
              <a:headEnd type="none" w="med" len="sm"/>
              <a:tailEnd type="none" w="med" len="sm"/>
            </a:ln>
          </p:spPr>
          <p:txBody>
            <a:bodyPr wrap="none" lIns="90000" tIns="46800" rIns="90000" bIns="46800" anchor="ctr"/>
            <a:lstStyle/>
            <a:p>
              <a:pPr marL="87313" indent="-87313" algn="ctr" eaLnBrk="0" latinLnBrk="0" hangingPunct="0">
                <a:buNone/>
              </a:pPr>
              <a:endParaRPr lang="ko-KR" altLang="en-US" sz="1100" dirty="0" smtClean="0">
                <a:solidFill>
                  <a:srgbClr val="000000"/>
                </a:solidFill>
                <a:latin typeface="+mn-ea"/>
                <a:ea typeface="+mn-ea"/>
              </a:endParaRPr>
            </a:p>
          </p:txBody>
        </p:sp>
      </p:grpSp>
      <p:grpSp>
        <p:nvGrpSpPr>
          <p:cNvPr id="6" name="그룹 137"/>
          <p:cNvGrpSpPr>
            <a:grpSpLocks/>
          </p:cNvGrpSpPr>
          <p:nvPr/>
        </p:nvGrpSpPr>
        <p:grpSpPr bwMode="auto">
          <a:xfrm>
            <a:off x="8502394" y="3329885"/>
            <a:ext cx="235525" cy="259018"/>
            <a:chOff x="1112875" y="3005427"/>
            <a:chExt cx="241537" cy="215659"/>
          </a:xfrm>
        </p:grpSpPr>
        <p:sp>
          <p:nvSpPr>
            <p:cNvPr id="94" name="타원 93"/>
            <p:cNvSpPr/>
            <p:nvPr/>
          </p:nvSpPr>
          <p:spPr bwMode="auto">
            <a:xfrm>
              <a:off x="1112875" y="3005427"/>
              <a:ext cx="241537" cy="21565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sm"/>
              <a:tailEnd type="none" w="med" len="sm"/>
            </a:ln>
            <a:effectLst/>
          </p:spPr>
          <p:txBody>
            <a:bodyPr wrap="none" lIns="90000" tIns="46800" rIns="90000" bIns="46800" anchor="ctr"/>
            <a:lstStyle>
              <a:defPPr>
                <a:defRPr lang="en-US"/>
              </a:defPPr>
              <a:lvl1pPr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1pPr>
              <a:lvl2pPr marL="4572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2pPr>
              <a:lvl3pPr marL="9144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3pPr>
              <a:lvl4pPr marL="13716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4pPr>
              <a:lvl5pPr marL="18288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9pPr>
            </a:lstStyle>
            <a:p>
              <a:pPr marL="87313" indent="-87313" algn="ctr" latinLnBrk="0">
                <a:buNone/>
                <a:defRPr/>
              </a:pPr>
              <a:endParaRPr lang="ko-KR" altLang="en-US" sz="1100" b="0" dirty="0">
                <a:solidFill>
                  <a:srgbClr val="000000"/>
                </a:solidFill>
                <a:latin typeface="+mn-ea"/>
                <a:ea typeface="+mn-ea"/>
              </a:endParaRPr>
            </a:p>
          </p:txBody>
        </p:sp>
        <p:sp>
          <p:nvSpPr>
            <p:cNvPr id="95" name="타원 139"/>
            <p:cNvSpPr>
              <a:spLocks noChangeArrowheads="1"/>
            </p:cNvSpPr>
            <p:nvPr/>
          </p:nvSpPr>
          <p:spPr bwMode="auto">
            <a:xfrm>
              <a:off x="1138753" y="3022679"/>
              <a:ext cx="189781" cy="181155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chemeClr val="tx1"/>
              </a:solidFill>
              <a:round/>
              <a:headEnd type="none" w="med" len="sm"/>
              <a:tailEnd type="none" w="med" len="sm"/>
            </a:ln>
          </p:spPr>
          <p:txBody>
            <a:bodyPr wrap="none" lIns="90000" tIns="46800" rIns="90000" bIns="46800" anchor="ctr"/>
            <a:lstStyle/>
            <a:p>
              <a:pPr marL="87313" indent="-87313" algn="ctr" eaLnBrk="0" latinLnBrk="0" hangingPunct="0">
                <a:buNone/>
              </a:pPr>
              <a:endParaRPr lang="ko-KR" altLang="en-US" sz="1100" dirty="0" smtClean="0">
                <a:solidFill>
                  <a:srgbClr val="000000"/>
                </a:solidFill>
                <a:latin typeface="+mn-ea"/>
                <a:ea typeface="+mn-ea"/>
              </a:endParaRPr>
            </a:p>
          </p:txBody>
        </p:sp>
      </p:grpSp>
      <p:grpSp>
        <p:nvGrpSpPr>
          <p:cNvPr id="7" name="그룹 146"/>
          <p:cNvGrpSpPr>
            <a:grpSpLocks/>
          </p:cNvGrpSpPr>
          <p:nvPr/>
        </p:nvGrpSpPr>
        <p:grpSpPr bwMode="auto">
          <a:xfrm>
            <a:off x="3189273" y="4683076"/>
            <a:ext cx="235525" cy="259018"/>
            <a:chOff x="1112875" y="3005427"/>
            <a:chExt cx="241537" cy="215659"/>
          </a:xfrm>
        </p:grpSpPr>
        <p:sp>
          <p:nvSpPr>
            <p:cNvPr id="97" name="타원 96"/>
            <p:cNvSpPr/>
            <p:nvPr/>
          </p:nvSpPr>
          <p:spPr bwMode="auto">
            <a:xfrm>
              <a:off x="1112875" y="3005427"/>
              <a:ext cx="241537" cy="21565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sm"/>
              <a:tailEnd type="none" w="med" len="sm"/>
            </a:ln>
            <a:effectLst/>
          </p:spPr>
          <p:txBody>
            <a:bodyPr wrap="none" lIns="90000" tIns="46800" rIns="90000" bIns="46800" anchor="ctr"/>
            <a:lstStyle>
              <a:defPPr>
                <a:defRPr lang="en-US"/>
              </a:defPPr>
              <a:lvl1pPr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1pPr>
              <a:lvl2pPr marL="4572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2pPr>
              <a:lvl3pPr marL="9144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3pPr>
              <a:lvl4pPr marL="13716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4pPr>
              <a:lvl5pPr marL="18288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9pPr>
            </a:lstStyle>
            <a:p>
              <a:pPr marL="87313" indent="-87313" algn="ctr" latinLnBrk="0">
                <a:buNone/>
                <a:defRPr/>
              </a:pPr>
              <a:endParaRPr lang="ko-KR" altLang="en-US" sz="1100" b="0" dirty="0">
                <a:solidFill>
                  <a:srgbClr val="000000"/>
                </a:solidFill>
                <a:latin typeface="+mn-ea"/>
                <a:ea typeface="+mn-ea"/>
              </a:endParaRPr>
            </a:p>
          </p:txBody>
        </p:sp>
        <p:sp>
          <p:nvSpPr>
            <p:cNvPr id="98" name="타원 148"/>
            <p:cNvSpPr>
              <a:spLocks noChangeArrowheads="1"/>
            </p:cNvSpPr>
            <p:nvPr/>
          </p:nvSpPr>
          <p:spPr bwMode="auto">
            <a:xfrm>
              <a:off x="1138753" y="3022679"/>
              <a:ext cx="189781" cy="181155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chemeClr val="tx1"/>
              </a:solidFill>
              <a:round/>
              <a:headEnd type="none" w="med" len="sm"/>
              <a:tailEnd type="none" w="med" len="sm"/>
            </a:ln>
          </p:spPr>
          <p:txBody>
            <a:bodyPr wrap="none" lIns="90000" tIns="46800" rIns="90000" bIns="46800" anchor="ctr"/>
            <a:lstStyle/>
            <a:p>
              <a:pPr marL="87313" indent="-87313" algn="ctr" eaLnBrk="0" latinLnBrk="0" hangingPunct="0">
                <a:buNone/>
              </a:pPr>
              <a:endParaRPr lang="ko-KR" altLang="en-US" sz="1100" dirty="0" smtClean="0">
                <a:solidFill>
                  <a:srgbClr val="000000"/>
                </a:solidFill>
                <a:latin typeface="+mn-ea"/>
                <a:ea typeface="+mn-ea"/>
              </a:endParaRPr>
            </a:p>
          </p:txBody>
        </p:sp>
      </p:grpSp>
      <p:grpSp>
        <p:nvGrpSpPr>
          <p:cNvPr id="8" name="그룹 149"/>
          <p:cNvGrpSpPr>
            <a:grpSpLocks/>
          </p:cNvGrpSpPr>
          <p:nvPr/>
        </p:nvGrpSpPr>
        <p:grpSpPr bwMode="auto">
          <a:xfrm>
            <a:off x="4890336" y="4683076"/>
            <a:ext cx="235525" cy="259018"/>
            <a:chOff x="1112875" y="3005427"/>
            <a:chExt cx="241537" cy="215659"/>
          </a:xfrm>
        </p:grpSpPr>
        <p:sp>
          <p:nvSpPr>
            <p:cNvPr id="100" name="타원 99"/>
            <p:cNvSpPr/>
            <p:nvPr/>
          </p:nvSpPr>
          <p:spPr bwMode="auto">
            <a:xfrm>
              <a:off x="1112875" y="3005427"/>
              <a:ext cx="241537" cy="21565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sm"/>
              <a:tailEnd type="none" w="med" len="sm"/>
            </a:ln>
            <a:effectLst/>
          </p:spPr>
          <p:txBody>
            <a:bodyPr wrap="none" lIns="90000" tIns="46800" rIns="90000" bIns="46800" anchor="ctr"/>
            <a:lstStyle>
              <a:defPPr>
                <a:defRPr lang="en-US"/>
              </a:defPPr>
              <a:lvl1pPr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1pPr>
              <a:lvl2pPr marL="4572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2pPr>
              <a:lvl3pPr marL="9144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3pPr>
              <a:lvl4pPr marL="13716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4pPr>
              <a:lvl5pPr marL="18288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9pPr>
            </a:lstStyle>
            <a:p>
              <a:pPr marL="87313" indent="-87313" algn="ctr" latinLnBrk="0">
                <a:buNone/>
                <a:defRPr/>
              </a:pPr>
              <a:endParaRPr lang="ko-KR" altLang="en-US" sz="1100" b="0" dirty="0">
                <a:solidFill>
                  <a:srgbClr val="000000"/>
                </a:solidFill>
                <a:latin typeface="+mn-ea"/>
                <a:ea typeface="+mn-ea"/>
              </a:endParaRPr>
            </a:p>
          </p:txBody>
        </p:sp>
        <p:sp>
          <p:nvSpPr>
            <p:cNvPr id="101" name="타원 151"/>
            <p:cNvSpPr>
              <a:spLocks noChangeArrowheads="1"/>
            </p:cNvSpPr>
            <p:nvPr/>
          </p:nvSpPr>
          <p:spPr bwMode="auto">
            <a:xfrm>
              <a:off x="1138753" y="3022679"/>
              <a:ext cx="189781" cy="181155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chemeClr val="tx1"/>
              </a:solidFill>
              <a:round/>
              <a:headEnd type="none" w="med" len="sm"/>
              <a:tailEnd type="none" w="med" len="sm"/>
            </a:ln>
          </p:spPr>
          <p:txBody>
            <a:bodyPr wrap="none" lIns="90000" tIns="46800" rIns="90000" bIns="46800" anchor="ctr"/>
            <a:lstStyle/>
            <a:p>
              <a:pPr marL="87313" indent="-87313" algn="ctr" eaLnBrk="0" latinLnBrk="0" hangingPunct="0">
                <a:buNone/>
              </a:pPr>
              <a:endParaRPr lang="ko-KR" altLang="en-US" sz="1100" dirty="0" smtClean="0">
                <a:solidFill>
                  <a:srgbClr val="000000"/>
                </a:solidFill>
                <a:latin typeface="+mn-ea"/>
                <a:ea typeface="+mn-ea"/>
              </a:endParaRPr>
            </a:p>
          </p:txBody>
        </p:sp>
      </p:grpSp>
      <p:grpSp>
        <p:nvGrpSpPr>
          <p:cNvPr id="9" name="그룹 152"/>
          <p:cNvGrpSpPr>
            <a:grpSpLocks/>
          </p:cNvGrpSpPr>
          <p:nvPr/>
        </p:nvGrpSpPr>
        <p:grpSpPr bwMode="auto">
          <a:xfrm>
            <a:off x="6591399" y="4683076"/>
            <a:ext cx="235525" cy="259018"/>
            <a:chOff x="1112875" y="3005427"/>
            <a:chExt cx="241537" cy="215659"/>
          </a:xfrm>
        </p:grpSpPr>
        <p:sp>
          <p:nvSpPr>
            <p:cNvPr id="103" name="타원 102"/>
            <p:cNvSpPr/>
            <p:nvPr/>
          </p:nvSpPr>
          <p:spPr bwMode="auto">
            <a:xfrm>
              <a:off x="1112875" y="3005427"/>
              <a:ext cx="241537" cy="21565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sm"/>
              <a:tailEnd type="none" w="med" len="sm"/>
            </a:ln>
            <a:effectLst/>
          </p:spPr>
          <p:txBody>
            <a:bodyPr wrap="none" lIns="90000" tIns="46800" rIns="90000" bIns="46800" anchor="ctr"/>
            <a:lstStyle>
              <a:defPPr>
                <a:defRPr lang="en-US"/>
              </a:defPPr>
              <a:lvl1pPr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1pPr>
              <a:lvl2pPr marL="4572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2pPr>
              <a:lvl3pPr marL="9144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3pPr>
              <a:lvl4pPr marL="13716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4pPr>
              <a:lvl5pPr marL="18288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9pPr>
            </a:lstStyle>
            <a:p>
              <a:pPr marL="87313" indent="-87313" algn="ctr" latinLnBrk="0">
                <a:buNone/>
                <a:defRPr/>
              </a:pPr>
              <a:endParaRPr lang="ko-KR" altLang="en-US" sz="1100" b="0" dirty="0">
                <a:solidFill>
                  <a:srgbClr val="000000"/>
                </a:solidFill>
                <a:latin typeface="+mn-ea"/>
                <a:ea typeface="+mn-ea"/>
              </a:endParaRPr>
            </a:p>
          </p:txBody>
        </p:sp>
        <p:sp>
          <p:nvSpPr>
            <p:cNvPr id="104" name="타원 154"/>
            <p:cNvSpPr>
              <a:spLocks noChangeArrowheads="1"/>
            </p:cNvSpPr>
            <p:nvPr/>
          </p:nvSpPr>
          <p:spPr bwMode="auto">
            <a:xfrm>
              <a:off x="1138753" y="3022679"/>
              <a:ext cx="189781" cy="181155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chemeClr val="tx1"/>
              </a:solidFill>
              <a:round/>
              <a:headEnd type="none" w="med" len="sm"/>
              <a:tailEnd type="none" w="med" len="sm"/>
            </a:ln>
          </p:spPr>
          <p:txBody>
            <a:bodyPr wrap="none" lIns="90000" tIns="46800" rIns="90000" bIns="46800" anchor="ctr"/>
            <a:lstStyle/>
            <a:p>
              <a:pPr marL="87313" indent="-87313" algn="ctr" eaLnBrk="0" latinLnBrk="0" hangingPunct="0">
                <a:buNone/>
              </a:pPr>
              <a:endParaRPr lang="ko-KR" altLang="en-US" sz="1100" dirty="0" smtClean="0">
                <a:solidFill>
                  <a:srgbClr val="000000"/>
                </a:solidFill>
                <a:latin typeface="+mn-ea"/>
                <a:ea typeface="+mn-ea"/>
              </a:endParaRPr>
            </a:p>
          </p:txBody>
        </p:sp>
      </p:grpSp>
      <p:sp>
        <p:nvSpPr>
          <p:cNvPr id="105" name="Rectangle 51"/>
          <p:cNvSpPr>
            <a:spLocks noChangeArrowheads="1"/>
          </p:cNvSpPr>
          <p:nvPr/>
        </p:nvSpPr>
        <p:spPr bwMode="gray">
          <a:xfrm>
            <a:off x="431656" y="1988845"/>
            <a:ext cx="347091" cy="1295688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/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개</a:t>
            </a:r>
            <a:endParaRPr lang="en-US" altLang="ko-KR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latinLnBrk="0"/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편</a:t>
            </a:r>
            <a:endParaRPr lang="en-US" altLang="ko-KR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latinLnBrk="0"/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내</a:t>
            </a:r>
            <a:endParaRPr lang="en-US" altLang="ko-KR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latinLnBrk="0"/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용</a:t>
            </a:r>
            <a:endParaRPr lang="en-US" altLang="ko-KR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06" name="Rectangle 51"/>
          <p:cNvSpPr>
            <a:spLocks noChangeArrowheads="1"/>
          </p:cNvSpPr>
          <p:nvPr/>
        </p:nvSpPr>
        <p:spPr bwMode="gray">
          <a:xfrm>
            <a:off x="388388" y="5079233"/>
            <a:ext cx="347091" cy="1295688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/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개</a:t>
            </a:r>
            <a:endParaRPr lang="en-US" altLang="ko-KR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latinLnBrk="0"/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편</a:t>
            </a:r>
            <a:endParaRPr lang="en-US" altLang="ko-KR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latinLnBrk="0"/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내</a:t>
            </a:r>
            <a:endParaRPr lang="en-US" altLang="ko-KR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latinLnBrk="0"/>
            <a:r>
              <a:rPr lang="ko-KR" altLang="en-US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용</a:t>
            </a:r>
            <a:endParaRPr lang="en-US" altLang="ko-KR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07" name="직사각형 157"/>
          <p:cNvSpPr>
            <a:spLocks noChangeArrowheads="1"/>
          </p:cNvSpPr>
          <p:nvPr/>
        </p:nvSpPr>
        <p:spPr bwMode="auto">
          <a:xfrm>
            <a:off x="826395" y="1988845"/>
            <a:ext cx="1522671" cy="129568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36000" tIns="72000" rIns="36000" bIns="72000" anchor="ctr"/>
          <a:lstStyle/>
          <a:p>
            <a:pPr algn="ctr" fontAlgn="base" latinLnBrk="0">
              <a:lnSpc>
                <a:spcPts val="1500"/>
              </a:lnSpc>
              <a:spcBef>
                <a:spcPct val="0"/>
              </a:spcBef>
              <a:spcAft>
                <a:spcPct val="0"/>
              </a:spcAft>
            </a:pPr>
            <a:r>
              <a:rPr lang="ko-KR" altLang="en-US" sz="1100" dirty="0" smtClean="0">
                <a:latin typeface="+mn-ea"/>
              </a:rPr>
              <a:t>백제 </a:t>
            </a:r>
            <a:r>
              <a:rPr lang="en-US" altLang="ko-KR" sz="1100" dirty="0" smtClean="0">
                <a:latin typeface="+mn-ea"/>
              </a:rPr>
              <a:t>22</a:t>
            </a:r>
            <a:r>
              <a:rPr lang="ko-KR" altLang="en-US" sz="1100" dirty="0" smtClean="0">
                <a:latin typeface="+mn-ea"/>
              </a:rPr>
              <a:t>대 </a:t>
            </a:r>
            <a:r>
              <a:rPr lang="ko-KR" altLang="en-US" sz="1100" dirty="0" err="1" smtClean="0">
                <a:latin typeface="+mn-ea"/>
              </a:rPr>
              <a:t>문주왕이</a:t>
            </a:r>
            <a:r>
              <a:rPr lang="ko-KR" altLang="en-US" sz="1100" dirty="0" smtClean="0">
                <a:latin typeface="+mn-ea"/>
              </a:rPr>
              <a:t> 현재 경기도 광주에서 공주로 왕도 이전</a:t>
            </a:r>
            <a:endParaRPr lang="en-US" altLang="ko-KR" sz="1100" dirty="0" smtClean="0">
              <a:latin typeface="+mn-ea"/>
            </a:endParaRPr>
          </a:p>
          <a:p>
            <a:pPr algn="ctr" fontAlgn="base" latinLnBrk="0">
              <a:lnSpc>
                <a:spcPts val="1500"/>
              </a:lnSpc>
              <a:spcBef>
                <a:spcPct val="0"/>
              </a:spcBef>
              <a:spcAft>
                <a:spcPct val="0"/>
              </a:spcAft>
            </a:pPr>
            <a:r>
              <a:rPr lang="ko-KR" altLang="en-US" sz="1100" dirty="0" err="1" smtClean="0">
                <a:latin typeface="+mn-ea"/>
              </a:rPr>
              <a:t>신문왕</a:t>
            </a:r>
            <a:r>
              <a:rPr lang="ko-KR" altLang="en-US" sz="1100" dirty="0" smtClean="0">
                <a:latin typeface="+mn-ea"/>
              </a:rPr>
              <a:t> </a:t>
            </a:r>
            <a:r>
              <a:rPr lang="en-US" altLang="ko-KR" sz="1100" dirty="0" smtClean="0">
                <a:latin typeface="+mn-ea"/>
              </a:rPr>
              <a:t>6</a:t>
            </a:r>
            <a:r>
              <a:rPr lang="ko-KR" altLang="en-US" sz="1100" dirty="0" smtClean="0">
                <a:latin typeface="+mn-ea"/>
              </a:rPr>
              <a:t>년 </a:t>
            </a:r>
            <a:r>
              <a:rPr lang="en-US" altLang="ko-KR" sz="1100" dirty="0" smtClean="0">
                <a:latin typeface="+mn-ea"/>
              </a:rPr>
              <a:t>“</a:t>
            </a:r>
            <a:r>
              <a:rPr lang="ko-KR" altLang="en-US" sz="1100" dirty="0" err="1" smtClean="0">
                <a:latin typeface="+mn-ea"/>
              </a:rPr>
              <a:t>웅천주</a:t>
            </a:r>
            <a:r>
              <a:rPr lang="en-US" altLang="ko-KR" sz="1100" dirty="0" smtClean="0">
                <a:latin typeface="+mn-ea"/>
              </a:rPr>
              <a:t>”</a:t>
            </a:r>
            <a:r>
              <a:rPr lang="ko-KR" altLang="en-US" sz="1100" dirty="0" smtClean="0">
                <a:latin typeface="+mn-ea"/>
              </a:rPr>
              <a:t>로 개칭 관장</a:t>
            </a:r>
            <a:r>
              <a:rPr lang="en-US" altLang="ko-KR" sz="1100" dirty="0" smtClean="0">
                <a:latin typeface="+mn-ea"/>
              </a:rPr>
              <a:t>, </a:t>
            </a:r>
            <a:r>
              <a:rPr lang="ko-KR" altLang="en-US" sz="1100" dirty="0" err="1" smtClean="0">
                <a:latin typeface="+mn-ea"/>
              </a:rPr>
              <a:t>경덕왕</a:t>
            </a:r>
            <a:r>
              <a:rPr lang="ko-KR" altLang="en-US" sz="1100" dirty="0" smtClean="0">
                <a:latin typeface="+mn-ea"/>
              </a:rPr>
              <a:t> </a:t>
            </a:r>
            <a:r>
              <a:rPr lang="en-US" altLang="ko-KR" sz="1100" dirty="0" smtClean="0">
                <a:latin typeface="+mn-ea"/>
              </a:rPr>
              <a:t>16</a:t>
            </a:r>
            <a:r>
              <a:rPr lang="ko-KR" altLang="en-US" sz="1100" dirty="0" smtClean="0">
                <a:latin typeface="+mn-ea"/>
              </a:rPr>
              <a:t>년 </a:t>
            </a:r>
            <a:r>
              <a:rPr lang="en-US" altLang="ko-KR" sz="1100" dirty="0" smtClean="0">
                <a:latin typeface="+mn-ea"/>
              </a:rPr>
              <a:t>“</a:t>
            </a:r>
            <a:r>
              <a:rPr lang="ko-KR" altLang="en-US" sz="1100" dirty="0" smtClean="0">
                <a:latin typeface="+mn-ea"/>
              </a:rPr>
              <a:t>웅주</a:t>
            </a:r>
            <a:r>
              <a:rPr lang="en-US" altLang="ko-KR" sz="1100" dirty="0" smtClean="0">
                <a:latin typeface="+mn-ea"/>
              </a:rPr>
              <a:t>”</a:t>
            </a:r>
            <a:r>
              <a:rPr lang="ko-KR" altLang="en-US" sz="1100" dirty="0" smtClean="0">
                <a:latin typeface="+mn-ea"/>
              </a:rPr>
              <a:t>로 개칭</a:t>
            </a:r>
          </a:p>
        </p:txBody>
      </p:sp>
      <p:sp>
        <p:nvSpPr>
          <p:cNvPr id="108" name="직사각형 158"/>
          <p:cNvSpPr>
            <a:spLocks noChangeArrowheads="1"/>
          </p:cNvSpPr>
          <p:nvPr/>
        </p:nvSpPr>
        <p:spPr bwMode="auto">
          <a:xfrm>
            <a:off x="2584501" y="1988845"/>
            <a:ext cx="1522671" cy="129568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36000" tIns="72000" rIns="36000" bIns="72000" anchor="ctr"/>
          <a:lstStyle/>
          <a:p>
            <a:pPr algn="ctr" fontAlgn="base" latinLnBrk="0">
              <a:lnSpc>
                <a:spcPts val="1500"/>
              </a:lnSpc>
              <a:spcBef>
                <a:spcPct val="0"/>
              </a:spcBef>
              <a:spcAft>
                <a:spcPct val="0"/>
              </a:spcAft>
            </a:pPr>
            <a:r>
              <a:rPr lang="ko-KR" altLang="en-US" sz="1100" dirty="0" smtClean="0">
                <a:latin typeface="+mn-ea"/>
              </a:rPr>
              <a:t>고려태조 </a:t>
            </a:r>
            <a:r>
              <a:rPr lang="en-US" altLang="ko-KR" sz="1100" dirty="0" smtClean="0">
                <a:latin typeface="+mn-ea"/>
              </a:rPr>
              <a:t>23</a:t>
            </a:r>
            <a:r>
              <a:rPr lang="ko-KR" altLang="en-US" sz="1100" dirty="0" smtClean="0">
                <a:latin typeface="+mn-ea"/>
              </a:rPr>
              <a:t>년에 </a:t>
            </a:r>
            <a:r>
              <a:rPr lang="en-US" altLang="ko-KR" sz="1100" dirty="0" smtClean="0">
                <a:latin typeface="+mn-ea"/>
              </a:rPr>
              <a:t>“</a:t>
            </a:r>
            <a:r>
              <a:rPr lang="ko-KR" altLang="en-US" sz="1100" dirty="0" smtClean="0">
                <a:latin typeface="+mn-ea"/>
              </a:rPr>
              <a:t>공주</a:t>
            </a:r>
            <a:r>
              <a:rPr lang="en-US" altLang="ko-KR" sz="1100" dirty="0" smtClean="0">
                <a:latin typeface="+mn-ea"/>
              </a:rPr>
              <a:t>”</a:t>
            </a:r>
            <a:r>
              <a:rPr lang="ko-KR" altLang="en-US" sz="1100" dirty="0" smtClean="0">
                <a:latin typeface="+mn-ea"/>
              </a:rPr>
              <a:t>로 개칭</a:t>
            </a:r>
            <a:endParaRPr lang="en-US" altLang="ko-KR" sz="1100" dirty="0" smtClean="0">
              <a:latin typeface="+mn-ea"/>
            </a:endParaRPr>
          </a:p>
          <a:p>
            <a:pPr algn="ctr" fontAlgn="base" latinLnBrk="0">
              <a:lnSpc>
                <a:spcPts val="1500"/>
              </a:lnSpc>
              <a:spcBef>
                <a:spcPct val="0"/>
              </a:spcBef>
              <a:spcAft>
                <a:spcPct val="0"/>
              </a:spcAft>
            </a:pPr>
            <a:r>
              <a:rPr lang="ko-KR" altLang="en-US" sz="1100" dirty="0" smtClean="0">
                <a:latin typeface="+mn-ea"/>
              </a:rPr>
              <a:t>성종 </a:t>
            </a:r>
            <a:r>
              <a:rPr lang="en-US" altLang="ko-KR" sz="1100" dirty="0" smtClean="0">
                <a:latin typeface="+mn-ea"/>
              </a:rPr>
              <a:t>2</a:t>
            </a:r>
            <a:r>
              <a:rPr lang="ko-KR" altLang="en-US" sz="1100" dirty="0" smtClean="0">
                <a:latin typeface="+mn-ea"/>
              </a:rPr>
              <a:t>년 전국 </a:t>
            </a:r>
            <a:r>
              <a:rPr lang="en-US" altLang="ko-KR" sz="1100" dirty="0" smtClean="0">
                <a:latin typeface="+mn-ea"/>
              </a:rPr>
              <a:t>12</a:t>
            </a:r>
            <a:r>
              <a:rPr lang="ko-KR" altLang="en-US" sz="1100" dirty="0" err="1" smtClean="0">
                <a:latin typeface="+mn-ea"/>
              </a:rPr>
              <a:t>목중</a:t>
            </a:r>
            <a:r>
              <a:rPr lang="ko-KR" altLang="en-US" sz="1100" dirty="0" smtClean="0">
                <a:latin typeface="+mn-ea"/>
              </a:rPr>
              <a:t> 하나로 </a:t>
            </a:r>
            <a:r>
              <a:rPr lang="ko-KR" altLang="en-US" sz="1100" dirty="0" err="1" smtClean="0">
                <a:latin typeface="+mn-ea"/>
              </a:rPr>
              <a:t>공주목</a:t>
            </a:r>
            <a:r>
              <a:rPr lang="ko-KR" altLang="en-US" sz="1100" dirty="0" smtClean="0">
                <a:latin typeface="+mn-ea"/>
              </a:rPr>
              <a:t> 설치</a:t>
            </a:r>
            <a:endParaRPr lang="en-US" altLang="ko-KR" sz="1100" dirty="0" smtClean="0">
              <a:latin typeface="+mn-ea"/>
            </a:endParaRPr>
          </a:p>
        </p:txBody>
      </p:sp>
      <p:sp>
        <p:nvSpPr>
          <p:cNvPr id="109" name="직사각형 159"/>
          <p:cNvSpPr>
            <a:spLocks noChangeArrowheads="1"/>
          </p:cNvSpPr>
          <p:nvPr/>
        </p:nvSpPr>
        <p:spPr bwMode="auto">
          <a:xfrm>
            <a:off x="4342607" y="1988840"/>
            <a:ext cx="1522671" cy="129568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36000" tIns="72000" rIns="36000" bIns="72000" anchor="ctr"/>
          <a:lstStyle/>
          <a:p>
            <a:pPr algn="ctr" fontAlgn="base" latinLnBrk="0">
              <a:lnSpc>
                <a:spcPts val="1500"/>
              </a:lnSpc>
              <a:spcBef>
                <a:spcPct val="0"/>
              </a:spcBef>
              <a:spcAft>
                <a:spcPct val="0"/>
              </a:spcAft>
            </a:pPr>
            <a:r>
              <a:rPr lang="ko-KR" altLang="en-US" sz="1100" dirty="0" smtClean="0">
                <a:latin typeface="+mn-ea"/>
              </a:rPr>
              <a:t>고종 </a:t>
            </a:r>
            <a:r>
              <a:rPr lang="en-US" altLang="ko-KR" sz="1100" dirty="0" smtClean="0">
                <a:latin typeface="+mn-ea"/>
              </a:rPr>
              <a:t>32</a:t>
            </a:r>
            <a:r>
              <a:rPr lang="ko-KR" altLang="en-US" sz="1100" dirty="0" smtClean="0">
                <a:latin typeface="+mn-ea"/>
              </a:rPr>
              <a:t>년 충청도가 충청남북도로 양분되며</a:t>
            </a:r>
            <a:r>
              <a:rPr lang="en-US" altLang="ko-KR" sz="1100" dirty="0" smtClean="0">
                <a:latin typeface="+mn-ea"/>
              </a:rPr>
              <a:t>, </a:t>
            </a:r>
            <a:r>
              <a:rPr lang="ko-KR" altLang="en-US" sz="1100" dirty="0" smtClean="0">
                <a:latin typeface="+mn-ea"/>
              </a:rPr>
              <a:t>공주군으로 개칭되고 </a:t>
            </a:r>
            <a:r>
              <a:rPr lang="ko-KR" altLang="en-US" sz="1100" dirty="0" err="1" smtClean="0">
                <a:latin typeface="+mn-ea"/>
              </a:rPr>
              <a:t>공주부</a:t>
            </a:r>
            <a:r>
              <a:rPr lang="ko-KR" altLang="en-US" sz="1100" dirty="0" smtClean="0">
                <a:latin typeface="+mn-ea"/>
              </a:rPr>
              <a:t> 신설되며 </a:t>
            </a:r>
            <a:r>
              <a:rPr lang="en-US" altLang="ko-KR" sz="1100" dirty="0" smtClean="0">
                <a:latin typeface="+mn-ea"/>
              </a:rPr>
              <a:t>27</a:t>
            </a:r>
            <a:r>
              <a:rPr lang="ko-KR" altLang="en-US" sz="1100" dirty="0" smtClean="0">
                <a:latin typeface="+mn-ea"/>
              </a:rPr>
              <a:t>개군 관할</a:t>
            </a:r>
            <a:endParaRPr lang="en-US" altLang="ko-KR" sz="1100" dirty="0" smtClean="0">
              <a:latin typeface="+mn-ea"/>
            </a:endParaRPr>
          </a:p>
        </p:txBody>
      </p:sp>
      <p:sp>
        <p:nvSpPr>
          <p:cNvPr id="110" name="직사각형 160"/>
          <p:cNvSpPr>
            <a:spLocks noChangeArrowheads="1"/>
          </p:cNvSpPr>
          <p:nvPr/>
        </p:nvSpPr>
        <p:spPr bwMode="auto">
          <a:xfrm>
            <a:off x="6100713" y="1988840"/>
            <a:ext cx="1522671" cy="129568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36000" tIns="72000" rIns="36000" bIns="72000" anchor="ctr"/>
          <a:lstStyle/>
          <a:p>
            <a:pPr algn="ctr" fontAlgn="base" latinLnBrk="0">
              <a:lnSpc>
                <a:spcPts val="1500"/>
              </a:lnSpc>
              <a:spcBef>
                <a:spcPct val="0"/>
              </a:spcBef>
              <a:spcAft>
                <a:spcPct val="0"/>
              </a:spcAft>
            </a:pPr>
            <a:r>
              <a:rPr lang="ko-KR" altLang="en-US" sz="1100" smtClean="0">
                <a:latin typeface="+mn-ea"/>
              </a:rPr>
              <a:t>일제강점기에도 계속 </a:t>
            </a:r>
            <a:r>
              <a:rPr lang="ko-KR" altLang="en-US" sz="1100" dirty="0" smtClean="0">
                <a:latin typeface="+mn-ea"/>
              </a:rPr>
              <a:t>충청남도의 도청 소재지로 </a:t>
            </a:r>
            <a:r>
              <a:rPr lang="ko-KR" altLang="en-US" sz="1100" smtClean="0">
                <a:latin typeface="+mn-ea"/>
              </a:rPr>
              <a:t>충남 행정수도로서의 기능을 수행함</a:t>
            </a:r>
            <a:endParaRPr lang="en-US" altLang="ko-KR" sz="1100" dirty="0" smtClean="0">
              <a:latin typeface="+mn-ea"/>
            </a:endParaRPr>
          </a:p>
        </p:txBody>
      </p:sp>
      <p:sp>
        <p:nvSpPr>
          <p:cNvPr id="111" name="직사각형 161"/>
          <p:cNvSpPr>
            <a:spLocks noChangeArrowheads="1"/>
          </p:cNvSpPr>
          <p:nvPr/>
        </p:nvSpPr>
        <p:spPr bwMode="auto">
          <a:xfrm>
            <a:off x="7858821" y="1988840"/>
            <a:ext cx="1522671" cy="129568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36000" tIns="72000" rIns="36000" bIns="72000" anchor="ctr"/>
          <a:lstStyle/>
          <a:p>
            <a:pPr algn="ctr" fontAlgn="base" latinLnBrk="0">
              <a:lnSpc>
                <a:spcPts val="1500"/>
              </a:lnSpc>
              <a:spcBef>
                <a:spcPct val="0"/>
              </a:spcBef>
              <a:spcAft>
                <a:spcPct val="0"/>
              </a:spcAft>
            </a:pPr>
            <a:r>
              <a:rPr lang="ko-KR" altLang="en-US" sz="1100" dirty="0" smtClean="0">
                <a:latin typeface="+mn-ea"/>
              </a:rPr>
              <a:t>행정구역 개편으로 관할지역 일부를 대전</a:t>
            </a:r>
            <a:r>
              <a:rPr lang="en-US" altLang="ko-KR" sz="1100" dirty="0" smtClean="0">
                <a:latin typeface="+mn-ea"/>
              </a:rPr>
              <a:t> </a:t>
            </a:r>
            <a:r>
              <a:rPr lang="ko-KR" altLang="en-US" sz="1100" dirty="0" smtClean="0">
                <a:latin typeface="+mn-ea"/>
              </a:rPr>
              <a:t>등이 이관하며 </a:t>
            </a:r>
            <a:r>
              <a:rPr lang="en-US" altLang="ko-KR" sz="1100" dirty="0" smtClean="0">
                <a:latin typeface="+mn-ea"/>
              </a:rPr>
              <a:t>13</a:t>
            </a:r>
            <a:r>
              <a:rPr lang="ko-KR" altLang="en-US" sz="1100" dirty="0" smtClean="0">
                <a:latin typeface="+mn-ea"/>
              </a:rPr>
              <a:t>개 읍</a:t>
            </a:r>
            <a:r>
              <a:rPr lang="en-US" altLang="ko-KR" sz="1100" dirty="0" smtClean="0">
                <a:latin typeface="+mn-ea"/>
              </a:rPr>
              <a:t>/</a:t>
            </a:r>
            <a:r>
              <a:rPr lang="ko-KR" altLang="en-US" sz="1100" dirty="0" smtClean="0">
                <a:latin typeface="+mn-ea"/>
              </a:rPr>
              <a:t>면으로 축소 개편함</a:t>
            </a:r>
            <a:endParaRPr lang="en-US" altLang="ko-KR" sz="1100" dirty="0" smtClean="0">
              <a:latin typeface="+mn-ea"/>
            </a:endParaRPr>
          </a:p>
        </p:txBody>
      </p:sp>
      <p:sp>
        <p:nvSpPr>
          <p:cNvPr id="113" name="직사각형 163"/>
          <p:cNvSpPr>
            <a:spLocks noChangeArrowheads="1"/>
          </p:cNvSpPr>
          <p:nvPr/>
        </p:nvSpPr>
        <p:spPr bwMode="auto">
          <a:xfrm>
            <a:off x="7648890" y="5079233"/>
            <a:ext cx="1522671" cy="129568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36000" tIns="72000" rIns="36000" bIns="72000" anchor="ctr"/>
          <a:lstStyle/>
          <a:p>
            <a:pPr algn="ctr" fontAlgn="base" latinLnBrk="0">
              <a:lnSpc>
                <a:spcPts val="1500"/>
              </a:lnSpc>
              <a:spcBef>
                <a:spcPct val="0"/>
              </a:spcBef>
              <a:spcAft>
                <a:spcPct val="0"/>
              </a:spcAft>
            </a:pPr>
            <a:r>
              <a:rPr lang="ko-KR" altLang="en-US" sz="1100" dirty="0" smtClean="0">
                <a:latin typeface="+mn-ea"/>
              </a:rPr>
              <a:t>도청이 대전으로 이전되고 </a:t>
            </a:r>
            <a:r>
              <a:rPr lang="ko-KR" altLang="en-US" sz="1100" smtClean="0">
                <a:latin typeface="+mn-ea"/>
              </a:rPr>
              <a:t>군청소재지로 격하되며 공주 발전 정체</a:t>
            </a:r>
            <a:endParaRPr lang="en-US" altLang="ko-KR" sz="1100" dirty="0" smtClean="0">
              <a:latin typeface="+mn-ea"/>
            </a:endParaRPr>
          </a:p>
        </p:txBody>
      </p:sp>
      <p:sp>
        <p:nvSpPr>
          <p:cNvPr id="114" name="직사각형 164"/>
          <p:cNvSpPr>
            <a:spLocks noChangeArrowheads="1"/>
          </p:cNvSpPr>
          <p:nvPr/>
        </p:nvSpPr>
        <p:spPr bwMode="auto">
          <a:xfrm>
            <a:off x="2545700" y="5079233"/>
            <a:ext cx="1522671" cy="129568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36000" tIns="72000" rIns="36000" bIns="72000" anchor="ctr"/>
          <a:lstStyle/>
          <a:p>
            <a:pPr algn="ctr" fontAlgn="base" latinLnBrk="0">
              <a:lnSpc>
                <a:spcPts val="15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ko-KR" sz="1100" dirty="0" smtClean="0">
                <a:latin typeface="+mn-ea"/>
              </a:rPr>
              <a:t>20</a:t>
            </a:r>
            <a:r>
              <a:rPr lang="ko-KR" altLang="en-US" sz="1100" dirty="0" err="1" smtClean="0">
                <a:latin typeface="+mn-ea"/>
              </a:rPr>
              <a:t>여개</a:t>
            </a:r>
            <a:r>
              <a:rPr lang="ko-KR" altLang="en-US" sz="1100" dirty="0" smtClean="0">
                <a:latin typeface="+mn-ea"/>
              </a:rPr>
              <a:t> 리가 </a:t>
            </a:r>
            <a:r>
              <a:rPr lang="ko-KR" altLang="en-US" sz="1100" dirty="0" err="1" smtClean="0">
                <a:latin typeface="+mn-ea"/>
              </a:rPr>
              <a:t>세종특별자치시로</a:t>
            </a:r>
            <a:r>
              <a:rPr lang="ko-KR" altLang="en-US" sz="1100" dirty="0" smtClean="0">
                <a:latin typeface="+mn-ea"/>
              </a:rPr>
              <a:t> 편입되고 장기면 폐지하며</a:t>
            </a:r>
            <a:r>
              <a:rPr lang="en-US" altLang="ko-KR" sz="1100" dirty="0" smtClean="0">
                <a:latin typeface="+mn-ea"/>
              </a:rPr>
              <a:t> </a:t>
            </a:r>
            <a:r>
              <a:rPr lang="ko-KR" altLang="en-US" sz="1100" dirty="0" err="1" smtClean="0">
                <a:latin typeface="+mn-ea"/>
              </a:rPr>
              <a:t>월송동을</a:t>
            </a:r>
            <a:r>
              <a:rPr lang="ko-KR" altLang="en-US" sz="1100" dirty="0" smtClean="0">
                <a:latin typeface="+mn-ea"/>
              </a:rPr>
              <a:t> 신설함</a:t>
            </a:r>
            <a:r>
              <a:rPr lang="en-US" altLang="ko-KR" sz="1100" dirty="0" smtClean="0">
                <a:latin typeface="+mn-ea"/>
              </a:rPr>
              <a:t>(1</a:t>
            </a:r>
            <a:r>
              <a:rPr lang="ko-KR" altLang="en-US" sz="1100" dirty="0" err="1" smtClean="0">
                <a:latin typeface="+mn-ea"/>
              </a:rPr>
              <a:t>개읍</a:t>
            </a:r>
            <a:r>
              <a:rPr lang="en-US" altLang="ko-KR" sz="1100" dirty="0" smtClean="0">
                <a:latin typeface="+mn-ea"/>
              </a:rPr>
              <a:t>, 9</a:t>
            </a:r>
            <a:r>
              <a:rPr lang="ko-KR" altLang="en-US" sz="1100" dirty="0" smtClean="0">
                <a:latin typeface="+mn-ea"/>
              </a:rPr>
              <a:t>개면</a:t>
            </a:r>
            <a:r>
              <a:rPr lang="en-US" altLang="ko-KR" sz="1100" dirty="0" smtClean="0">
                <a:latin typeface="+mn-ea"/>
              </a:rPr>
              <a:t>, 6</a:t>
            </a:r>
            <a:r>
              <a:rPr lang="ko-KR" altLang="en-US" sz="1100" dirty="0" err="1" smtClean="0">
                <a:latin typeface="+mn-ea"/>
              </a:rPr>
              <a:t>개동</a:t>
            </a:r>
            <a:r>
              <a:rPr lang="en-US" altLang="ko-KR" sz="1100" dirty="0" smtClean="0">
                <a:latin typeface="+mn-ea"/>
              </a:rPr>
              <a:t>, 245</a:t>
            </a:r>
            <a:r>
              <a:rPr lang="ko-KR" altLang="en-US" sz="1100" dirty="0" smtClean="0">
                <a:latin typeface="+mn-ea"/>
              </a:rPr>
              <a:t>개리</a:t>
            </a:r>
            <a:r>
              <a:rPr lang="en-US" altLang="ko-KR" sz="1100" dirty="0" smtClean="0">
                <a:latin typeface="+mn-ea"/>
              </a:rPr>
              <a:t>)</a:t>
            </a:r>
          </a:p>
        </p:txBody>
      </p:sp>
      <p:sp>
        <p:nvSpPr>
          <p:cNvPr id="115" name="직사각형 165"/>
          <p:cNvSpPr>
            <a:spLocks noChangeArrowheads="1"/>
          </p:cNvSpPr>
          <p:nvPr/>
        </p:nvSpPr>
        <p:spPr bwMode="auto">
          <a:xfrm>
            <a:off x="4246763" y="5079233"/>
            <a:ext cx="1522671" cy="129568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36000" tIns="72000" rIns="36000" bIns="72000" anchor="ctr"/>
          <a:lstStyle/>
          <a:p>
            <a:pPr algn="ctr" fontAlgn="base" latinLnBrk="0">
              <a:lnSpc>
                <a:spcPts val="1500"/>
              </a:lnSpc>
              <a:spcBef>
                <a:spcPct val="0"/>
              </a:spcBef>
              <a:spcAft>
                <a:spcPct val="0"/>
              </a:spcAft>
            </a:pPr>
            <a:r>
              <a:rPr lang="ko-KR" altLang="en-US" sz="1100" dirty="0" smtClean="0">
                <a:latin typeface="+mn-ea"/>
              </a:rPr>
              <a:t>공주시</a:t>
            </a:r>
            <a:r>
              <a:rPr lang="en-US" altLang="ko-KR" sz="1100" dirty="0" smtClean="0">
                <a:latin typeface="+mn-ea"/>
              </a:rPr>
              <a:t>, </a:t>
            </a:r>
            <a:r>
              <a:rPr lang="ko-KR" altLang="en-US" sz="1100" dirty="0" smtClean="0">
                <a:latin typeface="+mn-ea"/>
              </a:rPr>
              <a:t>공주군이 통합하여 새로운 공주시로 확장</a:t>
            </a:r>
            <a:r>
              <a:rPr lang="en-US" altLang="ko-KR" sz="1100" dirty="0" smtClean="0">
                <a:latin typeface="+mn-ea"/>
              </a:rPr>
              <a:t>(11</a:t>
            </a:r>
            <a:r>
              <a:rPr lang="ko-KR" altLang="en-US" sz="1100" dirty="0" smtClean="0">
                <a:latin typeface="+mn-ea"/>
              </a:rPr>
              <a:t>개면</a:t>
            </a:r>
            <a:r>
              <a:rPr lang="en-US" altLang="ko-KR" sz="1100" dirty="0" smtClean="0">
                <a:latin typeface="+mn-ea"/>
              </a:rPr>
              <a:t>, 8</a:t>
            </a:r>
            <a:r>
              <a:rPr lang="ko-KR" altLang="en-US" sz="1100" dirty="0" err="1" smtClean="0">
                <a:latin typeface="+mn-ea"/>
              </a:rPr>
              <a:t>개동</a:t>
            </a:r>
            <a:r>
              <a:rPr lang="en-US" altLang="ko-KR" sz="1100" dirty="0" smtClean="0">
                <a:latin typeface="+mn-ea"/>
              </a:rPr>
              <a:t>, 277</a:t>
            </a:r>
            <a:r>
              <a:rPr lang="ko-KR" altLang="en-US" sz="1100" dirty="0" smtClean="0">
                <a:latin typeface="+mn-ea"/>
              </a:rPr>
              <a:t>개리</a:t>
            </a:r>
            <a:r>
              <a:rPr lang="en-US" altLang="ko-KR" sz="1100" dirty="0" smtClean="0">
                <a:latin typeface="+mn-ea"/>
              </a:rPr>
              <a:t>, 96</a:t>
            </a:r>
            <a:r>
              <a:rPr lang="ko-KR" altLang="en-US" sz="1100" dirty="0" smtClean="0">
                <a:latin typeface="+mn-ea"/>
              </a:rPr>
              <a:t>개통</a:t>
            </a:r>
            <a:r>
              <a:rPr lang="en-US" altLang="ko-KR" sz="1100" dirty="0" smtClean="0">
                <a:latin typeface="+mn-ea"/>
              </a:rPr>
              <a:t>, 1820</a:t>
            </a:r>
            <a:r>
              <a:rPr lang="ko-KR" altLang="en-US" sz="1100" dirty="0" err="1" smtClean="0">
                <a:latin typeface="+mn-ea"/>
              </a:rPr>
              <a:t>개반</a:t>
            </a:r>
            <a:r>
              <a:rPr lang="en-US" altLang="ko-KR" sz="1100" dirty="0" smtClean="0">
                <a:latin typeface="+mn-ea"/>
              </a:rPr>
              <a:t>)</a:t>
            </a:r>
          </a:p>
        </p:txBody>
      </p:sp>
      <p:sp>
        <p:nvSpPr>
          <p:cNvPr id="116" name="직사각형 166"/>
          <p:cNvSpPr>
            <a:spLocks noChangeArrowheads="1"/>
          </p:cNvSpPr>
          <p:nvPr/>
        </p:nvSpPr>
        <p:spPr bwMode="auto">
          <a:xfrm>
            <a:off x="5947826" y="5079233"/>
            <a:ext cx="1522671" cy="129568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36000" tIns="72000" rIns="36000" bIns="72000" anchor="ctr"/>
          <a:lstStyle/>
          <a:p>
            <a:pPr algn="ctr" fontAlgn="base" latinLnBrk="0">
              <a:lnSpc>
                <a:spcPts val="1500"/>
              </a:lnSpc>
              <a:spcBef>
                <a:spcPct val="0"/>
              </a:spcBef>
              <a:spcAft>
                <a:spcPct val="0"/>
              </a:spcAft>
            </a:pPr>
            <a:r>
              <a:rPr lang="ko-KR" altLang="en-US" sz="1100" dirty="0" smtClean="0">
                <a:latin typeface="+mn-ea"/>
              </a:rPr>
              <a:t>행정구역 개편조정으로 </a:t>
            </a:r>
            <a:r>
              <a:rPr lang="ko-KR" altLang="en-US" sz="1100" dirty="0" err="1" smtClean="0">
                <a:latin typeface="+mn-ea"/>
              </a:rPr>
              <a:t>공주읍에서</a:t>
            </a:r>
            <a:r>
              <a:rPr lang="ko-KR" altLang="en-US" sz="1100" dirty="0" smtClean="0">
                <a:latin typeface="+mn-ea"/>
              </a:rPr>
              <a:t> 공주시로 승격됨</a:t>
            </a:r>
            <a:endParaRPr lang="en-US" altLang="ko-KR" sz="1100" dirty="0" smtClean="0">
              <a:latin typeface="+mn-ea"/>
            </a:endParaRPr>
          </a:p>
        </p:txBody>
      </p:sp>
      <p:sp>
        <p:nvSpPr>
          <p:cNvPr id="117" name="Text Box 9"/>
          <p:cNvSpPr txBox="1">
            <a:spLocks noChangeArrowheads="1"/>
          </p:cNvSpPr>
          <p:nvPr/>
        </p:nvSpPr>
        <p:spPr bwMode="auto">
          <a:xfrm>
            <a:off x="7870225" y="4369764"/>
            <a:ext cx="1080000" cy="26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rIns="0">
            <a:spAutoFit/>
          </a:bodyPr>
          <a:lstStyle>
            <a:lvl1pPr marL="180975" indent="-180975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1pPr>
            <a:lvl2pPr marL="742950" indent="-28575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marL="0" indent="0" algn="ctr" fontAlgn="base" latinLnBrk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</a:pPr>
            <a:r>
              <a:rPr lang="en-US" altLang="ko-KR" sz="1100" dirty="0" smtClean="0">
                <a:solidFill>
                  <a:srgbClr val="000000"/>
                </a:solidFill>
                <a:latin typeface="+mn-ea"/>
                <a:ea typeface="+mn-ea"/>
              </a:rPr>
              <a:t>1932</a:t>
            </a:r>
            <a:r>
              <a:rPr lang="ko-KR" altLang="en-US" sz="1100" dirty="0" smtClean="0">
                <a:solidFill>
                  <a:srgbClr val="000000"/>
                </a:solidFill>
                <a:latin typeface="+mn-ea"/>
                <a:ea typeface="+mn-ea"/>
              </a:rPr>
              <a:t>년</a:t>
            </a:r>
            <a:endParaRPr lang="en-US" altLang="ko-KR" sz="1100" dirty="0" smtClean="0">
              <a:solidFill>
                <a:srgbClr val="000000"/>
              </a:solidFill>
              <a:latin typeface="+mn-ea"/>
              <a:ea typeface="+mn-ea"/>
            </a:endParaRPr>
          </a:p>
        </p:txBody>
      </p:sp>
      <p:grpSp>
        <p:nvGrpSpPr>
          <p:cNvPr id="10" name="그룹 152"/>
          <p:cNvGrpSpPr>
            <a:grpSpLocks/>
          </p:cNvGrpSpPr>
          <p:nvPr/>
        </p:nvGrpSpPr>
        <p:grpSpPr bwMode="auto">
          <a:xfrm>
            <a:off x="8292463" y="4683076"/>
            <a:ext cx="235525" cy="259018"/>
            <a:chOff x="1112875" y="3005427"/>
            <a:chExt cx="241537" cy="215659"/>
          </a:xfrm>
        </p:grpSpPr>
        <p:sp>
          <p:nvSpPr>
            <p:cNvPr id="119" name="타원 118"/>
            <p:cNvSpPr/>
            <p:nvPr/>
          </p:nvSpPr>
          <p:spPr bwMode="auto">
            <a:xfrm>
              <a:off x="1112875" y="3005427"/>
              <a:ext cx="241537" cy="21565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sm"/>
              <a:tailEnd type="none" w="med" len="sm"/>
            </a:ln>
            <a:effectLst/>
          </p:spPr>
          <p:txBody>
            <a:bodyPr wrap="none" lIns="90000" tIns="46800" rIns="90000" bIns="46800" anchor="ctr"/>
            <a:lstStyle>
              <a:defPPr>
                <a:defRPr lang="en-US"/>
              </a:defPPr>
              <a:lvl1pPr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1pPr>
              <a:lvl2pPr marL="4572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2pPr>
              <a:lvl3pPr marL="9144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3pPr>
              <a:lvl4pPr marL="13716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4pPr>
              <a:lvl5pPr marL="18288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9pPr>
            </a:lstStyle>
            <a:p>
              <a:pPr marL="87313" indent="-87313" algn="ctr" latinLnBrk="0">
                <a:buNone/>
                <a:defRPr/>
              </a:pPr>
              <a:endParaRPr lang="ko-KR" altLang="en-US" sz="1100" b="0" dirty="0">
                <a:solidFill>
                  <a:srgbClr val="000000"/>
                </a:solidFill>
                <a:latin typeface="+mn-ea"/>
                <a:ea typeface="+mn-ea"/>
              </a:endParaRPr>
            </a:p>
          </p:txBody>
        </p:sp>
        <p:sp>
          <p:nvSpPr>
            <p:cNvPr id="120" name="타원 154"/>
            <p:cNvSpPr>
              <a:spLocks noChangeArrowheads="1"/>
            </p:cNvSpPr>
            <p:nvPr/>
          </p:nvSpPr>
          <p:spPr bwMode="auto">
            <a:xfrm>
              <a:off x="1138753" y="3022679"/>
              <a:ext cx="189781" cy="181155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chemeClr val="tx1"/>
              </a:solidFill>
              <a:round/>
              <a:headEnd type="none" w="med" len="sm"/>
              <a:tailEnd type="none" w="med" len="sm"/>
            </a:ln>
          </p:spPr>
          <p:txBody>
            <a:bodyPr wrap="none" lIns="90000" tIns="46800" rIns="90000" bIns="46800" anchor="ctr"/>
            <a:lstStyle/>
            <a:p>
              <a:pPr marL="87313" indent="-87313" algn="ctr" eaLnBrk="0" latinLnBrk="0" hangingPunct="0">
                <a:buNone/>
              </a:pPr>
              <a:endParaRPr lang="ko-KR" altLang="en-US" sz="1100" dirty="0" smtClean="0">
                <a:solidFill>
                  <a:srgbClr val="000000"/>
                </a:solidFill>
                <a:latin typeface="+mn-ea"/>
                <a:ea typeface="+mn-ea"/>
              </a:endParaRPr>
            </a:p>
          </p:txBody>
        </p:sp>
      </p:grpSp>
      <p:sp>
        <p:nvSpPr>
          <p:cNvPr id="121" name="직사각형 157"/>
          <p:cNvSpPr>
            <a:spLocks noChangeArrowheads="1"/>
          </p:cNvSpPr>
          <p:nvPr/>
        </p:nvSpPr>
        <p:spPr bwMode="auto">
          <a:xfrm>
            <a:off x="844637" y="5079233"/>
            <a:ext cx="1522671" cy="129568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36000" tIns="72000" rIns="36000" bIns="72000" anchor="ctr"/>
          <a:lstStyle/>
          <a:p>
            <a:pPr algn="ctr" fontAlgn="base" latinLnBrk="0">
              <a:lnSpc>
                <a:spcPts val="1500"/>
              </a:lnSpc>
              <a:spcBef>
                <a:spcPct val="0"/>
              </a:spcBef>
              <a:spcAft>
                <a:spcPct val="0"/>
              </a:spcAft>
            </a:pPr>
            <a:r>
              <a:rPr lang="ko-KR" altLang="en-US" sz="1100" dirty="0" smtClean="0">
                <a:latin typeface="+mn-ea"/>
              </a:rPr>
              <a:t>민선</a:t>
            </a:r>
            <a:r>
              <a:rPr lang="en-US" altLang="ko-KR" sz="1100" dirty="0" smtClean="0">
                <a:latin typeface="+mn-ea"/>
              </a:rPr>
              <a:t>6</a:t>
            </a:r>
            <a:r>
              <a:rPr lang="ko-KR" altLang="en-US" sz="1100" dirty="0" smtClean="0">
                <a:latin typeface="+mn-ea"/>
              </a:rPr>
              <a:t>기가 출범하고 현재 </a:t>
            </a:r>
            <a:r>
              <a:rPr lang="en-US" altLang="ko-KR" sz="1100" dirty="0" smtClean="0">
                <a:latin typeface="+mn-ea"/>
              </a:rPr>
              <a:t>1</a:t>
            </a:r>
            <a:r>
              <a:rPr lang="ko-KR" altLang="en-US" sz="1100" dirty="0" err="1" smtClean="0">
                <a:latin typeface="+mn-ea"/>
              </a:rPr>
              <a:t>개읍</a:t>
            </a:r>
            <a:r>
              <a:rPr lang="ko-KR" altLang="en-US" sz="1100" dirty="0" smtClean="0">
                <a:latin typeface="+mn-ea"/>
              </a:rPr>
              <a:t> </a:t>
            </a:r>
            <a:r>
              <a:rPr lang="en-US" altLang="ko-KR" sz="1100" dirty="0" smtClean="0">
                <a:latin typeface="+mn-ea"/>
              </a:rPr>
              <a:t>8</a:t>
            </a:r>
            <a:r>
              <a:rPr lang="ko-KR" altLang="en-US" sz="1100" dirty="0" smtClean="0">
                <a:latin typeface="+mn-ea"/>
              </a:rPr>
              <a:t>개면 </a:t>
            </a:r>
            <a:r>
              <a:rPr lang="en-US" altLang="ko-KR" sz="1100" dirty="0" smtClean="0">
                <a:latin typeface="+mn-ea"/>
              </a:rPr>
              <a:t>6</a:t>
            </a:r>
            <a:r>
              <a:rPr lang="ko-KR" altLang="en-US" sz="1100" dirty="0" err="1" smtClean="0">
                <a:latin typeface="+mn-ea"/>
              </a:rPr>
              <a:t>개동으로</a:t>
            </a:r>
            <a:r>
              <a:rPr lang="ko-KR" altLang="en-US" sz="1100" dirty="0" smtClean="0">
                <a:latin typeface="+mn-ea"/>
              </a:rPr>
              <a:t> 약 </a:t>
            </a:r>
            <a:r>
              <a:rPr lang="en-US" altLang="ko-KR" sz="1100" dirty="0" smtClean="0">
                <a:latin typeface="+mn-ea"/>
              </a:rPr>
              <a:t>12</a:t>
            </a:r>
            <a:r>
              <a:rPr lang="ko-KR" altLang="en-US" sz="1100" dirty="0" err="1" smtClean="0">
                <a:latin typeface="+mn-ea"/>
              </a:rPr>
              <a:t>만명의</a:t>
            </a:r>
            <a:r>
              <a:rPr lang="ko-KR" altLang="en-US" sz="1100" dirty="0" smtClean="0">
                <a:latin typeface="+mn-ea"/>
              </a:rPr>
              <a:t> 인구에 약 </a:t>
            </a:r>
            <a:r>
              <a:rPr lang="en-US" altLang="ko-KR" sz="1100" dirty="0" smtClean="0">
                <a:latin typeface="+mn-ea"/>
              </a:rPr>
              <a:t>950</a:t>
            </a:r>
            <a:r>
              <a:rPr lang="ko-KR" altLang="en-US" sz="1100" dirty="0" smtClean="0">
                <a:latin typeface="+mn-ea"/>
              </a:rPr>
              <a:t>명의 공무원이 </a:t>
            </a:r>
            <a:r>
              <a:rPr lang="ko-KR" altLang="en-US" sz="1100" dirty="0" err="1" smtClean="0">
                <a:latin typeface="+mn-ea"/>
              </a:rPr>
              <a:t>근무중</a:t>
            </a:r>
            <a:endParaRPr lang="en-US" altLang="ko-KR" sz="1100" dirty="0" smtClean="0">
              <a:latin typeface="+mn-ea"/>
            </a:endParaRPr>
          </a:p>
        </p:txBody>
      </p:sp>
      <p:sp>
        <p:nvSpPr>
          <p:cNvPr id="122" name="Text Box 9"/>
          <p:cNvSpPr txBox="1">
            <a:spLocks noChangeArrowheads="1"/>
          </p:cNvSpPr>
          <p:nvPr/>
        </p:nvSpPr>
        <p:spPr bwMode="auto">
          <a:xfrm>
            <a:off x="1065972" y="4369764"/>
            <a:ext cx="1080000" cy="26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rIns="0">
            <a:spAutoFit/>
          </a:bodyPr>
          <a:lstStyle>
            <a:lvl1pPr marL="180975" indent="-180975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1pPr>
            <a:lvl2pPr marL="742950" indent="-28575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2pPr>
            <a:lvl3pPr marL="1143000" indent="-22860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3pPr>
            <a:lvl4pPr marL="1600200" indent="-22860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4pPr>
            <a:lvl5pPr marL="2057400" indent="-228600" algn="just" eaLnBrk="0" hangingPunct="0">
              <a:lnSpc>
                <a:spcPct val="110000"/>
              </a:lnSpc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25146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29718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34290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3886200" indent="-228600" algn="just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defRPr sz="1200" b="1">
                <a:solidFill>
                  <a:schemeClr val="tx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pPr marL="0" indent="0" algn="ctr" fontAlgn="base" latinLnBrk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</a:pPr>
            <a:r>
              <a:rPr lang="en-US" altLang="ko-KR" sz="1100" dirty="0" smtClean="0">
                <a:solidFill>
                  <a:srgbClr val="000000"/>
                </a:solidFill>
                <a:latin typeface="+mn-ea"/>
                <a:ea typeface="+mn-ea"/>
              </a:rPr>
              <a:t>2014</a:t>
            </a:r>
            <a:r>
              <a:rPr lang="ko-KR" altLang="en-US" sz="1100" dirty="0" smtClean="0">
                <a:solidFill>
                  <a:srgbClr val="000000"/>
                </a:solidFill>
                <a:latin typeface="+mn-ea"/>
                <a:ea typeface="+mn-ea"/>
              </a:rPr>
              <a:t>년</a:t>
            </a:r>
            <a:endParaRPr lang="en-US" altLang="ko-KR" sz="1100" dirty="0" smtClean="0">
              <a:solidFill>
                <a:srgbClr val="000000"/>
              </a:solidFill>
              <a:latin typeface="+mn-ea"/>
              <a:ea typeface="+mn-ea"/>
            </a:endParaRPr>
          </a:p>
        </p:txBody>
      </p:sp>
      <p:grpSp>
        <p:nvGrpSpPr>
          <p:cNvPr id="11" name="그룹 146"/>
          <p:cNvGrpSpPr>
            <a:grpSpLocks/>
          </p:cNvGrpSpPr>
          <p:nvPr/>
        </p:nvGrpSpPr>
        <p:grpSpPr bwMode="auto">
          <a:xfrm>
            <a:off x="1488210" y="4683076"/>
            <a:ext cx="235525" cy="259018"/>
            <a:chOff x="1112875" y="3005427"/>
            <a:chExt cx="241537" cy="215659"/>
          </a:xfrm>
        </p:grpSpPr>
        <p:sp>
          <p:nvSpPr>
            <p:cNvPr id="124" name="타원 123"/>
            <p:cNvSpPr/>
            <p:nvPr/>
          </p:nvSpPr>
          <p:spPr bwMode="auto">
            <a:xfrm>
              <a:off x="1112875" y="3005427"/>
              <a:ext cx="241537" cy="21565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sm"/>
              <a:tailEnd type="none" w="med" len="sm"/>
            </a:ln>
            <a:effectLst/>
          </p:spPr>
          <p:txBody>
            <a:bodyPr wrap="none" lIns="90000" tIns="46800" rIns="90000" bIns="46800" anchor="ctr"/>
            <a:lstStyle>
              <a:defPPr>
                <a:defRPr lang="en-US"/>
              </a:defPPr>
              <a:lvl1pPr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1pPr>
              <a:lvl2pPr marL="4572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2pPr>
              <a:lvl3pPr marL="9144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3pPr>
              <a:lvl4pPr marL="13716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4pPr>
              <a:lvl5pPr marL="1828800" algn="just" rtl="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Font typeface="Wingdings" pitchFamily="2" charset="2"/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5pPr>
              <a:lvl6pPr marL="22860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6pPr>
              <a:lvl7pPr marL="27432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7pPr>
              <a:lvl8pPr marL="32004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8pPr>
              <a:lvl9pPr marL="3657600" algn="l" defTabSz="914400" rtl="0" eaLnBrk="1" latinLnBrk="1" hangingPunct="1">
                <a:defRPr sz="1200" b="1" kern="1200">
                  <a:solidFill>
                    <a:schemeClr val="tx1"/>
                  </a:solidFill>
                  <a:latin typeface="맑은 고딕" pitchFamily="50" charset="-127"/>
                  <a:ea typeface="맑은 고딕" pitchFamily="50" charset="-127"/>
                  <a:cs typeface="+mn-cs"/>
                </a:defRPr>
              </a:lvl9pPr>
            </a:lstStyle>
            <a:p>
              <a:pPr marL="87313" indent="-87313" algn="ctr" latinLnBrk="0">
                <a:buNone/>
                <a:defRPr/>
              </a:pPr>
              <a:endParaRPr lang="ko-KR" altLang="en-US" sz="1100" b="0" dirty="0">
                <a:solidFill>
                  <a:srgbClr val="000000"/>
                </a:solidFill>
                <a:latin typeface="+mn-ea"/>
                <a:ea typeface="+mn-ea"/>
              </a:endParaRPr>
            </a:p>
          </p:txBody>
        </p:sp>
        <p:sp>
          <p:nvSpPr>
            <p:cNvPr id="125" name="타원 148"/>
            <p:cNvSpPr>
              <a:spLocks noChangeArrowheads="1"/>
            </p:cNvSpPr>
            <p:nvPr/>
          </p:nvSpPr>
          <p:spPr bwMode="auto">
            <a:xfrm>
              <a:off x="1138753" y="3022679"/>
              <a:ext cx="189781" cy="181155"/>
            </a:xfrm>
            <a:prstGeom prst="ellipse">
              <a:avLst/>
            </a:prstGeom>
            <a:solidFill>
              <a:schemeClr val="bg1"/>
            </a:solidFill>
            <a:ln w="6350" algn="ctr">
              <a:solidFill>
                <a:schemeClr val="tx1"/>
              </a:solidFill>
              <a:round/>
              <a:headEnd type="none" w="med" len="sm"/>
              <a:tailEnd type="none" w="med" len="sm"/>
            </a:ln>
          </p:spPr>
          <p:txBody>
            <a:bodyPr wrap="none" lIns="90000" tIns="46800" rIns="90000" bIns="46800" anchor="ctr"/>
            <a:lstStyle/>
            <a:p>
              <a:pPr marL="87313" indent="-87313" algn="ctr" eaLnBrk="0" latinLnBrk="0" hangingPunct="0">
                <a:buNone/>
              </a:pPr>
              <a:endParaRPr lang="ko-KR" altLang="en-US" sz="1100" dirty="0" smtClean="0">
                <a:solidFill>
                  <a:srgbClr val="000000"/>
                </a:solidFill>
                <a:latin typeface="+mn-ea"/>
                <a:ea typeface="+mn-ea"/>
              </a:endParaRPr>
            </a:p>
          </p:txBody>
        </p:sp>
      </p:grpSp>
      <p:sp>
        <p:nvSpPr>
          <p:cNvPr id="81" name="내용 개체 틀 2"/>
          <p:cNvSpPr txBox="1">
            <a:spLocks/>
          </p:cNvSpPr>
          <p:nvPr/>
        </p:nvSpPr>
        <p:spPr>
          <a:xfrm>
            <a:off x="273000" y="688956"/>
            <a:ext cx="9360000" cy="127419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공주시는 백제시대에 왕도로 위상을 세우며 일제강점기 시대까지 충청남도의 행정도시로서의 역할을 수행하여 왔으나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1932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년 대전으로 도청이 이전하며 공주의 발전이 정체되기 시작함</a:t>
            </a:r>
            <a:endParaRPr kumimoji="1" lang="en-US" altLang="ko-KR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하지만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1986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년 다시 공주시로 확장되며 규모를 키워오고 있었고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근래에는 세종특별자치시의 개발에 따라 급격한 변화의 영향을 받고 있음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8484347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66" name="제목 3"/>
          <p:cNvSpPr txBox="1">
            <a:spLocks/>
          </p:cNvSpPr>
          <p:nvPr/>
        </p:nvSpPr>
        <p:spPr>
          <a:xfrm>
            <a:off x="57116" y="143344"/>
            <a:ext cx="2666114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6. </a:t>
            </a:r>
            <a:r>
              <a:rPr lang="ko-KR" altLang="en-US" dirty="0" smtClean="0">
                <a:latin typeface="맑은 고딕" panose="020B0503020000020004" pitchFamily="50" charset="-127"/>
              </a:rPr>
              <a:t>조직 구조 </a:t>
            </a:r>
            <a:r>
              <a:rPr lang="en-US" altLang="ko-KR" dirty="0" smtClean="0">
                <a:latin typeface="맑은 고딕" panose="020B0503020000020004" pitchFamily="50" charset="-127"/>
              </a:rPr>
              <a:t>History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607854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484347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" name="제목 3"/>
          <p:cNvSpPr txBox="1">
            <a:spLocks/>
          </p:cNvSpPr>
          <p:nvPr/>
        </p:nvSpPr>
        <p:spPr>
          <a:xfrm>
            <a:off x="57116" y="143344"/>
            <a:ext cx="1726755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7. </a:t>
            </a:r>
            <a:r>
              <a:rPr lang="ko-KR" altLang="en-US" dirty="0" smtClean="0">
                <a:latin typeface="맑은 고딕" panose="020B0503020000020004" pitchFamily="50" charset="-127"/>
              </a:rPr>
              <a:t>조직 구조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5" name="내용 개체 틀 2"/>
          <p:cNvSpPr txBox="1">
            <a:spLocks/>
          </p:cNvSpPr>
          <p:nvPr/>
        </p:nvSpPr>
        <p:spPr>
          <a:xfrm>
            <a:off x="273000" y="679778"/>
            <a:ext cx="9360000" cy="65409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공주시청은 </a:t>
            </a:r>
            <a:r>
              <a:rPr kumimoji="1" lang="ko-KR" altLang="en-US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혼합형 조직으로 운영되고 있고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본청 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(2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국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1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단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4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담당관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21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과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),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소속기관 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(2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기관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6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과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24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담당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4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사업소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10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담당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1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읍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4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담당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9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면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27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담당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),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의회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(1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국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2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담당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으로 구성되어 있음</a:t>
            </a:r>
            <a:endParaRPr kumimoji="1" lang="ko-KR" altLang="en-US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4" name="Rectangle 9"/>
          <p:cNvSpPr>
            <a:spLocks noChangeArrowheads="1"/>
          </p:cNvSpPr>
          <p:nvPr/>
        </p:nvSpPr>
        <p:spPr bwMode="auto">
          <a:xfrm>
            <a:off x="95216" y="5000636"/>
            <a:ext cx="504000" cy="46800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읍</a:t>
            </a:r>
            <a:endParaRPr lang="en-US" altLang="ko-KR" sz="9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5" name="Rectangle 9"/>
          <p:cNvSpPr>
            <a:spLocks noChangeArrowheads="1"/>
          </p:cNvSpPr>
          <p:nvPr/>
        </p:nvSpPr>
        <p:spPr bwMode="auto">
          <a:xfrm>
            <a:off x="628620" y="5019686"/>
            <a:ext cx="1800000" cy="19800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horz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000" dirty="0" smtClean="0">
                <a:latin typeface="+mn-ea"/>
              </a:rPr>
              <a:t>읍   장</a:t>
            </a:r>
            <a:endParaRPr lang="en-US" altLang="ko-KR" sz="1000" dirty="0">
              <a:latin typeface="+mn-ea"/>
            </a:endParaRPr>
          </a:p>
        </p:txBody>
      </p:sp>
      <p:sp>
        <p:nvSpPr>
          <p:cNvPr id="56" name="Rectangle 9"/>
          <p:cNvSpPr>
            <a:spLocks noChangeArrowheads="1"/>
          </p:cNvSpPr>
          <p:nvPr/>
        </p:nvSpPr>
        <p:spPr bwMode="auto">
          <a:xfrm>
            <a:off x="628620" y="5251586"/>
            <a:ext cx="1800000" cy="19800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horz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000" smtClean="0">
                <a:latin typeface="+mn-ea"/>
              </a:rPr>
              <a:t>부읍장</a:t>
            </a:r>
            <a:endParaRPr lang="en-US" altLang="ko-KR" sz="1000" dirty="0">
              <a:latin typeface="+mn-ea"/>
            </a:endParaRPr>
          </a:p>
        </p:txBody>
      </p:sp>
      <p:sp>
        <p:nvSpPr>
          <p:cNvPr id="57" name="Rectangle 9"/>
          <p:cNvSpPr>
            <a:spLocks noChangeArrowheads="1"/>
          </p:cNvSpPr>
          <p:nvPr/>
        </p:nvSpPr>
        <p:spPr bwMode="auto">
          <a:xfrm>
            <a:off x="81166" y="5552454"/>
            <a:ext cx="504000" cy="46800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면</a:t>
            </a:r>
            <a:endParaRPr lang="en-US" altLang="ko-KR" sz="9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8" name="Rectangle 9"/>
          <p:cNvSpPr>
            <a:spLocks noChangeArrowheads="1"/>
          </p:cNvSpPr>
          <p:nvPr/>
        </p:nvSpPr>
        <p:spPr bwMode="auto">
          <a:xfrm>
            <a:off x="614570" y="5571504"/>
            <a:ext cx="1800000" cy="19800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horz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000" dirty="0" smtClean="0">
                <a:latin typeface="+mn-ea"/>
              </a:rPr>
              <a:t>면   장</a:t>
            </a:r>
            <a:endParaRPr lang="en-US" altLang="ko-KR" sz="1000" dirty="0">
              <a:latin typeface="+mn-ea"/>
            </a:endParaRPr>
          </a:p>
        </p:txBody>
      </p:sp>
      <p:sp>
        <p:nvSpPr>
          <p:cNvPr id="59" name="Rectangle 9"/>
          <p:cNvSpPr>
            <a:spLocks noChangeArrowheads="1"/>
          </p:cNvSpPr>
          <p:nvPr/>
        </p:nvSpPr>
        <p:spPr bwMode="auto">
          <a:xfrm>
            <a:off x="614570" y="5803404"/>
            <a:ext cx="1800000" cy="19800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horz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000" smtClean="0">
                <a:latin typeface="+mn-ea"/>
              </a:rPr>
              <a:t>부면장</a:t>
            </a:r>
            <a:endParaRPr lang="en-US" altLang="ko-KR" sz="1000" dirty="0">
              <a:latin typeface="+mn-ea"/>
            </a:endParaRPr>
          </a:p>
        </p:txBody>
      </p:sp>
      <p:sp>
        <p:nvSpPr>
          <p:cNvPr id="60" name="Rectangle 9"/>
          <p:cNvSpPr>
            <a:spLocks noChangeArrowheads="1"/>
          </p:cNvSpPr>
          <p:nvPr/>
        </p:nvSpPr>
        <p:spPr bwMode="auto">
          <a:xfrm>
            <a:off x="95216" y="6104272"/>
            <a:ext cx="504000" cy="46800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동</a:t>
            </a:r>
            <a:endParaRPr lang="en-US" altLang="ko-KR" sz="9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61" name="Rectangle 9"/>
          <p:cNvSpPr>
            <a:spLocks noChangeArrowheads="1"/>
          </p:cNvSpPr>
          <p:nvPr/>
        </p:nvSpPr>
        <p:spPr bwMode="auto">
          <a:xfrm>
            <a:off x="628620" y="6123322"/>
            <a:ext cx="1800000" cy="19800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horz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000" dirty="0" smtClean="0">
                <a:latin typeface="+mn-ea"/>
              </a:rPr>
              <a:t>동   장</a:t>
            </a:r>
            <a:endParaRPr lang="en-US" altLang="ko-KR" sz="1000" dirty="0">
              <a:latin typeface="+mn-ea"/>
            </a:endParaRPr>
          </a:p>
        </p:txBody>
      </p:sp>
      <p:sp>
        <p:nvSpPr>
          <p:cNvPr id="62" name="Rectangle 9"/>
          <p:cNvSpPr>
            <a:spLocks noChangeArrowheads="1"/>
          </p:cNvSpPr>
          <p:nvPr/>
        </p:nvSpPr>
        <p:spPr bwMode="auto">
          <a:xfrm>
            <a:off x="628620" y="6355222"/>
            <a:ext cx="1800000" cy="19800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horz" lIns="0" tIns="72000" rIns="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000" smtClean="0">
                <a:latin typeface="+mn-ea"/>
              </a:rPr>
              <a:t>사무장</a:t>
            </a:r>
            <a:endParaRPr lang="en-US" altLang="ko-KR" sz="1000" dirty="0">
              <a:latin typeface="+mn-ea"/>
            </a:endParaRPr>
          </a:p>
        </p:txBody>
      </p:sp>
      <p:graphicFrame>
        <p:nvGraphicFramePr>
          <p:cNvPr id="68" name="표 67"/>
          <p:cNvGraphicFramePr>
            <a:graphicFrameLocks noGrp="1"/>
          </p:cNvGraphicFramePr>
          <p:nvPr/>
        </p:nvGraphicFramePr>
        <p:xfrm>
          <a:off x="2666984" y="5026036"/>
          <a:ext cx="5357844" cy="1500199"/>
        </p:xfrm>
        <a:graphic>
          <a:graphicData uri="http://schemas.openxmlformats.org/drawingml/2006/table">
            <a:tbl>
              <a:tblPr/>
              <a:tblGrid>
                <a:gridCol w="358153"/>
                <a:gridCol w="401604"/>
                <a:gridCol w="401604"/>
                <a:gridCol w="401604"/>
                <a:gridCol w="401604"/>
                <a:gridCol w="401604"/>
                <a:gridCol w="401604"/>
                <a:gridCol w="401604"/>
                <a:gridCol w="401604"/>
                <a:gridCol w="401604"/>
                <a:gridCol w="401604"/>
                <a:gridCol w="983651"/>
              </a:tblGrid>
              <a:tr h="183972">
                <a:tc rowSpan="3"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기구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ko-KR" altLang="en-US" sz="900" b="0" i="0" u="none" strike="noStrike" dirty="0">
                          <a:solidFill>
                            <a:srgbClr val="FFFFFF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본 청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5406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ko-KR" altLang="en-US" sz="900" b="0" i="0" u="none" strike="noStrike" dirty="0">
                          <a:solidFill>
                            <a:srgbClr val="FFFFFF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소 속 기 관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5406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ko-KR" altLang="en-US" sz="900" b="0" i="0" u="none" strike="noStrike" dirty="0" smtClean="0">
                          <a:solidFill>
                            <a:srgbClr val="FFFFFF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의회</a:t>
                      </a:r>
                      <a:r>
                        <a:rPr lang="ko-KR" altLang="en-US" sz="900" b="0" i="0" u="none" strike="noStrike" dirty="0">
                          <a:solidFill>
                            <a:srgbClr val="FFFFFF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5406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ko-KR" altLang="en-US" sz="800" b="0" i="0" u="none" strike="noStrike" kern="1200" dirty="0" smtClean="0">
                          <a:solidFill>
                            <a:srgbClr val="FFFFFF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비 고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54061"/>
                    </a:solidFill>
                  </a:tcPr>
                </a:tc>
              </a:tr>
              <a:tr h="271947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ko-KR" altLang="en-US" sz="800" b="1" i="0" u="none" strike="noStrike" dirty="0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국</a:t>
                      </a:r>
                      <a:r>
                        <a:rPr lang="en-US" altLang="ko-KR" sz="800" b="1" i="0" u="none" strike="noStrike" dirty="0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‧</a:t>
                      </a:r>
                      <a:r>
                        <a:rPr lang="ko-KR" altLang="en-US" sz="800" b="1" i="0" u="none" strike="noStrike" dirty="0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단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7609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ko-KR" altLang="en-US" sz="800" b="1" i="0" u="none" strike="noStrike" dirty="0" smtClean="0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담당관</a:t>
                      </a:r>
                      <a:endParaRPr lang="en-US" altLang="ko-KR" sz="800" b="1" i="0" u="none" strike="noStrike" dirty="0" smtClean="0">
                        <a:solidFill>
                          <a:srgbClr val="FFFFFF"/>
                        </a:solidFill>
                        <a:latin typeface="+mn-ea"/>
                        <a:ea typeface="+mn-ea"/>
                      </a:endParaRPr>
                    </a:p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en-US" altLang="ko-KR" sz="800" b="1" i="0" u="none" strike="noStrike" dirty="0" smtClean="0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․</a:t>
                      </a:r>
                      <a:r>
                        <a:rPr lang="ko-KR" altLang="en-US" sz="800" b="1" i="0" u="none" strike="noStrike" dirty="0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과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7609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ko-KR" altLang="en-US" sz="800" b="1" i="0" u="none" strike="noStrike" dirty="0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담당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7609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ko-KR" altLang="en-US" sz="800" b="1" i="0" u="none" strike="noStrike" dirty="0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직속과</a:t>
                      </a:r>
                      <a:br>
                        <a:rPr lang="ko-KR" altLang="en-US" sz="800" b="1" i="0" u="none" strike="noStrike" dirty="0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ko-KR" altLang="en-US" sz="800" b="1" i="0" u="none" strike="noStrike" dirty="0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담당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7609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ko-KR" altLang="en-US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사업소</a:t>
                      </a:r>
                      <a:br>
                        <a:rPr lang="ko-KR" altLang="en-US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담당</a:t>
                      </a:r>
                      <a:r>
                        <a:rPr lang="en-US" altLang="ko-KR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7609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ko-KR" altLang="en-US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읍</a:t>
                      </a:r>
                      <a:br>
                        <a:rPr lang="ko-KR" altLang="en-US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담당</a:t>
                      </a:r>
                      <a:r>
                        <a:rPr lang="en-US" altLang="ko-KR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7609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ko-KR" altLang="en-US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면</a:t>
                      </a:r>
                      <a:br>
                        <a:rPr lang="ko-KR" altLang="en-US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담당</a:t>
                      </a:r>
                      <a:r>
                        <a:rPr lang="en-US" altLang="ko-KR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7609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ko-KR" altLang="en-US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동 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7609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ko-KR" altLang="en-US" sz="800" b="1" i="0" u="none" strike="noStrike" dirty="0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국 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7609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ko-KR" altLang="en-US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담당 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7609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404389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3</a:t>
                      </a:r>
                      <a:b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(2‧1)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25</a:t>
                      </a:r>
                      <a:b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(4‧21)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107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기관</a:t>
                      </a:r>
                      <a:br>
                        <a:rPr lang="ko-KR" altLang="en-US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과 </a:t>
                      </a: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24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담당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</a:t>
                      </a:r>
                      <a:b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(10)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</a:t>
                      </a:r>
                      <a:b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(4)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9</a:t>
                      </a:r>
                      <a:b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(27)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6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fontAlgn="ctr">
                        <a:lnSpc>
                          <a:spcPct val="90000"/>
                        </a:lnSpc>
                      </a:pP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◦ </a:t>
                      </a: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국 </a:t>
                      </a: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단</a:t>
                      </a:r>
                      <a:br>
                        <a:rPr lang="ko-KR" altLang="en-US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◦ </a:t>
                      </a: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직속기관</a:t>
                      </a:r>
                      <a:br>
                        <a:rPr lang="ko-KR" altLang="en-US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◦ </a:t>
                      </a: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의회사무국</a:t>
                      </a:r>
                      <a:br>
                        <a:rPr lang="ko-KR" altLang="en-US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◦ </a:t>
                      </a: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담당관 </a:t>
                      </a: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27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과</a:t>
                      </a:r>
                      <a:br>
                        <a:rPr lang="ko-KR" altLang="en-US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◦ </a:t>
                      </a: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사업소</a:t>
                      </a:r>
                      <a:br>
                        <a:rPr lang="ko-KR" altLang="en-US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◦ </a:t>
                      </a: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174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담당 </a:t>
                      </a: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(52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부서</a:t>
                      </a: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972">
                <a:tc rowSpan="3"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정원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ko-KR" altLang="en-US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계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7609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ko-KR" altLang="en-US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본청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7609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ko-KR" altLang="en-US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의회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76091"/>
                    </a:solidFill>
                  </a:tcPr>
                </a:tc>
                <a:tc gridSpan="7"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ko-KR" altLang="en-US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소 속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7609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271947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ko-KR" altLang="en-US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직 속 </a:t>
                      </a:r>
                      <a:br>
                        <a:rPr lang="ko-KR" altLang="en-US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담당</a:t>
                      </a:r>
                      <a:r>
                        <a:rPr lang="en-US" altLang="ko-KR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7609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ko-KR" altLang="en-US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사업소</a:t>
                      </a:r>
                      <a:br>
                        <a:rPr lang="ko-KR" altLang="en-US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담당</a:t>
                      </a:r>
                      <a:r>
                        <a:rPr lang="en-US" altLang="ko-KR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7609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ko-KR" altLang="en-US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읍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7609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ko-KR" altLang="en-US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면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7609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ko-KR" altLang="en-US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동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7609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ko-KR" altLang="en-US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7609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ko-KR" altLang="en-US" sz="800" b="1" i="0" u="none" strike="noStrike">
                          <a:solidFill>
                            <a:srgbClr val="FFFFFF"/>
                          </a:solidFill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7609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83972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998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534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17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157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62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21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134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73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90000"/>
                        </a:lnSpc>
                      </a:pP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　</a:t>
                      </a:r>
                    </a:p>
                  </a:txBody>
                  <a:tcPr marL="7316" marR="7316" marT="731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</a:tbl>
          </a:graphicData>
        </a:graphic>
      </p:graphicFrame>
      <p:grpSp>
        <p:nvGrpSpPr>
          <p:cNvPr id="108" name="그룹 107"/>
          <p:cNvGrpSpPr/>
          <p:nvPr/>
        </p:nvGrpSpPr>
        <p:grpSpPr>
          <a:xfrm>
            <a:off x="85691" y="1500174"/>
            <a:ext cx="9734619" cy="3300198"/>
            <a:chOff x="85691" y="1500174"/>
            <a:chExt cx="9734619" cy="3300198"/>
          </a:xfrm>
        </p:grpSpPr>
        <p:sp>
          <p:nvSpPr>
            <p:cNvPr id="4" name="Rectangle 9"/>
            <p:cNvSpPr>
              <a:spLocks noChangeArrowheads="1"/>
            </p:cNvSpPr>
            <p:nvPr/>
          </p:nvSpPr>
          <p:spPr bwMode="auto">
            <a:xfrm>
              <a:off x="4233000" y="1500174"/>
              <a:ext cx="1440000" cy="288000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 w="9525" algn="ctr">
              <a:solidFill>
                <a:schemeClr val="tx2"/>
              </a:solidFill>
              <a:miter lim="800000"/>
              <a:headEnd/>
              <a:tailEnd/>
            </a:ln>
            <a:effectLst/>
          </p:spPr>
          <p:txBody>
            <a:bodyPr lIns="72000" tIns="72000" rIns="7200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400" dirty="0" smtClean="0">
                  <a:solidFill>
                    <a:prstClr val="whit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시장</a:t>
              </a:r>
              <a:endParaRPr lang="en-US" altLang="ko-KR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6" name="Rectangle 9"/>
            <p:cNvSpPr>
              <a:spLocks noChangeArrowheads="1"/>
            </p:cNvSpPr>
            <p:nvPr/>
          </p:nvSpPr>
          <p:spPr bwMode="auto">
            <a:xfrm>
              <a:off x="4233000" y="1929926"/>
              <a:ext cx="1440000" cy="288000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 w="9525" algn="ctr">
              <a:solidFill>
                <a:schemeClr val="tx2"/>
              </a:solidFill>
              <a:miter lim="800000"/>
              <a:headEnd/>
              <a:tailEnd/>
            </a:ln>
            <a:effectLst/>
          </p:spPr>
          <p:txBody>
            <a:bodyPr lIns="72000" tIns="72000" rIns="7200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400" dirty="0" smtClean="0">
                  <a:solidFill>
                    <a:prstClr val="whit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부시장</a:t>
              </a:r>
              <a:endParaRPr lang="en-US" altLang="ko-KR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7" name="Rectangle 9"/>
            <p:cNvSpPr>
              <a:spLocks noChangeArrowheads="1"/>
            </p:cNvSpPr>
            <p:nvPr/>
          </p:nvSpPr>
          <p:spPr bwMode="auto">
            <a:xfrm>
              <a:off x="1842378" y="2420586"/>
              <a:ext cx="504000" cy="46800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 algn="ctr">
              <a:solidFill>
                <a:schemeClr val="tx2"/>
              </a:solidFill>
              <a:miter lim="800000"/>
              <a:headEnd/>
              <a:tailEnd/>
            </a:ln>
            <a:effectLst/>
          </p:spPr>
          <p:txBody>
            <a:bodyPr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900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시민</a:t>
              </a:r>
              <a:endParaRPr lang="en-US" altLang="ko-KR" sz="900" dirty="0" smtClean="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algn="ctr" latinLnBrk="0">
                <a:buFont typeface="Wingdings" pitchFamily="2" charset="2"/>
                <a:buNone/>
              </a:pPr>
              <a:r>
                <a:rPr lang="ko-KR" altLang="en-US" sz="900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국장</a:t>
              </a:r>
              <a:endParaRPr lang="en-US" altLang="ko-KR" sz="900" dirty="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8" name="Rectangle 9"/>
            <p:cNvSpPr>
              <a:spLocks noChangeArrowheads="1"/>
            </p:cNvSpPr>
            <p:nvPr/>
          </p:nvSpPr>
          <p:spPr bwMode="auto">
            <a:xfrm>
              <a:off x="4125351" y="2422834"/>
              <a:ext cx="504000" cy="46800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 algn="ctr">
              <a:solidFill>
                <a:schemeClr val="tx2"/>
              </a:solidFill>
              <a:miter lim="800000"/>
              <a:headEnd/>
              <a:tailEnd/>
            </a:ln>
            <a:effectLst/>
          </p:spPr>
          <p:txBody>
            <a:bodyPr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900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안전</a:t>
              </a:r>
              <a:endParaRPr lang="en-US" altLang="ko-KR" sz="900" dirty="0" smtClean="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algn="ctr" latinLnBrk="0">
                <a:buFont typeface="Wingdings" pitchFamily="2" charset="2"/>
                <a:buNone/>
              </a:pPr>
              <a:r>
                <a:rPr lang="ko-KR" altLang="en-US" sz="900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산업국장</a:t>
              </a:r>
              <a:endParaRPr lang="en-US" altLang="ko-KR" sz="900" dirty="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9" name="Rectangle 9"/>
            <p:cNvSpPr>
              <a:spLocks noChangeArrowheads="1"/>
            </p:cNvSpPr>
            <p:nvPr/>
          </p:nvSpPr>
          <p:spPr bwMode="auto">
            <a:xfrm>
              <a:off x="5657855" y="2422834"/>
              <a:ext cx="504000" cy="46800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 algn="ctr">
              <a:solidFill>
                <a:schemeClr val="tx2"/>
              </a:solidFill>
              <a:miter lim="800000"/>
              <a:headEnd/>
              <a:tailEnd/>
            </a:ln>
            <a:effectLst/>
          </p:spPr>
          <p:txBody>
            <a:bodyPr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900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성장전략사업단장</a:t>
              </a:r>
              <a:endParaRPr lang="en-US" altLang="ko-KR" sz="900" dirty="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0" name="Rectangle 9"/>
            <p:cNvSpPr>
              <a:spLocks noChangeArrowheads="1"/>
            </p:cNvSpPr>
            <p:nvPr/>
          </p:nvSpPr>
          <p:spPr bwMode="auto">
            <a:xfrm>
              <a:off x="6229093" y="2422834"/>
              <a:ext cx="504000" cy="46800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 algn="ctr">
              <a:solidFill>
                <a:schemeClr val="tx2"/>
              </a:solidFill>
              <a:miter lim="800000"/>
              <a:headEnd/>
              <a:tailEnd/>
            </a:ln>
            <a:effectLst/>
          </p:spPr>
          <p:txBody>
            <a:bodyPr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900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보건소장</a:t>
              </a:r>
              <a:endParaRPr lang="en-US" altLang="ko-KR" sz="900" dirty="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1" name="Rectangle 9"/>
            <p:cNvSpPr>
              <a:spLocks noChangeArrowheads="1"/>
            </p:cNvSpPr>
            <p:nvPr/>
          </p:nvSpPr>
          <p:spPr bwMode="auto">
            <a:xfrm>
              <a:off x="6956804" y="2422834"/>
              <a:ext cx="504000" cy="46800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 algn="ctr">
              <a:solidFill>
                <a:schemeClr val="tx2"/>
              </a:solidFill>
              <a:miter lim="800000"/>
              <a:headEnd/>
              <a:tailEnd/>
            </a:ln>
            <a:effectLst/>
          </p:spPr>
          <p:txBody>
            <a:bodyPr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900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농업기술센터소장</a:t>
              </a:r>
              <a:endParaRPr lang="en-US" altLang="ko-KR" sz="900" dirty="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3" name="Rectangle 9"/>
            <p:cNvSpPr>
              <a:spLocks noChangeArrowheads="1"/>
            </p:cNvSpPr>
            <p:nvPr/>
          </p:nvSpPr>
          <p:spPr bwMode="auto">
            <a:xfrm>
              <a:off x="85691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dirty="0" err="1" smtClean="0">
                  <a:latin typeface="+mn-ea"/>
                </a:rPr>
                <a:t>시정담당관실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14" name="Rectangle 9"/>
            <p:cNvSpPr>
              <a:spLocks noChangeArrowheads="1"/>
            </p:cNvSpPr>
            <p:nvPr/>
          </p:nvSpPr>
          <p:spPr bwMode="auto">
            <a:xfrm>
              <a:off x="331452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dirty="0" err="1" smtClean="0">
                  <a:latin typeface="+mn-ea"/>
                </a:rPr>
                <a:t>기획담당관실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15" name="Rectangle 9"/>
            <p:cNvSpPr>
              <a:spLocks noChangeArrowheads="1"/>
            </p:cNvSpPr>
            <p:nvPr/>
          </p:nvSpPr>
          <p:spPr bwMode="auto">
            <a:xfrm>
              <a:off x="577213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인사담당관실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16" name="Rectangle 9"/>
            <p:cNvSpPr>
              <a:spLocks noChangeArrowheads="1"/>
            </p:cNvSpPr>
            <p:nvPr/>
          </p:nvSpPr>
          <p:spPr bwMode="auto">
            <a:xfrm>
              <a:off x="822975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정보감사담당관실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6" name="Rectangle 9"/>
            <p:cNvSpPr>
              <a:spLocks noChangeArrowheads="1"/>
            </p:cNvSpPr>
            <p:nvPr/>
          </p:nvSpPr>
          <p:spPr bwMode="auto">
            <a:xfrm>
              <a:off x="3168285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안전관리과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7" name="Rectangle 9"/>
            <p:cNvSpPr>
              <a:spLocks noChangeArrowheads="1"/>
            </p:cNvSpPr>
            <p:nvPr/>
          </p:nvSpPr>
          <p:spPr bwMode="auto">
            <a:xfrm>
              <a:off x="3414966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경제과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8" name="Rectangle 9"/>
            <p:cNvSpPr>
              <a:spLocks noChangeArrowheads="1"/>
            </p:cNvSpPr>
            <p:nvPr/>
          </p:nvSpPr>
          <p:spPr bwMode="auto">
            <a:xfrm>
              <a:off x="3661647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건설과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9" name="Rectangle 9"/>
            <p:cNvSpPr>
              <a:spLocks noChangeArrowheads="1"/>
            </p:cNvSpPr>
            <p:nvPr/>
          </p:nvSpPr>
          <p:spPr bwMode="auto">
            <a:xfrm>
              <a:off x="3908328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산림과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30" name="Rectangle 9"/>
            <p:cNvSpPr>
              <a:spLocks noChangeArrowheads="1"/>
            </p:cNvSpPr>
            <p:nvPr/>
          </p:nvSpPr>
          <p:spPr bwMode="auto">
            <a:xfrm>
              <a:off x="4155009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도시재생과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31" name="Rectangle 9"/>
            <p:cNvSpPr>
              <a:spLocks noChangeArrowheads="1"/>
            </p:cNvSpPr>
            <p:nvPr/>
          </p:nvSpPr>
          <p:spPr bwMode="auto">
            <a:xfrm>
              <a:off x="4401690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허가과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32" name="Rectangle 9"/>
            <p:cNvSpPr>
              <a:spLocks noChangeArrowheads="1"/>
            </p:cNvSpPr>
            <p:nvPr/>
          </p:nvSpPr>
          <p:spPr bwMode="auto">
            <a:xfrm>
              <a:off x="4648371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교통과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33" name="Rectangle 9"/>
            <p:cNvSpPr>
              <a:spLocks noChangeArrowheads="1"/>
            </p:cNvSpPr>
            <p:nvPr/>
          </p:nvSpPr>
          <p:spPr bwMode="auto">
            <a:xfrm>
              <a:off x="4895052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환경과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34" name="Rectangle 9"/>
            <p:cNvSpPr>
              <a:spLocks noChangeArrowheads="1"/>
            </p:cNvSpPr>
            <p:nvPr/>
          </p:nvSpPr>
          <p:spPr bwMode="auto">
            <a:xfrm>
              <a:off x="5141733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청소과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35" name="Rectangle 9"/>
            <p:cNvSpPr>
              <a:spLocks noChangeArrowheads="1"/>
            </p:cNvSpPr>
            <p:nvPr/>
          </p:nvSpPr>
          <p:spPr bwMode="auto">
            <a:xfrm>
              <a:off x="5388417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수도과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36" name="Rectangle 9"/>
            <p:cNvSpPr>
              <a:spLocks noChangeArrowheads="1"/>
            </p:cNvSpPr>
            <p:nvPr/>
          </p:nvSpPr>
          <p:spPr bwMode="auto">
            <a:xfrm>
              <a:off x="5687044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공공사업개발과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37" name="Rectangle 9"/>
            <p:cNvSpPr>
              <a:spLocks noChangeArrowheads="1"/>
            </p:cNvSpPr>
            <p:nvPr/>
          </p:nvSpPr>
          <p:spPr bwMode="auto">
            <a:xfrm>
              <a:off x="5926317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en-US" altLang="ko-KR" sz="1000" dirty="0" smtClean="0">
                  <a:latin typeface="+mn-ea"/>
                </a:rPr>
                <a:t>5</a:t>
              </a:r>
              <a:r>
                <a:rPr lang="ko-KR" altLang="en-US" sz="1000" dirty="0" smtClean="0">
                  <a:latin typeface="+mn-ea"/>
                </a:rPr>
                <a:t>도</a:t>
              </a:r>
              <a:r>
                <a:rPr lang="en-US" altLang="ko-KR" sz="1000" dirty="0" smtClean="0">
                  <a:latin typeface="+mn-ea"/>
                </a:rPr>
                <a:t>2</a:t>
              </a:r>
              <a:r>
                <a:rPr lang="ko-KR" altLang="en-US" sz="1000" dirty="0" smtClean="0">
                  <a:latin typeface="+mn-ea"/>
                </a:rPr>
                <a:t>촌과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38" name="Rectangle 9"/>
            <p:cNvSpPr>
              <a:spLocks noChangeArrowheads="1"/>
            </p:cNvSpPr>
            <p:nvPr/>
          </p:nvSpPr>
          <p:spPr bwMode="auto">
            <a:xfrm>
              <a:off x="6262431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보건과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39" name="Rectangle 9"/>
            <p:cNvSpPr>
              <a:spLocks noChangeArrowheads="1"/>
            </p:cNvSpPr>
            <p:nvPr/>
          </p:nvSpPr>
          <p:spPr bwMode="auto">
            <a:xfrm>
              <a:off x="6492179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건강과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40" name="Rectangle 9"/>
            <p:cNvSpPr>
              <a:spLocks noChangeArrowheads="1"/>
            </p:cNvSpPr>
            <p:nvPr/>
          </p:nvSpPr>
          <p:spPr bwMode="auto">
            <a:xfrm>
              <a:off x="6781814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농업과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41" name="Rectangle 9"/>
            <p:cNvSpPr>
              <a:spLocks noChangeArrowheads="1"/>
            </p:cNvSpPr>
            <p:nvPr/>
          </p:nvSpPr>
          <p:spPr bwMode="auto">
            <a:xfrm>
              <a:off x="7024262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축산과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42" name="Rectangle 9"/>
            <p:cNvSpPr>
              <a:spLocks noChangeArrowheads="1"/>
            </p:cNvSpPr>
            <p:nvPr/>
          </p:nvSpPr>
          <p:spPr bwMode="auto">
            <a:xfrm>
              <a:off x="7266710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농촌진흥과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43" name="Rectangle 9"/>
            <p:cNvSpPr>
              <a:spLocks noChangeArrowheads="1"/>
            </p:cNvSpPr>
            <p:nvPr/>
          </p:nvSpPr>
          <p:spPr bwMode="auto">
            <a:xfrm>
              <a:off x="7509158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기술보급과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44" name="Rectangle 9"/>
            <p:cNvSpPr>
              <a:spLocks noChangeArrowheads="1"/>
            </p:cNvSpPr>
            <p:nvPr/>
          </p:nvSpPr>
          <p:spPr bwMode="auto">
            <a:xfrm>
              <a:off x="7829571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공공시설관리소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45" name="Rectangle 9"/>
            <p:cNvSpPr>
              <a:spLocks noChangeArrowheads="1"/>
            </p:cNvSpPr>
            <p:nvPr/>
          </p:nvSpPr>
          <p:spPr bwMode="auto">
            <a:xfrm>
              <a:off x="8074081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관광경영사업소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46" name="Rectangle 9"/>
            <p:cNvSpPr>
              <a:spLocks noChangeArrowheads="1"/>
            </p:cNvSpPr>
            <p:nvPr/>
          </p:nvSpPr>
          <p:spPr bwMode="auto">
            <a:xfrm>
              <a:off x="8318591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시립도서관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47" name="Rectangle 9"/>
            <p:cNvSpPr>
              <a:spLocks noChangeArrowheads="1"/>
            </p:cNvSpPr>
            <p:nvPr/>
          </p:nvSpPr>
          <p:spPr bwMode="auto">
            <a:xfrm>
              <a:off x="8563101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종합사회복지관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48" name="Rectangle 9"/>
            <p:cNvSpPr>
              <a:spLocks noChangeArrowheads="1"/>
            </p:cNvSpPr>
            <p:nvPr/>
          </p:nvSpPr>
          <p:spPr bwMode="auto">
            <a:xfrm>
              <a:off x="9103963" y="2422834"/>
              <a:ext cx="504000" cy="46800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 algn="ctr">
              <a:solidFill>
                <a:schemeClr val="tx2"/>
              </a:solidFill>
              <a:miter lim="800000"/>
              <a:headEnd/>
              <a:tailEnd/>
            </a:ln>
            <a:effectLst/>
          </p:spPr>
          <p:txBody>
            <a:bodyPr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900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의회 사무국장</a:t>
              </a:r>
              <a:endParaRPr lang="en-US" altLang="ko-KR" sz="900" dirty="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49" name="Rectangle 9"/>
            <p:cNvSpPr>
              <a:spLocks noChangeArrowheads="1"/>
            </p:cNvSpPr>
            <p:nvPr/>
          </p:nvSpPr>
          <p:spPr bwMode="auto">
            <a:xfrm>
              <a:off x="8891616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의정담당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50" name="Rectangle 9"/>
            <p:cNvSpPr>
              <a:spLocks noChangeArrowheads="1"/>
            </p:cNvSpPr>
            <p:nvPr/>
          </p:nvSpPr>
          <p:spPr bwMode="auto">
            <a:xfrm>
              <a:off x="9135181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의사담당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51" name="Rectangle 9"/>
            <p:cNvSpPr>
              <a:spLocks noChangeArrowheads="1"/>
            </p:cNvSpPr>
            <p:nvPr/>
          </p:nvSpPr>
          <p:spPr bwMode="auto">
            <a:xfrm>
              <a:off x="9378746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전문위원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52" name="Rectangle 9"/>
            <p:cNvSpPr>
              <a:spLocks noChangeArrowheads="1"/>
            </p:cNvSpPr>
            <p:nvPr/>
          </p:nvSpPr>
          <p:spPr bwMode="auto">
            <a:xfrm>
              <a:off x="9622310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전문위원</a:t>
              </a:r>
              <a:endParaRPr lang="en-US" altLang="ko-KR" sz="1000" dirty="0">
                <a:latin typeface="+mn-ea"/>
              </a:endParaRPr>
            </a:p>
          </p:txBody>
        </p:sp>
        <p:cxnSp>
          <p:nvCxnSpPr>
            <p:cNvPr id="70" name="꺾인 연결선 69"/>
            <p:cNvCxnSpPr>
              <a:stCxn id="13" idx="0"/>
              <a:endCxn id="7" idx="0"/>
            </p:cNvCxnSpPr>
            <p:nvPr/>
          </p:nvCxnSpPr>
          <p:spPr>
            <a:xfrm rot="5400000" flipH="1" flipV="1">
              <a:off x="851904" y="1753374"/>
              <a:ext cx="575261" cy="1909687"/>
            </a:xfrm>
            <a:prstGeom prst="bentConnector3">
              <a:avLst>
                <a:gd name="adj1" fmla="val 117661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직선 연결선 76"/>
            <p:cNvCxnSpPr/>
            <p:nvPr/>
          </p:nvCxnSpPr>
          <p:spPr>
            <a:xfrm rot="16200000" flipV="1">
              <a:off x="96348" y="2656979"/>
              <a:ext cx="667229" cy="98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 rot="16200000" flipV="1">
              <a:off x="342109" y="2656979"/>
              <a:ext cx="667229" cy="98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 rot="16200000" flipV="1">
              <a:off x="587871" y="2656979"/>
              <a:ext cx="667229" cy="98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꺾인 연결선 101"/>
            <p:cNvCxnSpPr>
              <a:stCxn id="17" idx="0"/>
              <a:endCxn id="7" idx="2"/>
            </p:cNvCxnSpPr>
            <p:nvPr/>
          </p:nvCxnSpPr>
          <p:spPr>
            <a:xfrm rot="5400000" flipH="1" flipV="1">
              <a:off x="1587587" y="2493582"/>
              <a:ext cx="111786" cy="901795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꺾인 연결선 104"/>
            <p:cNvCxnSpPr>
              <a:stCxn id="19" idx="0"/>
              <a:endCxn id="7" idx="2"/>
            </p:cNvCxnSpPr>
            <p:nvPr/>
          </p:nvCxnSpPr>
          <p:spPr>
            <a:xfrm rot="5400000" flipH="1" flipV="1">
              <a:off x="1700312" y="2606306"/>
              <a:ext cx="111786" cy="676346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꺾인 연결선 108"/>
            <p:cNvCxnSpPr>
              <a:stCxn id="20" idx="0"/>
              <a:endCxn id="7" idx="2"/>
            </p:cNvCxnSpPr>
            <p:nvPr/>
          </p:nvCxnSpPr>
          <p:spPr>
            <a:xfrm rot="5400000" flipH="1" flipV="1">
              <a:off x="1813036" y="2719031"/>
              <a:ext cx="111786" cy="450897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꺾인 연결선 111"/>
            <p:cNvCxnSpPr>
              <a:stCxn id="21" idx="0"/>
              <a:endCxn id="7" idx="2"/>
            </p:cNvCxnSpPr>
            <p:nvPr/>
          </p:nvCxnSpPr>
          <p:spPr>
            <a:xfrm rot="5400000" flipH="1" flipV="1">
              <a:off x="1925761" y="2831755"/>
              <a:ext cx="111786" cy="225448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꺾인 연결선 114"/>
            <p:cNvCxnSpPr>
              <a:stCxn id="22" idx="0"/>
              <a:endCxn id="7" idx="2"/>
            </p:cNvCxnSpPr>
            <p:nvPr/>
          </p:nvCxnSpPr>
          <p:spPr>
            <a:xfrm rot="16200000" flipV="1">
              <a:off x="2038486" y="2944478"/>
              <a:ext cx="111786" cy="1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꺾인 연결선 117"/>
            <p:cNvCxnSpPr>
              <a:stCxn id="23" idx="0"/>
              <a:endCxn id="7" idx="2"/>
            </p:cNvCxnSpPr>
            <p:nvPr/>
          </p:nvCxnSpPr>
          <p:spPr>
            <a:xfrm rot="16200000" flipV="1">
              <a:off x="2151210" y="2831754"/>
              <a:ext cx="111786" cy="225450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꺾인 연결선 120"/>
            <p:cNvCxnSpPr>
              <a:stCxn id="230" idx="0"/>
              <a:endCxn id="7" idx="2"/>
            </p:cNvCxnSpPr>
            <p:nvPr/>
          </p:nvCxnSpPr>
          <p:spPr>
            <a:xfrm rot="16200000" flipV="1">
              <a:off x="2263935" y="2719029"/>
              <a:ext cx="111786" cy="450899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꺾인 연결선 123"/>
            <p:cNvCxnSpPr>
              <a:stCxn id="25" idx="0"/>
              <a:endCxn id="7" idx="2"/>
            </p:cNvCxnSpPr>
            <p:nvPr/>
          </p:nvCxnSpPr>
          <p:spPr>
            <a:xfrm rot="16200000" flipV="1">
              <a:off x="2489383" y="2493581"/>
              <a:ext cx="111786" cy="901795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꺾인 연결선 128"/>
            <p:cNvCxnSpPr>
              <a:stCxn id="26" idx="0"/>
              <a:endCxn id="8" idx="2"/>
            </p:cNvCxnSpPr>
            <p:nvPr/>
          </p:nvCxnSpPr>
          <p:spPr>
            <a:xfrm rot="5400000" flipH="1" flipV="1">
              <a:off x="3769812" y="2388308"/>
              <a:ext cx="105013" cy="1110066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꺾인 연결선 131"/>
            <p:cNvCxnSpPr>
              <a:stCxn id="35" idx="0"/>
              <a:endCxn id="8" idx="2"/>
            </p:cNvCxnSpPr>
            <p:nvPr/>
          </p:nvCxnSpPr>
          <p:spPr>
            <a:xfrm rot="16200000" flipV="1">
              <a:off x="4879878" y="2388308"/>
              <a:ext cx="105013" cy="1110066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꺾인 연결선 134"/>
            <p:cNvCxnSpPr>
              <a:stCxn id="8" idx="2"/>
              <a:endCxn id="27" idx="0"/>
            </p:cNvCxnSpPr>
            <p:nvPr/>
          </p:nvCxnSpPr>
          <p:spPr>
            <a:xfrm rot="5400000">
              <a:off x="3893153" y="2511648"/>
              <a:ext cx="105013" cy="863385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꺾인 연결선 137"/>
            <p:cNvCxnSpPr>
              <a:stCxn id="8" idx="2"/>
              <a:endCxn id="28" idx="0"/>
            </p:cNvCxnSpPr>
            <p:nvPr/>
          </p:nvCxnSpPr>
          <p:spPr>
            <a:xfrm rot="5400000">
              <a:off x="4016493" y="2634988"/>
              <a:ext cx="105013" cy="616704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꺾인 연결선 140"/>
            <p:cNvCxnSpPr>
              <a:stCxn id="8" idx="2"/>
              <a:endCxn id="29" idx="0"/>
            </p:cNvCxnSpPr>
            <p:nvPr/>
          </p:nvCxnSpPr>
          <p:spPr>
            <a:xfrm rot="5400000">
              <a:off x="4139834" y="2758329"/>
              <a:ext cx="105013" cy="370023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꺾인 연결선 143"/>
            <p:cNvCxnSpPr>
              <a:stCxn id="8" idx="2"/>
              <a:endCxn id="30" idx="0"/>
            </p:cNvCxnSpPr>
            <p:nvPr/>
          </p:nvCxnSpPr>
          <p:spPr>
            <a:xfrm rot="5400000">
              <a:off x="4263174" y="2881669"/>
              <a:ext cx="105013" cy="123342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꺾인 연결선 147"/>
            <p:cNvCxnSpPr>
              <a:stCxn id="31" idx="0"/>
              <a:endCxn id="8" idx="2"/>
            </p:cNvCxnSpPr>
            <p:nvPr/>
          </p:nvCxnSpPr>
          <p:spPr>
            <a:xfrm rot="16200000" flipV="1">
              <a:off x="4386515" y="2881671"/>
              <a:ext cx="105013" cy="123339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꺾인 연결선 150"/>
            <p:cNvCxnSpPr>
              <a:stCxn id="32" idx="0"/>
              <a:endCxn id="8" idx="2"/>
            </p:cNvCxnSpPr>
            <p:nvPr/>
          </p:nvCxnSpPr>
          <p:spPr>
            <a:xfrm rot="16200000" flipV="1">
              <a:off x="4509855" y="2758331"/>
              <a:ext cx="105013" cy="370020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꺾인 연결선 153"/>
            <p:cNvCxnSpPr>
              <a:stCxn id="33" idx="0"/>
              <a:endCxn id="8" idx="2"/>
            </p:cNvCxnSpPr>
            <p:nvPr/>
          </p:nvCxnSpPr>
          <p:spPr>
            <a:xfrm rot="16200000" flipV="1">
              <a:off x="4633196" y="2634990"/>
              <a:ext cx="105013" cy="616701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꺾인 연결선 156"/>
            <p:cNvCxnSpPr>
              <a:stCxn id="34" idx="0"/>
              <a:endCxn id="8" idx="2"/>
            </p:cNvCxnSpPr>
            <p:nvPr/>
          </p:nvCxnSpPr>
          <p:spPr>
            <a:xfrm rot="16200000" flipV="1">
              <a:off x="4756536" y="2511650"/>
              <a:ext cx="105013" cy="863382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꺾인 연결선 159"/>
            <p:cNvCxnSpPr>
              <a:stCxn id="35" idx="0"/>
              <a:endCxn id="8" idx="2"/>
            </p:cNvCxnSpPr>
            <p:nvPr/>
          </p:nvCxnSpPr>
          <p:spPr>
            <a:xfrm rot="16200000" flipV="1">
              <a:off x="4879878" y="2388308"/>
              <a:ext cx="105013" cy="1110066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꺾인 연결선 162"/>
            <p:cNvCxnSpPr>
              <a:stCxn id="7" idx="0"/>
              <a:endCxn id="6" idx="2"/>
            </p:cNvCxnSpPr>
            <p:nvPr/>
          </p:nvCxnSpPr>
          <p:spPr>
            <a:xfrm rot="5400000" flipH="1" flipV="1">
              <a:off x="3422359" y="889945"/>
              <a:ext cx="202660" cy="2858622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꺾인 연결선 165"/>
            <p:cNvCxnSpPr>
              <a:stCxn id="8" idx="0"/>
              <a:endCxn id="6" idx="2"/>
            </p:cNvCxnSpPr>
            <p:nvPr/>
          </p:nvCxnSpPr>
          <p:spPr>
            <a:xfrm rot="5400000" flipH="1" flipV="1">
              <a:off x="4562721" y="2032556"/>
              <a:ext cx="204908" cy="575649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꺾인 연결선 171"/>
            <p:cNvCxnSpPr>
              <a:stCxn id="9" idx="0"/>
              <a:endCxn id="6" idx="2"/>
            </p:cNvCxnSpPr>
            <p:nvPr/>
          </p:nvCxnSpPr>
          <p:spPr>
            <a:xfrm rot="16200000" flipV="1">
              <a:off x="5328974" y="1841952"/>
              <a:ext cx="204908" cy="956855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꺾인 연결선 174"/>
            <p:cNvCxnSpPr>
              <a:stCxn id="10" idx="0"/>
              <a:endCxn id="6" idx="2"/>
            </p:cNvCxnSpPr>
            <p:nvPr/>
          </p:nvCxnSpPr>
          <p:spPr>
            <a:xfrm rot="16200000" flipV="1">
              <a:off x="5614593" y="1556333"/>
              <a:ext cx="204908" cy="1528093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꺾인 연결선 177"/>
            <p:cNvCxnSpPr>
              <a:stCxn id="11" idx="0"/>
              <a:endCxn id="6" idx="2"/>
            </p:cNvCxnSpPr>
            <p:nvPr/>
          </p:nvCxnSpPr>
          <p:spPr>
            <a:xfrm rot="16200000" flipV="1">
              <a:off x="5978448" y="1192478"/>
              <a:ext cx="204908" cy="2255804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꺾인 연결선 180"/>
            <p:cNvCxnSpPr>
              <a:stCxn id="36" idx="0"/>
              <a:endCxn id="9" idx="2"/>
            </p:cNvCxnSpPr>
            <p:nvPr/>
          </p:nvCxnSpPr>
          <p:spPr>
            <a:xfrm rot="5400000" flipH="1" flipV="1">
              <a:off x="5795443" y="2881436"/>
              <a:ext cx="105013" cy="123811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꺾인 연결선 183"/>
            <p:cNvCxnSpPr>
              <a:stCxn id="37" idx="0"/>
              <a:endCxn id="9" idx="2"/>
            </p:cNvCxnSpPr>
            <p:nvPr/>
          </p:nvCxnSpPr>
          <p:spPr>
            <a:xfrm rot="16200000" flipV="1">
              <a:off x="5915080" y="2885610"/>
              <a:ext cx="105013" cy="115462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꺾인 연결선 186"/>
            <p:cNvCxnSpPr>
              <a:stCxn id="38" idx="0"/>
              <a:endCxn id="10" idx="2"/>
            </p:cNvCxnSpPr>
            <p:nvPr/>
          </p:nvCxnSpPr>
          <p:spPr>
            <a:xfrm rot="5400000" flipH="1" flipV="1">
              <a:off x="6368756" y="2883510"/>
              <a:ext cx="105013" cy="119662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꺾인 연결선 189"/>
            <p:cNvCxnSpPr>
              <a:stCxn id="39" idx="0"/>
              <a:endCxn id="10" idx="2"/>
            </p:cNvCxnSpPr>
            <p:nvPr/>
          </p:nvCxnSpPr>
          <p:spPr>
            <a:xfrm rot="16200000" flipV="1">
              <a:off x="6483630" y="2888298"/>
              <a:ext cx="105013" cy="110086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꺾인 연결선 192"/>
            <p:cNvCxnSpPr>
              <a:stCxn id="40" idx="0"/>
              <a:endCxn id="11" idx="2"/>
            </p:cNvCxnSpPr>
            <p:nvPr/>
          </p:nvCxnSpPr>
          <p:spPr>
            <a:xfrm rot="5400000" flipH="1" flipV="1">
              <a:off x="6992303" y="2779346"/>
              <a:ext cx="105013" cy="327990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꺾인 연결선 195"/>
            <p:cNvCxnSpPr>
              <a:stCxn id="41" idx="0"/>
              <a:endCxn id="11" idx="2"/>
            </p:cNvCxnSpPr>
            <p:nvPr/>
          </p:nvCxnSpPr>
          <p:spPr>
            <a:xfrm rot="5400000" flipH="1" flipV="1">
              <a:off x="7113527" y="2900570"/>
              <a:ext cx="105013" cy="85542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꺾인 연결선 198"/>
            <p:cNvCxnSpPr>
              <a:stCxn id="42" idx="0"/>
              <a:endCxn id="11" idx="2"/>
            </p:cNvCxnSpPr>
            <p:nvPr/>
          </p:nvCxnSpPr>
          <p:spPr>
            <a:xfrm rot="16200000" flipV="1">
              <a:off x="7234751" y="2864888"/>
              <a:ext cx="105013" cy="156906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" name="꺾인 연결선 201"/>
            <p:cNvCxnSpPr>
              <a:stCxn id="43" idx="0"/>
              <a:endCxn id="11" idx="2"/>
            </p:cNvCxnSpPr>
            <p:nvPr/>
          </p:nvCxnSpPr>
          <p:spPr>
            <a:xfrm rot="16200000" flipV="1">
              <a:off x="7355975" y="2743664"/>
              <a:ext cx="105013" cy="399354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꺾인 연결선 204"/>
            <p:cNvCxnSpPr>
              <a:stCxn id="47" idx="0"/>
              <a:endCxn id="6" idx="2"/>
            </p:cNvCxnSpPr>
            <p:nvPr/>
          </p:nvCxnSpPr>
          <p:spPr>
            <a:xfrm rot="16200000" flipV="1">
              <a:off x="6418591" y="752336"/>
              <a:ext cx="777921" cy="3709101"/>
            </a:xfrm>
            <a:prstGeom prst="bentConnector3">
              <a:avLst>
                <a:gd name="adj1" fmla="val 8661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1" name="직선 연결선 210"/>
            <p:cNvCxnSpPr/>
            <p:nvPr/>
          </p:nvCxnSpPr>
          <p:spPr>
            <a:xfrm rot="16200000" flipV="1">
              <a:off x="7597412" y="2656899"/>
              <a:ext cx="667229" cy="98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직선 연결선 211"/>
            <p:cNvCxnSpPr/>
            <p:nvPr/>
          </p:nvCxnSpPr>
          <p:spPr>
            <a:xfrm rot="16200000" flipV="1">
              <a:off x="7836463" y="2656899"/>
              <a:ext cx="667229" cy="98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직선 연결선 212"/>
            <p:cNvCxnSpPr/>
            <p:nvPr/>
          </p:nvCxnSpPr>
          <p:spPr>
            <a:xfrm rot="16200000" flipV="1">
              <a:off x="8086019" y="2656899"/>
              <a:ext cx="667229" cy="98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꺾인 연결선 213"/>
            <p:cNvCxnSpPr>
              <a:stCxn id="48" idx="2"/>
              <a:endCxn id="49" idx="0"/>
            </p:cNvCxnSpPr>
            <p:nvPr/>
          </p:nvCxnSpPr>
          <p:spPr>
            <a:xfrm rot="5400000">
              <a:off x="9120784" y="2760667"/>
              <a:ext cx="105013" cy="365347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꺾인 연결선 216"/>
            <p:cNvCxnSpPr>
              <a:stCxn id="50" idx="0"/>
              <a:endCxn id="48" idx="2"/>
            </p:cNvCxnSpPr>
            <p:nvPr/>
          </p:nvCxnSpPr>
          <p:spPr>
            <a:xfrm rot="5400000" flipH="1" flipV="1">
              <a:off x="9242566" y="2882450"/>
              <a:ext cx="105013" cy="121782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꺾인 연결선 219"/>
            <p:cNvCxnSpPr>
              <a:stCxn id="51" idx="0"/>
              <a:endCxn id="48" idx="2"/>
            </p:cNvCxnSpPr>
            <p:nvPr/>
          </p:nvCxnSpPr>
          <p:spPr>
            <a:xfrm rot="16200000" flipV="1">
              <a:off x="9364349" y="2882449"/>
              <a:ext cx="105013" cy="121783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꺾인 연결선 222"/>
            <p:cNvCxnSpPr>
              <a:stCxn id="52" idx="0"/>
              <a:endCxn id="48" idx="2"/>
            </p:cNvCxnSpPr>
            <p:nvPr/>
          </p:nvCxnSpPr>
          <p:spPr>
            <a:xfrm rot="16200000" flipV="1">
              <a:off x="9486131" y="2760667"/>
              <a:ext cx="105013" cy="365347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Rectangle 9"/>
            <p:cNvSpPr>
              <a:spLocks noChangeArrowheads="1"/>
            </p:cNvSpPr>
            <p:nvPr/>
          </p:nvSpPr>
          <p:spPr bwMode="auto">
            <a:xfrm>
              <a:off x="1093583" y="3000372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dirty="0" err="1" smtClean="0">
                  <a:latin typeface="+mn-ea"/>
                </a:rPr>
                <a:t>사회과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19" name="Rectangle 9"/>
            <p:cNvSpPr>
              <a:spLocks noChangeArrowheads="1"/>
            </p:cNvSpPr>
            <p:nvPr/>
          </p:nvSpPr>
          <p:spPr bwMode="auto">
            <a:xfrm>
              <a:off x="1319032" y="3000372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dirty="0" err="1" smtClean="0">
                  <a:latin typeface="+mn-ea"/>
                </a:rPr>
                <a:t>복지과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0" name="Rectangle 9"/>
            <p:cNvSpPr>
              <a:spLocks noChangeArrowheads="1"/>
            </p:cNvSpPr>
            <p:nvPr/>
          </p:nvSpPr>
          <p:spPr bwMode="auto">
            <a:xfrm>
              <a:off x="1544481" y="3000372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dirty="0" smtClean="0">
                  <a:latin typeface="+mn-ea"/>
                </a:rPr>
                <a:t>민원과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1" name="Rectangle 9"/>
            <p:cNvSpPr>
              <a:spLocks noChangeArrowheads="1"/>
            </p:cNvSpPr>
            <p:nvPr/>
          </p:nvSpPr>
          <p:spPr bwMode="auto">
            <a:xfrm>
              <a:off x="1769930" y="3000372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dirty="0" err="1" smtClean="0">
                  <a:latin typeface="+mn-ea"/>
                </a:rPr>
                <a:t>회계과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2" name="Rectangle 9"/>
            <p:cNvSpPr>
              <a:spLocks noChangeArrowheads="1"/>
            </p:cNvSpPr>
            <p:nvPr/>
          </p:nvSpPr>
          <p:spPr bwMode="auto">
            <a:xfrm>
              <a:off x="1995379" y="3000372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세무과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3" name="Rectangle 9"/>
            <p:cNvSpPr>
              <a:spLocks noChangeArrowheads="1"/>
            </p:cNvSpPr>
            <p:nvPr/>
          </p:nvSpPr>
          <p:spPr bwMode="auto">
            <a:xfrm>
              <a:off x="2220828" y="3000372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dirty="0" smtClean="0">
                  <a:latin typeface="+mn-ea"/>
                </a:rPr>
                <a:t>문화체육과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4" name="Rectangle 9"/>
            <p:cNvSpPr>
              <a:spLocks noChangeArrowheads="1"/>
            </p:cNvSpPr>
            <p:nvPr/>
          </p:nvSpPr>
          <p:spPr bwMode="auto">
            <a:xfrm>
              <a:off x="2671726" y="3000372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문화재과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5" name="Rectangle 9"/>
            <p:cNvSpPr>
              <a:spLocks noChangeArrowheads="1"/>
            </p:cNvSpPr>
            <p:nvPr/>
          </p:nvSpPr>
          <p:spPr bwMode="auto">
            <a:xfrm>
              <a:off x="2897173" y="3000372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토지과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30" name="Rectangle 9"/>
            <p:cNvSpPr>
              <a:spLocks noChangeArrowheads="1"/>
            </p:cNvSpPr>
            <p:nvPr/>
          </p:nvSpPr>
          <p:spPr bwMode="auto">
            <a:xfrm>
              <a:off x="2446277" y="3000372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관광과</a:t>
              </a:r>
              <a:endParaRPr lang="en-US" altLang="ko-KR" sz="1000" dirty="0">
                <a:latin typeface="+mn-ea"/>
              </a:endParaRPr>
            </a:p>
          </p:txBody>
        </p:sp>
        <p:cxnSp>
          <p:nvCxnSpPr>
            <p:cNvPr id="237" name="꺾인 연결선 236"/>
            <p:cNvCxnSpPr>
              <a:stCxn id="24" idx="0"/>
              <a:endCxn id="7" idx="2"/>
            </p:cNvCxnSpPr>
            <p:nvPr/>
          </p:nvCxnSpPr>
          <p:spPr>
            <a:xfrm rot="16200000" flipV="1">
              <a:off x="2376659" y="2606305"/>
              <a:ext cx="111786" cy="676348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7" name="Text Box 10"/>
          <p:cNvSpPr txBox="1">
            <a:spLocks noChangeArrowheads="1"/>
          </p:cNvSpPr>
          <p:nvPr/>
        </p:nvSpPr>
        <p:spPr bwMode="auto">
          <a:xfrm>
            <a:off x="7953396" y="4846749"/>
            <a:ext cx="1882678" cy="153888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r>
              <a:rPr kumimoji="1" lang="en-US" altLang="ko-KR" sz="1000" dirty="0" smtClean="0">
                <a:latin typeface="+mn-ea"/>
              </a:rPr>
              <a:t>※ Source: </a:t>
            </a:r>
            <a:r>
              <a:rPr kumimoji="1" lang="ko-KR" altLang="en-US" sz="1000" dirty="0" smtClean="0">
                <a:latin typeface="+mn-ea"/>
              </a:rPr>
              <a:t>공주시청 제공 자료</a:t>
            </a:r>
            <a:endParaRPr kumimoji="1" lang="en-US" altLang="ko-KR" sz="1000" dirty="0" smtClean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0099844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8484347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7" name="제목 3"/>
          <p:cNvSpPr txBox="1">
            <a:spLocks/>
          </p:cNvSpPr>
          <p:nvPr/>
        </p:nvSpPr>
        <p:spPr>
          <a:xfrm>
            <a:off x="57116" y="143344"/>
            <a:ext cx="1726755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7. </a:t>
            </a:r>
            <a:r>
              <a:rPr lang="ko-KR" altLang="en-US" dirty="0" smtClean="0">
                <a:latin typeface="맑은 고딕" panose="020B0503020000020004" pitchFamily="50" charset="-127"/>
              </a:rPr>
              <a:t>조직 구조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8" name="내용 개체 틀 2"/>
          <p:cNvSpPr txBox="1">
            <a:spLocks/>
          </p:cNvSpPr>
          <p:nvPr/>
        </p:nvSpPr>
        <p:spPr>
          <a:xfrm>
            <a:off x="273000" y="693225"/>
            <a:ext cx="9360000" cy="97872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각 과를 기준으로는 </a:t>
            </a:r>
            <a:r>
              <a:rPr kumimoji="1" lang="ko-KR" altLang="en-US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관리폭</a:t>
            </a:r>
            <a:r>
              <a:rPr kumimoji="1" lang="ko-KR" altLang="en-US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편차가 크게 없는 것으로 나타났으나</a:t>
            </a:r>
            <a:r>
              <a:rPr kumimoji="1" lang="en-US" altLang="ko-KR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시민국장</a:t>
            </a:r>
            <a:r>
              <a:rPr kumimoji="1" lang="en-US" altLang="ko-KR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(182</a:t>
            </a:r>
            <a:r>
              <a:rPr kumimoji="1" lang="ko-KR" altLang="en-US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명</a:t>
            </a:r>
            <a:r>
              <a:rPr kumimoji="1" lang="en-US" altLang="ko-KR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), </a:t>
            </a:r>
            <a:r>
              <a:rPr kumimoji="1" lang="ko-KR" altLang="en-US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안전관리국장</a:t>
            </a:r>
            <a:r>
              <a:rPr kumimoji="1" lang="en-US" altLang="ko-KR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(220</a:t>
            </a:r>
            <a:r>
              <a:rPr kumimoji="1" lang="ko-KR" altLang="en-US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명</a:t>
            </a:r>
            <a:r>
              <a:rPr kumimoji="1" lang="en-US" altLang="ko-KR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), </a:t>
            </a:r>
            <a:r>
              <a:rPr kumimoji="1" lang="ko-KR" altLang="en-US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성장전략사업단장</a:t>
            </a:r>
            <a:r>
              <a:rPr kumimoji="1" lang="en-US" altLang="ko-KR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(23</a:t>
            </a:r>
            <a:r>
              <a:rPr kumimoji="1" lang="ko-KR" altLang="en-US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명</a:t>
            </a:r>
            <a:r>
              <a:rPr kumimoji="1" lang="en-US" altLang="ko-KR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), </a:t>
            </a:r>
            <a:r>
              <a:rPr kumimoji="1" lang="ko-KR" altLang="en-US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보건소장</a:t>
            </a:r>
            <a:r>
              <a:rPr kumimoji="1" lang="en-US" altLang="ko-KR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(85</a:t>
            </a:r>
            <a:r>
              <a:rPr kumimoji="1" lang="ko-KR" altLang="en-US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명</a:t>
            </a:r>
            <a:r>
              <a:rPr kumimoji="1" lang="en-US" altLang="ko-KR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), </a:t>
            </a:r>
            <a:r>
              <a:rPr kumimoji="1" lang="ko-KR" altLang="en-US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농업기술센터</a:t>
            </a:r>
            <a:r>
              <a:rPr kumimoji="1" lang="en-US" altLang="ko-KR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(60</a:t>
            </a:r>
            <a:r>
              <a:rPr kumimoji="1" lang="ko-KR" altLang="en-US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명</a:t>
            </a:r>
            <a:r>
              <a:rPr kumimoji="1" lang="en-US" altLang="ko-KR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  <a:r>
              <a:rPr kumimoji="1" lang="ko-KR" altLang="en-US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의 경우 각 과의 특성에 따라 편차를 보이고 있음</a:t>
            </a:r>
          </a:p>
        </p:txBody>
      </p:sp>
      <p:graphicFrame>
        <p:nvGraphicFramePr>
          <p:cNvPr id="10" name="표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058344"/>
              </p:ext>
            </p:extLst>
          </p:nvPr>
        </p:nvGraphicFramePr>
        <p:xfrm>
          <a:off x="334920" y="1714488"/>
          <a:ext cx="9161511" cy="2152077"/>
        </p:xfrm>
        <a:graphic>
          <a:graphicData uri="http://schemas.openxmlformats.org/drawingml/2006/table">
            <a:tbl>
              <a:tblPr/>
              <a:tblGrid>
                <a:gridCol w="256000"/>
                <a:gridCol w="201511"/>
                <a:gridCol w="256000"/>
                <a:gridCol w="256000"/>
                <a:gridCol w="256000"/>
                <a:gridCol w="256000"/>
                <a:gridCol w="256000"/>
                <a:gridCol w="256000"/>
                <a:gridCol w="256000"/>
                <a:gridCol w="256000"/>
                <a:gridCol w="256000"/>
                <a:gridCol w="256000"/>
                <a:gridCol w="256000"/>
                <a:gridCol w="256000"/>
                <a:gridCol w="256000"/>
                <a:gridCol w="256000"/>
                <a:gridCol w="256000"/>
                <a:gridCol w="256000"/>
                <a:gridCol w="256000"/>
                <a:gridCol w="256000"/>
                <a:gridCol w="256000"/>
                <a:gridCol w="256000"/>
                <a:gridCol w="256000"/>
                <a:gridCol w="256000"/>
                <a:gridCol w="256000"/>
                <a:gridCol w="256000"/>
                <a:gridCol w="256000"/>
                <a:gridCol w="256000"/>
                <a:gridCol w="256000"/>
                <a:gridCol w="256000"/>
                <a:gridCol w="256000"/>
                <a:gridCol w="256000"/>
                <a:gridCol w="256000"/>
                <a:gridCol w="256000"/>
                <a:gridCol w="256000"/>
                <a:gridCol w="256000"/>
              </a:tblGrid>
              <a:tr h="393451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spc="-100" baseline="0" dirty="0">
                          <a:solidFill>
                            <a:srgbClr val="FFFFFF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소속</a:t>
                      </a: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시정담당관</a:t>
                      </a: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기획담당관</a:t>
                      </a: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인사담당관</a:t>
                      </a: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정보감사담당관</a:t>
                      </a: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9"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900" b="1" i="0" u="none" strike="noStrike" kern="1200" spc="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시민국장</a:t>
                      </a: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ko-KR" altLang="en-US"/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ko-KR" altLang="en-US"/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ko-KR" altLang="en-US"/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ko-KR" altLang="en-US"/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ko-KR" altLang="en-US"/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ko-KR" altLang="en-US"/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ko-KR" altLang="en-US"/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ko-KR" altLang="en-US" dirty="0"/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 gridSpan="10">
                  <a:txBody>
                    <a:bodyPr/>
                    <a:lstStyle/>
                    <a:p>
                      <a:pPr marL="0" algn="ctr" defTabSz="914400" rtl="0" eaLnBrk="1" fontAlgn="ctr" latinLnBrk="1" hangingPunct="1"/>
                      <a:r>
                        <a:rPr lang="ko-KR" altLang="en-US" sz="900" b="1" i="0" u="none" strike="noStrike" kern="1200" spc="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  <a:cs typeface="+mn-cs"/>
                        </a:rPr>
                        <a:t>안전산업국장</a:t>
                      </a: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ko-KR" altLang="en-US"/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ko-KR" altLang="en-US"/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ko-KR" altLang="en-US"/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ko-KR" altLang="en-US"/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ko-KR" altLang="en-US"/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ko-KR" altLang="en-US"/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ko-KR" altLang="en-US"/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ko-KR" altLang="en-US"/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ko-KR" altLang="en-US" dirty="0"/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spc="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성장전략</a:t>
                      </a:r>
                      <a:endParaRPr lang="en-US" altLang="ko-KR" sz="900" b="1" i="0" u="none" strike="noStrike" spc="0" baseline="0" dirty="0" smtClean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  <a:p>
                      <a:pPr algn="ctr" fontAlgn="ctr"/>
                      <a:r>
                        <a:rPr lang="ko-KR" altLang="en-US" sz="900" b="1" i="0" u="none" strike="noStrike" spc="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사업단장</a:t>
                      </a:r>
                      <a:endParaRPr lang="ko-KR" altLang="en-US" sz="900" b="1" i="0" u="none" strike="noStrike" spc="0" baseline="0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spc="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보건소장</a:t>
                      </a:r>
                      <a:endParaRPr lang="ko-KR" altLang="en-US" sz="900" b="1" i="0" u="none" strike="noStrike" spc="0" baseline="0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1000" b="1" i="0" u="none" strike="noStrike" spc="-100" baseline="0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66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spc="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농업기술센터</a:t>
                      </a:r>
                      <a:endParaRPr lang="ko-KR" altLang="en-US" sz="900" b="1" i="0" u="none" strike="noStrike" spc="0" baseline="0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1000" b="1" i="0" u="none" strike="noStrike" spc="-100" baseline="0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6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1000" b="1" i="0" u="none" strike="noStrike" spc="-100" baseline="0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6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1000" b="1" i="0" u="none" strike="noStrike" spc="-100" baseline="0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66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spc="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사업소</a:t>
                      </a:r>
                      <a:endParaRPr lang="ko-KR" altLang="en-US" sz="900" b="1" i="0" u="none" strike="noStrike" spc="0" baseline="0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1000" b="1" i="0" u="none" strike="noStrike" spc="-100" baseline="0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6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1000" b="1" i="0" u="none" strike="noStrike" spc="-100" baseline="0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66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의회</a:t>
                      </a:r>
                      <a:endParaRPr lang="en-US" altLang="ko-KR" sz="1000" b="1" i="0" u="none" strike="noStrike" spc="0" baseline="0" dirty="0" smtClean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1321061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사회과</a:t>
                      </a:r>
                      <a:endParaRPr lang="ko-KR" altLang="en-US" sz="1000" b="1" i="0" u="none" strike="noStrike" spc="-30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복지과</a:t>
                      </a:r>
                      <a:endParaRPr lang="ko-KR" altLang="en-US" sz="1000" b="1" i="0" u="none" strike="noStrike" spc="-30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민원과</a:t>
                      </a: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회계과</a:t>
                      </a:r>
                      <a:endParaRPr lang="ko-KR" altLang="en-US" sz="1000" b="1" i="0" u="none" strike="noStrike" spc="-30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세무과</a:t>
                      </a:r>
                      <a:endParaRPr lang="ko-KR" altLang="en-US" sz="1000" b="1" i="0" u="none" strike="noStrike" spc="-30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문화체육과</a:t>
                      </a: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관광과</a:t>
                      </a: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문화재과</a:t>
                      </a:r>
                      <a:endParaRPr lang="ko-KR" altLang="en-US" sz="1000" b="1" i="0" u="none" strike="noStrike" spc="-30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토지과</a:t>
                      </a:r>
                      <a:endParaRPr lang="ko-KR" altLang="en-US" sz="1000" b="1" i="0" u="none" strike="noStrike" spc="-30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안전관리과</a:t>
                      </a: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경제과</a:t>
                      </a: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건설과</a:t>
                      </a: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산림과</a:t>
                      </a: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도시재생과</a:t>
                      </a: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허가과</a:t>
                      </a:r>
                      <a:endParaRPr lang="ko-KR" altLang="en-US" sz="1000" b="1" i="0" u="none" strike="noStrike" spc="-300" baseline="0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교통과</a:t>
                      </a: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환경과</a:t>
                      </a: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청소과</a:t>
                      </a:r>
                      <a:endParaRPr lang="ko-KR" altLang="en-US" sz="1000" b="1" i="0" u="none" strike="noStrike" spc="-300" baseline="0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 err="1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수도과</a:t>
                      </a:r>
                      <a:endParaRPr lang="ko-KR" altLang="en-US" sz="1000" b="1" i="0" u="none" strike="noStrike" spc="-300" baseline="0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공공개발사업과</a:t>
                      </a: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 spc="-3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1000" b="1" i="0" u="none" strike="noStrike" spc="-3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도</a:t>
                      </a:r>
                      <a:r>
                        <a:rPr lang="en-US" altLang="ko-KR" sz="1000" b="1" i="0" u="none" strike="noStrike" spc="-3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1000" b="1" i="0" u="none" strike="noStrike" spc="-300" baseline="0" dirty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촌과</a:t>
                      </a: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보건과</a:t>
                      </a:r>
                      <a:endParaRPr lang="ko-KR" altLang="en-US" sz="1000" b="1" i="0" u="none" strike="noStrike" spc="-300" baseline="0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건강과</a:t>
                      </a:r>
                      <a:endParaRPr lang="ko-KR" altLang="en-US" sz="1000" b="1" i="0" u="none" strike="noStrike" spc="-300" baseline="0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농업과</a:t>
                      </a:r>
                      <a:endParaRPr lang="ko-KR" altLang="en-US" sz="1000" b="1" i="0" u="none" strike="noStrike" spc="-300" baseline="0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축산과</a:t>
                      </a:r>
                      <a:endParaRPr lang="ko-KR" altLang="en-US" sz="1000" b="1" i="0" u="none" strike="noStrike" spc="-300" baseline="0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농촌진흥과</a:t>
                      </a:r>
                      <a:endParaRPr lang="ko-KR" altLang="en-US" sz="1000" b="1" i="0" u="none" strike="noStrike" spc="-300" baseline="0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기술보급과</a:t>
                      </a:r>
                      <a:endParaRPr lang="ko-KR" altLang="en-US" sz="1000" b="1" i="0" u="none" strike="noStrike" spc="-300" baseline="0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공공시설관리소</a:t>
                      </a:r>
                      <a:endParaRPr lang="ko-KR" altLang="en-US" sz="1000" b="1" i="0" u="none" strike="noStrike" spc="-300" baseline="0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관관경영사업소</a:t>
                      </a:r>
                      <a:endParaRPr lang="ko-KR" altLang="en-US" sz="1000" b="1" i="0" u="none" strike="noStrike" spc="-300" baseline="0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300" baseline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시립도서관장</a:t>
                      </a:r>
                      <a:endParaRPr lang="ko-KR" altLang="en-US" sz="1000" b="1" i="0" u="none" strike="noStrike" spc="-300" baseline="0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1000" b="1" i="0" u="none" strike="noStrike" spc="-300" baseline="0" dirty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vert="wordArtVertRtl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437565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spc="-100" baseline="0" dirty="0">
                          <a:solidFill>
                            <a:srgbClr val="FFFFFF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현원</a:t>
                      </a: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18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21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27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21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24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26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18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24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27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12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17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14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21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25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17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24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18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15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22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24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16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35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25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9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15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68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18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20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13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12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16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16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23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14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spc="-100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</a:rPr>
                        <a:t>17</a:t>
                      </a:r>
                      <a:endParaRPr lang="en-US" altLang="ko-KR" sz="1000" b="0" i="0" u="none" strike="noStrike" spc="-10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2235" marR="2235" marT="223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1" name="차트 10"/>
          <p:cNvGraphicFramePr/>
          <p:nvPr/>
        </p:nvGraphicFramePr>
        <p:xfrm>
          <a:off x="153402" y="3929066"/>
          <a:ext cx="9514506" cy="28194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0" name="Text Box 350"/>
          <p:cNvSpPr txBox="1">
            <a:spLocks noChangeArrowheads="1"/>
          </p:cNvSpPr>
          <p:nvPr/>
        </p:nvSpPr>
        <p:spPr bwMode="auto">
          <a:xfrm>
            <a:off x="7739082" y="1466086"/>
            <a:ext cx="1774285" cy="24840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 lIns="90000" tIns="46800" rIns="90000" bIns="46800">
            <a:spAutoFit/>
          </a:bodyPr>
          <a:lstStyle/>
          <a:p>
            <a:pPr algn="r">
              <a:spcBef>
                <a:spcPct val="50000"/>
              </a:spcBef>
              <a:buNone/>
            </a:pPr>
            <a:r>
              <a:rPr lang="en-US" altLang="ko-KR" sz="1000" dirty="0" smtClean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1000" dirty="0" smtClean="0">
                <a:latin typeface="맑은 고딕" pitchFamily="50" charset="-127"/>
                <a:ea typeface="맑은 고딕" pitchFamily="50" charset="-127"/>
              </a:rPr>
              <a:t>단위</a:t>
            </a:r>
            <a:r>
              <a:rPr lang="en-US" altLang="ko-KR" sz="1000" dirty="0">
                <a:latin typeface="맑은 고딕" pitchFamily="50" charset="-127"/>
                <a:ea typeface="맑은 고딕" pitchFamily="50" charset="-127"/>
              </a:rPr>
              <a:t>: </a:t>
            </a:r>
            <a:r>
              <a:rPr lang="ko-KR" altLang="en-US" sz="1000" dirty="0" smtClean="0">
                <a:latin typeface="맑은 고딕" pitchFamily="50" charset="-127"/>
                <a:ea typeface="맑은 고딕" pitchFamily="50" charset="-127"/>
              </a:rPr>
              <a:t>명</a:t>
            </a:r>
            <a:r>
              <a:rPr lang="en-US" altLang="ko-KR" sz="1000" dirty="0" smtClean="0">
                <a:latin typeface="맑은 고딕" pitchFamily="50" charset="-127"/>
                <a:ea typeface="맑은 고딕" pitchFamily="50" charset="-127"/>
              </a:rPr>
              <a:t>)</a:t>
            </a:r>
            <a:endParaRPr lang="ko-KR" altLang="en-US" sz="1000" dirty="0"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15" name="직선 연결선 14"/>
          <p:cNvCxnSpPr/>
          <p:nvPr/>
        </p:nvCxnSpPr>
        <p:spPr>
          <a:xfrm flipV="1">
            <a:off x="602668" y="5178655"/>
            <a:ext cx="9001188" cy="0"/>
          </a:xfrm>
          <a:prstGeom prst="line">
            <a:avLst/>
          </a:prstGeom>
          <a:ln w="19050">
            <a:solidFill>
              <a:srgbClr val="C0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직사각형 15"/>
          <p:cNvSpPr/>
          <p:nvPr/>
        </p:nvSpPr>
        <p:spPr>
          <a:xfrm>
            <a:off x="738158" y="4186243"/>
            <a:ext cx="1032678" cy="281668"/>
          </a:xfrm>
          <a:prstGeom prst="rect">
            <a:avLst/>
          </a:prstGeom>
          <a:ln w="19050">
            <a:solidFill>
              <a:srgbClr val="C0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lnSpc>
                <a:spcPts val="1500"/>
              </a:lnSpc>
              <a:buNone/>
            </a:pPr>
            <a:r>
              <a:rPr lang="ko-KR" altLang="en-US" sz="1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평균 </a:t>
            </a:r>
            <a:r>
              <a:rPr lang="en-US" altLang="ko-KR" sz="1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: 20.91</a:t>
            </a:r>
            <a:r>
              <a:rPr lang="ko-KR" altLang="en-US" sz="1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명</a:t>
            </a:r>
          </a:p>
        </p:txBody>
      </p:sp>
      <p:cxnSp>
        <p:nvCxnSpPr>
          <p:cNvPr id="17" name="직선 연결선 16"/>
          <p:cNvCxnSpPr>
            <a:endCxn id="16" idx="2"/>
          </p:cNvCxnSpPr>
          <p:nvPr/>
        </p:nvCxnSpPr>
        <p:spPr>
          <a:xfrm rot="5400000" flipH="1" flipV="1">
            <a:off x="851410" y="4783289"/>
            <a:ext cx="718464" cy="87709"/>
          </a:xfrm>
          <a:prstGeom prst="line">
            <a:avLst/>
          </a:prstGeom>
          <a:ln w="19050">
            <a:solidFill>
              <a:srgbClr val="C0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왼쪽 대괄호 22"/>
          <p:cNvSpPr/>
          <p:nvPr/>
        </p:nvSpPr>
        <p:spPr>
          <a:xfrm rot="5400000">
            <a:off x="2754528" y="3484745"/>
            <a:ext cx="144000" cy="2214578"/>
          </a:xfrm>
          <a:prstGeom prst="leftBracket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24" name="왼쪽 대괄호 23"/>
          <p:cNvSpPr/>
          <p:nvPr/>
        </p:nvSpPr>
        <p:spPr>
          <a:xfrm rot="5400000">
            <a:off x="5124967" y="3386034"/>
            <a:ext cx="144000" cy="2412000"/>
          </a:xfrm>
          <a:prstGeom prst="leftBracket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25" name="직사각형 24"/>
          <p:cNvSpPr/>
          <p:nvPr/>
        </p:nvSpPr>
        <p:spPr>
          <a:xfrm>
            <a:off x="2616336" y="4347455"/>
            <a:ext cx="492443" cy="3631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10000"/>
              </a:lnSpc>
            </a:pPr>
            <a:r>
              <a:rPr lang="ko-KR" altLang="en-US" sz="800" b="1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시민국</a:t>
            </a:r>
            <a:endParaRPr lang="en-US" altLang="ko-KR" sz="800" b="1" dirty="0" smtClean="0">
              <a:solidFill>
                <a:schemeClr val="tx1">
                  <a:lumMod val="95000"/>
                  <a:lumOff val="5000"/>
                </a:schemeClr>
              </a:solidFill>
              <a:latin typeface="+mn-ea"/>
            </a:endParaRPr>
          </a:p>
          <a:p>
            <a:pPr algn="ctr">
              <a:lnSpc>
                <a:spcPct val="110000"/>
              </a:lnSpc>
            </a:pPr>
            <a:r>
              <a:rPr lang="en-US" altLang="ko-KR" sz="800" b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183</a:t>
            </a:r>
            <a:r>
              <a:rPr lang="ko-KR" altLang="en-US" sz="800" b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명</a:t>
            </a:r>
          </a:p>
        </p:txBody>
      </p:sp>
      <p:sp>
        <p:nvSpPr>
          <p:cNvPr id="26" name="직사각형 25"/>
          <p:cNvSpPr/>
          <p:nvPr/>
        </p:nvSpPr>
        <p:spPr>
          <a:xfrm>
            <a:off x="4848154" y="4347455"/>
            <a:ext cx="697627" cy="3631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10000"/>
              </a:lnSpc>
            </a:pPr>
            <a:r>
              <a:rPr lang="ko-KR" altLang="en-US" sz="800" b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안전산업국</a:t>
            </a:r>
            <a:endParaRPr lang="en-US" altLang="ko-KR" sz="800" b="1" dirty="0" smtClean="0">
              <a:solidFill>
                <a:schemeClr val="tx1">
                  <a:lumMod val="95000"/>
                  <a:lumOff val="5000"/>
                </a:schemeClr>
              </a:solidFill>
              <a:latin typeface="+mn-ea"/>
            </a:endParaRPr>
          </a:p>
          <a:p>
            <a:pPr algn="ctr">
              <a:lnSpc>
                <a:spcPct val="110000"/>
              </a:lnSpc>
            </a:pPr>
            <a:r>
              <a:rPr lang="en-US" altLang="ko-KR" sz="800" b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221</a:t>
            </a:r>
            <a:r>
              <a:rPr lang="ko-KR" altLang="en-US" sz="800" b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명</a:t>
            </a:r>
            <a:endParaRPr lang="ko-KR" altLang="en-US" sz="800" b="1" dirty="0">
              <a:solidFill>
                <a:schemeClr val="tx1">
                  <a:lumMod val="95000"/>
                  <a:lumOff val="5000"/>
                </a:schemeClr>
              </a:solidFill>
              <a:latin typeface="+mn-ea"/>
            </a:endParaRPr>
          </a:p>
        </p:txBody>
      </p:sp>
      <p:sp>
        <p:nvSpPr>
          <p:cNvPr id="27" name="왼쪽 대괄호 26"/>
          <p:cNvSpPr/>
          <p:nvPr/>
        </p:nvSpPr>
        <p:spPr>
          <a:xfrm rot="5400000">
            <a:off x="6626327" y="4376034"/>
            <a:ext cx="144000" cy="432000"/>
          </a:xfrm>
          <a:prstGeom prst="leftBracket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29" name="직사각형 28"/>
          <p:cNvSpPr/>
          <p:nvPr/>
        </p:nvSpPr>
        <p:spPr>
          <a:xfrm>
            <a:off x="6400810" y="4224344"/>
            <a:ext cx="595035" cy="4985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10000"/>
              </a:lnSpc>
            </a:pPr>
            <a:r>
              <a:rPr lang="ko-KR" altLang="en-US" sz="800" b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성장전략</a:t>
            </a:r>
            <a:endParaRPr lang="en-US" altLang="ko-KR" sz="800" b="1" dirty="0" smtClean="0">
              <a:solidFill>
                <a:schemeClr val="tx1">
                  <a:lumMod val="95000"/>
                  <a:lumOff val="5000"/>
                </a:schemeClr>
              </a:solidFill>
              <a:latin typeface="+mn-ea"/>
            </a:endParaRPr>
          </a:p>
          <a:p>
            <a:pPr algn="ctr">
              <a:lnSpc>
                <a:spcPct val="110000"/>
              </a:lnSpc>
            </a:pPr>
            <a:r>
              <a:rPr lang="ko-KR" altLang="en-US" sz="800" b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사업단</a:t>
            </a:r>
            <a:endParaRPr lang="en-US" altLang="ko-KR" sz="800" b="1" dirty="0" smtClean="0">
              <a:solidFill>
                <a:schemeClr val="tx1">
                  <a:lumMod val="95000"/>
                  <a:lumOff val="5000"/>
                </a:schemeClr>
              </a:solidFill>
              <a:latin typeface="+mn-ea"/>
            </a:endParaRPr>
          </a:p>
          <a:p>
            <a:pPr algn="ctr">
              <a:lnSpc>
                <a:spcPct val="110000"/>
              </a:lnSpc>
            </a:pPr>
            <a:r>
              <a:rPr lang="en-US" altLang="ko-KR" sz="800" b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24</a:t>
            </a:r>
            <a:r>
              <a:rPr lang="ko-KR" altLang="en-US" sz="800" b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명</a:t>
            </a:r>
            <a:endParaRPr lang="ko-KR" altLang="en-US" sz="800" b="1" dirty="0">
              <a:solidFill>
                <a:schemeClr val="tx1">
                  <a:lumMod val="95000"/>
                  <a:lumOff val="5000"/>
                </a:schemeClr>
              </a:solidFill>
              <a:latin typeface="+mn-ea"/>
            </a:endParaRPr>
          </a:p>
        </p:txBody>
      </p:sp>
      <p:sp>
        <p:nvSpPr>
          <p:cNvPr id="30" name="왼쪽 대괄호 29"/>
          <p:cNvSpPr/>
          <p:nvPr/>
        </p:nvSpPr>
        <p:spPr>
          <a:xfrm rot="5400000">
            <a:off x="7154193" y="4322447"/>
            <a:ext cx="144000" cy="540000"/>
          </a:xfrm>
          <a:prstGeom prst="leftBracket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31" name="직사각형 30"/>
          <p:cNvSpPr/>
          <p:nvPr/>
        </p:nvSpPr>
        <p:spPr>
          <a:xfrm>
            <a:off x="6979972" y="4347455"/>
            <a:ext cx="492443" cy="3631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10000"/>
              </a:lnSpc>
            </a:pPr>
            <a:r>
              <a:rPr lang="ko-KR" altLang="en-US" sz="800" b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보건소</a:t>
            </a:r>
            <a:endParaRPr lang="en-US" altLang="ko-KR" sz="800" b="1" dirty="0" smtClean="0">
              <a:solidFill>
                <a:schemeClr val="tx1">
                  <a:lumMod val="95000"/>
                  <a:lumOff val="5000"/>
                </a:schemeClr>
              </a:solidFill>
              <a:latin typeface="+mn-ea"/>
            </a:endParaRPr>
          </a:p>
          <a:p>
            <a:pPr algn="ctr">
              <a:lnSpc>
                <a:spcPct val="110000"/>
              </a:lnSpc>
            </a:pPr>
            <a:r>
              <a:rPr lang="en-US" altLang="ko-KR" sz="800" b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86</a:t>
            </a:r>
            <a:r>
              <a:rPr lang="ko-KR" altLang="en-US" sz="800" b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명</a:t>
            </a:r>
            <a:endParaRPr lang="ko-KR" altLang="en-US" sz="800" b="1" dirty="0">
              <a:solidFill>
                <a:schemeClr val="tx1">
                  <a:lumMod val="95000"/>
                  <a:lumOff val="5000"/>
                </a:schemeClr>
              </a:solidFill>
              <a:latin typeface="+mn-ea"/>
            </a:endParaRPr>
          </a:p>
        </p:txBody>
      </p:sp>
      <p:sp>
        <p:nvSpPr>
          <p:cNvPr id="32" name="왼쪽 대괄호 31"/>
          <p:cNvSpPr/>
          <p:nvPr/>
        </p:nvSpPr>
        <p:spPr>
          <a:xfrm rot="5400000">
            <a:off x="7951443" y="4124447"/>
            <a:ext cx="144000" cy="936000"/>
          </a:xfrm>
          <a:prstGeom prst="leftBracket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33" name="직사각형 32"/>
          <p:cNvSpPr/>
          <p:nvPr/>
        </p:nvSpPr>
        <p:spPr>
          <a:xfrm>
            <a:off x="7623334" y="4347455"/>
            <a:ext cx="800219" cy="3631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10000"/>
              </a:lnSpc>
            </a:pPr>
            <a:r>
              <a:rPr lang="ko-KR" altLang="en-US" sz="800" b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농업기술센터</a:t>
            </a:r>
            <a:endParaRPr lang="en-US" altLang="ko-KR" sz="800" b="1" dirty="0" smtClean="0">
              <a:solidFill>
                <a:schemeClr val="tx1">
                  <a:lumMod val="95000"/>
                  <a:lumOff val="5000"/>
                </a:schemeClr>
              </a:solidFill>
              <a:latin typeface="+mn-ea"/>
            </a:endParaRPr>
          </a:p>
          <a:p>
            <a:pPr algn="ctr">
              <a:lnSpc>
                <a:spcPct val="110000"/>
              </a:lnSpc>
            </a:pPr>
            <a:r>
              <a:rPr lang="en-US" altLang="ko-KR" sz="800" b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61</a:t>
            </a:r>
            <a:r>
              <a:rPr lang="ko-KR" altLang="en-US" sz="800" b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명</a:t>
            </a:r>
            <a:endParaRPr lang="ko-KR" altLang="en-US" sz="800" b="1" dirty="0">
              <a:solidFill>
                <a:schemeClr val="tx1">
                  <a:lumMod val="95000"/>
                  <a:lumOff val="5000"/>
                </a:schemeClr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6611193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9" name="AutoShape 24"/>
          <p:cNvSpPr>
            <a:spLocks noChangeArrowheads="1"/>
          </p:cNvSpPr>
          <p:nvPr/>
        </p:nvSpPr>
        <p:spPr bwMode="auto">
          <a:xfrm rot="5400000">
            <a:off x="4447390" y="3838636"/>
            <a:ext cx="3221038" cy="504826"/>
          </a:xfrm>
          <a:prstGeom prst="triangle">
            <a:avLst>
              <a:gd name="adj" fmla="val 50000"/>
            </a:avLst>
          </a:prstGeom>
          <a:gradFill rotWithShape="1">
            <a:gsLst>
              <a:gs pos="0">
                <a:srgbClr val="767676"/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>
              <a:buFont typeface="Wingdings" pitchFamily="2" charset="2"/>
              <a:buNone/>
            </a:pPr>
            <a:endParaRPr lang="ko-KR" altLang="en-US" sz="1400" b="1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484347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2" name="제목 3"/>
          <p:cNvSpPr txBox="1">
            <a:spLocks/>
          </p:cNvSpPr>
          <p:nvPr/>
        </p:nvSpPr>
        <p:spPr>
          <a:xfrm>
            <a:off x="57116" y="143344"/>
            <a:ext cx="2752677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8. </a:t>
            </a:r>
            <a:r>
              <a:rPr lang="ko-KR" altLang="en-US" dirty="0" smtClean="0">
                <a:latin typeface="맑은 고딕" panose="020B0503020000020004" pitchFamily="50" charset="-127"/>
              </a:rPr>
              <a:t>인력규모 변화추이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63" name="내용 개체 틀 2"/>
          <p:cNvSpPr txBox="1">
            <a:spLocks/>
          </p:cNvSpPr>
          <p:nvPr/>
        </p:nvSpPr>
        <p:spPr>
          <a:xfrm>
            <a:off x="273000" y="693225"/>
            <a:ext cx="9360000" cy="6832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공주시청은 정부 교체시기마다 조직개편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행정구역 개편 등에 따라 인력의 정원의 변동이 있어왔으며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본청을 기준으로 인력변동 폭은 크지 않음</a:t>
            </a:r>
          </a:p>
        </p:txBody>
      </p:sp>
      <p:sp>
        <p:nvSpPr>
          <p:cNvPr id="77835" name="Rectangle 21"/>
          <p:cNvSpPr>
            <a:spLocks noChangeArrowheads="1"/>
          </p:cNvSpPr>
          <p:nvPr/>
        </p:nvSpPr>
        <p:spPr bwMode="auto">
          <a:xfrm>
            <a:off x="346995" y="2147224"/>
            <a:ext cx="5248874" cy="4068304"/>
          </a:xfrm>
          <a:prstGeom prst="rect">
            <a:avLst/>
          </a:prstGeom>
          <a:solidFill>
            <a:srgbClr val="FFFFFF"/>
          </a:solidFill>
          <a:ln w="9525" algn="ctr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ko-KR" altLang="en-US" sz="2800" b="1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77834" name="Text Box 350"/>
          <p:cNvSpPr txBox="1">
            <a:spLocks noChangeArrowheads="1"/>
          </p:cNvSpPr>
          <p:nvPr/>
        </p:nvSpPr>
        <p:spPr bwMode="auto">
          <a:xfrm>
            <a:off x="4259467" y="2171465"/>
            <a:ext cx="1260324" cy="26379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90000" tIns="46800" rIns="90000" bIns="46800">
            <a:spAutoFit/>
          </a:bodyPr>
          <a:lstStyle/>
          <a:p>
            <a:pPr algn="r">
              <a:spcBef>
                <a:spcPct val="50000"/>
              </a:spcBef>
              <a:buNone/>
            </a:pPr>
            <a:r>
              <a:rPr lang="en-US" altLang="ko-KR" sz="1050" dirty="0" smtClean="0"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1050" dirty="0" smtClean="0">
                <a:latin typeface="맑은 고딕" pitchFamily="50" charset="-127"/>
                <a:ea typeface="맑은 고딕" pitchFamily="50" charset="-127"/>
              </a:rPr>
              <a:t>단위</a:t>
            </a:r>
            <a:r>
              <a:rPr lang="en-US" altLang="ko-KR" sz="1050" dirty="0">
                <a:latin typeface="맑은 고딕" pitchFamily="50" charset="-127"/>
                <a:ea typeface="맑은 고딕" pitchFamily="50" charset="-127"/>
              </a:rPr>
              <a:t>: </a:t>
            </a:r>
            <a:r>
              <a:rPr lang="ko-KR" altLang="en-US" sz="1050" dirty="0" smtClean="0">
                <a:latin typeface="맑은 고딕" pitchFamily="50" charset="-127"/>
                <a:ea typeface="맑은 고딕" pitchFamily="50" charset="-127"/>
              </a:rPr>
              <a:t>명</a:t>
            </a:r>
            <a:r>
              <a:rPr lang="en-US" altLang="ko-KR" sz="1050" dirty="0" smtClean="0">
                <a:latin typeface="맑은 고딕" pitchFamily="50" charset="-127"/>
                <a:ea typeface="맑은 고딕" pitchFamily="50" charset="-127"/>
              </a:rPr>
              <a:t>)</a:t>
            </a:r>
            <a:endParaRPr lang="ko-KR" altLang="en-US" sz="1050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55" name="차트 54"/>
          <p:cNvGraphicFramePr/>
          <p:nvPr>
            <p:extLst/>
          </p:nvPr>
        </p:nvGraphicFramePr>
        <p:xfrm>
          <a:off x="423426" y="2327244"/>
          <a:ext cx="5172443" cy="38618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7" name="직사각형 26"/>
          <p:cNvSpPr/>
          <p:nvPr/>
        </p:nvSpPr>
        <p:spPr>
          <a:xfrm>
            <a:off x="346484" y="1785926"/>
            <a:ext cx="5249458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2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인력규모 </a:t>
            </a:r>
            <a:r>
              <a:rPr lang="ko-KR" altLang="en-US" sz="12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변화 </a:t>
            </a:r>
            <a:r>
              <a:rPr lang="en-US" altLang="ko-KR" sz="12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12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정원기준</a:t>
            </a:r>
            <a:r>
              <a:rPr lang="en-US" altLang="ko-KR" sz="12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</a:p>
        </p:txBody>
      </p:sp>
      <p:sp>
        <p:nvSpPr>
          <p:cNvPr id="33" name="직사각형 32"/>
          <p:cNvSpPr/>
          <p:nvPr/>
        </p:nvSpPr>
        <p:spPr>
          <a:xfrm>
            <a:off x="2704848" y="2260040"/>
            <a:ext cx="1293352" cy="500066"/>
          </a:xfrm>
          <a:prstGeom prst="rect">
            <a:avLst/>
          </a:prstGeom>
          <a:solidFill>
            <a:schemeClr val="bg1"/>
          </a:solidFill>
          <a:ln w="19050">
            <a:solidFill>
              <a:srgbClr val="C00000"/>
            </a:solidFill>
            <a:prstDash val="sysDot"/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r>
              <a:rPr lang="ko-KR" altLang="en-US" sz="800" dirty="0" smtClean="0">
                <a:solidFill>
                  <a:schemeClr val="tx1"/>
                </a:solidFill>
                <a:latin typeface="+mn-ea"/>
              </a:rPr>
              <a:t>시민조정실</a:t>
            </a:r>
            <a:r>
              <a:rPr lang="en-US" altLang="ko-KR" sz="800" dirty="0" smtClean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800" dirty="0" smtClean="0">
                <a:solidFill>
                  <a:schemeClr val="tx1"/>
                </a:solidFill>
                <a:latin typeface="+mn-ea"/>
              </a:rPr>
              <a:t>재난안전관리과</a:t>
            </a:r>
            <a:r>
              <a:rPr lang="en-US" altLang="ko-KR" sz="800" dirty="0" smtClean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800" dirty="0" smtClean="0">
                <a:solidFill>
                  <a:schemeClr val="tx1"/>
                </a:solidFill>
                <a:latin typeface="+mn-ea"/>
              </a:rPr>
              <a:t>박물관</a:t>
            </a:r>
            <a:r>
              <a:rPr lang="en-US" altLang="ko-KR" sz="800" dirty="0" smtClean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800" dirty="0" smtClean="0">
                <a:solidFill>
                  <a:schemeClr val="tx1"/>
                </a:solidFill>
                <a:latin typeface="+mn-ea"/>
              </a:rPr>
              <a:t>도서관 등을 재편</a:t>
            </a:r>
            <a:r>
              <a:rPr lang="en-US" altLang="ko-KR" sz="800" dirty="0" smtClean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800" dirty="0" smtClean="0">
                <a:solidFill>
                  <a:schemeClr val="tx1"/>
                </a:solidFill>
                <a:latin typeface="+mn-ea"/>
              </a:rPr>
              <a:t>신설</a:t>
            </a:r>
          </a:p>
        </p:txBody>
      </p:sp>
      <p:sp>
        <p:nvSpPr>
          <p:cNvPr id="35" name="AutoShape 44"/>
          <p:cNvSpPr>
            <a:spLocks noChangeArrowheads="1"/>
          </p:cNvSpPr>
          <p:nvPr/>
        </p:nvSpPr>
        <p:spPr bwMode="auto">
          <a:xfrm rot="19772528">
            <a:off x="2244154" y="3773258"/>
            <a:ext cx="1303526" cy="216000"/>
          </a:xfrm>
          <a:prstGeom prst="rightArrow">
            <a:avLst>
              <a:gd name="adj1" fmla="val 53593"/>
              <a:gd name="adj2" fmla="val 50252"/>
            </a:avLst>
          </a:prstGeom>
          <a:gradFill rotWithShape="1">
            <a:gsLst>
              <a:gs pos="0">
                <a:srgbClr val="FFCC00">
                  <a:gamma/>
                  <a:tint val="0"/>
                  <a:invGamma/>
                </a:srgbClr>
              </a:gs>
              <a:gs pos="100000">
                <a:srgbClr val="FFCC00"/>
              </a:gs>
            </a:gsLst>
            <a:lin ang="0" scaled="1"/>
          </a:gradFill>
          <a:ln w="12700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86400" tIns="43200" rIns="86400" bIns="44450" anchor="ctr"/>
          <a:lstStyle/>
          <a:p>
            <a:pPr fontAlgn="base" latinLnBrk="1">
              <a:buFontTx/>
              <a:buNone/>
            </a:pPr>
            <a:endParaRPr lang="en-US" altLang="ko-KR" sz="1050" i="1" dirty="0">
              <a:solidFill>
                <a:srgbClr val="8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cxnSp>
        <p:nvCxnSpPr>
          <p:cNvPr id="37" name="직선 화살표 연결선 36"/>
          <p:cNvCxnSpPr>
            <a:stCxn id="33" idx="2"/>
          </p:cNvCxnSpPr>
          <p:nvPr/>
        </p:nvCxnSpPr>
        <p:spPr>
          <a:xfrm rot="5400000">
            <a:off x="2894594" y="2874682"/>
            <a:ext cx="571506" cy="342356"/>
          </a:xfrm>
          <a:prstGeom prst="straightConnector1">
            <a:avLst/>
          </a:prstGeom>
          <a:solidFill>
            <a:schemeClr val="bg1"/>
          </a:solidFill>
          <a:ln w="19050">
            <a:solidFill>
              <a:srgbClr val="C00000"/>
            </a:solidFill>
            <a:prstDash val="sysDot"/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40" name="AutoShape 44"/>
          <p:cNvSpPr>
            <a:spLocks noChangeArrowheads="1"/>
          </p:cNvSpPr>
          <p:nvPr/>
        </p:nvSpPr>
        <p:spPr bwMode="auto">
          <a:xfrm rot="1749468">
            <a:off x="3715913" y="3578021"/>
            <a:ext cx="536746" cy="216000"/>
          </a:xfrm>
          <a:prstGeom prst="rightArrow">
            <a:avLst>
              <a:gd name="adj1" fmla="val 53593"/>
              <a:gd name="adj2" fmla="val 50252"/>
            </a:avLst>
          </a:prstGeom>
          <a:gradFill rotWithShape="1">
            <a:gsLst>
              <a:gs pos="0">
                <a:srgbClr val="FFCC00">
                  <a:gamma/>
                  <a:tint val="0"/>
                  <a:invGamma/>
                </a:srgbClr>
              </a:gs>
              <a:gs pos="100000">
                <a:srgbClr val="FFCC00"/>
              </a:gs>
            </a:gsLst>
            <a:lin ang="0" scaled="1"/>
          </a:gradFill>
          <a:ln w="12700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86400" tIns="43200" rIns="86400" bIns="44450" anchor="ctr"/>
          <a:lstStyle/>
          <a:p>
            <a:pPr fontAlgn="base" latinLnBrk="1">
              <a:buFontTx/>
              <a:buNone/>
            </a:pPr>
            <a:endParaRPr lang="en-US" altLang="ko-KR" sz="1050" i="1" dirty="0">
              <a:solidFill>
                <a:srgbClr val="8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1" name="직사각형 40"/>
          <p:cNvSpPr/>
          <p:nvPr/>
        </p:nvSpPr>
        <p:spPr>
          <a:xfrm>
            <a:off x="4150359" y="2617231"/>
            <a:ext cx="912954" cy="428627"/>
          </a:xfrm>
          <a:prstGeom prst="rect">
            <a:avLst/>
          </a:prstGeom>
          <a:solidFill>
            <a:schemeClr val="bg1"/>
          </a:solidFill>
          <a:ln w="19050">
            <a:solidFill>
              <a:srgbClr val="C00000"/>
            </a:solidFill>
            <a:prstDash val="sysDot"/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r>
              <a:rPr lang="ko-KR" altLang="en-US" sz="800" dirty="0" smtClean="0">
                <a:solidFill>
                  <a:schemeClr val="tx1"/>
                </a:solidFill>
                <a:latin typeface="+mn-ea"/>
              </a:rPr>
              <a:t>조직개편과 </a:t>
            </a:r>
            <a:r>
              <a:rPr lang="en-US" altLang="ko-KR" sz="800" dirty="0" smtClean="0">
                <a:solidFill>
                  <a:schemeClr val="tx1"/>
                </a:solidFill>
                <a:latin typeface="+mn-ea"/>
              </a:rPr>
              <a:t>5</a:t>
            </a:r>
            <a:r>
              <a:rPr lang="ko-KR" altLang="en-US" sz="800" dirty="0" smtClean="0">
                <a:solidFill>
                  <a:schemeClr val="tx1"/>
                </a:solidFill>
                <a:latin typeface="+mn-ea"/>
              </a:rPr>
              <a:t>도</a:t>
            </a:r>
            <a:r>
              <a:rPr lang="en-US" altLang="ko-KR" sz="800" dirty="0" smtClean="0">
                <a:solidFill>
                  <a:schemeClr val="tx1"/>
                </a:solidFill>
                <a:latin typeface="+mn-ea"/>
              </a:rPr>
              <a:t>2</a:t>
            </a:r>
            <a:r>
              <a:rPr lang="ko-KR" altLang="en-US" sz="800" dirty="0" err="1" smtClean="0">
                <a:solidFill>
                  <a:schemeClr val="tx1"/>
                </a:solidFill>
                <a:latin typeface="+mn-ea"/>
              </a:rPr>
              <a:t>촌팀</a:t>
            </a:r>
            <a:r>
              <a:rPr lang="ko-KR" altLang="en-US" sz="800" dirty="0" smtClean="0">
                <a:solidFill>
                  <a:schemeClr val="tx1"/>
                </a:solidFill>
                <a:latin typeface="+mn-ea"/>
              </a:rPr>
              <a:t> 출범</a:t>
            </a:r>
          </a:p>
        </p:txBody>
      </p:sp>
      <p:cxnSp>
        <p:nvCxnSpPr>
          <p:cNvPr id="42" name="직선 화살표 연결선 41"/>
          <p:cNvCxnSpPr/>
          <p:nvPr/>
        </p:nvCxnSpPr>
        <p:spPr>
          <a:xfrm rot="5400000">
            <a:off x="4155000" y="3045980"/>
            <a:ext cx="142878" cy="152159"/>
          </a:xfrm>
          <a:prstGeom prst="straightConnector1">
            <a:avLst/>
          </a:prstGeom>
          <a:solidFill>
            <a:schemeClr val="bg1"/>
          </a:solidFill>
          <a:ln w="19050">
            <a:solidFill>
              <a:srgbClr val="C00000"/>
            </a:solidFill>
            <a:prstDash val="sysDot"/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51" name="AutoShape 44"/>
          <p:cNvSpPr>
            <a:spLocks noChangeArrowheads="1"/>
          </p:cNvSpPr>
          <p:nvPr/>
        </p:nvSpPr>
        <p:spPr bwMode="auto">
          <a:xfrm rot="2803208">
            <a:off x="1069461" y="3832554"/>
            <a:ext cx="900000" cy="230034"/>
          </a:xfrm>
          <a:prstGeom prst="rightArrow">
            <a:avLst>
              <a:gd name="adj1" fmla="val 53593"/>
              <a:gd name="adj2" fmla="val 50252"/>
            </a:avLst>
          </a:prstGeom>
          <a:gradFill rotWithShape="1">
            <a:gsLst>
              <a:gs pos="0">
                <a:srgbClr val="FFCC00">
                  <a:gamma/>
                  <a:tint val="0"/>
                  <a:invGamma/>
                </a:srgbClr>
              </a:gs>
              <a:gs pos="100000">
                <a:srgbClr val="FFCC00"/>
              </a:gs>
            </a:gsLst>
            <a:lin ang="0" scaled="1"/>
          </a:gradFill>
          <a:ln w="12700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86400" tIns="43200" rIns="86400" bIns="44450" anchor="ctr"/>
          <a:lstStyle/>
          <a:p>
            <a:pPr fontAlgn="base" latinLnBrk="1">
              <a:buFontTx/>
              <a:buNone/>
            </a:pPr>
            <a:endParaRPr lang="en-US" altLang="ko-KR" sz="1050" i="1" dirty="0">
              <a:solidFill>
                <a:srgbClr val="8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4" name="직사각형 53"/>
          <p:cNvSpPr/>
          <p:nvPr/>
        </p:nvSpPr>
        <p:spPr>
          <a:xfrm>
            <a:off x="1487576" y="2760106"/>
            <a:ext cx="1065113" cy="500066"/>
          </a:xfrm>
          <a:prstGeom prst="rect">
            <a:avLst/>
          </a:prstGeom>
          <a:solidFill>
            <a:schemeClr val="bg1"/>
          </a:solidFill>
          <a:ln w="19050">
            <a:solidFill>
              <a:srgbClr val="C00000"/>
            </a:solidFill>
            <a:prstDash val="sysDot"/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r>
              <a:rPr lang="ko-KR" altLang="en-US" sz="800" dirty="0" smtClean="0">
                <a:solidFill>
                  <a:schemeClr val="tx1"/>
                </a:solidFill>
                <a:latin typeface="+mn-ea"/>
              </a:rPr>
              <a:t>공주시 과</a:t>
            </a:r>
            <a:r>
              <a:rPr lang="en-US" altLang="ko-KR" sz="800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ko-KR" altLang="en-US" sz="800" dirty="0" smtClean="0">
                <a:solidFill>
                  <a:schemeClr val="tx1"/>
                </a:solidFill>
                <a:latin typeface="+mn-ea"/>
              </a:rPr>
              <a:t>통폐합 등의 조직개편과 행정구역 개편에 따라 정원 감소</a:t>
            </a:r>
          </a:p>
        </p:txBody>
      </p:sp>
      <p:cxnSp>
        <p:nvCxnSpPr>
          <p:cNvPr id="56" name="직선 화살표 연결선 55"/>
          <p:cNvCxnSpPr/>
          <p:nvPr/>
        </p:nvCxnSpPr>
        <p:spPr>
          <a:xfrm rot="5400000">
            <a:off x="1583296" y="3296012"/>
            <a:ext cx="214314" cy="152159"/>
          </a:xfrm>
          <a:prstGeom prst="straightConnector1">
            <a:avLst/>
          </a:prstGeom>
          <a:solidFill>
            <a:schemeClr val="bg1"/>
          </a:solidFill>
          <a:ln w="19050">
            <a:solidFill>
              <a:srgbClr val="C00000"/>
            </a:solidFill>
            <a:prstDash val="sysDot"/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66" name="직사각형 65"/>
          <p:cNvSpPr/>
          <p:nvPr/>
        </p:nvSpPr>
        <p:spPr>
          <a:xfrm>
            <a:off x="4378598" y="3688800"/>
            <a:ext cx="912954" cy="500067"/>
          </a:xfrm>
          <a:prstGeom prst="rect">
            <a:avLst/>
          </a:prstGeom>
          <a:solidFill>
            <a:schemeClr val="bg1"/>
          </a:solidFill>
          <a:ln w="19050">
            <a:solidFill>
              <a:srgbClr val="C00000"/>
            </a:solidFill>
            <a:prstDash val="sysDot"/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r>
              <a:rPr lang="ko-KR" altLang="en-US" sz="800" dirty="0" err="1" smtClean="0">
                <a:solidFill>
                  <a:schemeClr val="tx1"/>
                </a:solidFill>
                <a:latin typeface="+mn-ea"/>
              </a:rPr>
              <a:t>일부구역</a:t>
            </a:r>
            <a:r>
              <a:rPr lang="ko-KR" altLang="en-US" sz="800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ko-KR" altLang="en-US" sz="800" dirty="0" err="1" smtClean="0">
                <a:solidFill>
                  <a:schemeClr val="tx1"/>
                </a:solidFill>
                <a:latin typeface="+mn-ea"/>
              </a:rPr>
              <a:t>세종특별자치시로</a:t>
            </a:r>
            <a:r>
              <a:rPr lang="ko-KR" altLang="en-US" sz="800" dirty="0" smtClean="0">
                <a:solidFill>
                  <a:schemeClr val="tx1"/>
                </a:solidFill>
                <a:latin typeface="+mn-ea"/>
              </a:rPr>
              <a:t> 편입 등</a:t>
            </a:r>
          </a:p>
        </p:txBody>
      </p:sp>
      <p:sp>
        <p:nvSpPr>
          <p:cNvPr id="89" name="직사각형 88"/>
          <p:cNvSpPr/>
          <p:nvPr/>
        </p:nvSpPr>
        <p:spPr>
          <a:xfrm>
            <a:off x="2933087" y="4974684"/>
            <a:ext cx="1141193" cy="357190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>
                <a:lumMod val="50000"/>
              </a:schemeClr>
            </a:solidFill>
            <a:prstDash val="sysDot"/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r>
              <a:rPr lang="ko-KR" altLang="en-US" sz="800" dirty="0" err="1" smtClean="0">
                <a:solidFill>
                  <a:schemeClr val="tx1"/>
                </a:solidFill>
                <a:latin typeface="+mn-ea"/>
              </a:rPr>
              <a:t>읍며동을</a:t>
            </a:r>
            <a:r>
              <a:rPr lang="ko-KR" altLang="en-US" sz="800" dirty="0" smtClean="0">
                <a:solidFill>
                  <a:schemeClr val="tx1"/>
                </a:solidFill>
                <a:latin typeface="+mn-ea"/>
              </a:rPr>
              <a:t> 제외한 </a:t>
            </a:r>
            <a:endParaRPr lang="en-US" altLang="ko-KR" sz="800" dirty="0" smtClean="0">
              <a:solidFill>
                <a:schemeClr val="tx1"/>
              </a:solidFill>
              <a:latin typeface="+mn-ea"/>
            </a:endParaRPr>
          </a:p>
          <a:p>
            <a:pPr algn="ctr" latinLnBrk="0"/>
            <a:r>
              <a:rPr lang="ko-KR" altLang="en-US" sz="800" dirty="0" smtClean="0">
                <a:solidFill>
                  <a:schemeClr val="tx1"/>
                </a:solidFill>
                <a:latin typeface="+mn-ea"/>
              </a:rPr>
              <a:t>공무원 변화추이</a:t>
            </a:r>
          </a:p>
        </p:txBody>
      </p:sp>
      <p:cxnSp>
        <p:nvCxnSpPr>
          <p:cNvPr id="71" name="직선 화살표 연결선 70"/>
          <p:cNvCxnSpPr>
            <a:stCxn id="66" idx="0"/>
          </p:cNvCxnSpPr>
          <p:nvPr/>
        </p:nvCxnSpPr>
        <p:spPr>
          <a:xfrm rot="5400000" flipH="1" flipV="1">
            <a:off x="4768278" y="3469844"/>
            <a:ext cx="285752" cy="152159"/>
          </a:xfrm>
          <a:prstGeom prst="straightConnector1">
            <a:avLst/>
          </a:prstGeom>
          <a:solidFill>
            <a:schemeClr val="bg1"/>
          </a:solidFill>
          <a:ln w="19050">
            <a:solidFill>
              <a:srgbClr val="C00000"/>
            </a:solidFill>
            <a:prstDash val="sysDot"/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91" name="직선 화살표 연결선 90"/>
          <p:cNvCxnSpPr>
            <a:stCxn id="89" idx="0"/>
          </p:cNvCxnSpPr>
          <p:nvPr/>
        </p:nvCxnSpPr>
        <p:spPr>
          <a:xfrm rot="16200000" flipV="1">
            <a:off x="3232311" y="4703311"/>
            <a:ext cx="428628" cy="114117"/>
          </a:xfrm>
          <a:prstGeom prst="straightConnector1">
            <a:avLst/>
          </a:prstGeom>
          <a:solidFill>
            <a:schemeClr val="bg1"/>
          </a:solidFill>
          <a:ln w="19050">
            <a:solidFill>
              <a:schemeClr val="accent1">
                <a:lumMod val="50000"/>
              </a:schemeClr>
            </a:solidFill>
            <a:prstDash val="sysDot"/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77826" name="Rectangle 89"/>
          <p:cNvSpPr>
            <a:spLocks noChangeArrowheads="1"/>
          </p:cNvSpPr>
          <p:nvPr/>
        </p:nvSpPr>
        <p:spPr bwMode="auto">
          <a:xfrm>
            <a:off x="6391917" y="2287966"/>
            <a:ext cx="3159619" cy="3733826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90000" tIns="46800" rIns="90000" bIns="46800" anchor="ctr"/>
          <a:lstStyle/>
          <a:p>
            <a:pPr marL="88900" indent="-88900" latinLnBrk="0">
              <a:lnSpc>
                <a:spcPct val="120000"/>
              </a:lnSpc>
              <a:spcBef>
                <a:spcPct val="50000"/>
              </a:spcBef>
              <a:buFont typeface="Wingdings" pitchFamily="2" charset="2"/>
              <a:buChar char="§"/>
            </a:pPr>
            <a:r>
              <a:rPr lang="en-US" altLang="ko-KR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90</a:t>
            </a: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년대 말 공주시청의 정원규모는 감소세에 있었으나</a:t>
            </a:r>
            <a:r>
              <a:rPr lang="en-US" altLang="ko-KR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2000</a:t>
            </a: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년대에 들어서며 다시 증가하여 </a:t>
            </a:r>
            <a:r>
              <a:rPr lang="en-US" altLang="ko-KR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1,000</a:t>
            </a: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명을 전후로 유지하고 있음</a:t>
            </a:r>
            <a:endParaRPr lang="en-US" altLang="ko-KR" sz="12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20000"/>
              </a:lnSpc>
              <a:spcBef>
                <a:spcPct val="50000"/>
              </a:spcBef>
              <a:buFont typeface="Wingdings" pitchFamily="2" charset="2"/>
              <a:buChar char="§"/>
            </a:pP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특히 </a:t>
            </a:r>
            <a:r>
              <a:rPr lang="en-US" altLang="ko-KR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2000</a:t>
            </a: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년대 후반 이후로는 정원에 큰 변동이 없었으나</a:t>
            </a:r>
            <a:r>
              <a:rPr lang="en-US" altLang="ko-KR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세종특별자치시의 개발에 따라 일부 행정구역이 넘어가고</a:t>
            </a:r>
            <a:r>
              <a:rPr lang="en-US" altLang="ko-KR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동을 신설하는 등의 과정에서 </a:t>
            </a:r>
            <a:r>
              <a:rPr lang="ko-KR" altLang="en-US" sz="120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읍면동</a:t>
            </a: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공무원의 숫자에 변동이 있음</a:t>
            </a:r>
          </a:p>
          <a:p>
            <a:pPr marL="88900" indent="-88900" latinLnBrk="0">
              <a:lnSpc>
                <a:spcPct val="120000"/>
              </a:lnSpc>
              <a:spcBef>
                <a:spcPct val="50000"/>
              </a:spcBef>
              <a:buFont typeface="Wingdings" pitchFamily="2" charset="2"/>
              <a:buChar char="§"/>
            </a:pP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최근 공주시의 인구 변동이 크지 않아 추가 인력이나 인력 감축의 필요성은 크지 않으나</a:t>
            </a:r>
            <a:r>
              <a:rPr lang="en-US" altLang="ko-KR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20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세종특별자치시로</a:t>
            </a: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인한 행정구역의 변화</a:t>
            </a:r>
            <a:r>
              <a:rPr lang="en-US" altLang="ko-KR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사회구조의 변화</a:t>
            </a:r>
            <a:r>
              <a:rPr lang="en-US" altLang="ko-KR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공주시민의 요구에 따라 조직 개편이 필요할 수 있으리라 분석됨</a:t>
            </a:r>
            <a:endParaRPr lang="ko-KR" altLang="en-US" sz="12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7" name="Text Box 6"/>
          <p:cNvSpPr txBox="1">
            <a:spLocks noChangeArrowheads="1"/>
          </p:cNvSpPr>
          <p:nvPr/>
        </p:nvSpPr>
        <p:spPr bwMode="auto">
          <a:xfrm>
            <a:off x="6391917" y="1928802"/>
            <a:ext cx="3159619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>
            <a:defPPr>
              <a:defRPr lang="ko-KR"/>
            </a:defPPr>
            <a:lvl1pPr algn="ctr" latinLnBrk="0">
              <a:buFont typeface="Wingdings" pitchFamily="2" charset="2"/>
              <a:buNone/>
              <a:defRPr>
                <a:solidFill>
                  <a:prstClr val="white"/>
                </a:solidFill>
                <a:latin typeface="+mn-ea"/>
                <a:ea typeface="+mn-ea"/>
              </a:defRPr>
            </a:lvl1pPr>
          </a:lstStyle>
          <a:p>
            <a:r>
              <a:rPr lang="ko-KR" altLang="en-US" sz="12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시사점</a:t>
            </a:r>
          </a:p>
        </p:txBody>
      </p:sp>
      <p:sp>
        <p:nvSpPr>
          <p:cNvPr id="26" name="Text Box 10"/>
          <p:cNvSpPr txBox="1">
            <a:spLocks noChangeArrowheads="1"/>
          </p:cNvSpPr>
          <p:nvPr/>
        </p:nvSpPr>
        <p:spPr bwMode="auto">
          <a:xfrm>
            <a:off x="355678" y="6275508"/>
            <a:ext cx="3954380" cy="153888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r>
              <a:rPr kumimoji="1" lang="en-US" altLang="ko-KR" sz="1000" dirty="0" smtClean="0">
                <a:latin typeface="+mn-ea"/>
              </a:rPr>
              <a:t>※ Source: </a:t>
            </a:r>
            <a:r>
              <a:rPr kumimoji="1" lang="ko-KR" altLang="en-US" sz="1000" dirty="0" smtClean="0">
                <a:latin typeface="+mn-ea"/>
              </a:rPr>
              <a:t>공주시청 제공 자료</a:t>
            </a:r>
            <a:r>
              <a:rPr kumimoji="1" lang="en-US" altLang="ko-KR" sz="1000" dirty="0" smtClean="0">
                <a:latin typeface="+mn-ea"/>
              </a:rPr>
              <a:t>, </a:t>
            </a:r>
            <a:r>
              <a:rPr kumimoji="1" lang="ko-KR" altLang="en-US" sz="1000" dirty="0" smtClean="0">
                <a:latin typeface="+mn-ea"/>
              </a:rPr>
              <a:t>공주시청 홈페이지 통계자료</a:t>
            </a:r>
            <a:endParaRPr kumimoji="1" lang="en-US" altLang="ko-KR" sz="1000" dirty="0" smtClean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0790149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7" name="꺾인 연결선 50"/>
          <p:cNvCxnSpPr>
            <a:cxnSpLocks noChangeShapeType="1"/>
            <a:stCxn id="49" idx="3"/>
            <a:endCxn id="27" idx="1"/>
          </p:cNvCxnSpPr>
          <p:nvPr/>
        </p:nvCxnSpPr>
        <p:spPr bwMode="auto">
          <a:xfrm>
            <a:off x="3136268" y="3438383"/>
            <a:ext cx="589642" cy="1583310"/>
          </a:xfrm>
          <a:prstGeom prst="bentConnector3">
            <a:avLst>
              <a:gd name="adj1" fmla="val 50000"/>
            </a:avLst>
          </a:prstGeom>
          <a:noFill/>
          <a:ln w="9525" algn="ctr">
            <a:solidFill>
              <a:schemeClr val="accent1">
                <a:lumMod val="50000"/>
              </a:schemeClr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8" name="꺾인 연결선 52"/>
          <p:cNvCxnSpPr>
            <a:cxnSpLocks noChangeShapeType="1"/>
            <a:stCxn id="47" idx="3"/>
            <a:endCxn id="27" idx="1"/>
          </p:cNvCxnSpPr>
          <p:nvPr/>
        </p:nvCxnSpPr>
        <p:spPr bwMode="auto">
          <a:xfrm flipV="1">
            <a:off x="3136268" y="5021693"/>
            <a:ext cx="589642" cy="354418"/>
          </a:xfrm>
          <a:prstGeom prst="bentConnector3">
            <a:avLst>
              <a:gd name="adj1" fmla="val 50000"/>
            </a:avLst>
          </a:prstGeom>
          <a:noFill/>
          <a:ln w="9525" algn="ctr">
            <a:solidFill>
              <a:schemeClr val="accent1">
                <a:lumMod val="50000"/>
              </a:schemeClr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9" name="꺾인 연결선 56"/>
          <p:cNvCxnSpPr>
            <a:cxnSpLocks noChangeShapeType="1"/>
            <a:stCxn id="54" idx="1"/>
            <a:endCxn id="27" idx="3"/>
          </p:cNvCxnSpPr>
          <p:nvPr/>
        </p:nvCxnSpPr>
        <p:spPr bwMode="auto">
          <a:xfrm rot="10800000" flipV="1">
            <a:off x="6180088" y="3438383"/>
            <a:ext cx="564244" cy="1583310"/>
          </a:xfrm>
          <a:prstGeom prst="bentConnector3">
            <a:avLst>
              <a:gd name="adj1" fmla="val 50000"/>
            </a:avLst>
          </a:prstGeom>
          <a:noFill/>
          <a:ln w="9525" algn="ctr">
            <a:solidFill>
              <a:schemeClr val="accent1">
                <a:lumMod val="50000"/>
              </a:schemeClr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0" name="꺾인 연결선 58"/>
          <p:cNvCxnSpPr>
            <a:cxnSpLocks noChangeShapeType="1"/>
            <a:stCxn id="52" idx="1"/>
            <a:endCxn id="27" idx="3"/>
          </p:cNvCxnSpPr>
          <p:nvPr/>
        </p:nvCxnSpPr>
        <p:spPr bwMode="auto">
          <a:xfrm rot="10800000">
            <a:off x="6180088" y="5021693"/>
            <a:ext cx="564244" cy="365650"/>
          </a:xfrm>
          <a:prstGeom prst="bentConnector3">
            <a:avLst>
              <a:gd name="adj1" fmla="val 50000"/>
            </a:avLst>
          </a:prstGeom>
          <a:noFill/>
          <a:ln w="9525" algn="ctr">
            <a:solidFill>
              <a:schemeClr val="accent1">
                <a:lumMod val="50000"/>
              </a:schemeClr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2" name="직사각형 62"/>
          <p:cNvSpPr>
            <a:spLocks noChangeArrowheads="1"/>
          </p:cNvSpPr>
          <p:nvPr/>
        </p:nvSpPr>
        <p:spPr bwMode="auto">
          <a:xfrm>
            <a:off x="328268" y="2170843"/>
            <a:ext cx="2880000" cy="4171563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marL="177800" indent="-1778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/>
            <a:endParaRPr lang="ko-KR" altLang="en-US">
              <a:latin typeface="+mn-ea"/>
              <a:ea typeface="+mn-ea"/>
            </a:endParaRPr>
          </a:p>
        </p:txBody>
      </p:sp>
      <p:sp>
        <p:nvSpPr>
          <p:cNvPr id="43" name="Text Box 18"/>
          <p:cNvSpPr txBox="1">
            <a:spLocks noChangeArrowheads="1"/>
          </p:cNvSpPr>
          <p:nvPr/>
        </p:nvSpPr>
        <p:spPr bwMode="auto">
          <a:xfrm>
            <a:off x="620457" y="2029827"/>
            <a:ext cx="2295622" cy="30841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ko-KR" sz="1400" b="0" i="1" dirty="0" smtClean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External Environment</a:t>
            </a:r>
            <a:endParaRPr lang="en-US" altLang="ko-KR" sz="1400" b="0" i="1" dirty="0">
              <a:solidFill>
                <a:srgbClr val="C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7" name="AutoShape 133"/>
          <p:cNvSpPr>
            <a:spLocks noChangeArrowheads="1"/>
          </p:cNvSpPr>
          <p:nvPr/>
        </p:nvSpPr>
        <p:spPr bwMode="auto">
          <a:xfrm>
            <a:off x="400268" y="4665568"/>
            <a:ext cx="2736000" cy="1421085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 w="9525">
            <a:solidFill>
              <a:schemeClr val="accent1">
                <a:lumMod val="50000"/>
              </a:schemeClr>
            </a:solidFill>
            <a:round/>
            <a:headEnd/>
            <a:tailEnd/>
          </a:ln>
        </p:spPr>
        <p:txBody>
          <a:bodyPr lIns="90000" tIns="46800" rIns="90000" bIns="46800" anchor="ctr"/>
          <a:lstStyle>
            <a:lvl1pPr marL="109538" indent="-109538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lnSpc>
                <a:spcPct val="120000"/>
              </a:lnSpc>
              <a:buFont typeface="Wingdings" panose="05000000000000000000" pitchFamily="2" charset="2"/>
              <a:buChar char="§"/>
            </a:pPr>
            <a:r>
              <a:rPr kumimoji="0" lang="ko-KR" altLang="en-US" b="0" dirty="0">
                <a:solidFill>
                  <a:srgbClr val="000000"/>
                </a:solidFill>
                <a:latin typeface="맑은 고딕"/>
                <a:ea typeface="맑은 고딕"/>
              </a:rPr>
              <a:t>공주시의 인구감소현상에 대한 대응 및 성장동력 확보 요구 증가에 따른 조직의 재정비 필요</a:t>
            </a:r>
            <a:endParaRPr kumimoji="0" lang="en-US" altLang="ko-KR" b="0" dirty="0">
              <a:solidFill>
                <a:srgbClr val="000000"/>
              </a:solidFill>
              <a:latin typeface="맑은 고딕"/>
              <a:ea typeface="맑은 고딕"/>
            </a:endParaRPr>
          </a:p>
          <a:p>
            <a:pPr eaLnBrk="1" latinLnBrk="0" hangingPunct="1">
              <a:lnSpc>
                <a:spcPct val="120000"/>
              </a:lnSpc>
              <a:buFont typeface="Wingdings" panose="05000000000000000000" pitchFamily="2" charset="2"/>
              <a:buChar char="§"/>
            </a:pPr>
            <a:r>
              <a:rPr lang="ko-KR" altLang="en-US" b="0" dirty="0" err="1" smtClean="0">
                <a:latin typeface="+mn-ea"/>
                <a:ea typeface="+mn-ea"/>
              </a:rPr>
              <a:t>자제체</a:t>
            </a:r>
            <a:r>
              <a:rPr lang="ko-KR" altLang="en-US" b="0" dirty="0" smtClean="0">
                <a:latin typeface="+mn-ea"/>
                <a:ea typeface="+mn-ea"/>
              </a:rPr>
              <a:t> 선도사업</a:t>
            </a:r>
            <a:r>
              <a:rPr lang="en-US" altLang="ko-KR" b="0" dirty="0" smtClean="0">
                <a:latin typeface="+mn-ea"/>
                <a:ea typeface="+mn-ea"/>
              </a:rPr>
              <a:t>, </a:t>
            </a:r>
            <a:r>
              <a:rPr lang="ko-KR" altLang="en-US" b="0" dirty="0" smtClean="0">
                <a:latin typeface="+mn-ea"/>
                <a:ea typeface="+mn-ea"/>
              </a:rPr>
              <a:t>문화도시 조성사업 등 공주시 유관 사업에 대한 역할 강조</a:t>
            </a:r>
            <a:endParaRPr lang="en-US" altLang="ko-KR" b="0" dirty="0" smtClean="0">
              <a:latin typeface="+mn-ea"/>
              <a:ea typeface="+mn-ea"/>
            </a:endParaRPr>
          </a:p>
        </p:txBody>
      </p:sp>
      <p:sp>
        <p:nvSpPr>
          <p:cNvPr id="48" name="Rectangle 49"/>
          <p:cNvSpPr>
            <a:spLocks noChangeArrowheads="1"/>
          </p:cNvSpPr>
          <p:nvPr/>
        </p:nvSpPr>
        <p:spPr bwMode="auto">
          <a:xfrm>
            <a:off x="400268" y="4219088"/>
            <a:ext cx="2736000" cy="432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accent1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 wrap="none" lIns="45720" rIns="45720" anchor="ctr"/>
          <a:lstStyle/>
          <a:p>
            <a:pPr marL="90488" indent="-90488" algn="ctr" fontAlgn="b"/>
            <a:r>
              <a:rPr lang="ko-KR" altLang="en-US" sz="14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공주시의 성장을 위한</a:t>
            </a:r>
            <a:endParaRPr lang="en-US" altLang="ko-KR" sz="1400" dirty="0" smtClean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90488" indent="-90488" algn="ctr" fontAlgn="b"/>
            <a:r>
              <a:rPr lang="en-US" altLang="ko-KR" sz="14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Tipping Point(</a:t>
            </a:r>
            <a:r>
              <a:rPr lang="ko-KR" altLang="en-US" sz="14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변화 </a:t>
            </a:r>
            <a:r>
              <a:rPr lang="ko-KR" altLang="en-US" sz="1400" dirty="0" err="1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모멘텀</a:t>
            </a:r>
            <a:r>
              <a:rPr lang="en-US" altLang="ko-KR" sz="14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) </a:t>
            </a:r>
            <a:r>
              <a:rPr lang="ko-KR" altLang="en-US" sz="14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확보</a:t>
            </a:r>
            <a:endParaRPr lang="ko-KR" altLang="en-US" sz="140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9" name="AutoShape 133"/>
          <p:cNvSpPr>
            <a:spLocks noChangeArrowheads="1"/>
          </p:cNvSpPr>
          <p:nvPr/>
        </p:nvSpPr>
        <p:spPr bwMode="auto">
          <a:xfrm>
            <a:off x="400268" y="2950203"/>
            <a:ext cx="2736000" cy="976359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 w="9525">
            <a:solidFill>
              <a:schemeClr val="accent1">
                <a:lumMod val="50000"/>
              </a:schemeClr>
            </a:solidFill>
            <a:round/>
            <a:headEnd/>
            <a:tailEnd/>
          </a:ln>
        </p:spPr>
        <p:txBody>
          <a:bodyPr lIns="90000" tIns="46800" rIns="90000" bIns="46800" anchor="ctr"/>
          <a:lstStyle>
            <a:lvl1pPr marL="109538" indent="-109538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lnSpc>
                <a:spcPct val="120000"/>
              </a:lnSpc>
              <a:buFont typeface="Wingdings" panose="05000000000000000000" pitchFamily="2" charset="2"/>
              <a:buChar char="§"/>
            </a:pPr>
            <a:r>
              <a:rPr lang="ko-KR" altLang="en-US" b="0" dirty="0" err="1" smtClean="0">
                <a:latin typeface="+mn-ea"/>
                <a:ea typeface="+mn-ea"/>
              </a:rPr>
              <a:t>세종시</a:t>
            </a:r>
            <a:r>
              <a:rPr lang="ko-KR" altLang="en-US" b="0" dirty="0" smtClean="0">
                <a:latin typeface="+mn-ea"/>
                <a:ea typeface="+mn-ea"/>
              </a:rPr>
              <a:t> 개발</a:t>
            </a:r>
            <a:r>
              <a:rPr lang="en-US" altLang="ko-KR" b="0" dirty="0" smtClean="0">
                <a:latin typeface="+mn-ea"/>
                <a:ea typeface="+mn-ea"/>
              </a:rPr>
              <a:t>, </a:t>
            </a:r>
            <a:r>
              <a:rPr lang="ko-KR" altLang="en-US" b="0" dirty="0" smtClean="0">
                <a:latin typeface="+mn-ea"/>
                <a:ea typeface="+mn-ea"/>
              </a:rPr>
              <a:t>민선</a:t>
            </a:r>
            <a:r>
              <a:rPr lang="en-US" altLang="ko-KR" b="0" dirty="0" smtClean="0">
                <a:latin typeface="+mn-ea"/>
                <a:ea typeface="+mn-ea"/>
              </a:rPr>
              <a:t>6</a:t>
            </a:r>
            <a:r>
              <a:rPr lang="ko-KR" altLang="en-US" b="0" dirty="0" smtClean="0">
                <a:latin typeface="+mn-ea"/>
                <a:ea typeface="+mn-ea"/>
              </a:rPr>
              <a:t>기 출범</a:t>
            </a:r>
            <a:r>
              <a:rPr lang="en-US" altLang="ko-KR" b="0" dirty="0" smtClean="0">
                <a:latin typeface="+mn-ea"/>
                <a:ea typeface="+mn-ea"/>
              </a:rPr>
              <a:t> </a:t>
            </a:r>
            <a:r>
              <a:rPr lang="ko-KR" altLang="en-US" b="0" dirty="0" smtClean="0">
                <a:latin typeface="+mn-ea"/>
                <a:ea typeface="+mn-ea"/>
              </a:rPr>
              <a:t>등의 대내외 환경변화에 대응할 공주시의 역량 확보</a:t>
            </a:r>
            <a:endParaRPr lang="en-US" altLang="ko-KR" b="0" dirty="0">
              <a:latin typeface="+mn-ea"/>
              <a:ea typeface="+mn-ea"/>
            </a:endParaRPr>
          </a:p>
        </p:txBody>
      </p:sp>
      <p:sp>
        <p:nvSpPr>
          <p:cNvPr id="50" name="Rectangle 49"/>
          <p:cNvSpPr>
            <a:spLocks noChangeArrowheads="1"/>
          </p:cNvSpPr>
          <p:nvPr/>
        </p:nvSpPr>
        <p:spPr bwMode="auto">
          <a:xfrm>
            <a:off x="400268" y="2508907"/>
            <a:ext cx="2736000" cy="432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accent1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 wrap="none" lIns="45720" rIns="45720" anchor="ctr"/>
          <a:lstStyle/>
          <a:p>
            <a:pPr marL="90488" indent="-90488" algn="ctr" fontAlgn="b"/>
            <a:r>
              <a:rPr lang="ko-KR" altLang="en-US" sz="14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경영환경과 전략변화에</a:t>
            </a:r>
            <a:endParaRPr lang="en-US" altLang="ko-KR" sz="140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90488" indent="-90488" algn="ctr" fontAlgn="b"/>
            <a:r>
              <a:rPr lang="ko-KR" altLang="en-US" sz="14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따른 내부 대응력 강화</a:t>
            </a:r>
          </a:p>
        </p:txBody>
      </p:sp>
      <p:sp>
        <p:nvSpPr>
          <p:cNvPr id="51" name="직사각형 62"/>
          <p:cNvSpPr>
            <a:spLocks noChangeArrowheads="1"/>
          </p:cNvSpPr>
          <p:nvPr/>
        </p:nvSpPr>
        <p:spPr bwMode="auto">
          <a:xfrm>
            <a:off x="6672332" y="2157019"/>
            <a:ext cx="2880000" cy="4200939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marL="177800" indent="-1778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/>
            <a:endParaRPr lang="ko-KR" altLang="en-US">
              <a:latin typeface="+mn-ea"/>
              <a:ea typeface="+mn-ea"/>
            </a:endParaRPr>
          </a:p>
        </p:txBody>
      </p:sp>
      <p:sp>
        <p:nvSpPr>
          <p:cNvPr id="52" name="AutoShape 133"/>
          <p:cNvSpPr>
            <a:spLocks noChangeArrowheads="1"/>
          </p:cNvSpPr>
          <p:nvPr/>
        </p:nvSpPr>
        <p:spPr bwMode="auto">
          <a:xfrm>
            <a:off x="6744332" y="4665568"/>
            <a:ext cx="2736000" cy="1443549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 w="9525">
            <a:solidFill>
              <a:schemeClr val="accent1">
                <a:lumMod val="50000"/>
              </a:schemeClr>
            </a:solidFill>
            <a:round/>
            <a:headEnd/>
            <a:tailEnd/>
          </a:ln>
        </p:spPr>
        <p:txBody>
          <a:bodyPr lIns="90000" tIns="46800" rIns="90000" bIns="46800" anchor="ctr"/>
          <a:lstStyle>
            <a:lvl1pPr marL="109538" indent="-109538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lnSpc>
                <a:spcPct val="120000"/>
              </a:lnSpc>
              <a:buFont typeface="Wingdings" panose="05000000000000000000" pitchFamily="2" charset="2"/>
              <a:buChar char="§"/>
            </a:pPr>
            <a:r>
              <a:rPr lang="ko-KR" altLang="en-US" b="0" dirty="0" smtClean="0">
                <a:latin typeface="+mn-ea"/>
                <a:ea typeface="+mn-ea"/>
              </a:rPr>
              <a:t>환경변화에 따라 공주시청의 역할에 대한 요구가 </a:t>
            </a:r>
            <a:r>
              <a:rPr lang="ko-KR" altLang="en-US" b="0" dirty="0">
                <a:latin typeface="+mn-ea"/>
                <a:ea typeface="+mn-ea"/>
              </a:rPr>
              <a:t>지속적으로 증가함에 따라 현 기능</a:t>
            </a:r>
            <a:r>
              <a:rPr lang="en-US" altLang="ko-KR" b="0" dirty="0">
                <a:latin typeface="+mn-ea"/>
                <a:ea typeface="+mn-ea"/>
              </a:rPr>
              <a:t>, </a:t>
            </a:r>
            <a:r>
              <a:rPr lang="ko-KR" altLang="en-US" b="0" dirty="0">
                <a:latin typeface="+mn-ea"/>
                <a:ea typeface="+mn-ea"/>
              </a:rPr>
              <a:t>조직 및 인력에 대한 정확한 진단을 통해 조직 재설계 및 중장기 발전 방안 마련 필요</a:t>
            </a:r>
          </a:p>
        </p:txBody>
      </p:sp>
      <p:sp>
        <p:nvSpPr>
          <p:cNvPr id="53" name="Rectangle 49"/>
          <p:cNvSpPr>
            <a:spLocks noChangeArrowheads="1"/>
          </p:cNvSpPr>
          <p:nvPr/>
        </p:nvSpPr>
        <p:spPr bwMode="auto">
          <a:xfrm>
            <a:off x="6744332" y="4219088"/>
            <a:ext cx="2736000" cy="432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accent1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 wrap="none" lIns="45720" rIns="45720" anchor="ctr"/>
          <a:lstStyle/>
          <a:p>
            <a:pPr marL="90488" indent="-90488" algn="ctr" fontAlgn="b"/>
            <a:r>
              <a:rPr lang="ko-KR" altLang="en-US" sz="14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미래 수요 예측을 통한</a:t>
            </a:r>
            <a:endParaRPr lang="en-US" altLang="ko-KR" sz="1400" dirty="0" smtClean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90488" indent="-90488" algn="ctr" fontAlgn="b"/>
            <a:r>
              <a:rPr lang="ko-KR" altLang="en-US" sz="14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중장기적인 대응 전략 필요</a:t>
            </a:r>
            <a:endParaRPr lang="ko-KR" altLang="en-US" sz="140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4" name="AutoShape 133"/>
          <p:cNvSpPr>
            <a:spLocks noChangeArrowheads="1"/>
          </p:cNvSpPr>
          <p:nvPr/>
        </p:nvSpPr>
        <p:spPr bwMode="auto">
          <a:xfrm>
            <a:off x="6744332" y="2950203"/>
            <a:ext cx="2736000" cy="976360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 w="9525">
            <a:solidFill>
              <a:schemeClr val="accent1">
                <a:lumMod val="50000"/>
              </a:schemeClr>
            </a:solidFill>
            <a:round/>
            <a:headEnd/>
            <a:tailEnd/>
          </a:ln>
        </p:spPr>
        <p:txBody>
          <a:bodyPr lIns="90000" tIns="46800" rIns="90000" bIns="46800" anchor="ctr"/>
          <a:lstStyle>
            <a:lvl1pPr marL="109538" indent="-109538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lnSpc>
                <a:spcPct val="120000"/>
              </a:lnSpc>
              <a:buFont typeface="Wingdings" panose="05000000000000000000" pitchFamily="2" charset="2"/>
              <a:buChar char="§"/>
            </a:pPr>
            <a:r>
              <a:rPr kumimoji="0" lang="ko-KR" altLang="en-US" sz="1100" b="0" dirty="0" smtClean="0">
                <a:solidFill>
                  <a:srgbClr val="000000"/>
                </a:solidFill>
                <a:latin typeface="맑은 고딕"/>
                <a:ea typeface="맑은 고딕"/>
              </a:rPr>
              <a:t>기존의 소극적 지원 역할에서 역할 강화를 통해</a:t>
            </a:r>
            <a:r>
              <a:rPr kumimoji="0" lang="en-US" altLang="ko-KR" sz="1100" b="0" dirty="0" smtClean="0">
                <a:solidFill>
                  <a:srgbClr val="000000"/>
                </a:solidFill>
                <a:latin typeface="맑은 고딕"/>
                <a:ea typeface="맑은 고딕"/>
              </a:rPr>
              <a:t>, </a:t>
            </a:r>
            <a:r>
              <a:rPr kumimoji="0" lang="ko-KR" altLang="en-US" sz="1100" b="0" dirty="0" smtClean="0">
                <a:solidFill>
                  <a:srgbClr val="000000"/>
                </a:solidFill>
                <a:latin typeface="맑은 고딕"/>
                <a:ea typeface="맑은 고딕"/>
              </a:rPr>
              <a:t>적극적 市 </a:t>
            </a:r>
            <a:r>
              <a:rPr kumimoji="0" lang="en-US" altLang="ko-KR" sz="1100" b="0" dirty="0" smtClean="0">
                <a:solidFill>
                  <a:srgbClr val="000000"/>
                </a:solidFill>
                <a:latin typeface="맑은 고딕"/>
                <a:ea typeface="맑은 고딕"/>
              </a:rPr>
              <a:t>Marketing </a:t>
            </a:r>
            <a:r>
              <a:rPr kumimoji="0" lang="ko-KR" altLang="en-US" sz="1100" b="0" dirty="0" smtClean="0">
                <a:solidFill>
                  <a:srgbClr val="000000"/>
                </a:solidFill>
                <a:latin typeface="맑은 고딕"/>
                <a:ea typeface="맑은 고딕"/>
              </a:rPr>
              <a:t>을 통한 기업 및 인구 유치의 </a:t>
            </a:r>
            <a:r>
              <a:rPr kumimoji="0" lang="en-US" altLang="ko-KR" sz="1100" b="0" dirty="0" smtClean="0">
                <a:solidFill>
                  <a:srgbClr val="000000"/>
                </a:solidFill>
                <a:latin typeface="맑은 고딕"/>
                <a:ea typeface="맑은 고딕"/>
              </a:rPr>
              <a:t>Control Tower </a:t>
            </a:r>
            <a:r>
              <a:rPr kumimoji="0" lang="ko-KR" altLang="en-US" sz="1100" b="0" dirty="0" smtClean="0">
                <a:solidFill>
                  <a:srgbClr val="000000"/>
                </a:solidFill>
                <a:latin typeface="맑은 고딕"/>
                <a:ea typeface="맑은 고딕"/>
              </a:rPr>
              <a:t>역할 수행</a:t>
            </a:r>
            <a:endParaRPr kumimoji="0" lang="en-US" altLang="ko-KR" sz="1100" b="0" dirty="0" smtClean="0">
              <a:solidFill>
                <a:srgbClr val="000000"/>
              </a:solidFill>
              <a:latin typeface="맑은 고딕"/>
              <a:ea typeface="맑은 고딕"/>
            </a:endParaRPr>
          </a:p>
        </p:txBody>
      </p:sp>
      <p:sp>
        <p:nvSpPr>
          <p:cNvPr id="55" name="Rectangle 49"/>
          <p:cNvSpPr>
            <a:spLocks noChangeArrowheads="1"/>
          </p:cNvSpPr>
          <p:nvPr/>
        </p:nvSpPr>
        <p:spPr bwMode="auto">
          <a:xfrm>
            <a:off x="6744332" y="2508907"/>
            <a:ext cx="2736000" cy="432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accent1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 wrap="none" lIns="45720" rIns="45720" anchor="ctr"/>
          <a:lstStyle/>
          <a:p>
            <a:pPr marL="90488" indent="-90488" algn="ctr" fontAlgn="b"/>
            <a:r>
              <a:rPr lang="ko-KR" altLang="en-US" sz="14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市의 역할 변화</a:t>
            </a:r>
            <a:endParaRPr lang="en-US" altLang="ko-KR" sz="140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72" name="Text Box 18"/>
          <p:cNvSpPr txBox="1">
            <a:spLocks noChangeArrowheads="1"/>
          </p:cNvSpPr>
          <p:nvPr/>
        </p:nvSpPr>
        <p:spPr bwMode="auto">
          <a:xfrm>
            <a:off x="6963659" y="2017731"/>
            <a:ext cx="2297346" cy="30841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ko-KR" sz="1400" b="0" i="1" dirty="0" smtClean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Internal Environment</a:t>
            </a:r>
            <a:endParaRPr lang="en-US" altLang="ko-KR" sz="1400" b="0" i="1" dirty="0">
              <a:solidFill>
                <a:srgbClr val="C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7" name="직사각형 62"/>
          <p:cNvSpPr>
            <a:spLocks noChangeArrowheads="1"/>
          </p:cNvSpPr>
          <p:nvPr/>
        </p:nvSpPr>
        <p:spPr bwMode="auto">
          <a:xfrm>
            <a:off x="3725910" y="3700980"/>
            <a:ext cx="2454178" cy="2641425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marL="177800" indent="-1778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/>
            <a:endParaRPr lang="ko-KR" altLang="en-US">
              <a:latin typeface="+mn-ea"/>
              <a:ea typeface="+mn-ea"/>
            </a:endParaRPr>
          </a:p>
        </p:txBody>
      </p:sp>
      <p:sp>
        <p:nvSpPr>
          <p:cNvPr id="33" name="Rectangle 49"/>
          <p:cNvSpPr>
            <a:spLocks noChangeArrowheads="1"/>
          </p:cNvSpPr>
          <p:nvPr/>
        </p:nvSpPr>
        <p:spPr bwMode="auto">
          <a:xfrm>
            <a:off x="3812817" y="4515059"/>
            <a:ext cx="2280364" cy="498071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ko-KR" altLang="en-US" sz="13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기능 전략 수립</a:t>
            </a:r>
            <a:endParaRPr lang="en-US" altLang="ko-KR" sz="1300" dirty="0" smtClean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44" name="Rectangle 49"/>
          <p:cNvSpPr>
            <a:spLocks noChangeArrowheads="1"/>
          </p:cNvSpPr>
          <p:nvPr/>
        </p:nvSpPr>
        <p:spPr bwMode="auto">
          <a:xfrm>
            <a:off x="3812817" y="3900642"/>
            <a:ext cx="2280364" cy="498071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lnSpc>
                <a:spcPct val="120000"/>
              </a:lnSpc>
              <a:defRPr/>
            </a:pPr>
            <a:r>
              <a:rPr lang="ko-KR" altLang="en-US" sz="1300" dirty="0" smtClean="0">
                <a:solidFill>
                  <a:srgbClr val="0D0D0D"/>
                </a:solidFill>
                <a:latin typeface="+mn-ea"/>
              </a:rPr>
              <a:t>비전 전략 체계 도출</a:t>
            </a:r>
            <a:endParaRPr lang="en-US" altLang="ko-KR" sz="1300" dirty="0" smtClean="0">
              <a:solidFill>
                <a:srgbClr val="0D0D0D"/>
              </a:solidFill>
              <a:latin typeface="+mn-ea"/>
              <a:ea typeface="+mn-ea"/>
            </a:endParaRPr>
          </a:p>
        </p:txBody>
      </p:sp>
      <p:sp>
        <p:nvSpPr>
          <p:cNvPr id="45" name="Rectangle 49"/>
          <p:cNvSpPr>
            <a:spLocks noChangeArrowheads="1"/>
          </p:cNvSpPr>
          <p:nvPr/>
        </p:nvSpPr>
        <p:spPr bwMode="auto">
          <a:xfrm>
            <a:off x="3489056" y="2258973"/>
            <a:ext cx="2927887" cy="1124860"/>
          </a:xfrm>
          <a:prstGeom prst="ellipse">
            <a:avLst/>
          </a:prstGeom>
          <a:ln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Clr>
                <a:srgbClr val="666699"/>
              </a:buClr>
              <a:defRPr/>
            </a:pPr>
            <a:r>
              <a:rPr lang="ko-KR" altLang="en-US" sz="14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공주시의 발전을 위한</a:t>
            </a:r>
            <a:endParaRPr lang="en-US" altLang="ko-KR" sz="1400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Clr>
                <a:srgbClr val="666699"/>
              </a:buClr>
              <a:defRPr/>
            </a:pPr>
            <a:r>
              <a:rPr lang="ko-KR" altLang="en-US" sz="14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전략 체계 설정 및</a:t>
            </a:r>
            <a:endParaRPr lang="en-US" altLang="ko-KR" sz="1400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  <a:buClr>
                <a:srgbClr val="666699"/>
              </a:buClr>
              <a:defRPr/>
            </a:pPr>
            <a:r>
              <a:rPr lang="ko-KR" altLang="en-US" sz="14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조직 </a:t>
            </a:r>
            <a:r>
              <a:rPr lang="ko-KR" altLang="en-US" sz="14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진단</a:t>
            </a:r>
          </a:p>
        </p:txBody>
      </p:sp>
      <p:sp>
        <p:nvSpPr>
          <p:cNvPr id="56" name="Rectangle 49"/>
          <p:cNvSpPr>
            <a:spLocks noChangeArrowheads="1"/>
          </p:cNvSpPr>
          <p:nvPr/>
        </p:nvSpPr>
        <p:spPr bwMode="auto">
          <a:xfrm>
            <a:off x="3811877" y="5129476"/>
            <a:ext cx="2282244" cy="501634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lnSpc>
                <a:spcPct val="120000"/>
              </a:lnSpc>
              <a:defRPr/>
            </a:pPr>
            <a:r>
              <a:rPr lang="ko-KR" altLang="en-US" sz="1300" dirty="0" smtClean="0">
                <a:solidFill>
                  <a:schemeClr val="tx1"/>
                </a:solidFill>
                <a:latin typeface="+mn-ea"/>
                <a:ea typeface="+mn-ea"/>
              </a:rPr>
              <a:t>구조 및 인력 전략 수립</a:t>
            </a:r>
            <a:endParaRPr lang="ko-KR" altLang="en-US" sz="1300" dirty="0">
              <a:solidFill>
                <a:schemeClr val="tx1"/>
              </a:solidFill>
              <a:latin typeface="+mn-ea"/>
              <a:ea typeface="+mn-ea"/>
            </a:endParaRPr>
          </a:p>
        </p:txBody>
      </p:sp>
      <p:cxnSp>
        <p:nvCxnSpPr>
          <p:cNvPr id="71" name="직선 화살표 연결선 62"/>
          <p:cNvCxnSpPr>
            <a:cxnSpLocks noChangeShapeType="1"/>
          </p:cNvCxnSpPr>
          <p:nvPr/>
        </p:nvCxnSpPr>
        <p:spPr bwMode="auto">
          <a:xfrm rot="5400000" flipH="1" flipV="1">
            <a:off x="4794426" y="3542407"/>
            <a:ext cx="317147" cy="1"/>
          </a:xfrm>
          <a:prstGeom prst="straightConnector1">
            <a:avLst/>
          </a:prstGeom>
          <a:noFill/>
          <a:ln w="3175" algn="ctr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4" name="Rectangle 49"/>
          <p:cNvSpPr>
            <a:spLocks noChangeArrowheads="1"/>
          </p:cNvSpPr>
          <p:nvPr/>
        </p:nvSpPr>
        <p:spPr bwMode="auto">
          <a:xfrm>
            <a:off x="3811877" y="5747456"/>
            <a:ext cx="2282244" cy="501634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>
              <a:lnSpc>
                <a:spcPct val="120000"/>
              </a:lnSpc>
              <a:defRPr/>
            </a:pPr>
            <a:r>
              <a:rPr lang="ko-KR" altLang="en-US" sz="1300" dirty="0" smtClean="0">
                <a:solidFill>
                  <a:schemeClr val="tx1"/>
                </a:solidFill>
                <a:latin typeface="+mn-ea"/>
                <a:ea typeface="+mn-ea"/>
              </a:rPr>
              <a:t>구성원 역량 강화 및 </a:t>
            </a:r>
            <a:endParaRPr lang="en-US" altLang="ko-KR" sz="1300" dirty="0" smtClean="0">
              <a:solidFill>
                <a:schemeClr val="tx1"/>
              </a:solidFill>
              <a:latin typeface="+mn-ea"/>
              <a:ea typeface="+mn-ea"/>
            </a:endParaRPr>
          </a:p>
          <a:p>
            <a:pPr algn="ctr">
              <a:lnSpc>
                <a:spcPct val="120000"/>
              </a:lnSpc>
              <a:defRPr/>
            </a:pPr>
            <a:r>
              <a:rPr lang="ko-KR" altLang="en-US" sz="1300" dirty="0" smtClean="0">
                <a:solidFill>
                  <a:schemeClr val="tx1"/>
                </a:solidFill>
                <a:latin typeface="+mn-ea"/>
                <a:ea typeface="+mn-ea"/>
              </a:rPr>
              <a:t>인프라 </a:t>
            </a:r>
            <a:r>
              <a:rPr lang="ko-KR" altLang="en-US" sz="1300" dirty="0" err="1" smtClean="0">
                <a:solidFill>
                  <a:schemeClr val="tx1"/>
                </a:solidFill>
                <a:latin typeface="+mn-ea"/>
                <a:ea typeface="+mn-ea"/>
              </a:rPr>
              <a:t>활용성</a:t>
            </a:r>
            <a:r>
              <a:rPr lang="ko-KR" altLang="en-US" sz="1300" dirty="0" smtClean="0">
                <a:solidFill>
                  <a:schemeClr val="tx1"/>
                </a:solidFill>
                <a:latin typeface="+mn-ea"/>
                <a:ea typeface="+mn-ea"/>
              </a:rPr>
              <a:t> 극대화</a:t>
            </a:r>
            <a:endParaRPr lang="ko-KR" altLang="en-US" sz="1300" dirty="0">
              <a:solidFill>
                <a:schemeClr val="tx1"/>
              </a:solidFill>
              <a:latin typeface="+mn-ea"/>
              <a:ea typeface="+mn-ea"/>
            </a:endParaRPr>
          </a:p>
        </p:txBody>
      </p:sp>
      <p:sp>
        <p:nvSpPr>
          <p:cNvPr id="28" name="내용 개체 틀 2"/>
          <p:cNvSpPr txBox="1">
            <a:spLocks/>
          </p:cNvSpPr>
          <p:nvPr/>
        </p:nvSpPr>
        <p:spPr>
          <a:xfrm>
            <a:off x="273000" y="694483"/>
            <a:ext cx="9360000" cy="97872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342900" indent="-342900" algn="l" rtl="0" eaLnBrk="0" fontAlgn="base" latinLnBrk="1" hangingPunct="0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kumimoji="1" b="1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276225" indent="-274638" algn="l" rtl="0" eaLnBrk="0" fontAlgn="base" latinLnBrk="1" hangingPunct="0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kumimoji="1"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algn="l" rtl="0" eaLnBrk="0" fontAlgn="base" latinLnBrk="1" hangingPunct="0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3pPr>
            <a:lvl4pPr marL="800100" indent="-255588" algn="l" rtl="0" eaLnBrk="0" fontAlgn="base" latinLnBrk="1" hangingPunct="0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4pPr>
            <a:lvl5pPr marL="1073150" indent="-271463" algn="l" rtl="0" eaLnBrk="0" fontAlgn="base" latinLnBrk="1" hangingPunct="0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5pPr>
            <a:lvl6pPr marL="1530350" indent="-271463" algn="l" rtl="0" fontAlgn="base" latinLnBrk="1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6pPr>
            <a:lvl7pPr marL="1987550" indent="-271463" algn="l" rtl="0" fontAlgn="base" latinLnBrk="1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7pPr>
            <a:lvl8pPr marL="2444750" indent="-271463" algn="l" rtl="0" fontAlgn="base" latinLnBrk="1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8pPr>
            <a:lvl9pPr marL="2901950" indent="-271463" algn="l" rtl="0" fontAlgn="base" latinLnBrk="1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eaLnBrk="1" latinLnBrk="0" hangingPunct="1">
              <a:lnSpc>
                <a:spcPct val="120000"/>
              </a:lnSpc>
              <a:spcBef>
                <a:spcPts val="0"/>
              </a:spcBef>
            </a:pPr>
            <a:r>
              <a:rPr lang="ko-KR" altLang="en-US" sz="1600" b="0" dirty="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본 제안은 </a:t>
            </a:r>
            <a:r>
              <a:rPr lang="ko-KR" altLang="en-US" sz="1600" b="0" dirty="0" smtClean="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민선</a:t>
            </a:r>
            <a:r>
              <a:rPr lang="en-US" altLang="ko-KR" sz="1600" b="0" dirty="0" smtClean="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6</a:t>
            </a:r>
            <a:r>
              <a:rPr lang="ko-KR" altLang="en-US" sz="1600" b="0" dirty="0" smtClean="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기 출범에 따른 공주시청의 역할과</a:t>
            </a:r>
            <a:r>
              <a:rPr lang="en-US" altLang="ko-KR" sz="1600" b="0" dirty="0" smtClean="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600" b="0" dirty="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변화하는 대내외 환경 </a:t>
            </a:r>
            <a:r>
              <a:rPr lang="ko-KR" altLang="en-US" sz="1600" b="0" dirty="0" smtClean="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변화에 능동적으로 </a:t>
            </a:r>
            <a:r>
              <a:rPr lang="ko-KR" altLang="en-US" sz="1600" b="0" dirty="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대응하기 위하여</a:t>
            </a:r>
            <a:r>
              <a:rPr lang="en-US" altLang="ko-KR" sz="1600" b="0" dirty="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600" b="0" dirty="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現 </a:t>
            </a:r>
            <a:r>
              <a:rPr lang="ko-KR" altLang="en-US" sz="1600" b="0" dirty="0" smtClean="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공주시청의 </a:t>
            </a:r>
            <a:r>
              <a:rPr lang="ko-KR" altLang="en-US" sz="1600" b="0" dirty="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조직상 </a:t>
            </a:r>
            <a:r>
              <a:rPr lang="ko-KR" altLang="en-US" sz="1600" b="0" dirty="0" smtClean="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현황과 문제점 여부를 파악하고 분석하여 </a:t>
            </a:r>
            <a:r>
              <a:rPr lang="ko-KR" altLang="en-US" sz="1600" b="0" dirty="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이에 따른 해결 및 </a:t>
            </a:r>
            <a:r>
              <a:rPr lang="ko-KR" altLang="en-US" sz="1600" b="0" dirty="0" smtClean="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발전방향을 </a:t>
            </a:r>
            <a:r>
              <a:rPr lang="ko-KR" altLang="en-US" sz="1600" b="0" dirty="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수립하는데 있음</a:t>
            </a:r>
          </a:p>
        </p:txBody>
      </p:sp>
      <p:sp>
        <p:nvSpPr>
          <p:cNvPr id="31" name="제목 3"/>
          <p:cNvSpPr txBox="1">
            <a:spLocks/>
          </p:cNvSpPr>
          <p:nvPr/>
        </p:nvSpPr>
        <p:spPr>
          <a:xfrm>
            <a:off x="57116" y="143344"/>
            <a:ext cx="2837636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1. </a:t>
            </a:r>
            <a:r>
              <a:rPr lang="ko-KR" altLang="en-US" dirty="0" smtClean="0">
                <a:latin typeface="맑은 고딕" panose="020B0503020000020004" pitchFamily="50" charset="-127"/>
              </a:rPr>
              <a:t>프로젝트 추진 배경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8070749" y="187786"/>
            <a:ext cx="151515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프로젝트 개요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366257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2253000" y="1142984"/>
            <a:ext cx="540000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7313" indent="-87313" algn="ctr" eaLnBrk="0" latinLnBrk="0" hangingPunct="0">
              <a:buNone/>
            </a:pPr>
            <a:r>
              <a:rPr lang="ko-KR" altLang="en-US" sz="1400" i="1" u="sng" dirty="0" smtClean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itchFamily="34" charset="0"/>
              </a:rPr>
              <a:t>인력구성 현황 종합</a:t>
            </a:r>
            <a:endParaRPr lang="ko-KR" altLang="en-US" sz="1000" i="1" u="sng" dirty="0">
              <a:solidFill>
                <a:prstClr val="black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8484347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1" name="제목 3"/>
          <p:cNvSpPr txBox="1">
            <a:spLocks/>
          </p:cNvSpPr>
          <p:nvPr/>
        </p:nvSpPr>
        <p:spPr>
          <a:xfrm>
            <a:off x="57116" y="143344"/>
            <a:ext cx="2239716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9. </a:t>
            </a:r>
            <a:r>
              <a:rPr lang="ko-KR" altLang="en-US" dirty="0" smtClean="0">
                <a:latin typeface="맑은 고딕" panose="020B0503020000020004" pitchFamily="50" charset="-127"/>
              </a:rPr>
              <a:t>인력구성 현황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2" name="Rectangle 7"/>
          <p:cNvSpPr>
            <a:spLocks noChangeArrowheads="1"/>
          </p:cNvSpPr>
          <p:nvPr/>
        </p:nvSpPr>
        <p:spPr bwMode="gray">
          <a:xfrm>
            <a:off x="323850" y="1571613"/>
            <a:ext cx="9216000" cy="4786346"/>
          </a:xfrm>
          <a:prstGeom prst="rect">
            <a:avLst/>
          </a:prstGeom>
          <a:solidFill>
            <a:schemeClr val="bg1"/>
          </a:solidFill>
          <a:ln w="9525" algn="ctr">
            <a:solidFill>
              <a:srgbClr val="000000">
                <a:lumMod val="95000"/>
                <a:lumOff val="5000"/>
              </a:srgbClr>
            </a:solidFill>
            <a:miter lim="800000"/>
            <a:headEnd type="none" w="sm" len="sm"/>
            <a:tailEnd type="none" w="sm" len="sm"/>
          </a:ln>
          <a:effectLst/>
        </p:spPr>
        <p:txBody>
          <a:bodyPr lIns="36000" tIns="0" rIns="36000" bIns="0" anchor="ctr"/>
          <a:lstStyle/>
          <a:p>
            <a:pPr marL="180975" marR="0" lvl="0" indent="-180975" defTabSz="1055035" eaLnBrk="1" fontAlgn="auto" latinLnBrk="0" hangingPunct="1">
              <a:lnSpc>
                <a:spcPct val="110000"/>
              </a:lnSpc>
              <a:spcBef>
                <a:spcPct val="400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12738" algn="l"/>
                <a:tab pos="901700" algn="l"/>
              </a:tabLst>
              <a:defRPr/>
            </a:pPr>
            <a:endParaRPr kumimoji="0" lang="ko-KR" altLang="en-US" sz="1200" b="1" i="0" u="none" strike="noStrike" kern="0" cap="none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Arial"/>
            </a:endParaRPr>
          </a:p>
        </p:txBody>
      </p:sp>
      <p:graphicFrame>
        <p:nvGraphicFramePr>
          <p:cNvPr id="3" name="차트 2"/>
          <p:cNvGraphicFramePr/>
          <p:nvPr>
            <p:extLst/>
          </p:nvPr>
        </p:nvGraphicFramePr>
        <p:xfrm>
          <a:off x="755328" y="1667806"/>
          <a:ext cx="4605662" cy="2240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직사각형 3"/>
          <p:cNvSpPr/>
          <p:nvPr/>
        </p:nvSpPr>
        <p:spPr bwMode="auto">
          <a:xfrm>
            <a:off x="5532059" y="4781674"/>
            <a:ext cx="3960000" cy="1395308"/>
          </a:xfrm>
          <a:prstGeom prst="rect">
            <a:avLst/>
          </a:prstGeom>
          <a:noFill/>
          <a:ln w="3175">
            <a:solidFill>
              <a:schemeClr val="tx1"/>
            </a:solidFill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87313" indent="-87313">
              <a:lnSpc>
                <a:spcPct val="120000"/>
              </a:lnSpc>
              <a:spcAft>
                <a:spcPts val="600"/>
              </a:spcAft>
              <a:buFont typeface="Wingdings" pitchFamily="2" charset="2"/>
              <a:buChar char="§"/>
            </a:pPr>
            <a:r>
              <a:rPr lang="ko-KR" altLang="en-US" sz="11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공주시청의 인력은 </a:t>
            </a:r>
            <a:r>
              <a:rPr lang="ko-KR" altLang="en-US" sz="110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읍면동</a:t>
            </a:r>
            <a:r>
              <a:rPr lang="ko-KR" altLang="en-US" sz="11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공무원을 제외하면 본청 </a:t>
            </a:r>
            <a:r>
              <a:rPr lang="en-US" altLang="ko-KR" sz="11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70.4%, </a:t>
            </a:r>
            <a:r>
              <a:rPr lang="ko-KR" altLang="en-US" sz="11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소속기관 </a:t>
            </a:r>
            <a:r>
              <a:rPr lang="en-US" altLang="ko-KR" sz="11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29.6%</a:t>
            </a:r>
            <a:r>
              <a:rPr lang="ko-KR" altLang="en-US" sz="11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로</a:t>
            </a:r>
            <a:r>
              <a:rPr lang="en-US" altLang="ko-KR" sz="11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</a:t>
            </a:r>
            <a:r>
              <a:rPr lang="ko-KR" altLang="en-US" sz="11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구성이 되어있음</a:t>
            </a:r>
            <a:endParaRPr lang="en-US" altLang="ko-KR" sz="11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pPr marL="87313" indent="-87313">
              <a:lnSpc>
                <a:spcPct val="120000"/>
              </a:lnSpc>
              <a:spcAft>
                <a:spcPts val="600"/>
              </a:spcAft>
              <a:buFont typeface="Wingdings" pitchFamily="2" charset="2"/>
              <a:buChar char="§"/>
            </a:pPr>
            <a:r>
              <a:rPr lang="ko-KR" altLang="en-US" sz="110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시민국과</a:t>
            </a:r>
            <a:r>
              <a:rPr lang="ko-KR" altLang="en-US" sz="11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안전산업국 인력이 전체의 </a:t>
            </a:r>
            <a:r>
              <a:rPr lang="en-US" altLang="ko-KR" sz="11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55%</a:t>
            </a:r>
            <a:r>
              <a:rPr lang="ko-KR" altLang="en-US" sz="11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를 구성하고 있음</a:t>
            </a:r>
            <a:endParaRPr lang="en-US" altLang="ko-KR" sz="11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pPr marL="87313" indent="-87313">
              <a:lnSpc>
                <a:spcPct val="120000"/>
              </a:lnSpc>
              <a:spcAft>
                <a:spcPts val="600"/>
              </a:spcAft>
              <a:buFont typeface="Wingdings" pitchFamily="2" charset="2"/>
              <a:buChar char="§"/>
            </a:pPr>
            <a:r>
              <a:rPr lang="ko-KR" altLang="en-US" sz="11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소속기관의 경우 보건소</a:t>
            </a:r>
            <a:r>
              <a:rPr lang="en-US" altLang="ko-KR" sz="11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, </a:t>
            </a:r>
            <a:r>
              <a:rPr lang="ko-KR" altLang="en-US" sz="11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농업기술센터</a:t>
            </a:r>
            <a:r>
              <a:rPr lang="en-US" altLang="ko-KR" sz="11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, </a:t>
            </a:r>
            <a:r>
              <a:rPr lang="ko-KR" altLang="en-US" sz="11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사업소가 유사한 규모를 보임</a:t>
            </a:r>
            <a:endParaRPr lang="en-US" altLang="ko-KR" sz="11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401289" y="1667806"/>
            <a:ext cx="360000" cy="224829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ts val="1500"/>
              </a:lnSpc>
              <a:buNone/>
            </a:pPr>
            <a:r>
              <a:rPr lang="ko-KR" altLang="en-US" sz="14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본청</a:t>
            </a:r>
          </a:p>
        </p:txBody>
      </p:sp>
      <p:sp>
        <p:nvSpPr>
          <p:cNvPr id="6" name="AutoShape 12"/>
          <p:cNvSpPr>
            <a:spLocks noChangeArrowheads="1"/>
          </p:cNvSpPr>
          <p:nvPr/>
        </p:nvSpPr>
        <p:spPr bwMode="auto">
          <a:xfrm>
            <a:off x="5532059" y="4425208"/>
            <a:ext cx="3960000" cy="379779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ts val="1500"/>
              </a:lnSpc>
            </a:pPr>
            <a:r>
              <a:rPr lang="ko-KR" altLang="en-US" sz="14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시사점</a:t>
            </a: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gray">
          <a:xfrm>
            <a:off x="4503734" y="1760503"/>
            <a:ext cx="792000" cy="189889"/>
          </a:xfrm>
          <a:prstGeom prst="rect">
            <a:avLst/>
          </a:prstGeom>
          <a:noFill/>
          <a:ln w="6350" algn="ctr">
            <a:noFill/>
            <a:miter lim="800000"/>
            <a:headEnd/>
            <a:tailEnd/>
          </a:ln>
        </p:spPr>
        <p:txBody>
          <a:bodyPr wrap="square" lIns="0" tIns="0" rIns="0" bIns="0">
            <a:noAutofit/>
          </a:bodyPr>
          <a:lstStyle/>
          <a:p>
            <a:pPr marL="87313" indent="-87313" algn="ctr">
              <a:buFont typeface="Wingdings" pitchFamily="2" charset="2"/>
              <a:buNone/>
            </a:pPr>
            <a:r>
              <a:rPr kumimoji="1" lang="en-US" altLang="ko-KR" sz="105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kumimoji="1" lang="ko-KR" altLang="en-US" sz="105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단위 </a:t>
            </a:r>
            <a:r>
              <a:rPr kumimoji="1" lang="en-US" altLang="ko-KR" sz="105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: </a:t>
            </a:r>
            <a:r>
              <a:rPr kumimoji="1" lang="ko-KR" altLang="en-US" sz="105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명</a:t>
            </a:r>
            <a:r>
              <a:rPr kumimoji="1" lang="en-US" altLang="ko-KR" sz="105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  <a:endParaRPr kumimoji="1" lang="en-US" altLang="ko-KR" sz="105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aphicFrame>
        <p:nvGraphicFramePr>
          <p:cNvPr id="9" name="차트 8"/>
          <p:cNvGraphicFramePr/>
          <p:nvPr>
            <p:extLst/>
          </p:nvPr>
        </p:nvGraphicFramePr>
        <p:xfrm>
          <a:off x="5503866" y="1685140"/>
          <a:ext cx="3960000" cy="26583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2" name="차트 11"/>
          <p:cNvGraphicFramePr/>
          <p:nvPr>
            <p:extLst/>
          </p:nvPr>
        </p:nvGraphicFramePr>
        <p:xfrm>
          <a:off x="755328" y="4021389"/>
          <a:ext cx="4605662" cy="22406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3" name="직사각형 12"/>
          <p:cNvSpPr/>
          <p:nvPr/>
        </p:nvSpPr>
        <p:spPr>
          <a:xfrm>
            <a:off x="403558" y="4021389"/>
            <a:ext cx="360000" cy="224829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ts val="1500"/>
              </a:lnSpc>
            </a:pPr>
            <a:r>
              <a:rPr lang="ko-KR" altLang="en-US" sz="1400" dirty="0" smtClean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소속기관</a:t>
            </a:r>
          </a:p>
        </p:txBody>
      </p:sp>
      <p:sp>
        <p:nvSpPr>
          <p:cNvPr id="14" name="Text Box 7"/>
          <p:cNvSpPr txBox="1">
            <a:spLocks noChangeArrowheads="1"/>
          </p:cNvSpPr>
          <p:nvPr/>
        </p:nvSpPr>
        <p:spPr bwMode="gray">
          <a:xfrm>
            <a:off x="4503734" y="4096752"/>
            <a:ext cx="792000" cy="189889"/>
          </a:xfrm>
          <a:prstGeom prst="rect">
            <a:avLst/>
          </a:prstGeom>
          <a:noFill/>
          <a:ln w="6350" algn="ctr">
            <a:noFill/>
            <a:miter lim="800000"/>
            <a:headEnd/>
            <a:tailEnd/>
          </a:ln>
        </p:spPr>
        <p:txBody>
          <a:bodyPr wrap="square" lIns="0" tIns="0" rIns="0" bIns="0">
            <a:noAutofit/>
          </a:bodyPr>
          <a:lstStyle/>
          <a:p>
            <a:pPr marL="87313" indent="-87313" algn="ctr">
              <a:buFont typeface="Wingdings" pitchFamily="2" charset="2"/>
              <a:buNone/>
            </a:pPr>
            <a:r>
              <a:rPr kumimoji="1" lang="en-US" altLang="ko-KR" sz="105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kumimoji="1" lang="ko-KR" altLang="en-US" sz="105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단위 </a:t>
            </a:r>
            <a:r>
              <a:rPr kumimoji="1" lang="en-US" altLang="ko-KR" sz="105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: </a:t>
            </a:r>
            <a:r>
              <a:rPr kumimoji="1" lang="ko-KR" altLang="en-US" sz="105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명</a:t>
            </a:r>
            <a:r>
              <a:rPr kumimoji="1" lang="en-US" altLang="ko-KR" sz="105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  <a:endParaRPr kumimoji="1" lang="en-US" altLang="ko-KR" sz="105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5" name="내용 개체 틀 2"/>
          <p:cNvSpPr txBox="1">
            <a:spLocks/>
          </p:cNvSpPr>
          <p:nvPr/>
        </p:nvSpPr>
        <p:spPr>
          <a:xfrm>
            <a:off x="273000" y="693225"/>
            <a:ext cx="9360000" cy="38779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공주시의 본청과 기타 조직과의 비율은 다음과 같음</a:t>
            </a:r>
          </a:p>
        </p:txBody>
      </p:sp>
      <p:sp>
        <p:nvSpPr>
          <p:cNvPr id="16" name="Text Box 10"/>
          <p:cNvSpPr txBox="1">
            <a:spLocks noChangeArrowheads="1"/>
          </p:cNvSpPr>
          <p:nvPr/>
        </p:nvSpPr>
        <p:spPr bwMode="auto">
          <a:xfrm>
            <a:off x="355678" y="6418384"/>
            <a:ext cx="3954380" cy="153888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r>
              <a:rPr kumimoji="1" lang="en-US" altLang="ko-KR" sz="1000" dirty="0" smtClean="0">
                <a:latin typeface="+mn-ea"/>
              </a:rPr>
              <a:t>※ Source: </a:t>
            </a:r>
            <a:r>
              <a:rPr kumimoji="1" lang="ko-KR" altLang="en-US" sz="1000" dirty="0" smtClean="0">
                <a:latin typeface="+mn-ea"/>
              </a:rPr>
              <a:t>공주시청 내부 자료</a:t>
            </a:r>
            <a:endParaRPr kumimoji="1" lang="en-US" altLang="ko-KR" sz="1000" dirty="0" smtClean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219214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3" name="차트 102"/>
          <p:cNvGraphicFramePr/>
          <p:nvPr>
            <p:extLst/>
          </p:nvPr>
        </p:nvGraphicFramePr>
        <p:xfrm>
          <a:off x="4621210" y="1428735"/>
          <a:ext cx="4929222" cy="51435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5" name="내용 개체 틀 2"/>
          <p:cNvSpPr txBox="1">
            <a:spLocks/>
          </p:cNvSpPr>
          <p:nvPr/>
        </p:nvSpPr>
        <p:spPr>
          <a:xfrm>
            <a:off x="273000" y="689162"/>
            <a:ext cx="9360000" cy="6832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공주시청은 보건과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청소과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인사담당관실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순으로 인력 비중이 높으며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본청만을 기준으로 할 경우 </a:t>
            </a:r>
            <a:r>
              <a:rPr kumimoji="1" lang="ko-KR" altLang="en-US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청소과가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가장 높은 인력 비중을 유지하고 있음</a:t>
            </a:r>
            <a:endParaRPr kumimoji="1" lang="ko-KR" altLang="en-US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/>
        </p:nvGraphicFramePr>
        <p:xfrm>
          <a:off x="380968" y="1432487"/>
          <a:ext cx="3929090" cy="5139797"/>
        </p:xfrm>
        <a:graphic>
          <a:graphicData uri="http://schemas.openxmlformats.org/drawingml/2006/table">
            <a:tbl>
              <a:tblPr/>
              <a:tblGrid>
                <a:gridCol w="2622804"/>
                <a:gridCol w="1306286"/>
              </a:tblGrid>
              <a:tr h="139067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 dirty="0">
                          <a:solidFill>
                            <a:srgbClr val="FFFFFF"/>
                          </a:solidFill>
                          <a:latin typeface="맑은 고딕"/>
                        </a:rPr>
                        <a:t>소속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5406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b="0" i="0" u="none" strike="noStrike">
                          <a:solidFill>
                            <a:srgbClr val="FFFFFF"/>
                          </a:solidFill>
                          <a:latin typeface="맑은 고딕"/>
                        </a:rPr>
                        <a:t>현원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54061"/>
                    </a:solidFill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보건과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청소과</a:t>
                      </a:r>
                      <a:r>
                        <a:rPr lang="ko-KR" altLang="en-US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인사담당관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세무과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복지과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안전관리과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수도과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사회과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회계과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건설과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교통과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관관경영사업소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허가과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기획담당관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정보감사담당관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토지과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농업과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시정담당관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민원과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산림과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건강과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관광과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경제과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의회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환경과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기술보급과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공공시설관리소장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도시재생과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도</a:t>
                      </a:r>
                      <a:r>
                        <a:rPr lang="en-US" altLang="ko-KR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촌과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문화재과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시립도서관장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축산과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문화체육과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농촌진흥과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287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공공개발사업과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8D8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8484347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9" name="제목 3"/>
          <p:cNvSpPr txBox="1">
            <a:spLocks/>
          </p:cNvSpPr>
          <p:nvPr/>
        </p:nvSpPr>
        <p:spPr>
          <a:xfrm>
            <a:off x="57116" y="143344"/>
            <a:ext cx="3841116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9. </a:t>
            </a:r>
            <a:r>
              <a:rPr lang="ko-KR" altLang="en-US" dirty="0" smtClean="0">
                <a:latin typeface="맑은 고딕" panose="020B0503020000020004" pitchFamily="50" charset="-127"/>
              </a:rPr>
              <a:t>인력구성 현황</a:t>
            </a:r>
            <a:r>
              <a:rPr lang="en-US" altLang="ko-KR" dirty="0" smtClean="0">
                <a:latin typeface="맑은 고딕" panose="020B0503020000020004" pitchFamily="50" charset="-127"/>
              </a:rPr>
              <a:t>(</a:t>
            </a:r>
            <a:r>
              <a:rPr lang="ko-KR" altLang="en-US" dirty="0" err="1" smtClean="0">
                <a:latin typeface="맑은 고딕" panose="020B0503020000020004" pitchFamily="50" charset="-127"/>
              </a:rPr>
              <a:t>조직별</a:t>
            </a:r>
            <a:r>
              <a:rPr lang="ko-KR" altLang="en-US" dirty="0" smtClean="0">
                <a:latin typeface="맑은 고딕" panose="020B0503020000020004" pitchFamily="50" charset="-127"/>
              </a:rPr>
              <a:t> 비중</a:t>
            </a:r>
            <a:r>
              <a:rPr lang="en-US" altLang="ko-KR" dirty="0" smtClean="0">
                <a:latin typeface="맑은 고딕" panose="020B0503020000020004" pitchFamily="50" charset="-127"/>
              </a:rPr>
              <a:t>)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10" name="Text Box 10"/>
          <p:cNvSpPr txBox="1">
            <a:spLocks noChangeArrowheads="1"/>
          </p:cNvSpPr>
          <p:nvPr/>
        </p:nvSpPr>
        <p:spPr bwMode="auto">
          <a:xfrm>
            <a:off x="5499214" y="6193057"/>
            <a:ext cx="3954380" cy="307777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pPr algn="r"/>
            <a:r>
              <a:rPr kumimoji="1" lang="en-US" altLang="ko-KR" sz="1000" dirty="0" smtClean="0">
                <a:latin typeface="+mn-ea"/>
              </a:rPr>
              <a:t>※ Source: </a:t>
            </a:r>
            <a:r>
              <a:rPr kumimoji="1" lang="ko-KR" altLang="en-US" sz="1000" dirty="0" smtClean="0">
                <a:latin typeface="+mn-ea"/>
              </a:rPr>
              <a:t>공주시청 내부 자료 </a:t>
            </a:r>
            <a:endParaRPr kumimoji="1" lang="en-US" altLang="ko-KR" sz="1000" dirty="0" smtClean="0">
              <a:latin typeface="+mn-ea"/>
            </a:endParaRPr>
          </a:p>
          <a:p>
            <a:pPr algn="r"/>
            <a:r>
              <a:rPr kumimoji="1" lang="en-US" altLang="ko-KR" sz="1000" dirty="0" smtClean="0">
                <a:latin typeface="+mn-ea"/>
              </a:rPr>
              <a:t>(</a:t>
            </a:r>
            <a:r>
              <a:rPr kumimoji="1" lang="ko-KR" altLang="en-US" sz="1000" dirty="0" smtClean="0">
                <a:latin typeface="+mn-ea"/>
              </a:rPr>
              <a:t>휴직</a:t>
            </a:r>
            <a:r>
              <a:rPr kumimoji="1" lang="en-US" altLang="ko-KR" sz="1000" dirty="0" smtClean="0">
                <a:latin typeface="+mn-ea"/>
              </a:rPr>
              <a:t>, </a:t>
            </a:r>
            <a:r>
              <a:rPr kumimoji="1" lang="ko-KR" altLang="en-US" sz="1000" dirty="0" smtClean="0">
                <a:latin typeface="+mn-ea"/>
              </a:rPr>
              <a:t>파견제외 직원명부</a:t>
            </a:r>
            <a:r>
              <a:rPr kumimoji="1" lang="en-US" altLang="ko-KR" sz="1000" dirty="0" smtClean="0">
                <a:latin typeface="+mn-ea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5045962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Box 7"/>
          <p:cNvSpPr txBox="1">
            <a:spLocks noChangeArrowheads="1"/>
          </p:cNvSpPr>
          <p:nvPr/>
        </p:nvSpPr>
        <p:spPr bwMode="gray">
          <a:xfrm>
            <a:off x="5297490" y="2190300"/>
            <a:ext cx="792000" cy="180000"/>
          </a:xfrm>
          <a:prstGeom prst="rect">
            <a:avLst/>
          </a:prstGeom>
          <a:noFill/>
          <a:ln w="6350" algn="ctr">
            <a:noFill/>
            <a:miter lim="800000"/>
            <a:headEnd/>
            <a:tailEnd/>
          </a:ln>
        </p:spPr>
        <p:txBody>
          <a:bodyPr wrap="square" lIns="0" tIns="0" rIns="0" bIns="0">
            <a:noAutofit/>
          </a:bodyPr>
          <a:lstStyle/>
          <a:p>
            <a:pPr marL="87313" indent="-87313" algn="ctr">
              <a:buFont typeface="Wingdings" pitchFamily="2" charset="2"/>
              <a:buNone/>
            </a:pPr>
            <a:r>
              <a:rPr kumimoji="1" lang="en-US" altLang="ko-KR" sz="105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kumimoji="1" lang="ko-KR" altLang="en-US" sz="105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단위 </a:t>
            </a:r>
            <a:r>
              <a:rPr kumimoji="1" lang="en-US" altLang="ko-KR" sz="105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: </a:t>
            </a:r>
            <a:r>
              <a:rPr kumimoji="1" lang="ko-KR" altLang="en-US" sz="105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명</a:t>
            </a:r>
            <a:r>
              <a:rPr kumimoji="1" lang="en-US" altLang="ko-KR" sz="105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  <a:endParaRPr kumimoji="1" lang="en-US" altLang="ko-KR" sz="105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9" name="Rectangle 57"/>
          <p:cNvSpPr>
            <a:spLocks noChangeArrowheads="1"/>
          </p:cNvSpPr>
          <p:nvPr/>
        </p:nvSpPr>
        <p:spPr bwMode="gray">
          <a:xfrm>
            <a:off x="328613" y="2071678"/>
            <a:ext cx="5760000" cy="4129630"/>
          </a:xfrm>
          <a:prstGeom prst="rect">
            <a:avLst/>
          </a:prstGeom>
          <a:noFill/>
          <a:ln w="6350" algn="ctr">
            <a:solidFill>
              <a:schemeClr val="tx1"/>
            </a:solidFill>
            <a:miter lim="800000"/>
            <a:headEnd type="none" w="med" len="sm"/>
            <a:tailEnd type="none" w="med" len="sm"/>
          </a:ln>
        </p:spPr>
        <p:txBody>
          <a:bodyPr wrap="square" lIns="0" tIns="0" rIns="0" bIns="0" anchor="ctr">
            <a:noAutofit/>
          </a:bodyPr>
          <a:lstStyle/>
          <a:p>
            <a:pPr algn="ctr"/>
            <a:endParaRPr lang="ko-KR" altLang="en-US" sz="1200" b="1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78" name="AutoShape 24"/>
          <p:cNvSpPr>
            <a:spLocks noChangeArrowheads="1"/>
          </p:cNvSpPr>
          <p:nvPr/>
        </p:nvSpPr>
        <p:spPr bwMode="auto">
          <a:xfrm rot="5400000">
            <a:off x="4770478" y="4038625"/>
            <a:ext cx="3221038" cy="287276"/>
          </a:xfrm>
          <a:prstGeom prst="triangle">
            <a:avLst>
              <a:gd name="adj" fmla="val 50000"/>
            </a:avLst>
          </a:prstGeom>
          <a:gradFill rotWithShape="1">
            <a:gsLst>
              <a:gs pos="0">
                <a:srgbClr val="767676"/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>
              <a:buFont typeface="Wingdings" pitchFamily="2" charset="2"/>
              <a:buNone/>
            </a:pPr>
            <a:endParaRPr lang="ko-KR" altLang="en-US" sz="1400" b="1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0" name="Text Box 42"/>
          <p:cNvSpPr txBox="1">
            <a:spLocks noChangeArrowheads="1"/>
          </p:cNvSpPr>
          <p:nvPr/>
        </p:nvSpPr>
        <p:spPr bwMode="auto">
          <a:xfrm>
            <a:off x="6738950" y="2151308"/>
            <a:ext cx="2829047" cy="4050000"/>
          </a:xfrm>
          <a:prstGeom prst="rect">
            <a:avLst/>
          </a:prstGeom>
          <a:noFill/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lIns="18000" rIns="18000" anchor="ctr"/>
          <a:lstStyle/>
          <a:p>
            <a:pPr marL="185738" indent="-100013" fontAlgn="ctr" latinLnBrk="0">
              <a:lnSpc>
                <a:spcPct val="120000"/>
              </a:lnSpc>
              <a:spcBef>
                <a:spcPts val="600"/>
              </a:spcBef>
              <a:buFont typeface="Arial" pitchFamily="34" charset="0"/>
              <a:buChar char="•"/>
            </a:pPr>
            <a:r>
              <a:rPr kumimoji="1" lang="ko-KR" altLang="en-US" sz="12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공주시청의 인력구조는 </a:t>
            </a:r>
            <a:r>
              <a:rPr kumimoji="1" lang="en-US" altLang="ko-KR" sz="12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6</a:t>
            </a:r>
            <a:r>
              <a:rPr kumimoji="1" lang="ko-KR" altLang="en-US" sz="12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급</a:t>
            </a:r>
            <a:r>
              <a:rPr kumimoji="1" lang="en-US" altLang="ko-KR" sz="12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(227</a:t>
            </a:r>
            <a:r>
              <a:rPr kumimoji="1" lang="ko-KR" altLang="en-US" sz="12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명</a:t>
            </a:r>
            <a:r>
              <a:rPr kumimoji="1" lang="en-US" altLang="ko-KR" sz="12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  <a:r>
              <a:rPr kumimoji="1" lang="en-US" altLang="ko-KR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</a:t>
            </a:r>
            <a:r>
              <a:rPr kumimoji="1"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kumimoji="1" lang="en-US" altLang="ko-KR" sz="12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7</a:t>
            </a:r>
            <a:r>
              <a:rPr kumimoji="1" lang="ko-KR" altLang="en-US" sz="12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급</a:t>
            </a:r>
            <a:r>
              <a:rPr kumimoji="1" lang="en-US" altLang="ko-KR" sz="12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(261</a:t>
            </a:r>
            <a:r>
              <a:rPr kumimoji="1" lang="ko-KR" altLang="en-US" sz="12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명 </a:t>
            </a:r>
            <a:r>
              <a:rPr kumimoji="1" lang="en-US" altLang="ko-KR" sz="12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- </a:t>
            </a:r>
            <a:r>
              <a:rPr kumimoji="1" lang="ko-KR" altLang="en-US" sz="1200" b="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현원기준</a:t>
            </a:r>
            <a:r>
              <a:rPr kumimoji="1" lang="en-US" altLang="ko-KR" sz="12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  <a:r>
              <a:rPr kumimoji="1" lang="ko-KR" altLang="en-US" sz="12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이 </a:t>
            </a:r>
            <a:r>
              <a:rPr lang="en-US" altLang="ko-KR" sz="12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8</a:t>
            </a:r>
            <a:r>
              <a:rPr lang="ko-KR" altLang="en-US" sz="12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급보</a:t>
            </a:r>
            <a:r>
              <a:rPr kumimoji="1" lang="ko-KR" altLang="en-US" sz="12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다 </a:t>
            </a:r>
            <a:r>
              <a:rPr kumimoji="1" lang="ko-KR" altLang="en-US" sz="12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두터운 </a:t>
            </a:r>
            <a:r>
              <a:rPr kumimoji="1" lang="ko-KR" altLang="en-US" sz="1200" b="0" dirty="0" err="1">
                <a:latin typeface="맑은 고딕" panose="020B0503020000020004" pitchFamily="50" charset="-127"/>
                <a:ea typeface="맑은 고딕" panose="020B0503020000020004" pitchFamily="50" charset="-127"/>
              </a:rPr>
              <a:t>항아리형으로</a:t>
            </a:r>
            <a:r>
              <a:rPr kumimoji="1" lang="ko-KR" altLang="en-US" sz="12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 조직정체기의 구조적 특성을 </a:t>
            </a:r>
            <a:r>
              <a:rPr kumimoji="1" lang="ko-KR" altLang="en-US" sz="12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보임</a:t>
            </a:r>
            <a:endParaRPr kumimoji="1" lang="en-US" altLang="ko-KR" sz="1200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185738" indent="-100013" fontAlgn="ctr" latinLnBrk="0">
              <a:lnSpc>
                <a:spcPct val="120000"/>
              </a:lnSpc>
              <a:spcBef>
                <a:spcPts val="600"/>
              </a:spcBef>
              <a:buFont typeface="Arial" pitchFamily="34" charset="0"/>
              <a:buChar char="•"/>
            </a:pPr>
            <a:r>
              <a:rPr lang="ko-KR" altLang="en-US" sz="12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이 구조가 </a:t>
            </a:r>
            <a:r>
              <a:rPr kumimoji="1" lang="ko-KR" altLang="en-US" sz="12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지속될 </a:t>
            </a:r>
            <a:r>
              <a:rPr kumimoji="1" lang="ko-KR" altLang="en-US" sz="12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경우</a:t>
            </a:r>
            <a:r>
              <a:rPr kumimoji="1" lang="en-US" altLang="ko-KR" sz="12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sz="1200" b="0" dirty="0" err="1">
                <a:latin typeface="맑은 고딕" panose="020B0503020000020004" pitchFamily="50" charset="-127"/>
                <a:ea typeface="맑은 고딕" panose="020B0503020000020004" pitchFamily="50" charset="-127"/>
              </a:rPr>
              <a:t>고직급화로</a:t>
            </a:r>
            <a:r>
              <a:rPr kumimoji="1" lang="ko-KR" altLang="en-US" sz="12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 인한 인건비 부담</a:t>
            </a:r>
            <a:r>
              <a:rPr kumimoji="1" lang="en-US" altLang="ko-KR" sz="12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sz="12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신규인력 </a:t>
            </a:r>
            <a:r>
              <a:rPr kumimoji="1" lang="ko-KR" altLang="en-US" sz="12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수혈저조로 </a:t>
            </a:r>
            <a:r>
              <a:rPr kumimoji="1" lang="ko-KR" altLang="en-US" sz="12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인한 조직기동력 저하</a:t>
            </a:r>
            <a:r>
              <a:rPr kumimoji="1" lang="en-US" altLang="ko-KR" sz="12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sz="12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승진비전 제약 등의 다양한 현상이 나타날 수 </a:t>
            </a:r>
            <a:r>
              <a:rPr kumimoji="1" lang="ko-KR" altLang="en-US" sz="12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있음</a:t>
            </a:r>
            <a:endParaRPr kumimoji="1" lang="en-US" altLang="ko-KR" sz="12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185738" indent="-100013" fontAlgn="ctr" latinLnBrk="0">
              <a:lnSpc>
                <a:spcPct val="120000"/>
              </a:lnSpc>
              <a:spcBef>
                <a:spcPts val="600"/>
              </a:spcBef>
              <a:buFont typeface="Arial" pitchFamily="34" charset="0"/>
              <a:buChar char="•"/>
            </a:pPr>
            <a:r>
              <a:rPr kumimoji="1" lang="en-US" altLang="ko-KR" sz="12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8</a:t>
            </a:r>
            <a:r>
              <a:rPr kumimoji="1" lang="ko-KR" altLang="en-US" sz="12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급 현원은 정원 대비 </a:t>
            </a:r>
            <a:r>
              <a:rPr kumimoji="1" lang="en-US" altLang="ko-KR" sz="12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54%</a:t>
            </a:r>
            <a:r>
              <a:rPr kumimoji="1"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수준에 머무르고 있음</a:t>
            </a:r>
            <a:endParaRPr kumimoji="1" lang="en-US" altLang="ko-KR" sz="1200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185738" indent="-100013" fontAlgn="ctr" latinLnBrk="0">
              <a:lnSpc>
                <a:spcPct val="120000"/>
              </a:lnSpc>
              <a:spcBef>
                <a:spcPts val="600"/>
              </a:spcBef>
              <a:buFont typeface="Arial" pitchFamily="34" charset="0"/>
              <a:buChar char="•"/>
            </a:pPr>
            <a:r>
              <a:rPr kumimoji="1" lang="ko-KR" altLang="en-US" sz="12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참고로 </a:t>
            </a:r>
            <a:r>
              <a:rPr kumimoji="1" lang="ko-KR" altLang="en-US" sz="12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연구직은 </a:t>
            </a:r>
            <a:r>
              <a:rPr kumimoji="1" lang="en-US" altLang="ko-KR" sz="12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5</a:t>
            </a:r>
            <a:r>
              <a:rPr kumimoji="1" lang="ko-KR" altLang="en-US" sz="12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명으로 전체 정원의 </a:t>
            </a:r>
            <a:r>
              <a:rPr kumimoji="1" lang="en-US" altLang="ko-KR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0.6</a:t>
            </a:r>
            <a:r>
              <a:rPr kumimoji="1" lang="en-US" altLang="ko-KR" sz="12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% </a:t>
            </a:r>
            <a:r>
              <a:rPr kumimoji="1" lang="ko-KR" altLang="en-US" sz="12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수준임</a:t>
            </a:r>
            <a:endParaRPr kumimoji="1" lang="en-US" altLang="ko-KR" sz="1200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185738" indent="-100013" fontAlgn="ctr" latinLnBrk="0">
              <a:lnSpc>
                <a:spcPct val="120000"/>
              </a:lnSpc>
              <a:spcBef>
                <a:spcPts val="600"/>
              </a:spcBef>
              <a:buFont typeface="Wingdings" pitchFamily="2" charset="2"/>
              <a:buNone/>
            </a:pPr>
            <a:r>
              <a:rPr kumimoji="1" lang="en-US" altLang="ko-KR" sz="1400" b="0" dirty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*</a:t>
            </a:r>
            <a:r>
              <a:rPr kumimoji="1" lang="ko-KR" altLang="en-US" sz="1400" b="0" dirty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참고 </a:t>
            </a:r>
            <a:r>
              <a:rPr kumimoji="1" lang="en-US" altLang="ko-KR" sz="1400" b="0" dirty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: </a:t>
            </a:r>
            <a:r>
              <a:rPr kumimoji="1" lang="ko-KR" altLang="en-US" sz="1400" b="0" dirty="0" err="1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고직급화</a:t>
            </a:r>
            <a:r>
              <a:rPr kumimoji="1" lang="ko-KR" altLang="en-US" sz="1400" b="0" dirty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/>
            </a:r>
            <a:br>
              <a:rPr kumimoji="1" lang="ko-KR" altLang="en-US" sz="1400" b="0" dirty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</a:br>
            <a:r>
              <a:rPr kumimoji="1" lang="en-US" altLang="ko-KR" sz="1400" b="0" dirty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kumimoji="1" lang="ko-KR" altLang="en-US" sz="1400" b="0" dirty="0" err="1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고직급의</a:t>
            </a:r>
            <a:r>
              <a:rPr kumimoji="1" lang="ko-KR" altLang="en-US" sz="1400" b="0" dirty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인력비중이 높아지는 현상</a:t>
            </a:r>
            <a:r>
              <a:rPr kumimoji="1" lang="en-US" altLang="ko-KR" sz="1400" b="0" dirty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  <a:endParaRPr kumimoji="1" lang="en-US" altLang="ko-KR" sz="1050" b="0" dirty="0">
              <a:solidFill>
                <a:srgbClr val="C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3" name="Text Box 6"/>
          <p:cNvSpPr txBox="1">
            <a:spLocks noChangeArrowheads="1"/>
          </p:cNvSpPr>
          <p:nvPr/>
        </p:nvSpPr>
        <p:spPr bwMode="auto">
          <a:xfrm>
            <a:off x="6738950" y="1785926"/>
            <a:ext cx="2829047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>
            <a:defPPr>
              <a:defRPr lang="ko-KR"/>
            </a:defPPr>
            <a:lvl1pPr algn="ctr" latinLnBrk="0">
              <a:buFont typeface="Wingdings" pitchFamily="2" charset="2"/>
              <a:buNone/>
              <a:defRPr>
                <a:solidFill>
                  <a:prstClr val="white"/>
                </a:solidFill>
                <a:latin typeface="+mn-ea"/>
                <a:ea typeface="+mn-ea"/>
              </a:defRPr>
            </a:lvl1pPr>
          </a:lstStyle>
          <a:p>
            <a:pPr latinLnBrk="1">
              <a:lnSpc>
                <a:spcPts val="1500"/>
              </a:lnSpc>
            </a:pPr>
            <a:r>
              <a:rPr lang="ko-KR" altLang="en-US" sz="14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시사점</a:t>
            </a:r>
          </a:p>
        </p:txBody>
      </p:sp>
      <p:sp>
        <p:nvSpPr>
          <p:cNvPr id="85" name="직사각형 84"/>
          <p:cNvSpPr/>
          <p:nvPr/>
        </p:nvSpPr>
        <p:spPr>
          <a:xfrm>
            <a:off x="333597" y="1785926"/>
            <a:ext cx="5760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ts val="1500"/>
              </a:lnSpc>
              <a:buFont typeface="Wingdings" pitchFamily="2" charset="2"/>
              <a:buNone/>
            </a:pPr>
            <a:r>
              <a:rPr lang="ko-KR" altLang="en-US" sz="14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직급별 인원 비교 </a:t>
            </a:r>
            <a:r>
              <a:rPr lang="en-US" altLang="ko-KR" sz="14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14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정원 </a:t>
            </a:r>
            <a:r>
              <a:rPr lang="en-US" altLang="ko-KR" sz="14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VS </a:t>
            </a:r>
            <a:r>
              <a:rPr lang="ko-KR" altLang="en-US" sz="14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현원</a:t>
            </a:r>
            <a:r>
              <a:rPr lang="en-US" altLang="ko-KR" sz="14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</a:p>
        </p:txBody>
      </p:sp>
      <p:sp>
        <p:nvSpPr>
          <p:cNvPr id="79" name="TextBox 78"/>
          <p:cNvSpPr txBox="1"/>
          <p:nvPr/>
        </p:nvSpPr>
        <p:spPr>
          <a:xfrm>
            <a:off x="8484347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6" name="제목 3"/>
          <p:cNvSpPr txBox="1">
            <a:spLocks/>
          </p:cNvSpPr>
          <p:nvPr/>
        </p:nvSpPr>
        <p:spPr>
          <a:xfrm>
            <a:off x="57116" y="143344"/>
            <a:ext cx="4354077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9. </a:t>
            </a:r>
            <a:r>
              <a:rPr lang="ko-KR" altLang="en-US" dirty="0" smtClean="0">
                <a:latin typeface="맑은 고딕" panose="020B0503020000020004" pitchFamily="50" charset="-127"/>
              </a:rPr>
              <a:t>인력구성 현황</a:t>
            </a:r>
            <a:r>
              <a:rPr lang="en-US" altLang="ko-KR" dirty="0" smtClean="0">
                <a:latin typeface="맑은 고딕" panose="020B0503020000020004" pitchFamily="50" charset="-127"/>
              </a:rPr>
              <a:t>(</a:t>
            </a:r>
            <a:r>
              <a:rPr lang="ko-KR" altLang="en-US" dirty="0" smtClean="0">
                <a:latin typeface="맑은 고딕" panose="020B0503020000020004" pitchFamily="50" charset="-127"/>
              </a:rPr>
              <a:t>직급별</a:t>
            </a:r>
            <a:r>
              <a:rPr lang="en-US" altLang="ko-KR" dirty="0" smtClean="0">
                <a:latin typeface="맑은 고딕" panose="020B0503020000020004" pitchFamily="50" charset="-127"/>
              </a:rPr>
              <a:t> </a:t>
            </a:r>
            <a:r>
              <a:rPr lang="ko-KR" altLang="en-US" dirty="0" smtClean="0">
                <a:latin typeface="맑은 고딕" panose="020B0503020000020004" pitchFamily="50" charset="-127"/>
              </a:rPr>
              <a:t>구성현황</a:t>
            </a:r>
            <a:r>
              <a:rPr lang="en-US" altLang="ko-KR" dirty="0" smtClean="0">
                <a:latin typeface="맑은 고딕" panose="020B0503020000020004" pitchFamily="50" charset="-127"/>
              </a:rPr>
              <a:t>)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graphicFrame>
        <p:nvGraphicFramePr>
          <p:cNvPr id="73" name="차트 72"/>
          <p:cNvGraphicFramePr/>
          <p:nvPr>
            <p:extLst/>
          </p:nvPr>
        </p:nvGraphicFramePr>
        <p:xfrm>
          <a:off x="506382" y="2269844"/>
          <a:ext cx="5581664" cy="37862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4" name="내용 개체 틀 2"/>
          <p:cNvSpPr txBox="1">
            <a:spLocks/>
          </p:cNvSpPr>
          <p:nvPr/>
        </p:nvSpPr>
        <p:spPr>
          <a:xfrm>
            <a:off x="273000" y="689162"/>
            <a:ext cx="9360000" cy="97872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공주시청의 인력구조는 </a:t>
            </a:r>
            <a:r>
              <a:rPr kumimoji="1" lang="ko-KR" altLang="en-US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항아리형으로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6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급과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7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급 인력이 가장 많이 분포하며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향후 이러한 인력구조가 계속될 경우 </a:t>
            </a:r>
            <a:r>
              <a:rPr kumimoji="1" lang="ko-KR" altLang="en-US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고직급화에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따른 고임금구조화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부문별 인사적체현상 등이 발생하여 인력활용의 </a:t>
            </a:r>
            <a:r>
              <a:rPr kumimoji="1" lang="ko-KR" altLang="en-US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선순환이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어려울 수 있음</a:t>
            </a:r>
            <a:endParaRPr kumimoji="1" lang="ko-KR" altLang="en-US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5" name="Text Box 10"/>
          <p:cNvSpPr txBox="1">
            <a:spLocks noChangeArrowheads="1"/>
          </p:cNvSpPr>
          <p:nvPr/>
        </p:nvSpPr>
        <p:spPr bwMode="auto">
          <a:xfrm>
            <a:off x="368268" y="6215082"/>
            <a:ext cx="3954380" cy="230832"/>
          </a:xfrm>
          <a:prstGeom prst="rect">
            <a:avLst/>
          </a:prstGeom>
          <a:noFill/>
          <a:ln w="6350" algn="ctr">
            <a:noFill/>
            <a:miter lim="800000"/>
            <a:headEnd type="none" w="med" len="sm"/>
            <a:tailEnd type="none" w="med" len="sm"/>
          </a:ln>
        </p:spPr>
        <p:txBody>
          <a:bodyPr>
            <a:spAutoFit/>
          </a:bodyPr>
          <a:lstStyle/>
          <a:p>
            <a:pPr marL="87313" indent="-87313">
              <a:spcBef>
                <a:spcPct val="50000"/>
              </a:spcBef>
            </a:pPr>
            <a:r>
              <a:rPr lang="en-US" altLang="ko-KR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※ Source: </a:t>
            </a:r>
            <a:r>
              <a:rPr lang="ko-KR" altLang="en-US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공주시청 내부 자료 </a:t>
            </a:r>
            <a:r>
              <a:rPr lang="en-US" altLang="ko-KR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휴직</a:t>
            </a:r>
            <a:r>
              <a:rPr lang="en-US" altLang="ko-KR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파견제외 직원명부</a:t>
            </a:r>
            <a:r>
              <a:rPr lang="en-US" altLang="ko-KR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</a:p>
        </p:txBody>
      </p:sp>
      <p:sp>
        <p:nvSpPr>
          <p:cNvPr id="2" name="직사각형 1"/>
          <p:cNvSpPr/>
          <p:nvPr/>
        </p:nvSpPr>
        <p:spPr>
          <a:xfrm>
            <a:off x="781981" y="3467637"/>
            <a:ext cx="4680520" cy="360040"/>
          </a:xfrm>
          <a:prstGeom prst="rect">
            <a:avLst/>
          </a:prstGeom>
          <a:noFill/>
          <a:ln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 smtClean="0"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896569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ectangle 89"/>
          <p:cNvSpPr>
            <a:spLocks noChangeArrowheads="1"/>
          </p:cNvSpPr>
          <p:nvPr/>
        </p:nvSpPr>
        <p:spPr bwMode="auto">
          <a:xfrm>
            <a:off x="5764218" y="4147204"/>
            <a:ext cx="3780000" cy="2220278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90000" tIns="46800" rIns="90000" bIns="46800" anchor="ctr"/>
          <a:lstStyle/>
          <a:p>
            <a:pPr marL="88900" indent="-88900" latinLnBrk="0">
              <a:lnSpc>
                <a:spcPct val="120000"/>
              </a:lnSpc>
              <a:spcBef>
                <a:spcPts val="0"/>
              </a:spcBef>
              <a:spcAft>
                <a:spcPts val="1200"/>
              </a:spcAft>
              <a:buFont typeface="Wingdings" pitchFamily="2" charset="2"/>
              <a:buChar char="§"/>
            </a:pP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본청은 </a:t>
            </a:r>
            <a:r>
              <a:rPr lang="en-US" altLang="ko-KR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6</a:t>
            </a: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급</a:t>
            </a:r>
            <a:r>
              <a:rPr lang="en-US" altLang="ko-KR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7</a:t>
            </a: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급 인력 비중이 전체의 </a:t>
            </a:r>
            <a:r>
              <a:rPr lang="en-US" altLang="ko-KR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76.02%</a:t>
            </a: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로  아주 높게 나타나</a:t>
            </a:r>
            <a:r>
              <a:rPr lang="en-US" altLang="ko-KR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급격한 항아리 형 구조를 띄고 있는 </a:t>
            </a:r>
            <a:r>
              <a:rPr lang="ko-KR" altLang="en-US" sz="120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것으로분석됨</a:t>
            </a:r>
            <a:endParaRPr lang="en-US" altLang="ko-KR" sz="12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20000"/>
              </a:lnSpc>
              <a:spcBef>
                <a:spcPts val="0"/>
              </a:spcBef>
              <a:spcAft>
                <a:spcPts val="1200"/>
              </a:spcAft>
              <a:buFont typeface="Wingdings" pitchFamily="2" charset="2"/>
              <a:buChar char="§"/>
            </a:pP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소속기관은 </a:t>
            </a:r>
            <a:r>
              <a:rPr lang="en-US" altLang="ko-KR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7</a:t>
            </a: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급의 비중이 </a:t>
            </a:r>
            <a:r>
              <a:rPr lang="en-US" altLang="ko-KR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39.89%</a:t>
            </a:r>
            <a:r>
              <a:rPr lang="ko-KR" altLang="en-US" sz="12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로 가장 높게 나타나고 있으며 본청과 마찬가지로 급격한 항아리 형태를 띄고 있어 향후 조직 활력 저하 및 개인 성장비전 한계 등의 인적자원 관리에 있어 문제가 야기될 수 있음</a:t>
            </a:r>
            <a:endParaRPr lang="ko-KR" altLang="en-US" sz="12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2" name="Text Box 6"/>
          <p:cNvSpPr txBox="1">
            <a:spLocks noChangeArrowheads="1"/>
          </p:cNvSpPr>
          <p:nvPr/>
        </p:nvSpPr>
        <p:spPr bwMode="auto">
          <a:xfrm>
            <a:off x="5763838" y="3787203"/>
            <a:ext cx="3780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>
            <a:defPPr>
              <a:defRPr lang="ko-KR"/>
            </a:defPPr>
            <a:lvl1pPr algn="ctr" latinLnBrk="0">
              <a:buFont typeface="Wingdings" pitchFamily="2" charset="2"/>
              <a:buNone/>
              <a:defRPr>
                <a:solidFill>
                  <a:prstClr val="white"/>
                </a:solidFill>
                <a:latin typeface="+mn-ea"/>
                <a:ea typeface="+mn-ea"/>
              </a:defRPr>
            </a:lvl1pPr>
          </a:lstStyle>
          <a:p>
            <a:pPr latinLnBrk="1">
              <a:lnSpc>
                <a:spcPts val="1500"/>
              </a:lnSpc>
              <a:buClr>
                <a:schemeClr val="bg2"/>
              </a:buClr>
              <a:buSzPct val="75000"/>
              <a:tabLst>
                <a:tab pos="287338" algn="l"/>
              </a:tabLst>
            </a:pPr>
            <a:r>
              <a:rPr lang="ko-KR" altLang="en-US" sz="14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시사점</a:t>
            </a:r>
          </a:p>
        </p:txBody>
      </p:sp>
      <p:sp>
        <p:nvSpPr>
          <p:cNvPr id="28" name="내용 개체 틀 2"/>
          <p:cNvSpPr txBox="1">
            <a:spLocks/>
          </p:cNvSpPr>
          <p:nvPr/>
        </p:nvSpPr>
        <p:spPr>
          <a:xfrm>
            <a:off x="273000" y="688956"/>
            <a:ext cx="9360000" cy="97872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직급별 인력구조는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본청은 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7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급의 </a:t>
            </a:r>
            <a:r>
              <a:rPr kumimoji="1" lang="ko-KR" altLang="en-US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인력 비중이 </a:t>
            </a:r>
            <a:r>
              <a:rPr kumimoji="1" lang="en-US" altLang="ko-KR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48.1%</a:t>
            </a:r>
            <a:r>
              <a:rPr kumimoji="1" lang="ko-KR" altLang="en-US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로 가장 높았고</a:t>
            </a:r>
            <a:r>
              <a:rPr kumimoji="1" lang="en-US" altLang="ko-KR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지원의 경우 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6</a:t>
            </a:r>
            <a:r>
              <a:rPr kumimoji="1" lang="ko-KR" altLang="en-US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급</a:t>
            </a:r>
            <a:r>
              <a:rPr kumimoji="1" lang="en-US" altLang="ko-KR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39.89%)</a:t>
            </a:r>
            <a:r>
              <a:rPr kumimoji="1" lang="ko-KR" altLang="en-US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의 비중이 높은 항아리형 구조로서 인사적체 현상이 예상됨으로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이로 </a:t>
            </a:r>
            <a:r>
              <a:rPr kumimoji="1" lang="ko-KR" altLang="en-US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인한 조직 활력 저하 및 개인 성장 비전 한계 등 인적자원 관리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문제점 발생 가능</a:t>
            </a:r>
            <a:endParaRPr kumimoji="1" lang="ko-KR" altLang="en-US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8484347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9" name="제목 3"/>
          <p:cNvSpPr txBox="1">
            <a:spLocks/>
          </p:cNvSpPr>
          <p:nvPr/>
        </p:nvSpPr>
        <p:spPr>
          <a:xfrm>
            <a:off x="57116" y="143344"/>
            <a:ext cx="4354077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9. </a:t>
            </a:r>
            <a:r>
              <a:rPr lang="ko-KR" altLang="en-US" dirty="0" smtClean="0">
                <a:latin typeface="맑은 고딕" panose="020B0503020000020004" pitchFamily="50" charset="-127"/>
              </a:rPr>
              <a:t>인력구성 현황</a:t>
            </a:r>
            <a:r>
              <a:rPr lang="en-US" altLang="ko-KR" dirty="0" smtClean="0">
                <a:latin typeface="맑은 고딕" panose="020B0503020000020004" pitchFamily="50" charset="-127"/>
              </a:rPr>
              <a:t>(</a:t>
            </a:r>
            <a:r>
              <a:rPr lang="ko-KR" altLang="en-US" dirty="0" err="1" smtClean="0">
                <a:latin typeface="맑은 고딕" panose="020B0503020000020004" pitchFamily="50" charset="-127"/>
              </a:rPr>
              <a:t>조직별</a:t>
            </a:r>
            <a:r>
              <a:rPr lang="en-US" altLang="ko-KR" dirty="0" smtClean="0">
                <a:latin typeface="맑은 고딕" panose="020B0503020000020004" pitchFamily="50" charset="-127"/>
              </a:rPr>
              <a:t> </a:t>
            </a:r>
            <a:r>
              <a:rPr lang="ko-KR" altLang="en-US" dirty="0" smtClean="0">
                <a:latin typeface="맑은 고딕" panose="020B0503020000020004" pitchFamily="50" charset="-127"/>
              </a:rPr>
              <a:t>구성현황</a:t>
            </a:r>
            <a:r>
              <a:rPr lang="en-US" altLang="ko-KR" dirty="0" smtClean="0">
                <a:latin typeface="맑은 고딕" panose="020B0503020000020004" pitchFamily="50" charset="-127"/>
              </a:rPr>
              <a:t>)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79878" name="Rectangle 6"/>
          <p:cNvSpPr>
            <a:spLocks noChangeArrowheads="1"/>
          </p:cNvSpPr>
          <p:nvPr/>
        </p:nvSpPr>
        <p:spPr bwMode="auto">
          <a:xfrm>
            <a:off x="4952990" y="2336792"/>
            <a:ext cx="590957" cy="2160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lnSpc>
                <a:spcPct val="90000"/>
              </a:lnSpc>
              <a:spcBef>
                <a:spcPct val="30000"/>
              </a:spcBef>
              <a:buClr>
                <a:schemeClr val="tx1"/>
              </a:buClr>
              <a:buFont typeface="Wingdings" pitchFamily="2" charset="2"/>
              <a:buNone/>
            </a:pPr>
            <a:r>
              <a:rPr lang="en-US" altLang="ko-KR" sz="1000" dirty="0" smtClean="0">
                <a:latin typeface="+mn-ea"/>
                <a:ea typeface="+mn-ea"/>
              </a:rPr>
              <a:t>(</a:t>
            </a:r>
            <a:r>
              <a:rPr lang="ko-KR" altLang="en-US" sz="1000" dirty="0">
                <a:latin typeface="+mn-ea"/>
                <a:ea typeface="+mn-ea"/>
              </a:rPr>
              <a:t>명</a:t>
            </a:r>
            <a:r>
              <a:rPr lang="en-US" altLang="ko-KR" sz="1000" dirty="0">
                <a:latin typeface="+mn-ea"/>
                <a:ea typeface="+mn-ea"/>
              </a:rPr>
              <a:t>, </a:t>
            </a:r>
            <a:r>
              <a:rPr lang="en-US" altLang="ko-KR" sz="1000" dirty="0" smtClean="0">
                <a:latin typeface="+mn-ea"/>
                <a:ea typeface="+mn-ea"/>
              </a:rPr>
              <a:t>%)</a:t>
            </a:r>
            <a:endParaRPr lang="en-US" altLang="ko-KR" sz="1000" dirty="0">
              <a:latin typeface="+mn-ea"/>
              <a:ea typeface="+mn-ea"/>
            </a:endParaRPr>
          </a:p>
        </p:txBody>
      </p:sp>
      <p:sp>
        <p:nvSpPr>
          <p:cNvPr id="41" name="Rectangle 55"/>
          <p:cNvSpPr>
            <a:spLocks noChangeArrowheads="1"/>
          </p:cNvSpPr>
          <p:nvPr/>
        </p:nvSpPr>
        <p:spPr bwMode="auto">
          <a:xfrm>
            <a:off x="338752" y="4476239"/>
            <a:ext cx="347622" cy="1908000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1500"/>
              </a:lnSpc>
              <a:buNone/>
            </a:pPr>
            <a:r>
              <a:rPr lang="ko-KR" altLang="en-US" sz="1200" dirty="0" smtClean="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소속기관</a:t>
            </a:r>
            <a:endParaRPr lang="ko-KR" altLang="en-US" sz="1200" dirty="0">
              <a:solidFill>
                <a:schemeClr val="tx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3" name="Rectangle 55"/>
          <p:cNvSpPr>
            <a:spLocks noChangeArrowheads="1"/>
          </p:cNvSpPr>
          <p:nvPr/>
        </p:nvSpPr>
        <p:spPr bwMode="auto">
          <a:xfrm>
            <a:off x="338752" y="2531106"/>
            <a:ext cx="347622" cy="1908000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1500"/>
              </a:lnSpc>
              <a:buNone/>
            </a:pPr>
            <a:r>
              <a:rPr lang="ko-KR" altLang="en-US" sz="1200" dirty="0" smtClean="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본청</a:t>
            </a:r>
            <a:endParaRPr lang="ko-KR" altLang="en-US" sz="1200" dirty="0">
              <a:solidFill>
                <a:schemeClr val="tx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5" name="직사각형 24"/>
          <p:cNvSpPr/>
          <p:nvPr/>
        </p:nvSpPr>
        <p:spPr>
          <a:xfrm>
            <a:off x="338752" y="1988879"/>
            <a:ext cx="514289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ts val="1500"/>
              </a:lnSpc>
              <a:buClr>
                <a:schemeClr val="bg2"/>
              </a:buClr>
              <a:buSzPct val="75000"/>
              <a:tabLst>
                <a:tab pos="287338" algn="l"/>
              </a:tabLst>
            </a:pPr>
            <a:r>
              <a:rPr lang="ko-KR" altLang="en-US" sz="14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직급별 인력 구조</a:t>
            </a:r>
            <a:endParaRPr lang="en-US" altLang="ko-KR" sz="1400" dirty="0">
              <a:solidFill>
                <a:schemeClr val="bg1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aphicFrame>
        <p:nvGraphicFramePr>
          <p:cNvPr id="48" name="차트 47"/>
          <p:cNvGraphicFramePr/>
          <p:nvPr>
            <p:extLst/>
          </p:nvPr>
        </p:nvGraphicFramePr>
        <p:xfrm>
          <a:off x="752018" y="2531106"/>
          <a:ext cx="4705139" cy="190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0" name="타원 49"/>
          <p:cNvSpPr/>
          <p:nvPr/>
        </p:nvSpPr>
        <p:spPr>
          <a:xfrm>
            <a:off x="4746246" y="3065065"/>
            <a:ext cx="590957" cy="432000"/>
          </a:xfrm>
          <a:prstGeom prst="ellipse">
            <a:avLst/>
          </a:prstGeom>
          <a:noFill/>
          <a:ln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latin typeface="맑은 고딕" panose="020B0503020000020004" pitchFamily="50" charset="-127"/>
            </a:endParaRPr>
          </a:p>
        </p:txBody>
      </p:sp>
      <p:graphicFrame>
        <p:nvGraphicFramePr>
          <p:cNvPr id="31" name="차트 30"/>
          <p:cNvGraphicFramePr/>
          <p:nvPr>
            <p:extLst/>
          </p:nvPr>
        </p:nvGraphicFramePr>
        <p:xfrm>
          <a:off x="752018" y="4476239"/>
          <a:ext cx="4705139" cy="190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Group 39"/>
          <p:cNvGraphicFramePr>
            <a:graphicFrameLocks noGrp="1"/>
          </p:cNvGraphicFramePr>
          <p:nvPr>
            <p:extLst/>
          </p:nvPr>
        </p:nvGraphicFramePr>
        <p:xfrm>
          <a:off x="5763838" y="1988879"/>
          <a:ext cx="3780000" cy="1681015"/>
        </p:xfrm>
        <a:graphic>
          <a:graphicData uri="http://schemas.openxmlformats.org/drawingml/2006/table">
            <a:tbl>
              <a:tblPr/>
              <a:tblGrid>
                <a:gridCol w="799613"/>
                <a:gridCol w="2980387"/>
              </a:tblGrid>
              <a:tr h="30633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1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유형</a:t>
                      </a:r>
                    </a:p>
                  </a:txBody>
                  <a:tcPr marL="0" marR="0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1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특징</a:t>
                      </a:r>
                    </a:p>
                  </a:txBody>
                  <a:tcPr marL="0" marR="0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457864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1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피라미드형</a:t>
                      </a:r>
                    </a:p>
                  </a:txBody>
                  <a:tcPr marL="0" marR="0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1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-</a:t>
                      </a:r>
                      <a:r>
                        <a:rPr kumimoji="1" lang="ko-KR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두터운 실무인력 보유한 인력구조</a:t>
                      </a:r>
                    </a:p>
                    <a:p>
                      <a:pPr marL="0" marR="0" lvl="0" indent="0" algn="l" defTabSz="914400" rtl="0" eaLnBrk="0" fontAlgn="base" latinLnBrk="1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-</a:t>
                      </a:r>
                      <a:r>
                        <a:rPr kumimoji="1" lang="ko-KR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인력운영의 선 순환이 가능</a:t>
                      </a:r>
                      <a:r>
                        <a:rPr kumimoji="1" lang="en-US" altLang="ko-KR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kumimoji="1" lang="ko-KR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조직활성화</a:t>
                      </a:r>
                    </a:p>
                  </a:txBody>
                  <a:tcPr marL="0" marR="0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8954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1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항아리형</a:t>
                      </a:r>
                      <a:endParaRPr kumimoji="1" lang="ko-KR" alt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1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ko-KR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-</a:t>
                      </a:r>
                      <a:r>
                        <a:rPr kumimoji="0" lang="ko-KR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실무인력의 노령화가 진행중인 인력구조</a:t>
                      </a:r>
                    </a:p>
                    <a:p>
                      <a:pPr marL="0" marR="0" lvl="0" indent="0" algn="l" defTabSz="914400" rtl="0" eaLnBrk="0" fontAlgn="base" latinLnBrk="1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ko-KR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-</a:t>
                      </a:r>
                      <a:r>
                        <a:rPr kumimoji="0" lang="ko-KR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조직정체기로 부문별로 인사적체 현상 발생</a:t>
                      </a:r>
                      <a:endParaRPr kumimoji="1" lang="ko-KR" alt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864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1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역 피라미드형</a:t>
                      </a:r>
                    </a:p>
                  </a:txBody>
                  <a:tcPr marL="0" marR="0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1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ko-KR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-</a:t>
                      </a:r>
                      <a:r>
                        <a:rPr kumimoji="0" lang="ko-KR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실무인력이 부족하고 상위직급이 많은 구조</a:t>
                      </a:r>
                    </a:p>
                    <a:p>
                      <a:pPr marL="0" marR="0" lvl="0" indent="0" algn="l" defTabSz="914400" rtl="0" eaLnBrk="0" fontAlgn="base" latinLnBrk="1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ko-KR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-</a:t>
                      </a:r>
                      <a:r>
                        <a:rPr kumimoji="0" lang="ko-KR" alt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과도한 인건비 부담</a:t>
                      </a:r>
                      <a:endParaRPr kumimoji="1" lang="ko-KR" altLang="en-US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0" marR="0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6" name="Text Box 10"/>
          <p:cNvSpPr txBox="1">
            <a:spLocks noChangeArrowheads="1"/>
          </p:cNvSpPr>
          <p:nvPr/>
        </p:nvSpPr>
        <p:spPr bwMode="auto">
          <a:xfrm>
            <a:off x="350806" y="6412878"/>
            <a:ext cx="3954380" cy="230832"/>
          </a:xfrm>
          <a:prstGeom prst="rect">
            <a:avLst/>
          </a:prstGeom>
          <a:noFill/>
          <a:ln w="6350" algn="ctr">
            <a:noFill/>
            <a:miter lim="800000"/>
            <a:headEnd type="none" w="med" len="sm"/>
            <a:tailEnd type="none" w="med" len="sm"/>
          </a:ln>
        </p:spPr>
        <p:txBody>
          <a:bodyPr>
            <a:spAutoFit/>
          </a:bodyPr>
          <a:lstStyle/>
          <a:p>
            <a:pPr marL="87313" indent="-87313">
              <a:spcBef>
                <a:spcPct val="50000"/>
              </a:spcBef>
            </a:pPr>
            <a:r>
              <a:rPr lang="en-US" altLang="ko-KR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※ Source: </a:t>
            </a:r>
            <a:r>
              <a:rPr lang="ko-KR" altLang="en-US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공주시청 내부 자료 </a:t>
            </a:r>
            <a:r>
              <a:rPr lang="en-US" altLang="ko-KR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휴직</a:t>
            </a:r>
            <a:r>
              <a:rPr lang="en-US" altLang="ko-KR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파견제외 직원명부</a:t>
            </a:r>
            <a:r>
              <a:rPr lang="en-US" altLang="ko-KR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423327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/>
        </p:nvGraphicFramePr>
        <p:xfrm>
          <a:off x="330168" y="1904286"/>
          <a:ext cx="9216003" cy="1309546"/>
        </p:xfrm>
        <a:graphic>
          <a:graphicData uri="http://schemas.openxmlformats.org/drawingml/2006/table">
            <a:tbl>
              <a:tblPr/>
              <a:tblGrid>
                <a:gridCol w="551144"/>
                <a:gridCol w="376733"/>
                <a:gridCol w="376733"/>
                <a:gridCol w="376733"/>
                <a:gridCol w="376733"/>
                <a:gridCol w="376733"/>
                <a:gridCol w="376733"/>
                <a:gridCol w="376733"/>
                <a:gridCol w="376733"/>
                <a:gridCol w="376733"/>
                <a:gridCol w="376733"/>
                <a:gridCol w="376733"/>
                <a:gridCol w="376733"/>
                <a:gridCol w="376733"/>
                <a:gridCol w="376733"/>
                <a:gridCol w="376733"/>
                <a:gridCol w="376733"/>
                <a:gridCol w="376733"/>
                <a:gridCol w="376733"/>
                <a:gridCol w="376733"/>
                <a:gridCol w="376733"/>
                <a:gridCol w="376733"/>
                <a:gridCol w="376733"/>
                <a:gridCol w="376733"/>
              </a:tblGrid>
              <a:tr h="548442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kern="1200" spc="-100" baseline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소속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kern="1200" spc="-100" baseline="0" dirty="0" err="1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시정담당관실</a:t>
                      </a:r>
                      <a:endParaRPr lang="ko-KR" altLang="en-US" sz="1000" b="1" i="0" u="none" strike="noStrike" kern="1200" spc="-100" baseline="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kern="1200" spc="-100" baseline="0" dirty="0" err="1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기획담당관실</a:t>
                      </a:r>
                      <a:endParaRPr lang="ko-KR" altLang="en-US" sz="1000" b="1" i="0" u="none" strike="noStrike" kern="1200" spc="-100" baseline="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kern="1200" spc="-100" baseline="0" dirty="0" err="1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인사담당관실</a:t>
                      </a:r>
                      <a:endParaRPr lang="ko-KR" altLang="en-US" sz="1000" b="1" i="0" u="none" strike="noStrike" kern="1200" spc="-100" baseline="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kern="1200" spc="-100" baseline="0" dirty="0" err="1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정보감사담당관실</a:t>
                      </a:r>
                      <a:endParaRPr lang="ko-KR" altLang="en-US" sz="1000" b="1" i="0" u="none" strike="noStrike" kern="1200" spc="-100" baseline="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kern="1200" spc="-100" baseline="0" dirty="0" err="1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사회과</a:t>
                      </a:r>
                      <a:endParaRPr lang="ko-KR" altLang="en-US" sz="1000" b="1" i="0" u="none" strike="noStrike" kern="1200" spc="-100" baseline="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kern="1200" spc="-100" baseline="0" dirty="0" err="1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복지과</a:t>
                      </a:r>
                      <a:endParaRPr lang="ko-KR" altLang="en-US" sz="1000" b="1" i="0" u="none" strike="noStrike" kern="1200" spc="-100" baseline="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kern="1200" spc="-100" baseline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민원과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kern="1200" spc="-100" baseline="0" dirty="0" err="1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회계과</a:t>
                      </a:r>
                      <a:endParaRPr lang="ko-KR" altLang="en-US" sz="1000" b="1" i="0" u="none" strike="noStrike" kern="1200" spc="-100" baseline="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kern="1200" spc="-100" baseline="0" dirty="0" err="1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세무과</a:t>
                      </a:r>
                      <a:endParaRPr lang="ko-KR" altLang="en-US" sz="1000" b="1" i="0" u="none" strike="noStrike" kern="1200" spc="-100" baseline="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kern="1200" spc="-100" baseline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문화체육과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kern="1200" spc="-100" baseline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관광과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kern="1200" spc="-100" baseline="0" dirty="0" err="1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문화재과</a:t>
                      </a:r>
                      <a:endParaRPr lang="ko-KR" altLang="en-US" sz="1000" b="1" i="0" u="none" strike="noStrike" kern="1200" spc="-100" baseline="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kern="1200" spc="-100" baseline="0" dirty="0" err="1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토지과</a:t>
                      </a:r>
                      <a:endParaRPr lang="ko-KR" altLang="en-US" sz="1000" b="1" i="0" u="none" strike="noStrike" kern="1200" spc="-100" baseline="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kern="1200" spc="-100" baseline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안전관리과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kern="1200" spc="-100" baseline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경제과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kern="1200" spc="-100" baseline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건설과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kern="1200" spc="-100" baseline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산림과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kern="1200" spc="-100" baseline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도시재생과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kern="1200" spc="-100" baseline="0" dirty="0" err="1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허가과</a:t>
                      </a:r>
                      <a:endParaRPr lang="ko-KR" altLang="en-US" sz="1000" b="1" i="0" u="none" strike="noStrike" kern="1200" spc="-100" baseline="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kern="1200" spc="-100" baseline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교통과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kern="1200" spc="-100" baseline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환경과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kern="1200" spc="-100" baseline="0" dirty="0" err="1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청소과</a:t>
                      </a:r>
                      <a:endParaRPr lang="ko-KR" altLang="en-US" sz="1000" b="1" i="0" u="none" strike="noStrike" kern="1200" spc="-100" baseline="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100" baseline="0" dirty="0" err="1">
                          <a:solidFill>
                            <a:srgbClr val="FFFFFF"/>
                          </a:solidFill>
                          <a:latin typeface="맑은 고딕"/>
                        </a:rPr>
                        <a:t>수도과</a:t>
                      </a:r>
                      <a:endParaRPr lang="ko-KR" altLang="en-US" sz="1000" b="1" i="0" u="none" strike="noStrike" spc="-100" baseline="0" dirty="0">
                        <a:solidFill>
                          <a:srgbClr val="FFFFFF"/>
                        </a:solidFill>
                        <a:latin typeface="맑은 고딕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9027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1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정원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1" i="0" u="none" strike="noStrike" dirty="0">
                          <a:solidFill>
                            <a:srgbClr val="FFFFFF"/>
                          </a:solidFill>
                          <a:latin typeface="맑은 고딕"/>
                        </a:rPr>
                        <a:t>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9027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10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현원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1" i="0" u="none" strike="noStrike" dirty="0">
                          <a:solidFill>
                            <a:srgbClr val="FFFFFF"/>
                          </a:solidFill>
                          <a:latin typeface="맑은 고딕"/>
                        </a:rPr>
                        <a:t>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9027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10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1" i="0" u="none" strike="noStrike" dirty="0">
                          <a:solidFill>
                            <a:srgbClr val="FFFFFF"/>
                          </a:solidFill>
                          <a:latin typeface="맑은 고딕"/>
                        </a:rPr>
                        <a:t>-12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9027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1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충족률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90.0%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87.5%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1" i="0" u="none" strike="noStrike" dirty="0">
                          <a:solidFill>
                            <a:srgbClr val="FFFFFF"/>
                          </a:solidFill>
                          <a:latin typeface="맑은 고딕"/>
                        </a:rPr>
                        <a:t>180.0%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100.0%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88.9%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100.0%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100.0%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100.0%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93.1%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85.7%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94.4%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93.3%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95.5%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92.6%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94.4%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100.0%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94.7%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100.0%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91.7%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96.0%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94.1%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97.2%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96.2%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4" name="표 3"/>
          <p:cNvGraphicFramePr>
            <a:graphicFrameLocks noGrp="1"/>
          </p:cNvGraphicFramePr>
          <p:nvPr/>
        </p:nvGraphicFramePr>
        <p:xfrm>
          <a:off x="330162" y="3429000"/>
          <a:ext cx="5070489" cy="1309546"/>
        </p:xfrm>
        <a:graphic>
          <a:graphicData uri="http://schemas.openxmlformats.org/drawingml/2006/table">
            <a:tbl>
              <a:tblPr/>
              <a:tblGrid>
                <a:gridCol w="554757"/>
                <a:gridCol w="376311"/>
                <a:gridCol w="376311"/>
                <a:gridCol w="376311"/>
                <a:gridCol w="376311"/>
                <a:gridCol w="376311"/>
                <a:gridCol w="376311"/>
                <a:gridCol w="376311"/>
                <a:gridCol w="376311"/>
                <a:gridCol w="376311"/>
                <a:gridCol w="376311"/>
                <a:gridCol w="376311"/>
                <a:gridCol w="376311"/>
              </a:tblGrid>
              <a:tr h="548442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100" baseline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소속</a:t>
                      </a:r>
                    </a:p>
                  </a:txBody>
                  <a:tcPr marL="2448" marR="2448" marT="24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100" baseline="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공공</a:t>
                      </a:r>
                      <a:endParaRPr lang="en-US" altLang="ko-KR" sz="1000" b="1" i="0" u="none" strike="noStrike" spc="-100" baseline="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  <a:p>
                      <a:pPr algn="ctr" fontAlgn="ctr"/>
                      <a:r>
                        <a:rPr lang="ko-KR" altLang="en-US" sz="1000" b="1" i="0" u="none" strike="noStrike" spc="-100" baseline="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개발</a:t>
                      </a:r>
                      <a:endParaRPr lang="en-US" altLang="ko-KR" sz="1000" b="1" i="0" u="none" strike="noStrike" spc="-100" baseline="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  <a:p>
                      <a:pPr algn="ctr" fontAlgn="ctr"/>
                      <a:r>
                        <a:rPr lang="ko-KR" altLang="en-US" sz="1000" b="1" i="0" u="none" strike="noStrike" spc="-100" baseline="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사업과</a:t>
                      </a:r>
                      <a:endParaRPr lang="ko-KR" altLang="en-US" sz="1000" b="1" i="0" u="none" strike="noStrike" spc="-100" baseline="0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1" i="0" u="none" strike="noStrike" spc="-100" baseline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1000" b="1" i="0" u="none" strike="noStrike" spc="-100" baseline="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도</a:t>
                      </a:r>
                      <a:endParaRPr lang="en-US" altLang="ko-KR" sz="1000" b="1" i="0" u="none" strike="noStrike" spc="-100" baseline="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  <a:p>
                      <a:pPr algn="ctr" fontAlgn="ctr"/>
                      <a:r>
                        <a:rPr lang="en-US" altLang="ko-KR" sz="1000" b="1" i="0" u="none" strike="noStrike" spc="-100" baseline="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1000" b="1" i="0" u="none" strike="noStrike" spc="-100" baseline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촌과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100" baseline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보건과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100" baseline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건강과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100" baseline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농업과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100" baseline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축산과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100" baseline="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농촌</a:t>
                      </a:r>
                      <a:endParaRPr lang="en-US" altLang="ko-KR" sz="1000" b="1" i="0" u="none" strike="noStrike" spc="-100" baseline="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  <a:p>
                      <a:pPr algn="ctr" fontAlgn="ctr"/>
                      <a:r>
                        <a:rPr lang="ko-KR" altLang="en-US" sz="1000" b="1" i="0" u="none" strike="noStrike" spc="-100" baseline="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진흥과</a:t>
                      </a:r>
                      <a:endParaRPr lang="ko-KR" altLang="en-US" sz="1000" b="1" i="0" u="none" strike="noStrike" spc="-100" baseline="0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100" baseline="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기술</a:t>
                      </a:r>
                      <a:endParaRPr lang="en-US" altLang="ko-KR" sz="1000" b="1" i="0" u="none" strike="noStrike" spc="-100" baseline="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  <a:p>
                      <a:pPr algn="ctr" fontAlgn="ctr"/>
                      <a:r>
                        <a:rPr lang="ko-KR" altLang="en-US" sz="1000" b="1" i="0" u="none" strike="noStrike" spc="-100" baseline="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보급과</a:t>
                      </a:r>
                      <a:endParaRPr lang="ko-KR" altLang="en-US" sz="1000" b="1" i="0" u="none" strike="noStrike" spc="-100" baseline="0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100" baseline="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공공</a:t>
                      </a:r>
                      <a:endParaRPr lang="en-US" altLang="ko-KR" sz="1000" b="1" i="0" u="none" strike="noStrike" spc="-100" baseline="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  <a:p>
                      <a:pPr algn="ctr" fontAlgn="ctr"/>
                      <a:r>
                        <a:rPr lang="ko-KR" altLang="en-US" sz="1000" b="1" i="0" u="none" strike="noStrike" spc="-100" baseline="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시설</a:t>
                      </a:r>
                      <a:endParaRPr lang="en-US" altLang="ko-KR" sz="1000" b="1" i="0" u="none" strike="noStrike" spc="-100" baseline="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  <a:p>
                      <a:pPr algn="ctr" fontAlgn="ctr"/>
                      <a:r>
                        <a:rPr lang="ko-KR" altLang="en-US" sz="1000" b="1" i="0" u="none" strike="noStrike" spc="-100" baseline="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관리소</a:t>
                      </a:r>
                      <a:endParaRPr lang="ko-KR" altLang="en-US" sz="1000" b="1" i="0" u="none" strike="noStrike" spc="-100" baseline="0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100" baseline="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관광</a:t>
                      </a:r>
                      <a:endParaRPr lang="en-US" altLang="ko-KR" sz="1000" b="1" i="0" u="none" strike="noStrike" spc="-100" baseline="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  <a:p>
                      <a:pPr algn="ctr" fontAlgn="ctr"/>
                      <a:r>
                        <a:rPr lang="ko-KR" altLang="en-US" sz="1000" b="1" i="0" u="none" strike="noStrike" spc="-100" baseline="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경영</a:t>
                      </a:r>
                      <a:endParaRPr lang="en-US" altLang="ko-KR" sz="1000" b="1" i="0" u="none" strike="noStrike" spc="-100" baseline="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  <a:p>
                      <a:pPr algn="ctr" fontAlgn="ctr"/>
                      <a:r>
                        <a:rPr lang="ko-KR" altLang="en-US" sz="1000" b="1" i="0" u="none" strike="noStrike" spc="-100" baseline="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사업소</a:t>
                      </a:r>
                      <a:endParaRPr lang="ko-KR" altLang="en-US" sz="1000" b="1" i="0" u="none" strike="noStrike" spc="-100" baseline="0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100" baseline="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시립</a:t>
                      </a:r>
                      <a:endParaRPr lang="en-US" altLang="ko-KR" sz="1000" b="1" i="0" u="none" strike="noStrike" spc="-100" baseline="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  <a:p>
                      <a:pPr algn="ctr" fontAlgn="ctr"/>
                      <a:r>
                        <a:rPr lang="ko-KR" altLang="en-US" sz="1000" b="1" i="0" u="none" strike="noStrike" spc="-100" baseline="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도서관</a:t>
                      </a:r>
                      <a:endParaRPr lang="ko-KR" altLang="en-US" sz="1000" b="1" i="0" u="none" strike="noStrike" spc="-100" baseline="0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100" baseline="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의회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9027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1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정원</a:t>
                      </a:r>
                    </a:p>
                  </a:txBody>
                  <a:tcPr marL="2448" marR="2448" marT="24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spc="-100" baseline="0" dirty="0">
                          <a:solidFill>
                            <a:schemeClr val="tx1"/>
                          </a:solidFill>
                          <a:latin typeface="맑은 고딕"/>
                        </a:rPr>
                        <a:t>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9027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10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현원</a:t>
                      </a:r>
                    </a:p>
                  </a:txBody>
                  <a:tcPr marL="2448" marR="2448" marT="24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spc="-100" baseline="0" dirty="0" smtClean="0">
                          <a:solidFill>
                            <a:schemeClr val="tx1"/>
                          </a:solidFill>
                          <a:latin typeface="맑은 고딕"/>
                        </a:rPr>
                        <a:t>17</a:t>
                      </a:r>
                      <a:endParaRPr lang="en-US" altLang="ko-KR" sz="800" b="0" i="0" u="none" strike="noStrike" spc="-100" baseline="0" dirty="0">
                        <a:solidFill>
                          <a:schemeClr val="tx1"/>
                        </a:solidFill>
                        <a:latin typeface="맑은 고딕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9027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10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차이</a:t>
                      </a:r>
                    </a:p>
                  </a:txBody>
                  <a:tcPr marL="2448" marR="2448" marT="24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spc="-100" baseline="0" dirty="0" smtClean="0">
                          <a:solidFill>
                            <a:schemeClr val="tx1"/>
                          </a:solidFill>
                          <a:latin typeface="맑은 고딕"/>
                        </a:rPr>
                        <a:t>-0</a:t>
                      </a:r>
                      <a:endParaRPr lang="en-US" altLang="ko-KR" sz="800" b="0" i="0" u="none" strike="noStrike" spc="-100" baseline="0" dirty="0">
                        <a:solidFill>
                          <a:schemeClr val="tx1"/>
                        </a:solidFill>
                        <a:latin typeface="맑은 고딕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90276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1" i="0" u="none" strike="noStrike" spc="-10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충족률</a:t>
                      </a:r>
                    </a:p>
                  </a:txBody>
                  <a:tcPr marL="2448" marR="2448" marT="24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69.2%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88.2%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97.1%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94.7%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95.2%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92.9%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75.0%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94.1%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94.1%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>
                          <a:solidFill>
                            <a:srgbClr val="000000"/>
                          </a:solidFill>
                          <a:latin typeface="맑은 고딕"/>
                        </a:rPr>
                        <a:t>95.8%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87.5%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spc="-100" baseline="0" dirty="0" smtClean="0">
                          <a:solidFill>
                            <a:schemeClr val="tx1"/>
                          </a:solidFill>
                          <a:latin typeface="맑은 고딕"/>
                        </a:rPr>
                        <a:t>100.0%</a:t>
                      </a:r>
                      <a:endParaRPr lang="en-US" altLang="ko-KR" sz="800" b="0" i="0" u="none" strike="noStrike" spc="-100" baseline="0" dirty="0">
                        <a:solidFill>
                          <a:schemeClr val="tx1"/>
                        </a:solidFill>
                        <a:latin typeface="맑은 고딕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aphicFrame>
        <p:nvGraphicFramePr>
          <p:cNvPr id="5" name="표 4"/>
          <p:cNvGraphicFramePr>
            <a:graphicFrameLocks noGrp="1"/>
          </p:cNvGraphicFramePr>
          <p:nvPr/>
        </p:nvGraphicFramePr>
        <p:xfrm>
          <a:off x="6121408" y="3429000"/>
          <a:ext cx="3429024" cy="1310400"/>
        </p:xfrm>
        <a:graphic>
          <a:graphicData uri="http://schemas.openxmlformats.org/drawingml/2006/table">
            <a:tbl>
              <a:tblPr/>
              <a:tblGrid>
                <a:gridCol w="2036789"/>
                <a:gridCol w="1392235"/>
              </a:tblGrid>
              <a:tr h="26208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계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6208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정원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765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208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현원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732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208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33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208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충족률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95.7%</a:t>
                      </a: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맑은 고딕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" name="내용 개체 틀 2"/>
          <p:cNvSpPr txBox="1">
            <a:spLocks/>
          </p:cNvSpPr>
          <p:nvPr/>
        </p:nvSpPr>
        <p:spPr>
          <a:xfrm>
            <a:off x="446998" y="745472"/>
            <a:ext cx="8869736" cy="97872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휴직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파견직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인원을 제외한 경우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현재 정원의 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89.5%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수준에서 인력이 운영되고 있음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.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본청에 비하여 소속 기관들의 인력 충족률이 낮은 정도가 심한 편이며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본청에서는 </a:t>
            </a:r>
            <a:r>
              <a:rPr kumimoji="1" lang="ko-KR" altLang="en-US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기획담당관실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문화체육과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kumimoji="1" lang="ko-KR" altLang="en-US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성장전략사업단의 결원이 높은 편임</a:t>
            </a:r>
            <a:r>
              <a:rPr kumimoji="1" lang="en-US" altLang="ko-KR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  <a:endParaRPr kumimoji="1" lang="ko-KR" altLang="en-US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9" name="Rectangle 89"/>
          <p:cNvSpPr>
            <a:spLocks noChangeArrowheads="1"/>
          </p:cNvSpPr>
          <p:nvPr/>
        </p:nvSpPr>
        <p:spPr bwMode="auto">
          <a:xfrm>
            <a:off x="692120" y="5072074"/>
            <a:ext cx="8856000" cy="144000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90000" tIns="108000" rIns="90000" bIns="46800" anchor="ctr"/>
          <a:lstStyle/>
          <a:p>
            <a:pPr marL="88900" indent="-88900" latinLnBrk="0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itchFamily="34" charset="0"/>
              <a:buChar char="•"/>
            </a:pPr>
            <a:r>
              <a:rPr lang="ko-KR" altLang="en-US" sz="1200" dirty="0" err="1" smtClean="0">
                <a:latin typeface="+mn-ea"/>
              </a:rPr>
              <a:t>읍면동을</a:t>
            </a:r>
            <a:r>
              <a:rPr lang="ko-KR" altLang="en-US" sz="1200" dirty="0" smtClean="0">
                <a:latin typeface="+mn-ea"/>
              </a:rPr>
              <a:t> 제외한 공주시청의 전체 정원은 </a:t>
            </a:r>
            <a:r>
              <a:rPr lang="en-US" altLang="ko-KR" sz="1200" dirty="0" smtClean="0">
                <a:latin typeface="+mn-ea"/>
              </a:rPr>
              <a:t>765</a:t>
            </a:r>
            <a:r>
              <a:rPr lang="ko-KR" altLang="en-US" sz="1200" dirty="0" smtClean="0">
                <a:latin typeface="+mn-ea"/>
              </a:rPr>
              <a:t>명이며 휴직</a:t>
            </a:r>
            <a:r>
              <a:rPr lang="en-US" altLang="ko-KR" sz="1200" dirty="0" smtClean="0">
                <a:latin typeface="+mn-ea"/>
              </a:rPr>
              <a:t>, </a:t>
            </a:r>
            <a:r>
              <a:rPr lang="ko-KR" altLang="en-US" sz="1200" dirty="0" err="1" smtClean="0">
                <a:latin typeface="+mn-ea"/>
              </a:rPr>
              <a:t>파견직을</a:t>
            </a:r>
            <a:r>
              <a:rPr lang="ko-KR" altLang="en-US" sz="1200" dirty="0" smtClean="0">
                <a:latin typeface="+mn-ea"/>
              </a:rPr>
              <a:t> 제외하면 정원을 유지하고 있음</a:t>
            </a:r>
            <a:endParaRPr lang="en-US" altLang="ko-KR" sz="1200" dirty="0" smtClean="0">
              <a:latin typeface="+mn-ea"/>
            </a:endParaRPr>
          </a:p>
          <a:p>
            <a:pPr marL="88900" indent="-88900" latinLnBrk="0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itchFamily="34" charset="0"/>
              <a:buChar char="•"/>
            </a:pPr>
            <a:r>
              <a:rPr lang="ko-KR" altLang="en-US" sz="1200" dirty="0" smtClean="0">
                <a:latin typeface="+mn-ea"/>
              </a:rPr>
              <a:t>정원과 현원의 차이가 </a:t>
            </a:r>
            <a:r>
              <a:rPr lang="en-US" altLang="ko-KR" sz="1200" dirty="0" smtClean="0">
                <a:latin typeface="+mn-ea"/>
              </a:rPr>
              <a:t>3</a:t>
            </a:r>
            <a:r>
              <a:rPr lang="ko-KR" altLang="en-US" sz="1200" dirty="0" smtClean="0">
                <a:latin typeface="+mn-ea"/>
              </a:rPr>
              <a:t>명 이상인 조직은</a:t>
            </a:r>
            <a:r>
              <a:rPr lang="en-US" altLang="ko-KR" sz="1200" dirty="0" smtClean="0">
                <a:latin typeface="+mn-ea"/>
              </a:rPr>
              <a:t> </a:t>
            </a:r>
            <a:r>
              <a:rPr lang="ko-KR" altLang="en-US" sz="1200" dirty="0" err="1" smtClean="0">
                <a:latin typeface="+mn-ea"/>
              </a:rPr>
              <a:t>기획담당관실</a:t>
            </a:r>
            <a:r>
              <a:rPr lang="en-US" altLang="ko-KR" sz="1200" dirty="0" smtClean="0">
                <a:latin typeface="+mn-ea"/>
              </a:rPr>
              <a:t>, </a:t>
            </a:r>
            <a:r>
              <a:rPr lang="ko-KR" altLang="en-US" sz="1200" dirty="0" err="1" smtClean="0">
                <a:latin typeface="+mn-ea"/>
              </a:rPr>
              <a:t>사회과</a:t>
            </a:r>
            <a:r>
              <a:rPr lang="en-US" altLang="ko-KR" sz="1200" dirty="0" smtClean="0">
                <a:latin typeface="+mn-ea"/>
              </a:rPr>
              <a:t>, </a:t>
            </a:r>
            <a:r>
              <a:rPr lang="ko-KR" altLang="en-US" sz="1200" dirty="0" smtClean="0">
                <a:latin typeface="+mn-ea"/>
              </a:rPr>
              <a:t>공공개발사업과</a:t>
            </a:r>
            <a:r>
              <a:rPr lang="en-US" altLang="ko-KR" sz="1200" dirty="0" smtClean="0">
                <a:latin typeface="+mn-ea"/>
              </a:rPr>
              <a:t>, </a:t>
            </a:r>
            <a:r>
              <a:rPr lang="ko-KR" altLang="en-US" sz="1200" dirty="0" err="1" smtClean="0">
                <a:latin typeface="+mn-ea"/>
              </a:rPr>
              <a:t>농촌진흥과이며</a:t>
            </a:r>
            <a:r>
              <a:rPr lang="en-US" altLang="ko-KR" sz="1200" dirty="0" smtClean="0">
                <a:latin typeface="+mn-ea"/>
              </a:rPr>
              <a:t>, </a:t>
            </a:r>
            <a:r>
              <a:rPr lang="ko-KR" altLang="en-US" sz="1200" dirty="0" smtClean="0">
                <a:latin typeface="+mn-ea"/>
              </a:rPr>
              <a:t>인사담당관실의 경우 정원을 초과하고 있으나</a:t>
            </a:r>
            <a:r>
              <a:rPr lang="en-US" altLang="ko-KR" sz="1200" dirty="0" smtClean="0">
                <a:latin typeface="+mn-ea"/>
              </a:rPr>
              <a:t>, </a:t>
            </a:r>
            <a:r>
              <a:rPr lang="ko-KR" altLang="en-US" sz="1200" dirty="0" smtClean="0">
                <a:latin typeface="+mn-ea"/>
              </a:rPr>
              <a:t>이는 임시적인 인원들의 소속을 인사담당관실로 배치하기 때문인 것으로 이를 제외하면 현원을 유지하고 있는 것으로 분석됨</a:t>
            </a:r>
            <a:endParaRPr lang="en-US" altLang="ko-KR" sz="1200" dirty="0" smtClean="0">
              <a:latin typeface="+mn-ea"/>
            </a:endParaRPr>
          </a:p>
          <a:p>
            <a:pPr marL="88900" indent="-88900" latinLnBrk="0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itchFamily="34" charset="0"/>
              <a:buChar char="•"/>
            </a:pPr>
            <a:r>
              <a:rPr lang="ko-KR" altLang="en-US" sz="1200" dirty="0" smtClean="0">
                <a:latin typeface="+mn-ea"/>
              </a:rPr>
              <a:t>정원 </a:t>
            </a:r>
            <a:r>
              <a:rPr lang="ko-KR" altLang="en-US" sz="1200" dirty="0" err="1" smtClean="0">
                <a:latin typeface="+mn-ea"/>
              </a:rPr>
              <a:t>충족율이</a:t>
            </a:r>
            <a:r>
              <a:rPr lang="ko-KR" altLang="en-US" sz="1200" dirty="0" smtClean="0">
                <a:latin typeface="+mn-ea"/>
              </a:rPr>
              <a:t> 현저히 낮은 조직을 중심으로 정원의 적정배정 정도 및 결원여부가 심각한 수준인지에 대한 검증이 필요함</a:t>
            </a:r>
            <a:endParaRPr lang="en-US" altLang="ko-KR" sz="1200" dirty="0">
              <a:latin typeface="+mn-ea"/>
              <a:ea typeface="+mn-ea"/>
            </a:endParaRP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340058" y="5072074"/>
            <a:ext cx="360000" cy="144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>
            <a:defPPr>
              <a:defRPr lang="ko-KR"/>
            </a:defPPr>
            <a:lvl1pPr algn="ctr" latinLnBrk="0">
              <a:buFont typeface="Wingdings" pitchFamily="2" charset="2"/>
              <a:buNone/>
              <a:defRPr>
                <a:solidFill>
                  <a:prstClr val="white"/>
                </a:solidFill>
                <a:latin typeface="+mn-ea"/>
                <a:ea typeface="+mn-ea"/>
              </a:defRPr>
            </a:lvl1pPr>
          </a:lstStyle>
          <a:p>
            <a:pPr latinLnBrk="1">
              <a:lnSpc>
                <a:spcPts val="1500"/>
              </a:lnSpc>
              <a:buClr>
                <a:schemeClr val="bg2"/>
              </a:buClr>
              <a:buSzPct val="75000"/>
              <a:tabLst>
                <a:tab pos="287338" algn="l"/>
              </a:tabLst>
            </a:pPr>
            <a:r>
              <a:rPr lang="ko-KR" altLang="en-US" sz="1400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시사점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8484347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2" name="제목 3"/>
          <p:cNvSpPr txBox="1">
            <a:spLocks/>
          </p:cNvSpPr>
          <p:nvPr/>
        </p:nvSpPr>
        <p:spPr>
          <a:xfrm>
            <a:off x="57116" y="143344"/>
            <a:ext cx="5036956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9. </a:t>
            </a:r>
            <a:r>
              <a:rPr lang="ko-KR" altLang="en-US" dirty="0" smtClean="0">
                <a:latin typeface="맑은 고딕" panose="020B0503020000020004" pitchFamily="50" charset="-127"/>
              </a:rPr>
              <a:t>인력구성 현황</a:t>
            </a:r>
            <a:r>
              <a:rPr lang="en-US" altLang="ko-KR" dirty="0" smtClean="0">
                <a:latin typeface="맑은 고딕" panose="020B0503020000020004" pitchFamily="50" charset="-127"/>
              </a:rPr>
              <a:t>(</a:t>
            </a:r>
            <a:r>
              <a:rPr lang="ko-KR" altLang="en-US" dirty="0" err="1" smtClean="0">
                <a:latin typeface="맑은 고딕" panose="020B0503020000020004" pitchFamily="50" charset="-127"/>
              </a:rPr>
              <a:t>조직별</a:t>
            </a:r>
            <a:r>
              <a:rPr lang="ko-KR" altLang="en-US" dirty="0" smtClean="0">
                <a:latin typeface="맑은 고딕" panose="020B0503020000020004" pitchFamily="50" charset="-127"/>
              </a:rPr>
              <a:t> 정원 충족 비율</a:t>
            </a:r>
            <a:r>
              <a:rPr lang="en-US" altLang="ko-KR" dirty="0" smtClean="0">
                <a:latin typeface="맑은 고딕" panose="020B0503020000020004" pitchFamily="50" charset="-127"/>
              </a:rPr>
              <a:t>)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13" name="Text Box 10"/>
          <p:cNvSpPr txBox="1">
            <a:spLocks noChangeArrowheads="1"/>
          </p:cNvSpPr>
          <p:nvPr/>
        </p:nvSpPr>
        <p:spPr bwMode="auto">
          <a:xfrm>
            <a:off x="334930" y="4740284"/>
            <a:ext cx="3954380" cy="230832"/>
          </a:xfrm>
          <a:prstGeom prst="rect">
            <a:avLst/>
          </a:prstGeom>
          <a:noFill/>
          <a:ln w="6350" algn="ctr">
            <a:noFill/>
            <a:miter lim="800000"/>
            <a:headEnd type="none" w="med" len="sm"/>
            <a:tailEnd type="none" w="med" len="sm"/>
          </a:ln>
        </p:spPr>
        <p:txBody>
          <a:bodyPr>
            <a:spAutoFit/>
          </a:bodyPr>
          <a:lstStyle/>
          <a:p>
            <a:pPr marL="87313" indent="-87313">
              <a:spcBef>
                <a:spcPct val="50000"/>
              </a:spcBef>
            </a:pPr>
            <a:r>
              <a:rPr lang="en-US" altLang="ko-KR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※ Source: </a:t>
            </a:r>
            <a:r>
              <a:rPr lang="ko-KR" altLang="en-US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공주시청 내부 자료</a:t>
            </a:r>
            <a:endParaRPr lang="en-US" altLang="ko-KR" sz="9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1291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19"/>
          <p:cNvSpPr txBox="1">
            <a:spLocks noChangeArrowheads="1"/>
          </p:cNvSpPr>
          <p:nvPr/>
        </p:nvSpPr>
        <p:spPr bwMode="auto">
          <a:xfrm>
            <a:off x="5953132" y="2709634"/>
            <a:ext cx="3600000" cy="22159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tIns="0" bIns="0" anchor="t">
            <a:spAutoFit/>
          </a:bodyPr>
          <a:lstStyle/>
          <a:p>
            <a:pPr marL="609600" indent="-609600">
              <a:lnSpc>
                <a:spcPct val="180000"/>
              </a:lnSpc>
              <a:defRPr/>
            </a:pPr>
            <a:r>
              <a:rPr kumimoji="1" lang="en-US" altLang="ko-KR" sz="20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1. </a:t>
            </a:r>
            <a:r>
              <a:rPr kumimoji="1" lang="ko-KR" altLang="en-US" sz="20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외부환경분석</a:t>
            </a:r>
            <a:endParaRPr kumimoji="1" lang="en-US" altLang="ko-KR" sz="20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609600" indent="-609600">
              <a:lnSpc>
                <a:spcPct val="180000"/>
              </a:lnSpc>
              <a:defRPr/>
            </a:pPr>
            <a:r>
              <a:rPr kumimoji="1" lang="en-US" altLang="ko-KR" sz="20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2. </a:t>
            </a:r>
            <a:r>
              <a:rPr kumimoji="1" lang="ko-KR" altLang="en-US" sz="20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내부환경분석</a:t>
            </a:r>
            <a:endParaRPr kumimoji="1" lang="en-US" altLang="ko-KR" sz="20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609600" indent="-609600">
              <a:lnSpc>
                <a:spcPct val="180000"/>
              </a:lnSpc>
              <a:defRPr/>
            </a:pPr>
            <a:r>
              <a:rPr kumimoji="1" lang="en-US" altLang="ko-KR" sz="2000" b="1" dirty="0" smtClean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3. Benchmarking</a:t>
            </a:r>
          </a:p>
          <a:p>
            <a:pPr marL="609600" indent="-609600">
              <a:lnSpc>
                <a:spcPct val="180000"/>
              </a:lnSpc>
              <a:defRPr/>
            </a:pPr>
            <a:r>
              <a:rPr kumimoji="1" lang="en-US" altLang="ko-KR" sz="20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4. </a:t>
            </a:r>
            <a:r>
              <a:rPr kumimoji="1" lang="ko-KR" altLang="en-US" sz="20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설문조사 결과</a:t>
            </a:r>
          </a:p>
        </p:txBody>
      </p:sp>
      <p:sp>
        <p:nvSpPr>
          <p:cNvPr id="8" name="직사각형 7"/>
          <p:cNvSpPr/>
          <p:nvPr/>
        </p:nvSpPr>
        <p:spPr>
          <a:xfrm flipH="1">
            <a:off x="0" y="2678620"/>
            <a:ext cx="8501122" cy="36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238092" y="1722426"/>
            <a:ext cx="3752630" cy="964880"/>
          </a:xfrm>
          <a:prstGeom prst="rect">
            <a:avLst/>
          </a:prstGeom>
        </p:spPr>
        <p:txBody>
          <a:bodyPr wrap="none" lIns="0" tIns="0" rIns="0" bIns="0" anchor="b">
            <a:spAutoFit/>
          </a:bodyPr>
          <a:lstStyle/>
          <a:p>
            <a:pPr>
              <a:lnSpc>
                <a:spcPct val="95000"/>
              </a:lnSpc>
            </a:pPr>
            <a:r>
              <a:rPr lang="en-US" altLang="ko-KR" sz="2800" dirty="0" smtClean="0"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Ch.</a:t>
            </a:r>
            <a:r>
              <a:rPr lang="en-US" altLang="ko-KR" sz="6600" dirty="0" smtClean="0"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2</a:t>
            </a:r>
            <a:r>
              <a:rPr lang="en-US" altLang="ko-KR" sz="4000" dirty="0" smtClean="0"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   </a:t>
            </a:r>
            <a:r>
              <a:rPr lang="ko-KR" altLang="en-US" sz="4000" dirty="0" smtClean="0"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환경분석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내용 개체 틀 2"/>
          <p:cNvSpPr txBox="1">
            <a:spLocks/>
          </p:cNvSpPr>
          <p:nvPr/>
        </p:nvSpPr>
        <p:spPr>
          <a:xfrm>
            <a:off x="273000" y="688956"/>
            <a:ext cx="9360000" cy="65235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err="1" smtClean="0"/>
              <a:t>세종시를</a:t>
            </a:r>
            <a:r>
              <a:rPr kumimoji="1" lang="ko-KR" altLang="en-US" dirty="0" smtClean="0"/>
              <a:t> 제외하면 충남도 대부분의 시는 인구감소세를 나타내고 있으며</a:t>
            </a:r>
            <a:r>
              <a:rPr kumimoji="1" lang="en-US" altLang="ko-KR" dirty="0" smtClean="0"/>
              <a:t>,</a:t>
            </a:r>
            <a:r>
              <a:rPr kumimoji="1" lang="ko-KR" altLang="en-US" dirty="0" smtClean="0"/>
              <a:t> 공주시와 비슷한 시세를 가진 市는 보령 서산과 논산이 있음</a:t>
            </a:r>
            <a:endParaRPr kumimoji="1" lang="en-US" altLang="ko-KR" dirty="0" smtClean="0"/>
          </a:p>
        </p:txBody>
      </p:sp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2083752"/>
              </p:ext>
            </p:extLst>
          </p:nvPr>
        </p:nvGraphicFramePr>
        <p:xfrm>
          <a:off x="330168" y="2000240"/>
          <a:ext cx="5472608" cy="2016224"/>
        </p:xfrm>
        <a:graphic>
          <a:graphicData uri="http://schemas.openxmlformats.org/drawingml/2006/table">
            <a:tbl>
              <a:tblPr/>
              <a:tblGrid>
                <a:gridCol w="709358"/>
                <a:gridCol w="947595"/>
                <a:gridCol w="884425"/>
                <a:gridCol w="878105"/>
                <a:gridCol w="638048"/>
                <a:gridCol w="688586"/>
                <a:gridCol w="726491"/>
              </a:tblGrid>
              <a:tr h="506429">
                <a:tc>
                  <a:txBody>
                    <a:bodyPr/>
                    <a:lstStyle/>
                    <a:p>
                      <a:pPr marL="0" marR="0" indent="0" algn="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ko-KR" altLang="en-US" sz="1200" b="0" kern="0" spc="0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구분</a:t>
                      </a:r>
                    </a:p>
                    <a:p>
                      <a:pPr marL="0" marR="0" indent="0" algn="just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ko-KR" altLang="en-US" sz="1200" b="0" kern="0" spc="0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시･군별</a:t>
                      </a:r>
                    </a:p>
                  </a:txBody>
                  <a:tcPr marL="7253" marR="7253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ko-KR" altLang="en-US" sz="1200" b="0" kern="0" spc="0" dirty="0" smtClean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인구</a:t>
                      </a:r>
                      <a:r>
                        <a:rPr lang="ko-KR" altLang="en-US" sz="1200" b="0" kern="0" spc="0" baseline="0" dirty="0" smtClean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1200" b="0" kern="0" spc="0" dirty="0" smtClean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200" b="0" kern="0" spc="0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명</a:t>
                      </a:r>
                      <a:r>
                        <a:rPr lang="en-US" altLang="ko-KR" sz="1200" b="0" kern="0" spc="0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)</a:t>
                      </a:r>
                      <a:endParaRPr lang="ko-KR" altLang="en-US" sz="1200" b="0" kern="0" spc="0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53" marR="7253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ko-KR" altLang="en-US" sz="1200" b="0" kern="0" spc="0" dirty="0" smtClean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면적</a:t>
                      </a:r>
                      <a:r>
                        <a:rPr lang="ko-KR" altLang="en-US" sz="1200" b="0" kern="0" spc="0" baseline="0" dirty="0" smtClean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1200" b="0" kern="0" spc="0" dirty="0" smtClean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200" b="0" kern="0" spc="0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㎢</a:t>
                      </a:r>
                      <a:r>
                        <a:rPr lang="en-US" altLang="ko-KR" sz="1200" b="0" kern="0" spc="0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)</a:t>
                      </a:r>
                      <a:endParaRPr lang="ko-KR" altLang="en-US" sz="1200" b="0" kern="0" spc="0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53" marR="7253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ko-KR" altLang="en-US" sz="1200" b="0" kern="0" spc="0" dirty="0" err="1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세대수</a:t>
                      </a:r>
                      <a:endParaRPr lang="ko-KR" altLang="en-US" sz="1200" b="0" kern="0" spc="0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53" marR="7253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ko-KR" altLang="en-US" sz="1200" b="0" kern="0" spc="0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통</a:t>
                      </a:r>
                    </a:p>
                  </a:txBody>
                  <a:tcPr marL="7253" marR="7253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ko-KR" altLang="en-US" sz="1200" b="0" kern="0" spc="0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리</a:t>
                      </a:r>
                    </a:p>
                  </a:txBody>
                  <a:tcPr marL="7253" marR="7253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ko-KR" altLang="en-US" sz="1200" b="0" kern="0" spc="0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반</a:t>
                      </a:r>
                    </a:p>
                  </a:txBody>
                  <a:tcPr marL="7253" marR="7253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301959">
                <a:tc>
                  <a:txBody>
                    <a:bodyPr/>
                    <a:lstStyle/>
                    <a:p>
                      <a:pPr marL="0" marR="0" indent="0" algn="ct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ko-KR" altLang="en-US" sz="1200" b="0" kern="0" spc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공주시</a:t>
                      </a:r>
                      <a:endParaRPr lang="ko-KR" altLang="en-US" sz="1200" b="0" kern="0" spc="0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53" marR="7253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en-US" sz="1200" b="0" kern="0" spc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116,369 </a:t>
                      </a:r>
                    </a:p>
                  </a:txBody>
                  <a:tcPr marL="7253" marR="72000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en-US" sz="1200" b="0" kern="0" spc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864.27 </a:t>
                      </a:r>
                    </a:p>
                  </a:txBody>
                  <a:tcPr marL="7253" marR="72000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en-US" sz="1200" b="0" kern="0" spc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49,273 </a:t>
                      </a:r>
                    </a:p>
                  </a:txBody>
                  <a:tcPr marL="7253" marR="72000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en-US" sz="1200" b="0" kern="0" spc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131 </a:t>
                      </a:r>
                    </a:p>
                  </a:txBody>
                  <a:tcPr marL="7253" marR="72000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en-US" sz="1200" b="0" kern="0" spc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248 </a:t>
                      </a:r>
                    </a:p>
                  </a:txBody>
                  <a:tcPr marL="7253" marR="72000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en-US" sz="1200" b="0" kern="0" spc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1,930 </a:t>
                      </a:r>
                    </a:p>
                  </a:txBody>
                  <a:tcPr marL="7253" marR="72000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301959">
                <a:tc>
                  <a:txBody>
                    <a:bodyPr/>
                    <a:lstStyle/>
                    <a:p>
                      <a:pPr marL="0" marR="0" indent="0" algn="ct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ko-KR" altLang="en-US" sz="1200" b="0" kern="0" spc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보령시</a:t>
                      </a:r>
                      <a:endParaRPr lang="ko-KR" altLang="en-US" sz="1200" b="0" kern="0" spc="0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53" marR="7253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B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en-US" sz="1200" b="0" kern="0" spc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104,938 </a:t>
                      </a:r>
                    </a:p>
                  </a:txBody>
                  <a:tcPr marL="7253" marR="72000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B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en-US" sz="1200" b="0" kern="0" spc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569.39 </a:t>
                      </a:r>
                    </a:p>
                  </a:txBody>
                  <a:tcPr marL="7253" marR="72000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B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en-US" sz="1200" b="0" kern="0" spc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45,455 </a:t>
                      </a:r>
                    </a:p>
                  </a:txBody>
                  <a:tcPr marL="7253" marR="72000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B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en-US" sz="1200" b="0" kern="0" spc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114 </a:t>
                      </a:r>
                    </a:p>
                  </a:txBody>
                  <a:tcPr marL="7253" marR="72000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B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en-US" sz="1200" b="0" kern="0" spc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235 </a:t>
                      </a:r>
                    </a:p>
                  </a:txBody>
                  <a:tcPr marL="7253" marR="72000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B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en-US" sz="1200" b="0" kern="0" spc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1,214 </a:t>
                      </a:r>
                    </a:p>
                  </a:txBody>
                  <a:tcPr marL="7253" marR="72000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BF2"/>
                    </a:solidFill>
                  </a:tcPr>
                </a:tc>
              </a:tr>
              <a:tr h="301959">
                <a:tc>
                  <a:txBody>
                    <a:bodyPr/>
                    <a:lstStyle/>
                    <a:p>
                      <a:pPr marL="0" marR="0" indent="0" algn="ct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ko-KR" altLang="en-US" sz="1200" b="0" kern="0" spc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서산시</a:t>
                      </a:r>
                      <a:endParaRPr lang="ko-KR" altLang="en-US" sz="1200" b="0" kern="0" spc="0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53" marR="7253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en-US" sz="1200" b="0" kern="0" spc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165,837 </a:t>
                      </a:r>
                    </a:p>
                  </a:txBody>
                  <a:tcPr marL="7253" marR="72000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en-US" sz="1200" b="0" kern="0" spc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740.78 </a:t>
                      </a:r>
                    </a:p>
                  </a:txBody>
                  <a:tcPr marL="7253" marR="72000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en-US" sz="1200" b="0" kern="0" spc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66,956 </a:t>
                      </a:r>
                    </a:p>
                  </a:txBody>
                  <a:tcPr marL="7253" marR="72000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en-US" sz="1200" b="0" kern="0" spc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93 </a:t>
                      </a:r>
                    </a:p>
                  </a:txBody>
                  <a:tcPr marL="7253" marR="72000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en-US" sz="1200" b="0" kern="0" spc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264 </a:t>
                      </a:r>
                    </a:p>
                  </a:txBody>
                  <a:tcPr marL="7253" marR="72000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en-US" sz="1200" b="0" kern="0" spc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1,914 </a:t>
                      </a:r>
                    </a:p>
                  </a:txBody>
                  <a:tcPr marL="7253" marR="72000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301959">
                <a:tc>
                  <a:txBody>
                    <a:bodyPr/>
                    <a:lstStyle/>
                    <a:p>
                      <a:pPr marL="0" marR="0" indent="0" algn="ct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ko-KR" altLang="en-US" sz="1200" b="0" kern="0" spc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논산시</a:t>
                      </a:r>
                      <a:endParaRPr lang="ko-KR" altLang="en-US" sz="1200" b="0" kern="0" spc="0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53" marR="7253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B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en-US" sz="1200" b="0" kern="0" spc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125,844 </a:t>
                      </a:r>
                    </a:p>
                  </a:txBody>
                  <a:tcPr marL="7253" marR="72000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B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en-US" sz="1200" b="0" kern="0" spc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554.78 </a:t>
                      </a:r>
                    </a:p>
                  </a:txBody>
                  <a:tcPr marL="7253" marR="72000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B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en-US" sz="1200" b="0" kern="0" spc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55,270 </a:t>
                      </a:r>
                    </a:p>
                  </a:txBody>
                  <a:tcPr marL="7253" marR="72000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B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en-US" sz="1200" b="0" kern="0" spc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60 </a:t>
                      </a:r>
                    </a:p>
                  </a:txBody>
                  <a:tcPr marL="7253" marR="72000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B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en-US" sz="1200" b="0" kern="0" spc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421 </a:t>
                      </a:r>
                    </a:p>
                  </a:txBody>
                  <a:tcPr marL="7253" marR="72000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B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en-US" sz="1200" b="0" kern="0" spc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2,387 </a:t>
                      </a:r>
                    </a:p>
                  </a:txBody>
                  <a:tcPr marL="7253" marR="72000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4EBF2"/>
                    </a:solidFill>
                  </a:tcPr>
                </a:tc>
              </a:tr>
              <a:tr h="301959">
                <a:tc>
                  <a:txBody>
                    <a:bodyPr/>
                    <a:lstStyle/>
                    <a:p>
                      <a:pPr marL="0" marR="0" indent="0" algn="ct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ko-KR" altLang="en-US" sz="1200" b="0" kern="0" spc="0" dirty="0" err="1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당진시</a:t>
                      </a:r>
                      <a:endParaRPr lang="ko-KR" altLang="en-US" sz="1200" b="0" kern="0" spc="0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53" marR="7253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en-US" sz="1200" b="0" kern="0" spc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159,615 </a:t>
                      </a:r>
                    </a:p>
                  </a:txBody>
                  <a:tcPr marL="7253" marR="72000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en-US" sz="1200" b="0" kern="0" spc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695.48 </a:t>
                      </a:r>
                    </a:p>
                  </a:txBody>
                  <a:tcPr marL="7253" marR="72000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en-US" sz="1200" b="0" kern="0" spc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68,490 </a:t>
                      </a:r>
                    </a:p>
                  </a:txBody>
                  <a:tcPr marL="7253" marR="72000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en-US" sz="1200" b="0" kern="0" spc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51 </a:t>
                      </a:r>
                    </a:p>
                  </a:txBody>
                  <a:tcPr marL="7253" marR="72000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en-US" sz="1200" b="0" kern="0" spc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221 </a:t>
                      </a:r>
                    </a:p>
                  </a:txBody>
                  <a:tcPr marL="7253" marR="72000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fontAlgn="base" latinLnBrk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en-US" sz="1200" b="0" kern="0" spc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1,557 </a:t>
                      </a:r>
                    </a:p>
                  </a:txBody>
                  <a:tcPr marL="7253" marR="72000" marT="2005" marB="2005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sp>
        <p:nvSpPr>
          <p:cNvPr id="10" name="직사각형 9"/>
          <p:cNvSpPr/>
          <p:nvPr/>
        </p:nvSpPr>
        <p:spPr>
          <a:xfrm>
            <a:off x="6913846" y="2005002"/>
            <a:ext cx="2636586" cy="909717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0"/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행정기관 이전에 따른 인구의</a:t>
            </a:r>
            <a:endParaRPr lang="en-US" altLang="ko-KR" sz="1200" dirty="0" smtClean="0">
              <a:solidFill>
                <a:schemeClr val="tx1"/>
              </a:solidFill>
              <a:latin typeface="+mn-ea"/>
            </a:endParaRPr>
          </a:p>
          <a:p>
            <a:pPr latinLnBrk="0"/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급격한 증가</a:t>
            </a:r>
            <a:endParaRPr lang="en-US" altLang="ko-KR" sz="1200" dirty="0" smtClean="0">
              <a:solidFill>
                <a:schemeClr val="tx1"/>
              </a:solidFill>
              <a:latin typeface="+mn-ea"/>
            </a:endParaRPr>
          </a:p>
          <a:p>
            <a:pPr latinLnBrk="0"/>
            <a:r>
              <a:rPr lang="en-US" altLang="ko-KR" sz="1200" smtClean="0">
                <a:solidFill>
                  <a:schemeClr val="tx1"/>
                </a:solidFill>
                <a:latin typeface="+mn-ea"/>
              </a:rPr>
              <a:t> - </a:t>
            </a:r>
            <a:r>
              <a:rPr lang="ko-KR" altLang="en-US" sz="1200" smtClean="0">
                <a:solidFill>
                  <a:schemeClr val="tx1"/>
                </a:solidFill>
                <a:latin typeface="+mn-ea"/>
              </a:rPr>
              <a:t>공사 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관련 인구 및 공무원</a:t>
            </a:r>
            <a:endParaRPr lang="en-US" altLang="ko-KR" sz="1200" dirty="0" smtClean="0">
              <a:solidFill>
                <a:schemeClr val="tx1"/>
              </a:solidFill>
              <a:latin typeface="+mn-ea"/>
            </a:endParaRPr>
          </a:p>
          <a:p>
            <a:pPr latinLnBrk="0"/>
            <a:r>
              <a:rPr lang="en-US" altLang="ko-KR" sz="1200" smtClean="0">
                <a:solidFill>
                  <a:schemeClr val="tx1"/>
                </a:solidFill>
                <a:latin typeface="+mn-ea"/>
              </a:rPr>
              <a:t> - 15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년 이후 증가세 축소 예상</a:t>
            </a:r>
            <a:endParaRPr lang="ko-KR" altLang="en-US" sz="12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2" name="직사각형 11"/>
          <p:cNvSpPr/>
          <p:nvPr/>
        </p:nvSpPr>
        <p:spPr>
          <a:xfrm>
            <a:off x="6913846" y="3047754"/>
            <a:ext cx="2636586" cy="909717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0"/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문화 및 군부대 특성을 활용한</a:t>
            </a:r>
            <a:endParaRPr lang="en-US" altLang="ko-KR" sz="1200" dirty="0" smtClean="0">
              <a:solidFill>
                <a:schemeClr val="tx1"/>
              </a:solidFill>
              <a:latin typeface="+mn-ea"/>
            </a:endParaRPr>
          </a:p>
          <a:p>
            <a:pPr latinLnBrk="0"/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성장전략으로 인한 인구의 감소세 억제</a:t>
            </a:r>
            <a:endParaRPr lang="ko-KR" altLang="en-US" sz="12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" name="직사각형 14"/>
          <p:cNvSpPr/>
          <p:nvPr/>
        </p:nvSpPr>
        <p:spPr>
          <a:xfrm>
            <a:off x="6913846" y="4109525"/>
            <a:ext cx="2636586" cy="909717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0"/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지리적 이점을 활용하여</a:t>
            </a:r>
            <a:endParaRPr lang="en-US" altLang="ko-KR" sz="1200" dirty="0" smtClean="0">
              <a:solidFill>
                <a:schemeClr val="tx1"/>
              </a:solidFill>
              <a:latin typeface="+mn-ea"/>
            </a:endParaRPr>
          </a:p>
          <a:p>
            <a:pPr latinLnBrk="0"/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산업도시를 통한 기업체 유치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및 이를 통한 상장 전략</a:t>
            </a:r>
            <a:endParaRPr lang="ko-KR" altLang="en-US" sz="12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323320" y="1683286"/>
            <a:ext cx="148630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i="1" u="sng" dirty="0" smtClean="0">
                <a:latin typeface="+mn-ea"/>
              </a:rPr>
              <a:t>중소규모 </a:t>
            </a:r>
            <a:r>
              <a:rPr lang="en-US" altLang="ko-KR" sz="1200" i="1" u="sng" dirty="0" smtClean="0">
                <a:latin typeface="+mn-ea"/>
              </a:rPr>
              <a:t>“</a:t>
            </a:r>
            <a:r>
              <a:rPr lang="ko-KR" altLang="en-US" sz="1200" i="1" u="sng" dirty="0" smtClean="0">
                <a:latin typeface="+mn-ea"/>
              </a:rPr>
              <a:t>市</a:t>
            </a:r>
            <a:r>
              <a:rPr lang="en-US" altLang="ko-KR" sz="1200" i="1" u="sng" dirty="0" smtClean="0">
                <a:latin typeface="+mn-ea"/>
              </a:rPr>
              <a:t>“ </a:t>
            </a:r>
            <a:r>
              <a:rPr lang="ko-KR" altLang="en-US" sz="1200" i="1" u="sng" dirty="0" smtClean="0">
                <a:latin typeface="+mn-ea"/>
              </a:rPr>
              <a:t>비교</a:t>
            </a:r>
            <a:endParaRPr lang="en-US" altLang="ko-KR" sz="1200" i="1" u="sng" dirty="0" smtClean="0">
              <a:latin typeface="+mn-ea"/>
            </a:endParaRPr>
          </a:p>
        </p:txBody>
      </p:sp>
      <p:sp>
        <p:nvSpPr>
          <p:cNvPr id="23" name="Rectangle 89"/>
          <p:cNvSpPr>
            <a:spLocks noChangeArrowheads="1"/>
          </p:cNvSpPr>
          <p:nvPr/>
        </p:nvSpPr>
        <p:spPr bwMode="auto">
          <a:xfrm>
            <a:off x="666720" y="5206520"/>
            <a:ext cx="8881400" cy="1296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0000" tIns="108000" rIns="90000" bIns="46800" anchor="t"/>
          <a:lstStyle/>
          <a:p>
            <a:pPr marL="88900" indent="-88900" latinLnBrk="0">
              <a:spcAft>
                <a:spcPts val="600"/>
              </a:spcAft>
              <a:buFont typeface="Arial" pitchFamily="34" charset="0"/>
              <a:buChar char="•"/>
            </a:pPr>
            <a:r>
              <a:rPr lang="ko-KR" altLang="en-US" sz="1200" dirty="0" smtClean="0">
                <a:latin typeface="+mn-ea"/>
              </a:rPr>
              <a:t>충남도중 인구 </a:t>
            </a:r>
            <a:r>
              <a:rPr lang="en-US" altLang="ko-KR" sz="1200" dirty="0" smtClean="0">
                <a:latin typeface="+mn-ea"/>
              </a:rPr>
              <a:t>10</a:t>
            </a:r>
            <a:r>
              <a:rPr lang="ko-KR" altLang="en-US" sz="1200" dirty="0" smtClean="0">
                <a:latin typeface="+mn-ea"/>
              </a:rPr>
              <a:t>만 이상 도시는 </a:t>
            </a:r>
            <a:endParaRPr lang="en-US" altLang="ko-KR" sz="1200" dirty="0" smtClean="0">
              <a:latin typeface="+mn-ea"/>
            </a:endParaRPr>
          </a:p>
          <a:p>
            <a:pPr marL="88900" indent="-88900" latinLnBrk="0">
              <a:spcAft>
                <a:spcPts val="600"/>
              </a:spcAft>
              <a:buFont typeface="Arial" pitchFamily="34" charset="0"/>
              <a:buChar char="•"/>
            </a:pPr>
            <a:r>
              <a:rPr lang="ko-KR" altLang="en-US" sz="1200" dirty="0" smtClean="0">
                <a:latin typeface="+mn-ea"/>
              </a:rPr>
              <a:t>천안</a:t>
            </a:r>
            <a:r>
              <a:rPr lang="en-US" altLang="ko-KR" sz="1200" dirty="0" smtClean="0">
                <a:latin typeface="+mn-ea"/>
              </a:rPr>
              <a:t>(581</a:t>
            </a:r>
            <a:r>
              <a:rPr lang="ko-KR" altLang="en-US" sz="1200" dirty="0" smtClean="0">
                <a:latin typeface="+mn-ea"/>
              </a:rPr>
              <a:t>천</a:t>
            </a:r>
            <a:r>
              <a:rPr lang="en-US" altLang="ko-KR" sz="1200" dirty="0" smtClean="0">
                <a:latin typeface="+mn-ea"/>
              </a:rPr>
              <a:t>), </a:t>
            </a:r>
            <a:r>
              <a:rPr lang="ko-KR" altLang="en-US" sz="1200" dirty="0" smtClean="0">
                <a:latin typeface="+mn-ea"/>
              </a:rPr>
              <a:t>공주</a:t>
            </a:r>
            <a:r>
              <a:rPr lang="en-US" altLang="ko-KR" sz="1200" dirty="0" smtClean="0">
                <a:latin typeface="+mn-ea"/>
              </a:rPr>
              <a:t>(117</a:t>
            </a:r>
            <a:r>
              <a:rPr lang="ko-KR" altLang="en-US" sz="1200" dirty="0" smtClean="0">
                <a:latin typeface="+mn-ea"/>
              </a:rPr>
              <a:t>천</a:t>
            </a:r>
            <a:r>
              <a:rPr lang="en-US" altLang="ko-KR" sz="1200" dirty="0" smtClean="0">
                <a:latin typeface="+mn-ea"/>
              </a:rPr>
              <a:t>), </a:t>
            </a:r>
            <a:r>
              <a:rPr lang="ko-KR" altLang="en-US" sz="1200" dirty="0" smtClean="0">
                <a:latin typeface="+mn-ea"/>
              </a:rPr>
              <a:t>보령</a:t>
            </a:r>
            <a:r>
              <a:rPr lang="en-US" altLang="ko-KR" sz="1200" dirty="0" smtClean="0">
                <a:latin typeface="+mn-ea"/>
              </a:rPr>
              <a:t>(105</a:t>
            </a:r>
            <a:r>
              <a:rPr lang="ko-KR" altLang="en-US" sz="1200" dirty="0" smtClean="0">
                <a:latin typeface="+mn-ea"/>
              </a:rPr>
              <a:t>천</a:t>
            </a:r>
            <a:r>
              <a:rPr lang="en-US" altLang="ko-KR" sz="1200" dirty="0" smtClean="0">
                <a:latin typeface="+mn-ea"/>
              </a:rPr>
              <a:t>), </a:t>
            </a:r>
            <a:r>
              <a:rPr lang="ko-KR" altLang="en-US" sz="1200" dirty="0" smtClean="0">
                <a:latin typeface="+mn-ea"/>
              </a:rPr>
              <a:t>아산</a:t>
            </a:r>
            <a:r>
              <a:rPr lang="en-US" altLang="ko-KR" sz="1200" dirty="0" smtClean="0">
                <a:latin typeface="+mn-ea"/>
              </a:rPr>
              <a:t>(280</a:t>
            </a:r>
            <a:r>
              <a:rPr lang="ko-KR" altLang="en-US" sz="1200" dirty="0" smtClean="0">
                <a:latin typeface="+mn-ea"/>
              </a:rPr>
              <a:t>천</a:t>
            </a:r>
            <a:r>
              <a:rPr lang="en-US" altLang="ko-KR" sz="1200" dirty="0" smtClean="0">
                <a:latin typeface="+mn-ea"/>
              </a:rPr>
              <a:t>),</a:t>
            </a:r>
            <a:r>
              <a:rPr lang="ko-KR" altLang="en-US" sz="1200" dirty="0" smtClean="0">
                <a:latin typeface="+mn-ea"/>
              </a:rPr>
              <a:t>서산</a:t>
            </a:r>
            <a:r>
              <a:rPr lang="en-US" altLang="ko-KR" sz="1200" dirty="0" smtClean="0">
                <a:latin typeface="+mn-ea"/>
              </a:rPr>
              <a:t>(163</a:t>
            </a:r>
            <a:r>
              <a:rPr lang="ko-KR" altLang="en-US" sz="1200" dirty="0" smtClean="0">
                <a:latin typeface="+mn-ea"/>
              </a:rPr>
              <a:t>천</a:t>
            </a:r>
            <a:r>
              <a:rPr lang="en-US" altLang="ko-KR" sz="1200" dirty="0" smtClean="0">
                <a:latin typeface="+mn-ea"/>
              </a:rPr>
              <a:t>), </a:t>
            </a:r>
            <a:r>
              <a:rPr lang="ko-KR" altLang="en-US" sz="1200" dirty="0" smtClean="0">
                <a:latin typeface="+mn-ea"/>
              </a:rPr>
              <a:t>논산</a:t>
            </a:r>
            <a:r>
              <a:rPr lang="en-US" altLang="ko-KR" sz="1200" dirty="0" smtClean="0">
                <a:latin typeface="+mn-ea"/>
              </a:rPr>
              <a:t>(126</a:t>
            </a:r>
            <a:r>
              <a:rPr lang="ko-KR" altLang="en-US" sz="1200" dirty="0" smtClean="0">
                <a:latin typeface="+mn-ea"/>
              </a:rPr>
              <a:t>천</a:t>
            </a:r>
            <a:r>
              <a:rPr lang="en-US" altLang="ko-KR" sz="1200" dirty="0" smtClean="0">
                <a:latin typeface="+mn-ea"/>
              </a:rPr>
              <a:t>), </a:t>
            </a:r>
            <a:r>
              <a:rPr lang="ko-KR" altLang="en-US" sz="1200" dirty="0" smtClean="0">
                <a:latin typeface="+mn-ea"/>
              </a:rPr>
              <a:t>당진</a:t>
            </a:r>
            <a:r>
              <a:rPr lang="en-US" altLang="ko-KR" sz="1200" dirty="0" smtClean="0">
                <a:latin typeface="+mn-ea"/>
              </a:rPr>
              <a:t>(155</a:t>
            </a:r>
            <a:r>
              <a:rPr lang="ko-KR" altLang="en-US" sz="1200" dirty="0" smtClean="0">
                <a:latin typeface="+mn-ea"/>
              </a:rPr>
              <a:t>천</a:t>
            </a:r>
            <a:r>
              <a:rPr lang="en-US" altLang="ko-KR" sz="1200" dirty="0" smtClean="0">
                <a:latin typeface="+mn-ea"/>
              </a:rPr>
              <a:t>) </a:t>
            </a:r>
            <a:r>
              <a:rPr lang="ko-KR" altLang="en-US" sz="1200" dirty="0" smtClean="0">
                <a:latin typeface="+mn-ea"/>
              </a:rPr>
              <a:t>등 총 </a:t>
            </a:r>
            <a:r>
              <a:rPr lang="en-US" altLang="ko-KR" sz="1200" dirty="0" smtClean="0">
                <a:latin typeface="+mn-ea"/>
              </a:rPr>
              <a:t>7</a:t>
            </a:r>
            <a:r>
              <a:rPr lang="ko-KR" altLang="en-US" sz="1200" dirty="0" smtClean="0">
                <a:latin typeface="+mn-ea"/>
              </a:rPr>
              <a:t>개 시가 있으며</a:t>
            </a:r>
            <a:endParaRPr lang="en-US" altLang="ko-KR" sz="1200" dirty="0" smtClean="0">
              <a:latin typeface="+mn-ea"/>
            </a:endParaRPr>
          </a:p>
          <a:p>
            <a:pPr marL="88900" indent="-88900" latinLnBrk="0">
              <a:spcAft>
                <a:spcPts val="600"/>
              </a:spcAft>
              <a:buFont typeface="Arial" pitchFamily="34" charset="0"/>
              <a:buChar char="•"/>
            </a:pPr>
            <a:r>
              <a:rPr lang="ko-KR" altLang="en-US" sz="1200" dirty="0" smtClean="0">
                <a:latin typeface="+mn-ea"/>
              </a:rPr>
              <a:t>이중 급격한 인구 증가를 보이는 도시는 </a:t>
            </a:r>
            <a:r>
              <a:rPr lang="ko-KR" altLang="en-US" sz="1200" dirty="0" err="1" smtClean="0">
                <a:latin typeface="+mn-ea"/>
              </a:rPr>
              <a:t>세종시</a:t>
            </a:r>
            <a:r>
              <a:rPr lang="ko-KR" altLang="en-US" sz="1200" dirty="0" err="1">
                <a:latin typeface="+mn-ea"/>
              </a:rPr>
              <a:t>임</a:t>
            </a:r>
            <a:endParaRPr lang="en-US" altLang="ko-KR" sz="1200" dirty="0" smtClean="0">
              <a:latin typeface="+mn-ea"/>
            </a:endParaRPr>
          </a:p>
          <a:p>
            <a:pPr marL="88900" indent="-88900" latinLnBrk="0">
              <a:spcAft>
                <a:spcPts val="600"/>
              </a:spcAft>
              <a:buFont typeface="Arial" pitchFamily="34" charset="0"/>
              <a:buChar char="•"/>
            </a:pPr>
            <a:r>
              <a:rPr lang="ko-KR" altLang="en-US" sz="1200" dirty="0" smtClean="0">
                <a:latin typeface="+mn-ea"/>
              </a:rPr>
              <a:t>유의미한 인구감소 추세를</a:t>
            </a:r>
            <a:r>
              <a:rPr lang="en-US" altLang="ko-KR" sz="1200" dirty="0" smtClean="0">
                <a:latin typeface="+mn-ea"/>
              </a:rPr>
              <a:t> </a:t>
            </a:r>
            <a:r>
              <a:rPr lang="ko-KR" altLang="en-US" sz="1200" dirty="0" smtClean="0">
                <a:latin typeface="+mn-ea"/>
              </a:rPr>
              <a:t>보이는 곳은 공주시가 있음</a:t>
            </a:r>
            <a:endParaRPr lang="en-US" altLang="ko-KR" sz="1200" dirty="0">
              <a:latin typeface="+mn-ea"/>
            </a:endParaRPr>
          </a:p>
        </p:txBody>
      </p:sp>
      <p:sp>
        <p:nvSpPr>
          <p:cNvPr id="24" name="Text Box 6"/>
          <p:cNvSpPr txBox="1">
            <a:spLocks noChangeArrowheads="1"/>
          </p:cNvSpPr>
          <p:nvPr/>
        </p:nvSpPr>
        <p:spPr bwMode="auto">
          <a:xfrm>
            <a:off x="327358" y="5206520"/>
            <a:ext cx="360000" cy="1296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>
            <a:defPPr>
              <a:defRPr lang="ko-KR"/>
            </a:defPPr>
            <a:lvl1pPr algn="ctr" latinLnBrk="0">
              <a:buFont typeface="Wingdings" pitchFamily="2" charset="2"/>
              <a:buNone/>
              <a:defRPr>
                <a:solidFill>
                  <a:prstClr val="white"/>
                </a:solidFill>
                <a:latin typeface="+mn-ea"/>
                <a:ea typeface="+mn-ea"/>
              </a:defRPr>
            </a:lvl1pPr>
          </a:lstStyle>
          <a:p>
            <a:pPr latinLnBrk="1">
              <a:lnSpc>
                <a:spcPts val="1500"/>
              </a:lnSpc>
              <a:buClr>
                <a:schemeClr val="bg2"/>
              </a:buClr>
              <a:buSzPct val="75000"/>
              <a:tabLst>
                <a:tab pos="287338" algn="l"/>
              </a:tabLst>
            </a:pPr>
            <a:r>
              <a:rPr lang="ko-KR" altLang="en-US" sz="1400" dirty="0">
                <a:solidFill>
                  <a:schemeClr val="bg1"/>
                </a:solidFill>
              </a:rPr>
              <a:t>시사점</a:t>
            </a:r>
          </a:p>
        </p:txBody>
      </p:sp>
      <p:sp>
        <p:nvSpPr>
          <p:cNvPr id="8" name="직사각형 7"/>
          <p:cNvSpPr/>
          <p:nvPr/>
        </p:nvSpPr>
        <p:spPr>
          <a:xfrm>
            <a:off x="6264284" y="2005002"/>
            <a:ext cx="648000" cy="909717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0" rIns="0" rtlCol="0" anchor="ctr"/>
          <a:lstStyle/>
          <a:p>
            <a:pPr algn="ctr" fontAlgn="base">
              <a:lnSpc>
                <a:spcPts val="1500"/>
              </a:lnSpc>
              <a:spcBef>
                <a:spcPct val="0"/>
              </a:spcBef>
              <a:spcAft>
                <a:spcPct val="0"/>
              </a:spcAft>
              <a:buClr>
                <a:schemeClr val="bg2"/>
              </a:buClr>
              <a:buSzPct val="75000"/>
              <a:tabLst>
                <a:tab pos="287338" algn="l"/>
              </a:tabLst>
            </a:pPr>
            <a:r>
              <a:rPr lang="ko-KR" altLang="en-US" sz="1400" dirty="0" err="1" smtClean="0">
                <a:solidFill>
                  <a:schemeClr val="bg1"/>
                </a:solidFill>
                <a:latin typeface="+mn-ea"/>
              </a:rPr>
              <a:t>세종시</a:t>
            </a:r>
            <a:endParaRPr lang="ko-KR" altLang="en-US" sz="14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1" name="직사각형 10"/>
          <p:cNvSpPr/>
          <p:nvPr/>
        </p:nvSpPr>
        <p:spPr>
          <a:xfrm>
            <a:off x="6264284" y="3047754"/>
            <a:ext cx="648000" cy="909717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0" rIns="0" rtlCol="0" anchor="ctr"/>
          <a:lstStyle/>
          <a:p>
            <a:pPr algn="ctr" fontAlgn="base">
              <a:lnSpc>
                <a:spcPts val="1500"/>
              </a:lnSpc>
              <a:spcBef>
                <a:spcPct val="0"/>
              </a:spcBef>
              <a:spcAft>
                <a:spcPct val="0"/>
              </a:spcAft>
              <a:buClr>
                <a:schemeClr val="bg2"/>
              </a:buClr>
              <a:buSzPct val="75000"/>
              <a:tabLst>
                <a:tab pos="287338" algn="l"/>
              </a:tabLst>
            </a:pPr>
            <a:r>
              <a:rPr lang="ko-KR" altLang="en-US" sz="1400" smtClean="0">
                <a:solidFill>
                  <a:schemeClr val="bg1"/>
                </a:solidFill>
                <a:latin typeface="+mn-ea"/>
              </a:rPr>
              <a:t>논산시</a:t>
            </a:r>
            <a:endParaRPr lang="ko-KR" altLang="en-US" sz="14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4" name="직사각형 13"/>
          <p:cNvSpPr/>
          <p:nvPr/>
        </p:nvSpPr>
        <p:spPr>
          <a:xfrm>
            <a:off x="6264284" y="4109525"/>
            <a:ext cx="648000" cy="909717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0" rIns="0" rtlCol="0" anchor="ctr"/>
          <a:lstStyle/>
          <a:p>
            <a:pPr algn="ctr"/>
            <a:r>
              <a:rPr lang="ko-KR" altLang="en-US" sz="1400" dirty="0" smtClean="0">
                <a:solidFill>
                  <a:schemeClr val="bg1"/>
                </a:solidFill>
                <a:latin typeface="+mn-ea"/>
              </a:rPr>
              <a:t>서산시</a:t>
            </a:r>
            <a:endParaRPr lang="en-US" altLang="ko-KR" sz="1400" dirty="0" smtClean="0">
              <a:solidFill>
                <a:schemeClr val="bg1"/>
              </a:solidFill>
              <a:latin typeface="+mn-ea"/>
            </a:endParaRPr>
          </a:p>
          <a:p>
            <a:pPr algn="ctr"/>
            <a:r>
              <a:rPr lang="ko-KR" altLang="en-US" sz="1400" dirty="0" err="1" smtClean="0">
                <a:solidFill>
                  <a:schemeClr val="bg1"/>
                </a:solidFill>
                <a:latin typeface="+mn-ea"/>
              </a:rPr>
              <a:t>당진시</a:t>
            </a:r>
            <a:endParaRPr lang="ko-KR" altLang="en-US" sz="14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8484348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19" name="Text Box 10"/>
          <p:cNvSpPr txBox="1">
            <a:spLocks noChangeArrowheads="1"/>
          </p:cNvSpPr>
          <p:nvPr/>
        </p:nvSpPr>
        <p:spPr bwMode="auto">
          <a:xfrm>
            <a:off x="380968" y="4097928"/>
            <a:ext cx="3954380" cy="230832"/>
          </a:xfrm>
          <a:prstGeom prst="rect">
            <a:avLst/>
          </a:prstGeom>
          <a:noFill/>
          <a:ln w="6350" algn="ctr">
            <a:noFill/>
            <a:miter lim="800000"/>
            <a:headEnd type="none" w="med" len="sm"/>
            <a:tailEnd type="none" w="med" len="sm"/>
          </a:ln>
        </p:spPr>
        <p:txBody>
          <a:bodyPr>
            <a:spAutoFit/>
          </a:bodyPr>
          <a:lstStyle/>
          <a:p>
            <a:pPr marL="87313" indent="-87313">
              <a:spcBef>
                <a:spcPct val="50000"/>
              </a:spcBef>
            </a:pPr>
            <a:r>
              <a:rPr lang="en-US" altLang="ko-KR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※ Source: 14</a:t>
            </a:r>
            <a:r>
              <a:rPr lang="ko-KR" altLang="en-US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년 </a:t>
            </a:r>
            <a:r>
              <a:rPr lang="en-US" altLang="ko-KR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1</a:t>
            </a:r>
            <a:r>
              <a:rPr lang="ko-KR" altLang="en-US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월 통계청 자료</a:t>
            </a:r>
            <a:endParaRPr lang="en-US" altLang="ko-KR" sz="9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0" name="제목 3"/>
          <p:cNvSpPr txBox="1">
            <a:spLocks/>
          </p:cNvSpPr>
          <p:nvPr/>
        </p:nvSpPr>
        <p:spPr>
          <a:xfrm>
            <a:off x="57116" y="143344"/>
            <a:ext cx="2882520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+mn-ea"/>
                <a:ea typeface="+mn-ea"/>
              </a:rPr>
              <a:t>1. </a:t>
            </a:r>
            <a:r>
              <a:rPr lang="ko-KR" altLang="en-US" dirty="0" smtClean="0">
                <a:latin typeface="+mn-ea"/>
                <a:ea typeface="+mn-ea"/>
              </a:rPr>
              <a:t>충청남도 타 市 분석</a:t>
            </a:r>
            <a:endParaRPr lang="en-US" altLang="ko-KR" dirty="0">
              <a:latin typeface="+mn-ea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1351560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5299487"/>
              </p:ext>
            </p:extLst>
          </p:nvPr>
        </p:nvGraphicFramePr>
        <p:xfrm>
          <a:off x="322230" y="4774881"/>
          <a:ext cx="5488028" cy="13687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4004"/>
                <a:gridCol w="784004"/>
                <a:gridCol w="784004"/>
                <a:gridCol w="784004"/>
                <a:gridCol w="784004"/>
                <a:gridCol w="784004"/>
                <a:gridCol w="784004"/>
              </a:tblGrid>
              <a:tr h="273753"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 smtClean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12</a:t>
                      </a:r>
                      <a:r>
                        <a:rPr lang="en-US" altLang="ko-KR" sz="12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. 01</a:t>
                      </a:r>
                      <a:endParaRPr lang="en-US" altLang="ko-KR" sz="12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 smtClean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12</a:t>
                      </a:r>
                      <a:r>
                        <a:rPr lang="en-US" altLang="ko-KR" sz="12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. 08</a:t>
                      </a:r>
                      <a:endParaRPr lang="en-US" altLang="ko-KR" sz="12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 smtClean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13</a:t>
                      </a:r>
                      <a:r>
                        <a:rPr lang="en-US" altLang="ko-KR" sz="12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. 01</a:t>
                      </a:r>
                      <a:endParaRPr lang="en-US" altLang="ko-KR" sz="12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 smtClean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13</a:t>
                      </a:r>
                      <a:r>
                        <a:rPr lang="en-US" altLang="ko-KR" sz="12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. 08</a:t>
                      </a:r>
                      <a:endParaRPr lang="en-US" altLang="ko-KR" sz="12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 smtClean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14</a:t>
                      </a:r>
                      <a:r>
                        <a:rPr lang="en-US" altLang="ko-KR" sz="12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. 01</a:t>
                      </a:r>
                      <a:endParaRPr lang="en-US" altLang="ko-KR" sz="12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 smtClean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14</a:t>
                      </a:r>
                      <a:r>
                        <a:rPr lang="en-US" altLang="ko-KR" sz="1200" u="none" strike="noStrike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. 06</a:t>
                      </a:r>
                      <a:endParaRPr lang="en-US" altLang="ko-KR" sz="1200" b="0" i="0" u="none" strike="noStrike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73753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u="none" strike="noStrike">
                          <a:effectLst/>
                          <a:latin typeface="+mn-ea"/>
                          <a:ea typeface="+mn-ea"/>
                        </a:rPr>
                        <a:t>공주시</a:t>
                      </a:r>
                      <a:endParaRPr lang="ko-KR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124,635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117,705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117,136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116,596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116,222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115,507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73753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u="none" strike="noStrike" dirty="0">
                          <a:effectLst/>
                          <a:latin typeface="+mn-ea"/>
                          <a:ea typeface="+mn-ea"/>
                        </a:rPr>
                        <a:t>보령시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106,343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105,828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105,477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105,021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104,844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104,680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73753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u="none" strike="noStrike" dirty="0">
                          <a:effectLst/>
                          <a:latin typeface="+mn-ea"/>
                          <a:ea typeface="+mn-ea"/>
                        </a:rPr>
                        <a:t>논산시</a:t>
                      </a:r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127,246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126,743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126,477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126,023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125,751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125,272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73753">
                <a:tc>
                  <a:txBody>
                    <a:bodyPr/>
                    <a:lstStyle/>
                    <a:p>
                      <a:pPr algn="ctr" fontAlgn="b"/>
                      <a:r>
                        <a:rPr lang="ko-KR" altLang="en-US" sz="1200" u="none" strike="noStrike" dirty="0" err="1" smtClean="0">
                          <a:effectLst/>
                          <a:latin typeface="+mn-ea"/>
                          <a:ea typeface="+mn-ea"/>
                        </a:rPr>
                        <a:t>세종시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108,920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116,168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120,375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126,260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u="none" strike="noStrike" dirty="0">
                          <a:effectLst/>
                          <a:latin typeface="+mn-ea"/>
                          <a:ea typeface="+mn-ea"/>
                        </a:rPr>
                        <a:t>133,361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412" marR="3412" marT="3412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6" name="내용 개체 틀 2"/>
          <p:cNvSpPr txBox="1">
            <a:spLocks/>
          </p:cNvSpPr>
          <p:nvPr/>
        </p:nvSpPr>
        <p:spPr>
          <a:xfrm>
            <a:off x="273000" y="688956"/>
            <a:ext cx="9360000" cy="6832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/>
              <a:t>세종시의 인구증가는 둔화되어 안정화 추세로 접어 들었으며</a:t>
            </a:r>
            <a:r>
              <a:rPr kumimoji="1" lang="en-US" altLang="ko-KR" dirty="0" smtClean="0"/>
              <a:t>, </a:t>
            </a:r>
            <a:r>
              <a:rPr kumimoji="1" lang="ko-KR" altLang="en-US" dirty="0" smtClean="0"/>
              <a:t>상대적으로</a:t>
            </a:r>
            <a:r>
              <a:rPr kumimoji="1" lang="en-US" altLang="ko-KR" dirty="0" smtClean="0"/>
              <a:t> </a:t>
            </a:r>
            <a:r>
              <a:rPr kumimoji="1" lang="ko-KR" altLang="en-US" dirty="0" smtClean="0"/>
              <a:t>공주시의 인구는 점진적 하향 추세를 보이고 있음</a:t>
            </a:r>
            <a:endParaRPr kumimoji="1" lang="en-US" altLang="ko-KR" dirty="0" smtClean="0"/>
          </a:p>
        </p:txBody>
      </p:sp>
      <p:sp>
        <p:nvSpPr>
          <p:cNvPr id="18" name="오른쪽 화살표 17"/>
          <p:cNvSpPr/>
          <p:nvPr/>
        </p:nvSpPr>
        <p:spPr>
          <a:xfrm>
            <a:off x="5935712" y="2637961"/>
            <a:ext cx="504056" cy="2391787"/>
          </a:xfrm>
          <a:prstGeom prst="rightArrow">
            <a:avLst/>
          </a:prstGeom>
          <a:solidFill>
            <a:schemeClr val="bg1">
              <a:lumMod val="85000"/>
            </a:schemeClr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" name="직사각형 27"/>
          <p:cNvSpPr/>
          <p:nvPr/>
        </p:nvSpPr>
        <p:spPr>
          <a:xfrm>
            <a:off x="6556164" y="2725272"/>
            <a:ext cx="2988564" cy="2632554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rtlCol="0" anchor="ctr"/>
          <a:lstStyle/>
          <a:p>
            <a:pPr marL="108000" indent="-108000" latinLnBrk="0">
              <a:buFont typeface="Arial" pitchFamily="34" charset="0"/>
              <a:buChar char="•"/>
            </a:pPr>
            <a:r>
              <a:rPr lang="ko-KR" altLang="en-US" sz="1200" dirty="0" err="1" smtClean="0">
                <a:solidFill>
                  <a:schemeClr val="tx1"/>
                </a:solidFill>
                <a:latin typeface="+mn-ea"/>
              </a:rPr>
              <a:t>세종시로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 인해 전반적인 충남인구는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증가추세를 나타냄</a:t>
            </a:r>
            <a:endParaRPr lang="en-US" altLang="ko-KR" sz="1200" dirty="0" smtClean="0">
              <a:solidFill>
                <a:schemeClr val="tx1"/>
              </a:solidFill>
              <a:latin typeface="+mn-ea"/>
            </a:endParaRPr>
          </a:p>
          <a:p>
            <a:pPr marL="108000" indent="-108000" latinLnBrk="0">
              <a:buFont typeface="Arial" pitchFamily="34" charset="0"/>
              <a:buChar char="•"/>
            </a:pPr>
            <a:endParaRPr lang="en-US" altLang="ko-KR" sz="1200" dirty="0" smtClean="0">
              <a:solidFill>
                <a:schemeClr val="tx1"/>
              </a:solidFill>
              <a:latin typeface="+mn-ea"/>
            </a:endParaRPr>
          </a:p>
          <a:p>
            <a:pPr marL="108000" indent="-108000" latinLnBrk="0"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세종시의 인구증가세 둔화되고 있으며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당분간 이 추세가 유지될 것으로 예상</a:t>
            </a:r>
            <a:endParaRPr lang="en-US" altLang="ko-KR" sz="1200" dirty="0" smtClean="0">
              <a:solidFill>
                <a:schemeClr val="tx1"/>
              </a:solidFill>
              <a:latin typeface="+mn-ea"/>
            </a:endParaRPr>
          </a:p>
          <a:p>
            <a:pPr marL="108000" indent="-108000" latinLnBrk="0">
              <a:buFont typeface="Arial" pitchFamily="34" charset="0"/>
              <a:buChar char="•"/>
            </a:pPr>
            <a:endParaRPr lang="en-US" altLang="ko-KR" sz="1200" dirty="0" smtClean="0">
              <a:solidFill>
                <a:schemeClr val="tx1"/>
              </a:solidFill>
              <a:latin typeface="+mn-ea"/>
            </a:endParaRPr>
          </a:p>
          <a:p>
            <a:pPr marL="108000" indent="-108000" latinLnBrk="0"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공주시는 인구감소 추세가 약화되어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 115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천명 수준에서 유지될 것으로 판단됨</a:t>
            </a:r>
            <a:endParaRPr lang="en-US" altLang="ko-KR" sz="1200" dirty="0" smtClean="0">
              <a:solidFill>
                <a:schemeClr val="tx1"/>
              </a:solidFill>
              <a:latin typeface="+mn-ea"/>
            </a:endParaRPr>
          </a:p>
          <a:p>
            <a:pPr marL="108000" indent="-108000" latinLnBrk="0">
              <a:buFont typeface="Arial" pitchFamily="34" charset="0"/>
              <a:buChar char="•"/>
            </a:pPr>
            <a:endParaRPr lang="en-US" altLang="ko-KR" sz="1200" dirty="0" smtClean="0">
              <a:solidFill>
                <a:schemeClr val="tx1"/>
              </a:solidFill>
              <a:latin typeface="+mn-ea"/>
            </a:endParaRPr>
          </a:p>
          <a:p>
            <a:pPr marL="108000" indent="-108000" latinLnBrk="0"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따라서 인구의 증가추세를 위해서는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적극적이고 전략적인 인구유입정책을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실행하여야 함</a:t>
            </a:r>
            <a:endParaRPr lang="ko-KR" altLang="en-US" sz="12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8484348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27" name="직사각형 26"/>
          <p:cNvSpPr/>
          <p:nvPr/>
        </p:nvSpPr>
        <p:spPr>
          <a:xfrm>
            <a:off x="6556164" y="2357430"/>
            <a:ext cx="2988564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400" dirty="0" smtClean="0">
                <a:solidFill>
                  <a:schemeClr val="bg1"/>
                </a:solidFill>
                <a:latin typeface="+mn-ea"/>
              </a:rPr>
              <a:t>인구 증감 분석</a:t>
            </a:r>
            <a:endParaRPr lang="ko-KR" altLang="en-US" sz="14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4" name="Text Box 10"/>
          <p:cNvSpPr txBox="1">
            <a:spLocks noChangeArrowheads="1"/>
          </p:cNvSpPr>
          <p:nvPr/>
        </p:nvSpPr>
        <p:spPr bwMode="auto">
          <a:xfrm>
            <a:off x="309530" y="6198564"/>
            <a:ext cx="3954380" cy="230832"/>
          </a:xfrm>
          <a:prstGeom prst="rect">
            <a:avLst/>
          </a:prstGeom>
          <a:noFill/>
          <a:ln w="6350" algn="ctr">
            <a:noFill/>
            <a:miter lim="800000"/>
            <a:headEnd type="none" w="med" len="sm"/>
            <a:tailEnd type="none" w="med" len="sm"/>
          </a:ln>
        </p:spPr>
        <p:txBody>
          <a:bodyPr>
            <a:spAutoFit/>
          </a:bodyPr>
          <a:lstStyle/>
          <a:p>
            <a:pPr marL="87313" indent="-87313">
              <a:spcBef>
                <a:spcPct val="50000"/>
              </a:spcBef>
            </a:pPr>
            <a:r>
              <a:rPr lang="en-US" altLang="ko-KR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※ Source</a:t>
            </a:r>
            <a:r>
              <a:rPr lang="en-US" altLang="ko-KR" sz="90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: </a:t>
            </a:r>
            <a:r>
              <a:rPr lang="ko-KR" altLang="en-US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안전행정부 지방자치단체 인구현황 자료 </a:t>
            </a:r>
            <a:r>
              <a:rPr lang="en-US" altLang="ko-KR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(2013)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448857" y="2418857"/>
            <a:ext cx="60785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100" dirty="0" err="1" smtClean="0">
                <a:latin typeface="+mn-ea"/>
              </a:rPr>
              <a:t>세종시</a:t>
            </a:r>
            <a:endParaRPr lang="ko-KR" altLang="en-US" sz="1100" dirty="0" smtClean="0">
              <a:latin typeface="+mn-ea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48857" y="2918923"/>
            <a:ext cx="60785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100" dirty="0" smtClean="0">
                <a:latin typeface="+mn-ea"/>
              </a:rPr>
              <a:t>논산시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48857" y="3919055"/>
            <a:ext cx="60785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100" dirty="0" smtClean="0">
                <a:latin typeface="+mn-ea"/>
              </a:rPr>
              <a:t>보령시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448857" y="3418989"/>
            <a:ext cx="60785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100" dirty="0" smtClean="0">
                <a:latin typeface="+mn-ea"/>
              </a:rPr>
              <a:t>공주시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191692" y="4248626"/>
            <a:ext cx="6479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+mn-ea"/>
              </a:rPr>
              <a:t>‘12. 01</a:t>
            </a:r>
            <a:endParaRPr lang="ko-KR" altLang="en-US" sz="1200" dirty="0" err="1" smtClean="0">
              <a:latin typeface="+mn-ea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903400" y="4248626"/>
            <a:ext cx="6479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+mn-ea"/>
              </a:rPr>
              <a:t>‘12. 08</a:t>
            </a:r>
            <a:endParaRPr lang="ko-KR" altLang="en-US" sz="1200" dirty="0" err="1" smtClean="0">
              <a:latin typeface="+mn-ea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615108" y="4248626"/>
            <a:ext cx="6479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+mn-ea"/>
              </a:rPr>
              <a:t>‘13. 01</a:t>
            </a:r>
            <a:endParaRPr lang="ko-KR" altLang="en-US" sz="1200" dirty="0" err="1" smtClean="0">
              <a:latin typeface="+mn-ea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326816" y="4248626"/>
            <a:ext cx="6479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+mn-ea"/>
              </a:rPr>
              <a:t>‘13. 08</a:t>
            </a:r>
            <a:endParaRPr lang="ko-KR" altLang="en-US" sz="1200" dirty="0" err="1" smtClean="0">
              <a:latin typeface="+mn-e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038524" y="4248626"/>
            <a:ext cx="6479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+mn-ea"/>
              </a:rPr>
              <a:t>‘14. 01</a:t>
            </a:r>
            <a:endParaRPr lang="ko-KR" altLang="en-US" sz="1200" dirty="0" err="1" smtClean="0">
              <a:latin typeface="+mn-ea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750232" y="4248626"/>
            <a:ext cx="6479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+mn-ea"/>
              </a:rPr>
              <a:t>‘14. 06</a:t>
            </a:r>
            <a:endParaRPr lang="ko-KR" altLang="en-US" sz="1200" dirty="0" err="1" smtClean="0">
              <a:latin typeface="+mn-ea"/>
            </a:endParaRPr>
          </a:p>
        </p:txBody>
      </p:sp>
      <p:graphicFrame>
        <p:nvGraphicFramePr>
          <p:cNvPr id="26" name="차트 25"/>
          <p:cNvGraphicFramePr/>
          <p:nvPr/>
        </p:nvGraphicFramePr>
        <p:xfrm>
          <a:off x="1023910" y="3580585"/>
          <a:ext cx="4572032" cy="7143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2" name="차트 31"/>
          <p:cNvGraphicFramePr/>
          <p:nvPr/>
        </p:nvGraphicFramePr>
        <p:xfrm>
          <a:off x="1023910" y="3080519"/>
          <a:ext cx="4572032" cy="7143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3" name="차트 32"/>
          <p:cNvGraphicFramePr/>
          <p:nvPr/>
        </p:nvGraphicFramePr>
        <p:xfrm>
          <a:off x="1023910" y="2580453"/>
          <a:ext cx="4572032" cy="7143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4" name="차트 33"/>
          <p:cNvGraphicFramePr/>
          <p:nvPr/>
        </p:nvGraphicFramePr>
        <p:xfrm>
          <a:off x="1023910" y="2070999"/>
          <a:ext cx="4572032" cy="7143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cxnSp>
        <p:nvCxnSpPr>
          <p:cNvPr id="35" name="직선 연결선 34"/>
          <p:cNvCxnSpPr/>
          <p:nvPr/>
        </p:nvCxnSpPr>
        <p:spPr>
          <a:xfrm>
            <a:off x="490506" y="2653479"/>
            <a:ext cx="5040000" cy="1588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직선 연결선 35"/>
          <p:cNvCxnSpPr/>
          <p:nvPr/>
        </p:nvCxnSpPr>
        <p:spPr>
          <a:xfrm>
            <a:off x="490506" y="3153545"/>
            <a:ext cx="5040000" cy="1588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직선 연결선 36"/>
          <p:cNvCxnSpPr/>
          <p:nvPr/>
        </p:nvCxnSpPr>
        <p:spPr>
          <a:xfrm>
            <a:off x="490506" y="3653611"/>
            <a:ext cx="5040000" cy="1588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직선 연결선 37"/>
          <p:cNvCxnSpPr/>
          <p:nvPr/>
        </p:nvCxnSpPr>
        <p:spPr>
          <a:xfrm>
            <a:off x="490506" y="4153677"/>
            <a:ext cx="5040000" cy="1588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직사각형 39"/>
          <p:cNvSpPr/>
          <p:nvPr/>
        </p:nvSpPr>
        <p:spPr>
          <a:xfrm>
            <a:off x="334930" y="2143116"/>
            <a:ext cx="5475326" cy="2500330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rtlCol="0" anchor="ctr"/>
          <a:lstStyle/>
          <a:p>
            <a:pPr marL="108000" indent="-108000" latinLnBrk="0">
              <a:buFont typeface="Arial" pitchFamily="34" charset="0"/>
              <a:buChar char="•"/>
            </a:pPr>
            <a:endParaRPr lang="ko-KR" altLang="en-US" sz="12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41" name="직사각형 40"/>
          <p:cNvSpPr/>
          <p:nvPr/>
        </p:nvSpPr>
        <p:spPr>
          <a:xfrm>
            <a:off x="334930" y="1783116"/>
            <a:ext cx="54756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400" dirty="0" smtClean="0">
                <a:solidFill>
                  <a:schemeClr val="bg1"/>
                </a:solidFill>
                <a:latin typeface="+mn-ea"/>
              </a:rPr>
              <a:t>충남도 </a:t>
            </a:r>
            <a:r>
              <a:rPr lang="ko-KR" altLang="en-US" sz="1400" dirty="0" err="1" smtClean="0">
                <a:solidFill>
                  <a:schemeClr val="bg1"/>
                </a:solidFill>
                <a:latin typeface="+mn-ea"/>
              </a:rPr>
              <a:t>소도시별</a:t>
            </a:r>
            <a:r>
              <a:rPr lang="ko-KR" altLang="en-US" sz="1400" dirty="0" smtClean="0">
                <a:solidFill>
                  <a:schemeClr val="bg1"/>
                </a:solidFill>
                <a:latin typeface="+mn-ea"/>
              </a:rPr>
              <a:t> 인구 비교</a:t>
            </a:r>
            <a:endParaRPr lang="ko-KR" altLang="en-US" sz="14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2" name="제목 3"/>
          <p:cNvSpPr txBox="1">
            <a:spLocks/>
          </p:cNvSpPr>
          <p:nvPr/>
        </p:nvSpPr>
        <p:spPr>
          <a:xfrm>
            <a:off x="57116" y="143344"/>
            <a:ext cx="2882520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+mn-ea"/>
                <a:ea typeface="+mn-ea"/>
              </a:rPr>
              <a:t>2. </a:t>
            </a:r>
            <a:r>
              <a:rPr lang="ko-KR" altLang="en-US" dirty="0" smtClean="0">
                <a:latin typeface="+mn-ea"/>
                <a:ea typeface="+mn-ea"/>
              </a:rPr>
              <a:t>충청남도 타 市 인구</a:t>
            </a:r>
            <a:endParaRPr lang="en-US" altLang="ko-KR" dirty="0" smtClean="0">
              <a:latin typeface="+mn-ea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242170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내용 개체 틀 2"/>
          <p:cNvSpPr txBox="1">
            <a:spLocks/>
          </p:cNvSpPr>
          <p:nvPr/>
        </p:nvSpPr>
        <p:spPr>
          <a:xfrm>
            <a:off x="232360" y="694036"/>
            <a:ext cx="9360000" cy="35862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/>
              <a:t>인구규모가 가장 비슷한 논산시의 경우 인구수 </a:t>
            </a:r>
            <a:r>
              <a:rPr kumimoji="1" lang="en-US" altLang="ko-KR" dirty="0" smtClean="0"/>
              <a:t>125,844</a:t>
            </a:r>
            <a:r>
              <a:rPr kumimoji="1" lang="ko-KR" altLang="en-US" dirty="0" smtClean="0"/>
              <a:t>명으로 안정적 발전을 유지하고 있음</a:t>
            </a:r>
            <a:endParaRPr kumimoji="1" lang="en-US" altLang="ko-KR" dirty="0" smtClean="0"/>
          </a:p>
        </p:txBody>
      </p:sp>
      <p:sp>
        <p:nvSpPr>
          <p:cNvPr id="2" name="직사각형 1"/>
          <p:cNvSpPr/>
          <p:nvPr/>
        </p:nvSpPr>
        <p:spPr>
          <a:xfrm>
            <a:off x="329214" y="1900189"/>
            <a:ext cx="6052546" cy="2001376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" tIns="0" rIns="54000" bIns="0" rtlCol="0" anchor="t"/>
          <a:lstStyle/>
          <a:p>
            <a:pPr>
              <a:lnSpc>
                <a:spcPct val="110000"/>
              </a:lnSpc>
            </a:pPr>
            <a:r>
              <a:rPr lang="en-US" altLang="ko-KR" sz="1200" smtClean="0">
                <a:solidFill>
                  <a:schemeClr val="tx1"/>
                </a:solidFill>
                <a:latin typeface="+mn-ea"/>
              </a:rPr>
              <a:t>1914.03.01 - </a:t>
            </a:r>
            <a:r>
              <a:rPr lang="ko-KR" altLang="en-US" sz="1200" smtClean="0">
                <a:solidFill>
                  <a:schemeClr val="tx1"/>
                </a:solidFill>
                <a:latin typeface="+mn-ea"/>
              </a:rPr>
              <a:t>연산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은진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노성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1200" dirty="0" err="1" smtClean="0">
                <a:solidFill>
                  <a:schemeClr val="tx1"/>
                </a:solidFill>
                <a:latin typeface="+mn-ea"/>
              </a:rPr>
              <a:t>석성군을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 병합 </a:t>
            </a:r>
            <a:r>
              <a:rPr lang="ko-KR" altLang="en-US" sz="1200" dirty="0" err="1" smtClean="0">
                <a:solidFill>
                  <a:schemeClr val="tx1"/>
                </a:solidFill>
                <a:latin typeface="+mn-ea"/>
              </a:rPr>
              <a:t>논산군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 설치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(15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면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) </a:t>
            </a:r>
          </a:p>
          <a:p>
            <a:pPr>
              <a:lnSpc>
                <a:spcPct val="110000"/>
              </a:lnSpc>
            </a:pPr>
            <a:r>
              <a:rPr lang="en-US" altLang="ko-KR" sz="1200" smtClean="0">
                <a:solidFill>
                  <a:schemeClr val="tx1"/>
                </a:solidFill>
                <a:latin typeface="+mn-ea"/>
              </a:rPr>
              <a:t>1931.04.01 - </a:t>
            </a:r>
            <a:r>
              <a:rPr lang="ko-KR" altLang="en-US" sz="1200" smtClean="0">
                <a:solidFill>
                  <a:schemeClr val="tx1"/>
                </a:solidFill>
                <a:latin typeface="+mn-ea"/>
              </a:rPr>
              <a:t>강경면이 </a:t>
            </a:r>
            <a:r>
              <a:rPr lang="ko-KR" altLang="en-US" sz="1200" dirty="0" err="1" smtClean="0">
                <a:solidFill>
                  <a:schemeClr val="tx1"/>
                </a:solidFill>
                <a:latin typeface="+mn-ea"/>
              </a:rPr>
              <a:t>강경읍으로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 승격 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(1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읍 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14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면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) </a:t>
            </a:r>
          </a:p>
          <a:p>
            <a:pPr>
              <a:lnSpc>
                <a:spcPct val="110000"/>
              </a:lnSpc>
            </a:pPr>
            <a:r>
              <a:rPr lang="en-US" altLang="ko-KR" sz="1200" smtClean="0">
                <a:solidFill>
                  <a:schemeClr val="tx1"/>
                </a:solidFill>
                <a:latin typeface="+mn-ea"/>
              </a:rPr>
              <a:t>1938.10.01 - </a:t>
            </a:r>
            <a:r>
              <a:rPr lang="ko-KR" altLang="en-US" sz="1200" smtClean="0">
                <a:solidFill>
                  <a:schemeClr val="tx1"/>
                </a:solidFill>
                <a:latin typeface="+mn-ea"/>
              </a:rPr>
              <a:t>논산면이 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논산읍으로 승격 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(2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읍 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13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면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) </a:t>
            </a:r>
          </a:p>
          <a:p>
            <a:pPr>
              <a:lnSpc>
                <a:spcPct val="110000"/>
              </a:lnSpc>
            </a:pPr>
            <a:r>
              <a:rPr lang="en-US" altLang="ko-KR" sz="1200" smtClean="0">
                <a:solidFill>
                  <a:schemeClr val="tx1"/>
                </a:solidFill>
                <a:latin typeface="+mn-ea"/>
              </a:rPr>
              <a:t>1963.01.01 - </a:t>
            </a:r>
            <a:r>
              <a:rPr lang="ko-KR" altLang="en-US" sz="1200" smtClean="0">
                <a:solidFill>
                  <a:schemeClr val="tx1"/>
                </a:solidFill>
                <a:latin typeface="+mn-ea"/>
              </a:rPr>
              <a:t>구자곡면과 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전북 </a:t>
            </a:r>
            <a:r>
              <a:rPr lang="ko-KR" altLang="en-US" sz="1200" dirty="0" err="1" smtClean="0">
                <a:solidFill>
                  <a:schemeClr val="tx1"/>
                </a:solidFill>
                <a:latin typeface="+mn-ea"/>
              </a:rPr>
              <a:t>익산군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+mn-ea"/>
              </a:rPr>
              <a:t>황화면을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 합병하여 </a:t>
            </a:r>
            <a:r>
              <a:rPr lang="ko-KR" altLang="en-US" sz="1200" dirty="0" err="1" smtClean="0">
                <a:solidFill>
                  <a:schemeClr val="tx1"/>
                </a:solidFill>
                <a:latin typeface="+mn-ea"/>
              </a:rPr>
              <a:t>연무읍으로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 승격 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(3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읍 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12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면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) </a:t>
            </a:r>
          </a:p>
          <a:p>
            <a:pPr>
              <a:lnSpc>
                <a:spcPct val="110000"/>
              </a:lnSpc>
            </a:pPr>
            <a:r>
              <a:rPr lang="en-US" altLang="ko-KR" sz="1200" smtClean="0">
                <a:solidFill>
                  <a:schemeClr val="tx1"/>
                </a:solidFill>
                <a:latin typeface="+mn-ea"/>
              </a:rPr>
              <a:t>1989.01.01 - </a:t>
            </a:r>
            <a:r>
              <a:rPr lang="ko-KR" altLang="en-US" sz="1200" smtClean="0">
                <a:solidFill>
                  <a:schemeClr val="tx1"/>
                </a:solidFill>
                <a:latin typeface="+mn-ea"/>
              </a:rPr>
              <a:t>대덕군 </a:t>
            </a:r>
            <a:r>
              <a:rPr lang="ko-KR" altLang="en-US" sz="1200" dirty="0" err="1" smtClean="0">
                <a:solidFill>
                  <a:schemeClr val="tx1"/>
                </a:solidFill>
                <a:latin typeface="+mn-ea"/>
              </a:rPr>
              <a:t>진잠면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+mn-ea"/>
              </a:rPr>
              <a:t>남선리를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+mn-ea"/>
              </a:rPr>
              <a:t>두마면에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 편입 </a:t>
            </a:r>
          </a:p>
          <a:p>
            <a:pPr>
              <a:lnSpc>
                <a:spcPct val="110000"/>
              </a:lnSpc>
            </a:pPr>
            <a:r>
              <a:rPr lang="en-US" altLang="ko-KR" sz="1200" smtClean="0">
                <a:solidFill>
                  <a:schemeClr val="tx1"/>
                </a:solidFill>
                <a:latin typeface="+mn-ea"/>
              </a:rPr>
              <a:t>1990.02.19 - </a:t>
            </a:r>
            <a:r>
              <a:rPr lang="ko-KR" altLang="en-US" sz="1200" smtClean="0">
                <a:solidFill>
                  <a:schemeClr val="tx1"/>
                </a:solidFill>
                <a:latin typeface="+mn-ea"/>
              </a:rPr>
              <a:t>두마면에 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충청남도 </a:t>
            </a:r>
            <a:r>
              <a:rPr lang="ko-KR" altLang="en-US" sz="1200" dirty="0" err="1" smtClean="0">
                <a:solidFill>
                  <a:schemeClr val="tx1"/>
                </a:solidFill>
                <a:latin typeface="+mn-ea"/>
              </a:rPr>
              <a:t>계룡출장소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 설치 </a:t>
            </a:r>
          </a:p>
          <a:p>
            <a:pPr>
              <a:lnSpc>
                <a:spcPct val="110000"/>
              </a:lnSpc>
            </a:pPr>
            <a:r>
              <a:rPr lang="en-US" altLang="ko-KR" sz="1200" smtClean="0">
                <a:solidFill>
                  <a:schemeClr val="tx1"/>
                </a:solidFill>
                <a:latin typeface="+mn-ea"/>
              </a:rPr>
              <a:t>1996.03.01 - </a:t>
            </a:r>
            <a:r>
              <a:rPr lang="ko-KR" altLang="en-US" sz="1200" smtClean="0">
                <a:solidFill>
                  <a:schemeClr val="tx1"/>
                </a:solidFill>
                <a:latin typeface="+mn-ea"/>
              </a:rPr>
              <a:t>논산시 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승격과 함께 논산읍이 </a:t>
            </a:r>
            <a:r>
              <a:rPr lang="ko-KR" altLang="en-US" sz="1200" dirty="0" err="1" smtClean="0">
                <a:solidFill>
                  <a:schemeClr val="tx1"/>
                </a:solidFill>
                <a:latin typeface="+mn-ea"/>
              </a:rPr>
              <a:t>취암동과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+mn-ea"/>
              </a:rPr>
              <a:t>부창동으로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 분리 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(2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읍 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12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면 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2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동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) </a:t>
            </a:r>
          </a:p>
          <a:p>
            <a:pPr>
              <a:lnSpc>
                <a:spcPct val="110000"/>
              </a:lnSpc>
            </a:pPr>
            <a:r>
              <a:rPr lang="en-US" altLang="ko-KR" sz="1200" smtClean="0">
                <a:solidFill>
                  <a:schemeClr val="tx1"/>
                </a:solidFill>
                <a:latin typeface="+mn-ea"/>
              </a:rPr>
              <a:t>2003.09.19 - </a:t>
            </a:r>
            <a:r>
              <a:rPr lang="ko-KR" altLang="en-US" sz="1200" smtClean="0">
                <a:solidFill>
                  <a:schemeClr val="tx1"/>
                </a:solidFill>
                <a:latin typeface="+mn-ea"/>
              </a:rPr>
              <a:t>논산시에서 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충청남도 </a:t>
            </a:r>
            <a:r>
              <a:rPr lang="ko-KR" altLang="en-US" sz="1200" dirty="0" err="1" smtClean="0">
                <a:solidFill>
                  <a:schemeClr val="tx1"/>
                </a:solidFill>
                <a:latin typeface="+mn-ea"/>
              </a:rPr>
              <a:t>계룡출장소가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+mn-ea"/>
              </a:rPr>
              <a:t>계룡시로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 분리 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(2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읍 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11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면 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2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동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)</a:t>
            </a:r>
            <a:endParaRPr lang="ko-KR" altLang="en-US" sz="12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6" name="직사각형 15"/>
          <p:cNvSpPr/>
          <p:nvPr/>
        </p:nvSpPr>
        <p:spPr>
          <a:xfrm>
            <a:off x="6509700" y="1900189"/>
            <a:ext cx="3046084" cy="2001376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rtlCol="0" anchor="ctr"/>
          <a:lstStyle/>
          <a:p>
            <a:pPr marL="108000" indent="-108000" latinLnBrk="0"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면적 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: 554.85  (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공주대비 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64%)</a:t>
            </a:r>
          </a:p>
          <a:p>
            <a:pPr marL="108000" indent="-108000" latinLnBrk="0"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인구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: 128.483 (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공주대비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109%)</a:t>
            </a:r>
          </a:p>
          <a:p>
            <a:pPr marL="108000" indent="-108000" latinLnBrk="0"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예산 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; 548239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백만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공주대비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104%)</a:t>
            </a:r>
          </a:p>
          <a:p>
            <a:pPr marL="108000" indent="-108000" latinLnBrk="0"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공무원수 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: 895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명 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공주대비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94%)</a:t>
            </a:r>
          </a:p>
          <a:p>
            <a:pPr marL="108000" indent="-108000" latinLnBrk="0"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문화재 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141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개</a:t>
            </a:r>
            <a:endParaRPr lang="en-US" altLang="ko-KR" sz="1200" dirty="0" smtClean="0">
              <a:solidFill>
                <a:schemeClr val="tx1"/>
              </a:solidFill>
              <a:latin typeface="+mn-ea"/>
            </a:endParaRPr>
          </a:p>
          <a:p>
            <a:pPr marL="108000" indent="-108000" latinLnBrk="0"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학교 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: 65 (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대학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2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고등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13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중등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14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초등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34)</a:t>
            </a:r>
            <a:br>
              <a:rPr lang="en-US" altLang="ko-KR" sz="1200" dirty="0" smtClean="0">
                <a:solidFill>
                  <a:schemeClr val="tx1"/>
                </a:solidFill>
                <a:latin typeface="+mn-ea"/>
              </a:rPr>
            </a:b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 (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공주대비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65%)</a:t>
            </a:r>
          </a:p>
          <a:p>
            <a:pPr marL="108000" indent="-108000" latinLnBrk="0"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주택보급률 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: 110% (*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공주대비 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110%)</a:t>
            </a:r>
          </a:p>
          <a:p>
            <a:pPr marL="108000" indent="-108000" latinLnBrk="0"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상수도 </a:t>
            </a:r>
            <a:r>
              <a:rPr lang="ko-KR" altLang="en-US" sz="1200" dirty="0" err="1" smtClean="0">
                <a:solidFill>
                  <a:schemeClr val="tx1"/>
                </a:solidFill>
                <a:latin typeface="+mn-ea"/>
              </a:rPr>
              <a:t>보급율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: 75% (*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공주대비 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99%)</a:t>
            </a:r>
          </a:p>
          <a:p>
            <a:pPr marL="108000" indent="-108000" latinLnBrk="0"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하수도 </a:t>
            </a:r>
            <a:r>
              <a:rPr lang="ko-KR" altLang="en-US" sz="1200" dirty="0" err="1" smtClean="0">
                <a:solidFill>
                  <a:schemeClr val="tx1"/>
                </a:solidFill>
                <a:latin typeface="+mn-ea"/>
              </a:rPr>
              <a:t>보급율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: 52.4% (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공주대비 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78%)</a:t>
            </a:r>
            <a:endParaRPr lang="ko-KR" altLang="en-US" sz="1200" dirty="0">
              <a:solidFill>
                <a:schemeClr val="tx1"/>
              </a:solidFill>
              <a:latin typeface="+mn-ea"/>
            </a:endParaRPr>
          </a:p>
        </p:txBody>
      </p:sp>
      <p:graphicFrame>
        <p:nvGraphicFramePr>
          <p:cNvPr id="19" name="표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7797692"/>
              </p:ext>
            </p:extLst>
          </p:nvPr>
        </p:nvGraphicFramePr>
        <p:xfrm>
          <a:off x="339784" y="4357694"/>
          <a:ext cx="9216000" cy="659371"/>
        </p:xfrm>
        <a:graphic>
          <a:graphicData uri="http://schemas.openxmlformats.org/drawingml/2006/table">
            <a:tbl>
              <a:tblPr/>
              <a:tblGrid>
                <a:gridCol w="768000"/>
                <a:gridCol w="768000"/>
                <a:gridCol w="768000"/>
                <a:gridCol w="768000"/>
                <a:gridCol w="768000"/>
                <a:gridCol w="768000"/>
                <a:gridCol w="768000"/>
                <a:gridCol w="768000"/>
                <a:gridCol w="768000"/>
                <a:gridCol w="768000"/>
                <a:gridCol w="768000"/>
                <a:gridCol w="768000"/>
              </a:tblGrid>
              <a:tr h="263748">
                <a:tc>
                  <a:txBody>
                    <a:bodyPr/>
                    <a:lstStyle/>
                    <a:p>
                      <a:pPr algn="ctr"/>
                      <a:endParaRPr lang="ko-KR" altLang="en-US" sz="1200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2003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2004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2005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2006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2007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2008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2009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2010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2011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2012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2013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395623"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1200" dirty="0">
                          <a:latin typeface="+mn-ea"/>
                          <a:ea typeface="+mn-ea"/>
                        </a:rPr>
                        <a:t>인 구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136,541</a:t>
                      </a:r>
                    </a:p>
                  </a:txBody>
                  <a:tcPr marL="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136,503</a:t>
                      </a:r>
                    </a:p>
                  </a:txBody>
                  <a:tcPr marL="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135,210</a:t>
                      </a:r>
                    </a:p>
                  </a:txBody>
                  <a:tcPr marL="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132,814</a:t>
                      </a:r>
                    </a:p>
                  </a:txBody>
                  <a:tcPr marL="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131,365</a:t>
                      </a:r>
                    </a:p>
                  </a:txBody>
                  <a:tcPr marL="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130,114</a:t>
                      </a:r>
                    </a:p>
                  </a:txBody>
                  <a:tcPr marL="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129,597</a:t>
                      </a:r>
                    </a:p>
                  </a:txBody>
                  <a:tcPr marL="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130,311</a:t>
                      </a:r>
                    </a:p>
                  </a:txBody>
                  <a:tcPr marL="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130,710</a:t>
                      </a:r>
                    </a:p>
                  </a:txBody>
                  <a:tcPr marL="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129,921</a:t>
                      </a:r>
                    </a:p>
                  </a:txBody>
                  <a:tcPr marL="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128,965</a:t>
                      </a:r>
                    </a:p>
                  </a:txBody>
                  <a:tcPr marL="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4009473" y="4064819"/>
            <a:ext cx="18870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b="1" i="1" u="sng" dirty="0" smtClean="0">
                <a:latin typeface="+mn-ea"/>
              </a:rPr>
              <a:t>논산시 연도별 인구 추이</a:t>
            </a:r>
          </a:p>
        </p:txBody>
      </p:sp>
      <p:sp>
        <p:nvSpPr>
          <p:cNvPr id="21" name="아래쪽 화살표 20"/>
          <p:cNvSpPr/>
          <p:nvPr/>
        </p:nvSpPr>
        <p:spPr>
          <a:xfrm>
            <a:off x="3618194" y="5134112"/>
            <a:ext cx="2669612" cy="360040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7743559" y="3897631"/>
            <a:ext cx="1890261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100" dirty="0" smtClean="0">
                <a:latin typeface="+mn-ea"/>
              </a:rPr>
              <a:t>*=12</a:t>
            </a:r>
            <a:r>
              <a:rPr lang="ko-KR" altLang="en-US" sz="1100" dirty="0" smtClean="0">
                <a:latin typeface="+mn-ea"/>
              </a:rPr>
              <a:t>년 공주대비</a:t>
            </a:r>
            <a:r>
              <a:rPr lang="en-US" altLang="ko-KR" sz="1100" dirty="0">
                <a:latin typeface="+mn-ea"/>
              </a:rPr>
              <a:t>,</a:t>
            </a:r>
            <a:r>
              <a:rPr lang="ko-KR" altLang="en-US" sz="1100" dirty="0" smtClean="0">
                <a:latin typeface="+mn-ea"/>
              </a:rPr>
              <a:t>인구제외</a:t>
            </a:r>
            <a:endParaRPr lang="ko-KR" altLang="en-US" sz="1100" dirty="0">
              <a:latin typeface="+mn-ea"/>
            </a:endParaRPr>
          </a:p>
        </p:txBody>
      </p:sp>
      <p:sp>
        <p:nvSpPr>
          <p:cNvPr id="24" name="제목 3"/>
          <p:cNvSpPr txBox="1">
            <a:spLocks/>
          </p:cNvSpPr>
          <p:nvPr/>
        </p:nvSpPr>
        <p:spPr>
          <a:xfrm>
            <a:off x="57116" y="143344"/>
            <a:ext cx="1933543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+mn-ea"/>
                <a:ea typeface="+mn-ea"/>
              </a:rPr>
              <a:t>3. </a:t>
            </a:r>
            <a:r>
              <a:rPr lang="ko-KR" altLang="en-US" dirty="0" smtClean="0">
                <a:latin typeface="+mn-ea"/>
                <a:ea typeface="+mn-ea"/>
              </a:rPr>
              <a:t>논산시 분석</a:t>
            </a:r>
            <a:endParaRPr lang="en-US" altLang="ko-KR" dirty="0">
              <a:latin typeface="+mn-ea"/>
              <a:ea typeface="+mn-ea"/>
            </a:endParaRPr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0733" y="3607055"/>
            <a:ext cx="1315924" cy="270208"/>
          </a:xfrm>
          <a:prstGeom prst="rect">
            <a:avLst/>
          </a:prstGeom>
        </p:spPr>
      </p:pic>
      <p:sp>
        <p:nvSpPr>
          <p:cNvPr id="26" name="직사각형 25"/>
          <p:cNvSpPr/>
          <p:nvPr/>
        </p:nvSpPr>
        <p:spPr>
          <a:xfrm>
            <a:off x="952472" y="5538210"/>
            <a:ext cx="8603312" cy="90971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rtlCol="0" anchor="ctr"/>
          <a:lstStyle/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교통 입지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산업단지 </a:t>
            </a:r>
            <a:r>
              <a:rPr lang="ko-KR" altLang="en-US" sz="1200" dirty="0" err="1" smtClean="0">
                <a:solidFill>
                  <a:schemeClr val="tx1"/>
                </a:solidFill>
                <a:latin typeface="+mn-ea"/>
              </a:rPr>
              <a:t>접근성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국방대학 및 논산 훈련소 등 지역특화를 집중하여 실시 중</a:t>
            </a:r>
            <a:endParaRPr lang="en-US" altLang="ko-KR" sz="1200" dirty="0" smtClean="0">
              <a:solidFill>
                <a:schemeClr val="tx1"/>
              </a:solidFill>
              <a:latin typeface="+mn-ea"/>
            </a:endParaRPr>
          </a:p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이를 통해 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IT,BT, ET 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등 환경 친화적 고부가가치 산업을 육성하고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, </a:t>
            </a:r>
          </a:p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생활환경개선을 통해 삶의 질 향상으로</a:t>
            </a:r>
            <a:endParaRPr lang="en-US" altLang="ko-KR" sz="1200" dirty="0" smtClean="0">
              <a:solidFill>
                <a:schemeClr val="tx1"/>
              </a:solidFill>
              <a:latin typeface="+mn-ea"/>
            </a:endParaRPr>
          </a:p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지역 내 경제발전과 경제활동 인구의 증대 및 녹색도시로 발전하기 위한 전략을 실행 중</a:t>
            </a:r>
            <a:endParaRPr lang="ko-KR" altLang="en-US" sz="12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8484348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28" name="직사각형 27"/>
          <p:cNvSpPr/>
          <p:nvPr/>
        </p:nvSpPr>
        <p:spPr>
          <a:xfrm>
            <a:off x="329214" y="5538210"/>
            <a:ext cx="623258" cy="909717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0" tIns="72000" rIns="0" bIns="72000" anchor="ctr"/>
          <a:lstStyle/>
          <a:p>
            <a:pPr algn="ctr" latinLnBrk="0"/>
            <a:r>
              <a:rPr lang="ko-KR" altLang="en-US" sz="1400" dirty="0" smtClean="0">
                <a:solidFill>
                  <a:schemeClr val="bg1"/>
                </a:solidFill>
                <a:latin typeface="+mn-ea"/>
              </a:rPr>
              <a:t>발전을</a:t>
            </a:r>
            <a:endParaRPr lang="en-US" altLang="ko-KR" sz="1400" dirty="0" smtClean="0">
              <a:solidFill>
                <a:schemeClr val="bg1"/>
              </a:solidFill>
              <a:latin typeface="+mn-ea"/>
            </a:endParaRPr>
          </a:p>
          <a:p>
            <a:pPr algn="ctr" latinLnBrk="0"/>
            <a:r>
              <a:rPr lang="ko-KR" altLang="en-US" sz="1400" dirty="0" smtClean="0">
                <a:solidFill>
                  <a:schemeClr val="bg1"/>
                </a:solidFill>
                <a:latin typeface="+mn-ea"/>
              </a:rPr>
              <a:t>위한</a:t>
            </a:r>
            <a:endParaRPr lang="en-US" altLang="ko-KR" sz="1400" dirty="0" smtClean="0">
              <a:solidFill>
                <a:schemeClr val="bg1"/>
              </a:solidFill>
              <a:latin typeface="+mn-ea"/>
            </a:endParaRPr>
          </a:p>
          <a:p>
            <a:pPr algn="ctr" latinLnBrk="0"/>
            <a:r>
              <a:rPr lang="ko-KR" altLang="en-US" sz="1400" dirty="0" smtClean="0">
                <a:solidFill>
                  <a:schemeClr val="bg1"/>
                </a:solidFill>
                <a:latin typeface="+mn-ea"/>
              </a:rPr>
              <a:t>전략</a:t>
            </a:r>
            <a:endParaRPr lang="ko-KR" altLang="en-US" sz="14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4" name="직사각형 13"/>
          <p:cNvSpPr/>
          <p:nvPr/>
        </p:nvSpPr>
        <p:spPr>
          <a:xfrm>
            <a:off x="329214" y="1529713"/>
            <a:ext cx="6052546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400" dirty="0" smtClean="0">
                <a:solidFill>
                  <a:schemeClr val="bg1"/>
                </a:solidFill>
                <a:latin typeface="+mn-ea"/>
              </a:rPr>
              <a:t>논산시 연혁</a:t>
            </a:r>
            <a:endParaRPr lang="ko-KR" altLang="en-US" sz="14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6509700" y="1529713"/>
            <a:ext cx="3046084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400" dirty="0" smtClean="0">
                <a:solidFill>
                  <a:schemeClr val="bg1"/>
                </a:solidFill>
                <a:latin typeface="+mn-ea"/>
              </a:rPr>
              <a:t>논산시 일반</a:t>
            </a:r>
            <a:endParaRPr lang="ko-KR" altLang="en-US" sz="1400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5070770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1315717"/>
              </p:ext>
            </p:extLst>
          </p:nvPr>
        </p:nvGraphicFramePr>
        <p:xfrm>
          <a:off x="330168" y="1285861"/>
          <a:ext cx="6552210" cy="928694"/>
        </p:xfrm>
        <a:graphic>
          <a:graphicData uri="http://schemas.openxmlformats.org/drawingml/2006/table">
            <a:tbl>
              <a:tblPr/>
              <a:tblGrid>
                <a:gridCol w="936030"/>
                <a:gridCol w="936030"/>
                <a:gridCol w="936030"/>
                <a:gridCol w="936030"/>
                <a:gridCol w="936030"/>
                <a:gridCol w="936030"/>
                <a:gridCol w="936030"/>
              </a:tblGrid>
              <a:tr h="305324"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buFont typeface="Wingdings" pitchFamily="2" charset="2"/>
                        <a:buNone/>
                      </a:pPr>
                      <a:r>
                        <a:rPr lang="ko-KR" altLang="en-US" sz="1200" b="0" kern="1200" dirty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구분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buFont typeface="Wingdings" pitchFamily="2" charset="2"/>
                        <a:buNone/>
                      </a:pPr>
                      <a:r>
                        <a:rPr lang="en-US" altLang="ko-KR" sz="1200" b="0" kern="1200" dirty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2009</a:t>
                      </a:r>
                      <a:r>
                        <a:rPr lang="ko-KR" altLang="en-US" sz="1200" b="0" kern="1200" dirty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buFont typeface="Wingdings" pitchFamily="2" charset="2"/>
                        <a:buNone/>
                      </a:pPr>
                      <a:r>
                        <a:rPr lang="en-US" altLang="ko-KR" sz="1200" b="0" kern="1200" dirty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2010</a:t>
                      </a:r>
                      <a:r>
                        <a:rPr lang="ko-KR" altLang="en-US" sz="1200" b="0" kern="1200" dirty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buFont typeface="Wingdings" pitchFamily="2" charset="2"/>
                        <a:buNone/>
                      </a:pPr>
                      <a:r>
                        <a:rPr lang="en-US" altLang="ko-KR" sz="1200" b="0" kern="1200" dirty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2011</a:t>
                      </a:r>
                      <a:r>
                        <a:rPr lang="ko-KR" altLang="en-US" sz="1200" b="0" kern="1200" dirty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buFont typeface="Wingdings" pitchFamily="2" charset="2"/>
                        <a:buNone/>
                      </a:pPr>
                      <a:r>
                        <a:rPr lang="en-US" altLang="ko-KR" sz="1200" b="0" kern="1200" dirty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2012</a:t>
                      </a:r>
                      <a:r>
                        <a:rPr lang="ko-KR" altLang="en-US" sz="1200" b="0" kern="1200" dirty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buFont typeface="Wingdings" pitchFamily="2" charset="2"/>
                        <a:buNone/>
                      </a:pPr>
                      <a:r>
                        <a:rPr lang="en-US" altLang="ko-KR" sz="1200" b="0" kern="1200" dirty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2013</a:t>
                      </a:r>
                      <a:r>
                        <a:rPr lang="ko-KR" altLang="en-US" sz="1200" b="0" kern="1200" dirty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buFont typeface="Wingdings" pitchFamily="2" charset="2"/>
                        <a:buNone/>
                      </a:pPr>
                      <a:r>
                        <a:rPr lang="en-US" altLang="ko-KR" sz="1200" b="0" kern="1200" dirty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2014</a:t>
                      </a:r>
                      <a:r>
                        <a:rPr lang="ko-KR" altLang="en-US" sz="1200" b="0" kern="1200" dirty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년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305324"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1200" b="0" dirty="0">
                          <a:latin typeface="+mn-ea"/>
                          <a:ea typeface="+mn-ea"/>
                        </a:rPr>
                        <a:t>예산액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5,222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4,810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4,936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5,219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5,661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5,482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8046"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1200" b="0" dirty="0" smtClean="0">
                          <a:latin typeface="+mn-ea"/>
                          <a:ea typeface="+mn-ea"/>
                        </a:rPr>
                        <a:t>인당예산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40.29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36.91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37.76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40.17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43.89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altLang="ko-KR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42.50</a:t>
                      </a:r>
                      <a:endParaRPr lang="en-US" altLang="ko-KR" sz="12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5" name="표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514055"/>
              </p:ext>
            </p:extLst>
          </p:nvPr>
        </p:nvGraphicFramePr>
        <p:xfrm>
          <a:off x="330168" y="2670562"/>
          <a:ext cx="6607280" cy="3330201"/>
        </p:xfrm>
        <a:graphic>
          <a:graphicData uri="http://schemas.openxmlformats.org/drawingml/2006/table">
            <a:tbl>
              <a:tblPr/>
              <a:tblGrid>
                <a:gridCol w="2032569"/>
                <a:gridCol w="1271071"/>
                <a:gridCol w="2015077"/>
                <a:gridCol w="1288563"/>
              </a:tblGrid>
              <a:tr h="274252">
                <a:tc gridSpan="2">
                  <a:txBody>
                    <a:bodyPr/>
                    <a:lstStyle/>
                    <a:p>
                      <a:pPr marL="0" algn="ctr" defTabSz="914400" rtl="0" eaLnBrk="1" latinLnBrk="0" hangingPunct="1">
                        <a:buFont typeface="Wingdings" pitchFamily="2" charset="2"/>
                        <a:buNone/>
                      </a:pPr>
                      <a:r>
                        <a:rPr lang="ko-KR" altLang="en-US" sz="1400" kern="1200" dirty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세입 </a:t>
                      </a:r>
                      <a:r>
                        <a:rPr lang="en-US" altLang="ko-KR" sz="1400" kern="1200" dirty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: 440,431(100%)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algn="ctr" defTabSz="914400" rtl="0" eaLnBrk="1" latinLnBrk="0" hangingPunct="1">
                        <a:buFont typeface="Wingdings" pitchFamily="2" charset="2"/>
                        <a:buNone/>
                      </a:pPr>
                      <a:r>
                        <a:rPr lang="ko-KR" altLang="en-US" sz="1400" kern="1200" dirty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세출 </a:t>
                      </a:r>
                      <a:r>
                        <a:rPr lang="en-US" altLang="ko-KR" sz="1400" kern="1200" dirty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: 440,431(100%)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235073">
                <a:tc>
                  <a:txBody>
                    <a:bodyPr/>
                    <a:lstStyle/>
                    <a:p>
                      <a:r>
                        <a:rPr lang="ko-KR" altLang="en-US" sz="1200" dirty="0">
                          <a:latin typeface="+mn-ea"/>
                          <a:ea typeface="+mn-ea"/>
                        </a:rPr>
                        <a:t>지방세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42,777(9.09%)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1200" dirty="0">
                          <a:latin typeface="+mn-ea"/>
                          <a:ea typeface="+mn-ea"/>
                        </a:rPr>
                        <a:t>일반공공행정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30,756(6.53%)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073">
                <a:tc>
                  <a:txBody>
                    <a:bodyPr/>
                    <a:lstStyle/>
                    <a:p>
                      <a:r>
                        <a:rPr lang="ko-KR" altLang="en-US" sz="1200" dirty="0">
                          <a:latin typeface="+mn-ea"/>
                          <a:ea typeface="+mn-ea"/>
                        </a:rPr>
                        <a:t>세외수입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11,805(2.51%)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1200" dirty="0">
                          <a:latin typeface="+mn-ea"/>
                          <a:ea typeface="+mn-ea"/>
                        </a:rPr>
                        <a:t>공공질서 및 안전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ko-KR" sz="1200">
                          <a:latin typeface="+mn-ea"/>
                          <a:ea typeface="+mn-ea"/>
                        </a:rPr>
                        <a:t>5,943(1.26%)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073">
                <a:tc>
                  <a:txBody>
                    <a:bodyPr/>
                    <a:lstStyle/>
                    <a:p>
                      <a:r>
                        <a:rPr lang="ko-KR" altLang="en-US" sz="1200" dirty="0" err="1">
                          <a:latin typeface="+mn-ea"/>
                          <a:ea typeface="+mn-ea"/>
                        </a:rPr>
                        <a:t>지방교부세</a:t>
                      </a:r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198,224(42.11%)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1200">
                          <a:latin typeface="+mn-ea"/>
                          <a:ea typeface="+mn-ea"/>
                        </a:rPr>
                        <a:t>교육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4,107(0.87%)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073">
                <a:tc>
                  <a:txBody>
                    <a:bodyPr/>
                    <a:lstStyle/>
                    <a:p>
                      <a:r>
                        <a:rPr lang="ko-KR" altLang="en-US" sz="1200" dirty="0">
                          <a:latin typeface="+mn-ea"/>
                          <a:ea typeface="+mn-ea"/>
                        </a:rPr>
                        <a:t>조정교부금 및 </a:t>
                      </a:r>
                      <a:r>
                        <a:rPr lang="ko-KR" altLang="en-US" sz="1200" dirty="0" err="1">
                          <a:latin typeface="+mn-ea"/>
                          <a:ea typeface="+mn-ea"/>
                        </a:rPr>
                        <a:t>재정보전금</a:t>
                      </a:r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15,891(3.38%)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1200" dirty="0">
                          <a:latin typeface="+mn-ea"/>
                          <a:ea typeface="+mn-ea"/>
                        </a:rPr>
                        <a:t>문화 및 관광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26,125(5.55%)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073">
                <a:tc>
                  <a:txBody>
                    <a:bodyPr/>
                    <a:lstStyle/>
                    <a:p>
                      <a:r>
                        <a:rPr lang="ko-KR" altLang="en-US" sz="1200" dirty="0">
                          <a:latin typeface="+mn-ea"/>
                          <a:ea typeface="+mn-ea"/>
                        </a:rPr>
                        <a:t>보조금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184,281(39.15%)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1200" dirty="0">
                          <a:latin typeface="+mn-ea"/>
                          <a:ea typeface="+mn-ea"/>
                        </a:rPr>
                        <a:t>환경보호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37,263(7.92%)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073">
                <a:tc>
                  <a:txBody>
                    <a:bodyPr/>
                    <a:lstStyle/>
                    <a:p>
                      <a:r>
                        <a:rPr lang="ko-KR" altLang="en-US" sz="1200">
                          <a:latin typeface="+mn-ea"/>
                          <a:ea typeface="+mn-ea"/>
                        </a:rPr>
                        <a:t>보전수입 등 내부거래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17,718(3.76%)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1200" dirty="0">
                          <a:latin typeface="+mn-ea"/>
                          <a:ea typeface="+mn-ea"/>
                        </a:rPr>
                        <a:t>사회복지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136,763(29.06%)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073">
                <a:tc>
                  <a:txBody>
                    <a:bodyPr/>
                    <a:lstStyle/>
                    <a:p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1200" dirty="0">
                          <a:latin typeface="+mn-ea"/>
                          <a:ea typeface="+mn-ea"/>
                        </a:rPr>
                        <a:t>보 건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10,569(2.25%)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073">
                <a:tc>
                  <a:txBody>
                    <a:bodyPr/>
                    <a:lstStyle/>
                    <a:p>
                      <a:endParaRPr lang="ko-KR" altLang="en-US" sz="1200">
                        <a:latin typeface="+mn-ea"/>
                        <a:ea typeface="+mn-ea"/>
                      </a:endParaRP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1200" dirty="0">
                          <a:latin typeface="+mn-ea"/>
                          <a:ea typeface="+mn-ea"/>
                        </a:rPr>
                        <a:t>농림해양수산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65,675(13.95%)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073">
                <a:tc>
                  <a:txBody>
                    <a:bodyPr/>
                    <a:lstStyle/>
                    <a:p>
                      <a:endParaRPr lang="ko-KR" altLang="en-US" sz="1200">
                        <a:latin typeface="+mn-ea"/>
                        <a:ea typeface="+mn-ea"/>
                      </a:endParaRP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1200" dirty="0">
                          <a:latin typeface="+mn-ea"/>
                          <a:ea typeface="+mn-ea"/>
                        </a:rPr>
                        <a:t>산업</a:t>
                      </a:r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1200" dirty="0">
                          <a:latin typeface="+mn-ea"/>
                          <a:ea typeface="+mn-ea"/>
                        </a:rPr>
                        <a:t>중소기업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4,408(0.94%)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073">
                <a:tc>
                  <a:txBody>
                    <a:bodyPr/>
                    <a:lstStyle/>
                    <a:p>
                      <a:endParaRPr lang="ko-KR" altLang="en-US" sz="1200">
                        <a:latin typeface="+mn-ea"/>
                        <a:ea typeface="+mn-ea"/>
                      </a:endParaRP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1200" dirty="0">
                          <a:latin typeface="+mn-ea"/>
                          <a:ea typeface="+mn-ea"/>
                        </a:rPr>
                        <a:t>수송 및 교통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20,156(4.28%)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073">
                <a:tc>
                  <a:txBody>
                    <a:bodyPr/>
                    <a:lstStyle/>
                    <a:p>
                      <a:endParaRPr lang="ko-KR" altLang="en-US" sz="1200">
                        <a:latin typeface="+mn-ea"/>
                        <a:ea typeface="+mn-ea"/>
                      </a:endParaRP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1200" dirty="0">
                          <a:latin typeface="+mn-ea"/>
                          <a:ea typeface="+mn-ea"/>
                        </a:rPr>
                        <a:t>국토 및 지역개발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52,530(11.16%)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073">
                <a:tc>
                  <a:txBody>
                    <a:bodyPr/>
                    <a:lstStyle/>
                    <a:p>
                      <a:endParaRPr lang="ko-KR" altLang="en-US" sz="1200">
                        <a:latin typeface="+mn-ea"/>
                        <a:ea typeface="+mn-ea"/>
                      </a:endParaRP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1200" dirty="0">
                          <a:latin typeface="+mn-ea"/>
                          <a:ea typeface="+mn-ea"/>
                        </a:rPr>
                        <a:t>예비비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4,857(1.03%)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073">
                <a:tc>
                  <a:txBody>
                    <a:bodyPr/>
                    <a:lstStyle/>
                    <a:p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ko-KR" altLang="en-US" sz="1200">
                        <a:latin typeface="+mn-ea"/>
                        <a:ea typeface="+mn-ea"/>
                      </a:endParaRP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ko-KR" altLang="en-US" sz="1200" dirty="0">
                          <a:latin typeface="+mn-ea"/>
                          <a:ea typeface="+mn-ea"/>
                        </a:rPr>
                        <a:t>기타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71,545(15.20%)</a:t>
                      </a: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" name="내용 개체 틀 2"/>
          <p:cNvSpPr txBox="1">
            <a:spLocks/>
          </p:cNvSpPr>
          <p:nvPr/>
        </p:nvSpPr>
        <p:spPr>
          <a:xfrm>
            <a:off x="273000" y="688956"/>
            <a:ext cx="9360000" cy="35862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/>
              <a:t>논산시의 재정자립도는 </a:t>
            </a:r>
            <a:r>
              <a:rPr kumimoji="1" lang="en-US" altLang="ko-KR" dirty="0" smtClean="0"/>
              <a:t>13</a:t>
            </a:r>
            <a:r>
              <a:rPr kumimoji="1" lang="ko-KR" altLang="en-US" dirty="0" smtClean="0"/>
              <a:t>년</a:t>
            </a:r>
            <a:r>
              <a:rPr kumimoji="1" lang="en-US" altLang="ko-KR" dirty="0" smtClean="0"/>
              <a:t> </a:t>
            </a:r>
            <a:r>
              <a:rPr kumimoji="1" lang="ko-KR" altLang="en-US" dirty="0" smtClean="0"/>
              <a:t>일반회계 기준</a:t>
            </a:r>
            <a:r>
              <a:rPr kumimoji="1" lang="ko-KR" altLang="en-US" dirty="0"/>
              <a:t> </a:t>
            </a:r>
            <a:r>
              <a:rPr kumimoji="1" lang="en-US" altLang="ko-KR" dirty="0" smtClean="0"/>
              <a:t>16.1%</a:t>
            </a:r>
            <a:r>
              <a:rPr kumimoji="1" lang="ko-KR" altLang="en-US" dirty="0" smtClean="0"/>
              <a:t>를 나타내고 있음</a:t>
            </a:r>
            <a:endParaRPr kumimoji="1" lang="ko-KR" alt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4595810" y="2428868"/>
            <a:ext cx="235513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+mn-ea"/>
              </a:rPr>
              <a:t>(</a:t>
            </a:r>
            <a:r>
              <a:rPr lang="ko-KR" altLang="en-US" sz="1050" dirty="0" smtClean="0">
                <a:latin typeface="+mn-ea"/>
              </a:rPr>
              <a:t>단위</a:t>
            </a:r>
            <a:r>
              <a:rPr lang="en-US" altLang="ko-KR" sz="1050" dirty="0" smtClean="0">
                <a:latin typeface="+mn-ea"/>
              </a:rPr>
              <a:t>: </a:t>
            </a:r>
            <a:r>
              <a:rPr lang="ko-KR" altLang="en-US" sz="1050" dirty="0" smtClean="0">
                <a:latin typeface="+mn-ea"/>
              </a:rPr>
              <a:t>백만</a:t>
            </a:r>
            <a:r>
              <a:rPr lang="en-US" altLang="ko-KR" sz="1050" dirty="0" smtClean="0">
                <a:latin typeface="+mn-ea"/>
              </a:rPr>
              <a:t>,14</a:t>
            </a:r>
            <a:r>
              <a:rPr lang="ko-KR" altLang="en-US" sz="1050" dirty="0" smtClean="0">
                <a:latin typeface="+mn-ea"/>
              </a:rPr>
              <a:t>년은 연초예산액 기준</a:t>
            </a:r>
            <a:r>
              <a:rPr lang="en-US" altLang="ko-KR" sz="1050" dirty="0" smtClean="0">
                <a:latin typeface="+mn-ea"/>
              </a:rPr>
              <a:t>)</a:t>
            </a:r>
            <a:endParaRPr lang="ko-KR" altLang="en-US" sz="1050" dirty="0" err="1" smtClean="0">
              <a:latin typeface="+mn-ea"/>
            </a:endParaRPr>
          </a:p>
        </p:txBody>
      </p:sp>
      <p:sp>
        <p:nvSpPr>
          <p:cNvPr id="14" name="아래쪽 화살표 13"/>
          <p:cNvSpPr/>
          <p:nvPr/>
        </p:nvSpPr>
        <p:spPr>
          <a:xfrm rot="16200000">
            <a:off x="5941354" y="3426171"/>
            <a:ext cx="2669612" cy="360040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9" name="제목 3"/>
          <p:cNvSpPr txBox="1">
            <a:spLocks/>
          </p:cNvSpPr>
          <p:nvPr/>
        </p:nvSpPr>
        <p:spPr>
          <a:xfrm>
            <a:off x="57116" y="143344"/>
            <a:ext cx="1933543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smtClean="0">
                <a:latin typeface="+mn-ea"/>
                <a:ea typeface="+mn-ea"/>
              </a:rPr>
              <a:t>3. </a:t>
            </a:r>
            <a:r>
              <a:rPr lang="ko-KR" altLang="en-US" dirty="0" smtClean="0">
                <a:latin typeface="+mn-ea"/>
                <a:ea typeface="+mn-ea"/>
              </a:rPr>
              <a:t>논산시 분석</a:t>
            </a:r>
            <a:endParaRPr lang="en-US" altLang="ko-KR" dirty="0">
              <a:latin typeface="+mn-ea"/>
              <a:ea typeface="+mn-ea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484348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15" name="Text Box 10"/>
          <p:cNvSpPr txBox="1">
            <a:spLocks noChangeArrowheads="1"/>
          </p:cNvSpPr>
          <p:nvPr/>
        </p:nvSpPr>
        <p:spPr bwMode="auto">
          <a:xfrm>
            <a:off x="355678" y="6055688"/>
            <a:ext cx="2739934" cy="230832"/>
          </a:xfrm>
          <a:prstGeom prst="rect">
            <a:avLst/>
          </a:prstGeom>
          <a:noFill/>
          <a:ln w="6350" algn="ctr">
            <a:noFill/>
            <a:miter lim="800000"/>
            <a:headEnd type="none" w="med" len="sm"/>
            <a:tailEnd type="none" w="med" len="sm"/>
          </a:ln>
        </p:spPr>
        <p:txBody>
          <a:bodyPr wrap="square">
            <a:spAutoFit/>
          </a:bodyPr>
          <a:lstStyle/>
          <a:p>
            <a:pPr marL="87313" indent="-87313">
              <a:spcBef>
                <a:spcPct val="50000"/>
              </a:spcBef>
            </a:pPr>
            <a:r>
              <a:rPr lang="en-US" altLang="ko-KR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※ Source: </a:t>
            </a:r>
            <a:r>
              <a:rPr lang="ko-KR" altLang="en-US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논산시청 </a:t>
            </a:r>
            <a:r>
              <a:rPr lang="en-US" altLang="ko-KR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2013</a:t>
            </a:r>
            <a:r>
              <a:rPr lang="ko-KR" altLang="en-US" sz="9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년 일반회계 기준</a:t>
            </a:r>
            <a:endParaRPr lang="en-US" altLang="ko-KR" sz="9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7570806" y="2357430"/>
            <a:ext cx="1980000" cy="285752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rtlCol="0" anchor="ctr"/>
          <a:lstStyle/>
          <a:p>
            <a:pPr marL="108000" indent="-108000" latinLnBrk="0">
              <a:lnSpc>
                <a:spcPct val="150000"/>
              </a:lnSpc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예산금액과 함께 인당 예산은 지속적 증가 추세를 보이고 있음</a:t>
            </a:r>
            <a:endParaRPr lang="en-US" altLang="ko-KR" sz="1200" dirty="0" smtClean="0">
              <a:solidFill>
                <a:schemeClr val="tx1"/>
              </a:solidFill>
              <a:latin typeface="+mn-ea"/>
            </a:endParaRPr>
          </a:p>
          <a:p>
            <a:pPr marL="108000" indent="-108000" latinLnBrk="0">
              <a:lnSpc>
                <a:spcPct val="150000"/>
              </a:lnSpc>
              <a:buFont typeface="Arial" pitchFamily="34" charset="0"/>
              <a:buChar char="•"/>
            </a:pPr>
            <a:endParaRPr lang="en-US" altLang="ko-KR" sz="1200" dirty="0" smtClean="0">
              <a:solidFill>
                <a:schemeClr val="tx1"/>
              </a:solidFill>
              <a:latin typeface="+mn-ea"/>
            </a:endParaRPr>
          </a:p>
          <a:p>
            <a:pPr marL="108000" indent="-108000" latinLnBrk="0">
              <a:lnSpc>
                <a:spcPct val="150000"/>
              </a:lnSpc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재정자립도는 타 시와 유사한 수준을 나타내고 있으며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세출은 복지 및 농림해양수산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개발 분야의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비중이 높음</a:t>
            </a:r>
            <a:endParaRPr lang="ko-KR" altLang="en-US" sz="12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6" name="직사각형 15"/>
          <p:cNvSpPr/>
          <p:nvPr/>
        </p:nvSpPr>
        <p:spPr>
          <a:xfrm>
            <a:off x="7570806" y="1997430"/>
            <a:ext cx="1980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/>
            <a:r>
              <a:rPr lang="ko-KR" altLang="en-US" sz="1400" dirty="0" smtClean="0">
                <a:solidFill>
                  <a:schemeClr val="bg1"/>
                </a:solidFill>
                <a:latin typeface="+mn-ea"/>
              </a:rPr>
              <a:t>예산 특징</a:t>
            </a:r>
            <a:endParaRPr lang="ko-KR" altLang="en-US" sz="1400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520733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내용 개체 틀 2"/>
          <p:cNvSpPr txBox="1">
            <a:spLocks/>
          </p:cNvSpPr>
          <p:nvPr/>
        </p:nvSpPr>
        <p:spPr>
          <a:xfrm>
            <a:off x="633000" y="5489890"/>
            <a:ext cx="8653331" cy="929485"/>
          </a:xfrm>
          <a:prstGeom prst="rect">
            <a:avLst/>
          </a:prstGeom>
        </p:spPr>
        <p:txBody>
          <a:bodyPr wrap="none">
            <a:spAutoFit/>
          </a:bodyPr>
          <a:lstStyle>
            <a:lvl1pPr marL="342900" indent="-342900" algn="l" rtl="0" eaLnBrk="0" fontAlgn="base" latinLnBrk="1" hangingPunct="0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kumimoji="1" b="1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276225" indent="-274638" algn="l" rtl="0" eaLnBrk="0" fontAlgn="base" latinLnBrk="1" hangingPunct="0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kumimoji="1"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algn="l" rtl="0" eaLnBrk="0" fontAlgn="base" latinLnBrk="1" hangingPunct="0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3pPr>
            <a:lvl4pPr marL="800100" indent="-255588" algn="l" rtl="0" eaLnBrk="0" fontAlgn="base" latinLnBrk="1" hangingPunct="0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4pPr>
            <a:lvl5pPr marL="1073150" indent="-271463" algn="l" rtl="0" eaLnBrk="0" fontAlgn="base" latinLnBrk="1" hangingPunct="0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5pPr>
            <a:lvl6pPr marL="1530350" indent="-271463" algn="l" rtl="0" fontAlgn="base" latinLnBrk="1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6pPr>
            <a:lvl7pPr marL="1987550" indent="-271463" algn="l" rtl="0" fontAlgn="base" latinLnBrk="1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7pPr>
            <a:lvl8pPr marL="2444750" indent="-271463" algn="l" rtl="0" fontAlgn="base" latinLnBrk="1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8pPr>
            <a:lvl9pPr marL="2901950" indent="-271463" algn="l" rtl="0" fontAlgn="base" latinLnBrk="1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>
              <a:lnSpc>
                <a:spcPct val="80000"/>
              </a:lnSpc>
              <a:buClr>
                <a:srgbClr val="808080"/>
              </a:buClr>
            </a:pPr>
            <a:r>
              <a:rPr lang="en-US" altLang="ko-KR" sz="1600" b="0" dirty="0">
                <a:solidFill>
                  <a:srgbClr val="000000"/>
                </a:solidFill>
                <a:latin typeface="+mn-ea"/>
              </a:rPr>
              <a:t>(</a:t>
            </a:r>
            <a:r>
              <a:rPr lang="ko-KR" altLang="en-US" sz="1600" b="0" dirty="0" smtClean="0">
                <a:solidFill>
                  <a:srgbClr val="000000"/>
                </a:solidFill>
                <a:latin typeface="+mn-ea"/>
              </a:rPr>
              <a:t>개 인 차 원</a:t>
            </a:r>
            <a:r>
              <a:rPr lang="en-US" altLang="ko-KR" sz="1600" b="0" dirty="0">
                <a:solidFill>
                  <a:srgbClr val="000000"/>
                </a:solidFill>
                <a:latin typeface="+mn-ea"/>
              </a:rPr>
              <a:t>) </a:t>
            </a:r>
            <a:r>
              <a:rPr lang="ko-KR" altLang="en-US" sz="1600" b="0" dirty="0" smtClean="0">
                <a:solidFill>
                  <a:srgbClr val="000000"/>
                </a:solidFill>
                <a:latin typeface="+mn-ea"/>
              </a:rPr>
              <a:t>목표의 공유 및 정확한 </a:t>
            </a:r>
            <a:r>
              <a:rPr lang="en-US" altLang="ko-KR" sz="1600" b="0" dirty="0" smtClean="0">
                <a:solidFill>
                  <a:srgbClr val="000000"/>
                </a:solidFill>
                <a:latin typeface="+mn-ea"/>
              </a:rPr>
              <a:t>R&amp;R </a:t>
            </a:r>
            <a:r>
              <a:rPr lang="ko-KR" altLang="en-US" sz="1600" b="0" dirty="0" smtClean="0">
                <a:solidFill>
                  <a:srgbClr val="000000"/>
                </a:solidFill>
                <a:latin typeface="+mn-ea"/>
              </a:rPr>
              <a:t>부여를 통한 업무 효율 극대화 및 직무만족도 향상</a:t>
            </a:r>
            <a:endParaRPr lang="ko-KR" altLang="en-US" sz="1600" b="0" dirty="0">
              <a:solidFill>
                <a:srgbClr val="000000"/>
              </a:solidFill>
              <a:latin typeface="+mn-ea"/>
            </a:endParaRPr>
          </a:p>
          <a:p>
            <a:pPr>
              <a:lnSpc>
                <a:spcPct val="80000"/>
              </a:lnSpc>
              <a:buClr>
                <a:srgbClr val="808080"/>
              </a:buClr>
            </a:pPr>
            <a:r>
              <a:rPr lang="en-US" altLang="ko-KR" sz="1600" b="0" dirty="0">
                <a:solidFill>
                  <a:srgbClr val="000000"/>
                </a:solidFill>
                <a:latin typeface="+mn-ea"/>
              </a:rPr>
              <a:t>(</a:t>
            </a:r>
            <a:r>
              <a:rPr lang="ko-KR" altLang="en-US" sz="1600" b="0" dirty="0" smtClean="0">
                <a:solidFill>
                  <a:srgbClr val="000000"/>
                </a:solidFill>
                <a:latin typeface="+mn-ea"/>
              </a:rPr>
              <a:t>부 서 차 원</a:t>
            </a:r>
            <a:r>
              <a:rPr lang="en-US" altLang="ko-KR" sz="1600" b="0" dirty="0">
                <a:solidFill>
                  <a:srgbClr val="000000"/>
                </a:solidFill>
                <a:latin typeface="+mn-ea"/>
              </a:rPr>
              <a:t>) </a:t>
            </a:r>
            <a:r>
              <a:rPr lang="ko-KR" altLang="en-US" sz="1600" b="0" dirty="0" smtClean="0">
                <a:solidFill>
                  <a:srgbClr val="000000"/>
                </a:solidFill>
                <a:latin typeface="+mn-ea"/>
              </a:rPr>
              <a:t>부서별 기능 최적화 및 조직 구조 명확화를 통한 업무추진 </a:t>
            </a:r>
            <a:r>
              <a:rPr lang="ko-KR" altLang="en-US" sz="1600" b="0" dirty="0" err="1">
                <a:solidFill>
                  <a:srgbClr val="000000"/>
                </a:solidFill>
                <a:latin typeface="+mn-ea"/>
              </a:rPr>
              <a:t>효과성</a:t>
            </a:r>
            <a:r>
              <a:rPr lang="ko-KR" altLang="en-US" sz="1600" b="0" dirty="0">
                <a:solidFill>
                  <a:srgbClr val="000000"/>
                </a:solidFill>
                <a:latin typeface="+mn-ea"/>
              </a:rPr>
              <a:t> 증진</a:t>
            </a:r>
          </a:p>
          <a:p>
            <a:pPr>
              <a:lnSpc>
                <a:spcPct val="80000"/>
              </a:lnSpc>
              <a:buClr>
                <a:srgbClr val="808080"/>
              </a:buClr>
            </a:pPr>
            <a:r>
              <a:rPr lang="en-US" altLang="ko-KR" sz="1600" b="0" dirty="0" smtClean="0">
                <a:solidFill>
                  <a:srgbClr val="000000"/>
                </a:solidFill>
                <a:latin typeface="+mn-ea"/>
              </a:rPr>
              <a:t>(</a:t>
            </a:r>
            <a:r>
              <a:rPr lang="ko-KR" altLang="en-US" sz="1600" b="0" dirty="0" smtClean="0">
                <a:solidFill>
                  <a:srgbClr val="000000"/>
                </a:solidFill>
                <a:latin typeface="+mn-ea"/>
              </a:rPr>
              <a:t>공주시 차원</a:t>
            </a:r>
            <a:r>
              <a:rPr lang="en-US" altLang="ko-KR" sz="1600" b="0" dirty="0">
                <a:solidFill>
                  <a:srgbClr val="000000"/>
                </a:solidFill>
                <a:latin typeface="+mn-ea"/>
              </a:rPr>
              <a:t>) </a:t>
            </a:r>
            <a:r>
              <a:rPr lang="ko-KR" altLang="en-US" sz="1600" b="0" dirty="0" smtClean="0">
                <a:solidFill>
                  <a:srgbClr val="000000"/>
                </a:solidFill>
                <a:latin typeface="+mn-ea"/>
              </a:rPr>
              <a:t>공주시민이 공감하고 공주시민이 함께하는 시정 구현</a:t>
            </a:r>
            <a:endParaRPr lang="ko-KR" altLang="en-US" sz="1600" b="0" dirty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6" name="Oval 29"/>
          <p:cNvSpPr>
            <a:spLocks noChangeArrowheads="1"/>
          </p:cNvSpPr>
          <p:nvPr/>
        </p:nvSpPr>
        <p:spPr bwMode="auto">
          <a:xfrm>
            <a:off x="646764" y="3634687"/>
            <a:ext cx="3215771" cy="1391239"/>
          </a:xfrm>
          <a:prstGeom prst="ellipse">
            <a:avLst/>
          </a:prstGeom>
          <a:gradFill rotWithShape="1">
            <a:gsLst>
              <a:gs pos="0">
                <a:sysClr val="windowText" lastClr="000000">
                  <a:alpha val="50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kumimoji="0" lang="ko-KR" altLang="en-US" sz="1800" kern="0">
              <a:solidFill>
                <a:srgbClr val="1F497D">
                  <a:lumMod val="75000"/>
                </a:srgbClr>
              </a:solidFill>
              <a:latin typeface="+mn-ea"/>
            </a:endParaRPr>
          </a:p>
        </p:txBody>
      </p:sp>
      <p:grpSp>
        <p:nvGrpSpPr>
          <p:cNvPr id="2" name="그룹 96"/>
          <p:cNvGrpSpPr>
            <a:grpSpLocks/>
          </p:cNvGrpSpPr>
          <p:nvPr/>
        </p:nvGrpSpPr>
        <p:grpSpPr bwMode="auto">
          <a:xfrm>
            <a:off x="273000" y="2925753"/>
            <a:ext cx="9360000" cy="1468958"/>
            <a:chOff x="-28575" y="2400300"/>
            <a:chExt cx="9191625" cy="1419225"/>
          </a:xfrm>
        </p:grpSpPr>
        <p:sp>
          <p:nvSpPr>
            <p:cNvPr id="8" name="자유형 7"/>
            <p:cNvSpPr/>
            <p:nvPr/>
          </p:nvSpPr>
          <p:spPr>
            <a:xfrm>
              <a:off x="-9525" y="2400300"/>
              <a:ext cx="9172575" cy="695325"/>
            </a:xfrm>
            <a:custGeom>
              <a:avLst/>
              <a:gdLst>
                <a:gd name="connsiteX0" fmla="*/ 0 w 9172575"/>
                <a:gd name="connsiteY0" fmla="*/ 695325 h 695325"/>
                <a:gd name="connsiteX1" fmla="*/ 2819400 w 9172575"/>
                <a:gd name="connsiteY1" fmla="*/ 171450 h 695325"/>
                <a:gd name="connsiteX2" fmla="*/ 6743700 w 9172575"/>
                <a:gd name="connsiteY2" fmla="*/ 647700 h 695325"/>
                <a:gd name="connsiteX3" fmla="*/ 9172575 w 9172575"/>
                <a:gd name="connsiteY3" fmla="*/ 0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72575" h="695325">
                  <a:moveTo>
                    <a:pt x="0" y="695325"/>
                  </a:moveTo>
                  <a:cubicBezTo>
                    <a:pt x="847725" y="437356"/>
                    <a:pt x="1695450" y="179388"/>
                    <a:pt x="2819400" y="171450"/>
                  </a:cubicBezTo>
                  <a:cubicBezTo>
                    <a:pt x="3943350" y="163513"/>
                    <a:pt x="5684838" y="676275"/>
                    <a:pt x="6743700" y="647700"/>
                  </a:cubicBezTo>
                  <a:cubicBezTo>
                    <a:pt x="7802562" y="619125"/>
                    <a:pt x="8487568" y="309562"/>
                    <a:pt x="9172575" y="0"/>
                  </a:cubicBezTo>
                </a:path>
              </a:pathLst>
            </a:custGeom>
            <a:noFill/>
            <a:ln w="9525" cap="flat" cmpd="sng" algn="ctr">
              <a:solidFill>
                <a:srgbClr val="4F81BD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algn="ctr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Tx/>
                <a:buNone/>
                <a:defRPr/>
              </a:pPr>
              <a:endParaRPr lang="ko-KR" altLang="en-US" sz="1800" kern="0">
                <a:solidFill>
                  <a:prstClr val="black"/>
                </a:solidFill>
                <a:latin typeface="돋움" pitchFamily="50" charset="-127"/>
                <a:ea typeface="돋움" pitchFamily="50" charset="-127"/>
              </a:endParaRPr>
            </a:p>
          </p:txBody>
        </p:sp>
        <p:sp>
          <p:nvSpPr>
            <p:cNvPr id="9" name="자유형 8"/>
            <p:cNvSpPr/>
            <p:nvPr/>
          </p:nvSpPr>
          <p:spPr>
            <a:xfrm>
              <a:off x="-28575" y="2927350"/>
              <a:ext cx="9191625" cy="892175"/>
            </a:xfrm>
            <a:custGeom>
              <a:avLst/>
              <a:gdLst>
                <a:gd name="connsiteX0" fmla="*/ 0 w 9191625"/>
                <a:gd name="connsiteY0" fmla="*/ 225425 h 892175"/>
                <a:gd name="connsiteX1" fmla="*/ 1704975 w 9191625"/>
                <a:gd name="connsiteY1" fmla="*/ 63500 h 892175"/>
                <a:gd name="connsiteX2" fmla="*/ 4581525 w 9191625"/>
                <a:gd name="connsiteY2" fmla="*/ 606425 h 892175"/>
                <a:gd name="connsiteX3" fmla="*/ 7353300 w 9191625"/>
                <a:gd name="connsiteY3" fmla="*/ 577850 h 892175"/>
                <a:gd name="connsiteX4" fmla="*/ 9191625 w 9191625"/>
                <a:gd name="connsiteY4" fmla="*/ 892175 h 89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91625" h="892175">
                  <a:moveTo>
                    <a:pt x="0" y="225425"/>
                  </a:moveTo>
                  <a:cubicBezTo>
                    <a:pt x="470694" y="112712"/>
                    <a:pt x="941388" y="0"/>
                    <a:pt x="1704975" y="63500"/>
                  </a:cubicBezTo>
                  <a:cubicBezTo>
                    <a:pt x="2468562" y="127000"/>
                    <a:pt x="3640138" y="520700"/>
                    <a:pt x="4581525" y="606425"/>
                  </a:cubicBezTo>
                  <a:cubicBezTo>
                    <a:pt x="5522913" y="692150"/>
                    <a:pt x="6584950" y="530225"/>
                    <a:pt x="7353300" y="577850"/>
                  </a:cubicBezTo>
                  <a:cubicBezTo>
                    <a:pt x="8121650" y="625475"/>
                    <a:pt x="8656637" y="758825"/>
                    <a:pt x="9191625" y="892175"/>
                  </a:cubicBezTo>
                </a:path>
              </a:pathLst>
            </a:custGeom>
            <a:noFill/>
            <a:ln w="9525" cap="flat" cmpd="sng" algn="ctr">
              <a:solidFill>
                <a:srgbClr val="4F81BD">
                  <a:shade val="95000"/>
                  <a:satMod val="10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algn="ctr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Tx/>
                <a:buNone/>
                <a:defRPr/>
              </a:pPr>
              <a:endParaRPr lang="ko-KR" altLang="en-US" sz="1800" kern="0">
                <a:solidFill>
                  <a:prstClr val="black"/>
                </a:solidFill>
                <a:latin typeface="돋움" pitchFamily="50" charset="-127"/>
                <a:ea typeface="돋움" pitchFamily="50" charset="-127"/>
              </a:endParaRPr>
            </a:p>
          </p:txBody>
        </p:sp>
      </p:grpSp>
      <p:grpSp>
        <p:nvGrpSpPr>
          <p:cNvPr id="3" name="그룹 82"/>
          <p:cNvGrpSpPr>
            <a:grpSpLocks/>
          </p:cNvGrpSpPr>
          <p:nvPr/>
        </p:nvGrpSpPr>
        <p:grpSpPr bwMode="auto">
          <a:xfrm>
            <a:off x="2397181" y="1972736"/>
            <a:ext cx="4793161" cy="1644774"/>
            <a:chOff x="2171701" y="2618910"/>
            <a:chExt cx="4707672" cy="1588847"/>
          </a:xfrm>
        </p:grpSpPr>
        <p:cxnSp>
          <p:nvCxnSpPr>
            <p:cNvPr id="11" name="직선 연결선 10"/>
            <p:cNvCxnSpPr/>
            <p:nvPr/>
          </p:nvCxnSpPr>
          <p:spPr>
            <a:xfrm rot="5400000" flipH="1" flipV="1">
              <a:off x="2138535" y="2813976"/>
              <a:ext cx="1152350" cy="1086019"/>
            </a:xfrm>
            <a:prstGeom prst="line">
              <a:avLst/>
            </a:prstGeom>
            <a:noFill/>
            <a:ln w="12700" cap="flat" cmpd="sng" algn="ctr">
              <a:solidFill>
                <a:sysClr val="windowText" lastClr="000000">
                  <a:lumMod val="75000"/>
                  <a:lumOff val="25000"/>
                </a:sysClr>
              </a:solidFill>
              <a:prstDash val="solid"/>
            </a:ln>
            <a:effectLst/>
          </p:spPr>
        </p:cxnSp>
        <p:cxnSp>
          <p:nvCxnSpPr>
            <p:cNvPr id="12" name="직선 연결선 11"/>
            <p:cNvCxnSpPr/>
            <p:nvPr/>
          </p:nvCxnSpPr>
          <p:spPr>
            <a:xfrm rot="16200000" flipV="1">
              <a:off x="6078599" y="3406983"/>
              <a:ext cx="1588847" cy="12702"/>
            </a:xfrm>
            <a:prstGeom prst="line">
              <a:avLst/>
            </a:prstGeom>
            <a:noFill/>
            <a:ln w="12700" cap="flat" cmpd="sng" algn="ctr">
              <a:solidFill>
                <a:sysClr val="windowText" lastClr="000000">
                  <a:lumMod val="75000"/>
                  <a:lumOff val="25000"/>
                </a:sysClr>
              </a:solidFill>
              <a:prstDash val="solid"/>
            </a:ln>
            <a:effectLst/>
          </p:spPr>
        </p:cxnSp>
        <p:cxnSp>
          <p:nvCxnSpPr>
            <p:cNvPr id="13" name="직선 연결선 12"/>
            <p:cNvCxnSpPr/>
            <p:nvPr/>
          </p:nvCxnSpPr>
          <p:spPr>
            <a:xfrm rot="16200000" flipV="1">
              <a:off x="5178345" y="3406983"/>
              <a:ext cx="1588847" cy="12702"/>
            </a:xfrm>
            <a:prstGeom prst="line">
              <a:avLst/>
            </a:prstGeom>
            <a:noFill/>
            <a:ln w="12700" cap="flat" cmpd="sng" algn="ctr">
              <a:solidFill>
                <a:sysClr val="windowText" lastClr="000000">
                  <a:lumMod val="75000"/>
                  <a:lumOff val="25000"/>
                </a:sysClr>
              </a:solidFill>
              <a:prstDash val="solid"/>
            </a:ln>
            <a:effectLst/>
          </p:spPr>
        </p:cxnSp>
        <p:cxnSp>
          <p:nvCxnSpPr>
            <p:cNvPr id="14" name="직선 연결선 13"/>
            <p:cNvCxnSpPr/>
            <p:nvPr/>
          </p:nvCxnSpPr>
          <p:spPr>
            <a:xfrm rot="16200000" flipV="1">
              <a:off x="4278887" y="3407776"/>
              <a:ext cx="1588847" cy="11115"/>
            </a:xfrm>
            <a:prstGeom prst="line">
              <a:avLst/>
            </a:prstGeom>
            <a:noFill/>
            <a:ln w="12700" cap="flat" cmpd="sng" algn="ctr">
              <a:solidFill>
                <a:sysClr val="windowText" lastClr="000000">
                  <a:lumMod val="75000"/>
                  <a:lumOff val="25000"/>
                </a:sysClr>
              </a:solidFill>
              <a:prstDash val="solid"/>
            </a:ln>
            <a:effectLst/>
          </p:spPr>
        </p:cxnSp>
        <p:cxnSp>
          <p:nvCxnSpPr>
            <p:cNvPr id="15" name="직선 연결선 14"/>
            <p:cNvCxnSpPr/>
            <p:nvPr/>
          </p:nvCxnSpPr>
          <p:spPr>
            <a:xfrm rot="16200000" flipV="1">
              <a:off x="3378634" y="3407777"/>
              <a:ext cx="1588847" cy="11114"/>
            </a:xfrm>
            <a:prstGeom prst="line">
              <a:avLst/>
            </a:prstGeom>
            <a:noFill/>
            <a:ln w="12700" cap="flat" cmpd="sng" algn="ctr">
              <a:solidFill>
                <a:sysClr val="windowText" lastClr="000000">
                  <a:lumMod val="75000"/>
                  <a:lumOff val="25000"/>
                </a:sysClr>
              </a:solidFill>
              <a:prstDash val="solid"/>
            </a:ln>
            <a:effectLst/>
          </p:spPr>
        </p:cxnSp>
      </p:grpSp>
      <p:sp>
        <p:nvSpPr>
          <p:cNvPr id="18" name="타원 17"/>
          <p:cNvSpPr/>
          <p:nvPr/>
        </p:nvSpPr>
        <p:spPr>
          <a:xfrm>
            <a:off x="2043963" y="2825521"/>
            <a:ext cx="853554" cy="865929"/>
          </a:xfrm>
          <a:prstGeom prst="ellipse">
            <a:avLst/>
          </a:prstGeom>
          <a:gradFill rotWithShape="1">
            <a:gsLst>
              <a:gs pos="0">
                <a:srgbClr val="4F81BD">
                  <a:shade val="51000"/>
                  <a:satMod val="130000"/>
                </a:srgbClr>
              </a:gs>
              <a:gs pos="80000">
                <a:srgbClr val="4F81BD">
                  <a:shade val="93000"/>
                  <a:satMod val="130000"/>
                </a:srgbClr>
              </a:gs>
              <a:gs pos="100000">
                <a:srgbClr val="4F81B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ko-KR" altLang="en-US" sz="1800" kern="0">
              <a:solidFill>
                <a:prstClr val="white"/>
              </a:solidFill>
              <a:latin typeface="+mn-ea"/>
            </a:endParaRPr>
          </a:p>
        </p:txBody>
      </p:sp>
      <p:grpSp>
        <p:nvGrpSpPr>
          <p:cNvPr id="19" name="그룹 60"/>
          <p:cNvGrpSpPr>
            <a:grpSpLocks/>
          </p:cNvGrpSpPr>
          <p:nvPr/>
        </p:nvGrpSpPr>
        <p:grpSpPr bwMode="auto">
          <a:xfrm>
            <a:off x="1999506" y="2828807"/>
            <a:ext cx="942467" cy="867573"/>
            <a:chOff x="5075123" y="3457302"/>
            <a:chExt cx="2481953" cy="2249809"/>
          </a:xfrm>
        </p:grpSpPr>
        <p:sp>
          <p:nvSpPr>
            <p:cNvPr id="34" name="타원 33"/>
            <p:cNvSpPr/>
            <p:nvPr/>
          </p:nvSpPr>
          <p:spPr>
            <a:xfrm>
              <a:off x="5159815" y="3457302"/>
              <a:ext cx="2249809" cy="2249809"/>
            </a:xfrm>
            <a:prstGeom prst="ellipse">
              <a:avLst/>
            </a:prstGeom>
            <a:gradFill flip="none" rotWithShape="1">
              <a:gsLst>
                <a:gs pos="62000">
                  <a:sysClr val="window" lastClr="FFFFFF">
                    <a:alpha val="0"/>
                  </a:sysClr>
                </a:gs>
                <a:gs pos="45000">
                  <a:sysClr val="window" lastClr="FFFFFF">
                    <a:alpha val="0"/>
                  </a:sysClr>
                </a:gs>
                <a:gs pos="100000">
                  <a:sysClr val="window" lastClr="FFFFFF"/>
                </a:gs>
              </a:gsLst>
              <a:path path="circle">
                <a:fillToRect l="50000" t="50000" r="50000" b="50000"/>
              </a:path>
              <a:tileRect/>
            </a:gradFill>
            <a:ln w="9525" cap="flat" cmpd="sng" algn="ctr">
              <a:solidFill>
                <a:sysClr val="window" lastClr="FFFFFF">
                  <a:alpha val="25000"/>
                </a:sysClr>
              </a:solidFill>
              <a:prstDash val="solid"/>
            </a:ln>
            <a:effectLst>
              <a:outerShdw blurRad="40000" dist="23000" dir="5400000" rotWithShape="0">
                <a:srgbClr val="000000">
                  <a:alpha val="35000"/>
                </a:srgbClr>
              </a:outerShdw>
            </a:effectLst>
          </p:spPr>
          <p:txBody>
            <a:bodyPr anchor="ctr"/>
            <a:lstStyle/>
            <a:p>
              <a:pPr algn="ctr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Tx/>
                <a:buNone/>
                <a:defRPr/>
              </a:pPr>
              <a:endParaRPr lang="ko-KR" altLang="en-US" sz="1800" kern="0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5" name="Oval 26"/>
            <p:cNvSpPr>
              <a:spLocks noChangeAspect="1" noChangeArrowheads="1"/>
            </p:cNvSpPr>
            <p:nvPr/>
          </p:nvSpPr>
          <p:spPr bwMode="auto">
            <a:xfrm rot="18900000">
              <a:off x="5075123" y="3759832"/>
              <a:ext cx="1549623" cy="830897"/>
            </a:xfrm>
            <a:prstGeom prst="ellipse">
              <a:avLst/>
            </a:prstGeom>
            <a:gradFill rotWithShape="1">
              <a:gsLst>
                <a:gs pos="0">
                  <a:sysClr val="window" lastClr="FFFFFF">
                    <a:alpha val="33000"/>
                  </a:sysClr>
                </a:gs>
                <a:gs pos="100000">
                  <a:sysClr val="window" lastClr="FFFFFF">
                    <a:gamma/>
                    <a:shade val="46275"/>
                    <a:invGamma/>
                    <a:alpha val="0"/>
                  </a:sysClr>
                </a:gs>
              </a:gsLst>
              <a:lin ang="5400000" scaled="1"/>
            </a:gradFill>
            <a:ln w="381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Tx/>
                <a:buNone/>
                <a:defRPr/>
              </a:pPr>
              <a:endParaRPr kumimoji="0" lang="ko-KR" altLang="en-US" sz="1800" kern="0">
                <a:solidFill>
                  <a:prstClr val="black"/>
                </a:solidFill>
                <a:latin typeface="+mn-ea"/>
              </a:endParaRPr>
            </a:p>
          </p:txBody>
        </p:sp>
        <p:sp>
          <p:nvSpPr>
            <p:cNvPr id="36" name="Oval 28"/>
            <p:cNvSpPr>
              <a:spLocks noChangeArrowheads="1"/>
            </p:cNvSpPr>
            <p:nvPr/>
          </p:nvSpPr>
          <p:spPr bwMode="auto">
            <a:xfrm flipH="1">
              <a:off x="5386741" y="3670248"/>
              <a:ext cx="713227" cy="639276"/>
            </a:xfrm>
            <a:prstGeom prst="ellipse">
              <a:avLst/>
            </a:prstGeom>
            <a:gradFill rotWithShape="1">
              <a:gsLst>
                <a:gs pos="0">
                  <a:sysClr val="window" lastClr="FFFFFF">
                    <a:alpha val="64999"/>
                  </a:sysClr>
                </a:gs>
                <a:gs pos="100000">
                  <a:srgbClr val="67ABF5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Tx/>
                <a:buNone/>
                <a:defRPr/>
              </a:pPr>
              <a:endParaRPr kumimoji="0" lang="ko-KR" altLang="en-US" sz="1800" kern="0">
                <a:solidFill>
                  <a:prstClr val="black"/>
                </a:solidFill>
                <a:latin typeface="+mn-ea"/>
              </a:endParaRPr>
            </a:p>
          </p:txBody>
        </p:sp>
        <p:sp>
          <p:nvSpPr>
            <p:cNvPr id="37" name="자유형 36"/>
            <p:cNvSpPr/>
            <p:nvPr/>
          </p:nvSpPr>
          <p:spPr>
            <a:xfrm rot="5398342">
              <a:off x="5955277" y="3558568"/>
              <a:ext cx="1424934" cy="1382488"/>
            </a:xfrm>
            <a:custGeom>
              <a:avLst/>
              <a:gdLst>
                <a:gd name="connsiteX0" fmla="*/ 0 w 1800225"/>
                <a:gd name="connsiteY0" fmla="*/ 1285875 h 1409700"/>
                <a:gd name="connsiteX1" fmla="*/ 723900 w 1800225"/>
                <a:gd name="connsiteY1" fmla="*/ 1409700 h 1409700"/>
                <a:gd name="connsiteX2" fmla="*/ 1800225 w 1800225"/>
                <a:gd name="connsiteY2" fmla="*/ 428625 h 1409700"/>
                <a:gd name="connsiteX3" fmla="*/ 1323975 w 1800225"/>
                <a:gd name="connsiteY3" fmla="*/ 0 h 1409700"/>
                <a:gd name="connsiteX4" fmla="*/ 342900 w 1800225"/>
                <a:gd name="connsiteY4" fmla="*/ 419100 h 1409700"/>
                <a:gd name="connsiteX5" fmla="*/ 0 w 1800225"/>
                <a:gd name="connsiteY5" fmla="*/ 1285875 h 1409700"/>
                <a:gd name="connsiteX0" fmla="*/ 63500 w 1863725"/>
                <a:gd name="connsiteY0" fmla="*/ 1287462 h 1411287"/>
                <a:gd name="connsiteX1" fmla="*/ 787400 w 1863725"/>
                <a:gd name="connsiteY1" fmla="*/ 1411287 h 1411287"/>
                <a:gd name="connsiteX2" fmla="*/ 1863725 w 1863725"/>
                <a:gd name="connsiteY2" fmla="*/ 430212 h 1411287"/>
                <a:gd name="connsiteX3" fmla="*/ 1387475 w 1863725"/>
                <a:gd name="connsiteY3" fmla="*/ 1587 h 1411287"/>
                <a:gd name="connsiteX4" fmla="*/ 406400 w 1863725"/>
                <a:gd name="connsiteY4" fmla="*/ 420687 h 1411287"/>
                <a:gd name="connsiteX5" fmla="*/ 63500 w 1863725"/>
                <a:gd name="connsiteY5" fmla="*/ 1287462 h 1411287"/>
                <a:gd name="connsiteX0" fmla="*/ 63500 w 1963738"/>
                <a:gd name="connsiteY0" fmla="*/ 1287462 h 1411287"/>
                <a:gd name="connsiteX1" fmla="*/ 787400 w 1963738"/>
                <a:gd name="connsiteY1" fmla="*/ 1411287 h 1411287"/>
                <a:gd name="connsiteX2" fmla="*/ 1863725 w 1963738"/>
                <a:gd name="connsiteY2" fmla="*/ 430212 h 1411287"/>
                <a:gd name="connsiteX3" fmla="*/ 1387475 w 1963738"/>
                <a:gd name="connsiteY3" fmla="*/ 1587 h 1411287"/>
                <a:gd name="connsiteX4" fmla="*/ 406400 w 1963738"/>
                <a:gd name="connsiteY4" fmla="*/ 420687 h 1411287"/>
                <a:gd name="connsiteX5" fmla="*/ 63500 w 1963738"/>
                <a:gd name="connsiteY5" fmla="*/ 1287462 h 1411287"/>
                <a:gd name="connsiteX0" fmla="*/ 63500 w 1963738"/>
                <a:gd name="connsiteY0" fmla="*/ 1287462 h 1554162"/>
                <a:gd name="connsiteX1" fmla="*/ 787400 w 1963738"/>
                <a:gd name="connsiteY1" fmla="*/ 1411287 h 1554162"/>
                <a:gd name="connsiteX2" fmla="*/ 1863725 w 1963738"/>
                <a:gd name="connsiteY2" fmla="*/ 430212 h 1554162"/>
                <a:gd name="connsiteX3" fmla="*/ 1387475 w 1963738"/>
                <a:gd name="connsiteY3" fmla="*/ 1587 h 1554162"/>
                <a:gd name="connsiteX4" fmla="*/ 406400 w 1963738"/>
                <a:gd name="connsiteY4" fmla="*/ 420687 h 1554162"/>
                <a:gd name="connsiteX5" fmla="*/ 63500 w 1963738"/>
                <a:gd name="connsiteY5" fmla="*/ 1287462 h 1554162"/>
                <a:gd name="connsiteX0" fmla="*/ 63500 w 1963738"/>
                <a:gd name="connsiteY0" fmla="*/ 1287462 h 1554162"/>
                <a:gd name="connsiteX1" fmla="*/ 787400 w 1963738"/>
                <a:gd name="connsiteY1" fmla="*/ 1411287 h 1554162"/>
                <a:gd name="connsiteX2" fmla="*/ 1863725 w 1963738"/>
                <a:gd name="connsiteY2" fmla="*/ 430212 h 1554162"/>
                <a:gd name="connsiteX3" fmla="*/ 1387475 w 1963738"/>
                <a:gd name="connsiteY3" fmla="*/ 1587 h 1554162"/>
                <a:gd name="connsiteX4" fmla="*/ 406400 w 1963738"/>
                <a:gd name="connsiteY4" fmla="*/ 420687 h 1554162"/>
                <a:gd name="connsiteX5" fmla="*/ 63500 w 1963738"/>
                <a:gd name="connsiteY5" fmla="*/ 1287462 h 1554162"/>
                <a:gd name="connsiteX0" fmla="*/ 63500 w 1963738"/>
                <a:gd name="connsiteY0" fmla="*/ 1287462 h 1554162"/>
                <a:gd name="connsiteX1" fmla="*/ 787400 w 1963738"/>
                <a:gd name="connsiteY1" fmla="*/ 1411287 h 1554162"/>
                <a:gd name="connsiteX2" fmla="*/ 1863725 w 1963738"/>
                <a:gd name="connsiteY2" fmla="*/ 430212 h 1554162"/>
                <a:gd name="connsiteX3" fmla="*/ 1387475 w 1963738"/>
                <a:gd name="connsiteY3" fmla="*/ 1587 h 1554162"/>
                <a:gd name="connsiteX4" fmla="*/ 406400 w 1963738"/>
                <a:gd name="connsiteY4" fmla="*/ 420687 h 1554162"/>
                <a:gd name="connsiteX5" fmla="*/ 63500 w 1963738"/>
                <a:gd name="connsiteY5" fmla="*/ 1287462 h 1554162"/>
                <a:gd name="connsiteX0" fmla="*/ 41717 w 1963737"/>
                <a:gd name="connsiteY0" fmla="*/ 1287462 h 1689794"/>
                <a:gd name="connsiteX1" fmla="*/ 634920 w 1963737"/>
                <a:gd name="connsiteY1" fmla="*/ 1546919 h 1689794"/>
                <a:gd name="connsiteX2" fmla="*/ 1841942 w 1963737"/>
                <a:gd name="connsiteY2" fmla="*/ 430212 h 1689794"/>
                <a:gd name="connsiteX3" fmla="*/ 1365692 w 1963737"/>
                <a:gd name="connsiteY3" fmla="*/ 1587 h 1689794"/>
                <a:gd name="connsiteX4" fmla="*/ 384617 w 1963737"/>
                <a:gd name="connsiteY4" fmla="*/ 420687 h 1689794"/>
                <a:gd name="connsiteX5" fmla="*/ 41717 w 1963737"/>
                <a:gd name="connsiteY5" fmla="*/ 1287462 h 1689794"/>
                <a:gd name="connsiteX0" fmla="*/ 41717 w 1860992"/>
                <a:gd name="connsiteY0" fmla="*/ 1287462 h 1689794"/>
                <a:gd name="connsiteX1" fmla="*/ 634920 w 1860992"/>
                <a:gd name="connsiteY1" fmla="*/ 1546919 h 1689794"/>
                <a:gd name="connsiteX2" fmla="*/ 1479991 w 1860992"/>
                <a:gd name="connsiteY2" fmla="*/ 896937 h 1689794"/>
                <a:gd name="connsiteX3" fmla="*/ 1841942 w 1860992"/>
                <a:gd name="connsiteY3" fmla="*/ 430212 h 1689794"/>
                <a:gd name="connsiteX4" fmla="*/ 1365692 w 1860992"/>
                <a:gd name="connsiteY4" fmla="*/ 1587 h 1689794"/>
                <a:gd name="connsiteX5" fmla="*/ 384617 w 1860992"/>
                <a:gd name="connsiteY5" fmla="*/ 420687 h 1689794"/>
                <a:gd name="connsiteX6" fmla="*/ 41717 w 1860992"/>
                <a:gd name="connsiteY6" fmla="*/ 1287462 h 1689794"/>
                <a:gd name="connsiteX0" fmla="*/ 41717 w 1843724"/>
                <a:gd name="connsiteY0" fmla="*/ 1287462 h 1689794"/>
                <a:gd name="connsiteX1" fmla="*/ 634920 w 1843724"/>
                <a:gd name="connsiteY1" fmla="*/ 1546919 h 1689794"/>
                <a:gd name="connsiteX2" fmla="*/ 1355000 w 1843724"/>
                <a:gd name="connsiteY2" fmla="*/ 466799 h 1689794"/>
                <a:gd name="connsiteX3" fmla="*/ 1841942 w 1843724"/>
                <a:gd name="connsiteY3" fmla="*/ 430212 h 1689794"/>
                <a:gd name="connsiteX4" fmla="*/ 1365692 w 1843724"/>
                <a:gd name="connsiteY4" fmla="*/ 1587 h 1689794"/>
                <a:gd name="connsiteX5" fmla="*/ 384617 w 1843724"/>
                <a:gd name="connsiteY5" fmla="*/ 420687 h 1689794"/>
                <a:gd name="connsiteX6" fmla="*/ 41717 w 1843724"/>
                <a:gd name="connsiteY6" fmla="*/ 1287462 h 1689794"/>
                <a:gd name="connsiteX0" fmla="*/ 41717 w 1843724"/>
                <a:gd name="connsiteY0" fmla="*/ 1287462 h 1689794"/>
                <a:gd name="connsiteX1" fmla="*/ 634920 w 1843724"/>
                <a:gd name="connsiteY1" fmla="*/ 1546919 h 1689794"/>
                <a:gd name="connsiteX2" fmla="*/ 1355000 w 1843724"/>
                <a:gd name="connsiteY2" fmla="*/ 466799 h 1689794"/>
                <a:gd name="connsiteX3" fmla="*/ 1841942 w 1843724"/>
                <a:gd name="connsiteY3" fmla="*/ 430212 h 1689794"/>
                <a:gd name="connsiteX4" fmla="*/ 1365692 w 1843724"/>
                <a:gd name="connsiteY4" fmla="*/ 1587 h 1689794"/>
                <a:gd name="connsiteX5" fmla="*/ 384617 w 1843724"/>
                <a:gd name="connsiteY5" fmla="*/ 420687 h 1689794"/>
                <a:gd name="connsiteX6" fmla="*/ 41717 w 1843724"/>
                <a:gd name="connsiteY6" fmla="*/ 1287462 h 1689794"/>
                <a:gd name="connsiteX0" fmla="*/ 41717 w 1855725"/>
                <a:gd name="connsiteY0" fmla="*/ 1287462 h 1689794"/>
                <a:gd name="connsiteX1" fmla="*/ 634920 w 1855725"/>
                <a:gd name="connsiteY1" fmla="*/ 1546919 h 1689794"/>
                <a:gd name="connsiteX2" fmla="*/ 1282992 w 1855725"/>
                <a:gd name="connsiteY2" fmla="*/ 322783 h 1689794"/>
                <a:gd name="connsiteX3" fmla="*/ 1841942 w 1855725"/>
                <a:gd name="connsiteY3" fmla="*/ 430212 h 1689794"/>
                <a:gd name="connsiteX4" fmla="*/ 1365692 w 1855725"/>
                <a:gd name="connsiteY4" fmla="*/ 1587 h 1689794"/>
                <a:gd name="connsiteX5" fmla="*/ 384617 w 1855725"/>
                <a:gd name="connsiteY5" fmla="*/ 420687 h 1689794"/>
                <a:gd name="connsiteX6" fmla="*/ 41717 w 1855725"/>
                <a:gd name="connsiteY6" fmla="*/ 1287462 h 1689794"/>
                <a:gd name="connsiteX0" fmla="*/ 41717 w 1876164"/>
                <a:gd name="connsiteY0" fmla="*/ 1287462 h 1689794"/>
                <a:gd name="connsiteX1" fmla="*/ 634920 w 1876164"/>
                <a:gd name="connsiteY1" fmla="*/ 1546919 h 1689794"/>
                <a:gd name="connsiteX2" fmla="*/ 1571024 w 1876164"/>
                <a:gd name="connsiteY2" fmla="*/ 538807 h 1689794"/>
                <a:gd name="connsiteX3" fmla="*/ 1841942 w 1876164"/>
                <a:gd name="connsiteY3" fmla="*/ 430212 h 1689794"/>
                <a:gd name="connsiteX4" fmla="*/ 1365692 w 1876164"/>
                <a:gd name="connsiteY4" fmla="*/ 1587 h 1689794"/>
                <a:gd name="connsiteX5" fmla="*/ 384617 w 1876164"/>
                <a:gd name="connsiteY5" fmla="*/ 420687 h 1689794"/>
                <a:gd name="connsiteX6" fmla="*/ 41717 w 1876164"/>
                <a:gd name="connsiteY6" fmla="*/ 1287462 h 1689794"/>
                <a:gd name="connsiteX0" fmla="*/ 53718 w 1888165"/>
                <a:gd name="connsiteY0" fmla="*/ 1287462 h 1761802"/>
                <a:gd name="connsiteX1" fmla="*/ 718928 w 1888165"/>
                <a:gd name="connsiteY1" fmla="*/ 1618927 h 1761802"/>
                <a:gd name="connsiteX2" fmla="*/ 1583025 w 1888165"/>
                <a:gd name="connsiteY2" fmla="*/ 538807 h 1761802"/>
                <a:gd name="connsiteX3" fmla="*/ 1853943 w 1888165"/>
                <a:gd name="connsiteY3" fmla="*/ 430212 h 1761802"/>
                <a:gd name="connsiteX4" fmla="*/ 1377693 w 1888165"/>
                <a:gd name="connsiteY4" fmla="*/ 1587 h 1761802"/>
                <a:gd name="connsiteX5" fmla="*/ 396618 w 1888165"/>
                <a:gd name="connsiteY5" fmla="*/ 420687 h 1761802"/>
                <a:gd name="connsiteX6" fmla="*/ 53718 w 1888165"/>
                <a:gd name="connsiteY6" fmla="*/ 1287462 h 1761802"/>
                <a:gd name="connsiteX0" fmla="*/ 53718 w 1888165"/>
                <a:gd name="connsiteY0" fmla="*/ 1287462 h 1761802"/>
                <a:gd name="connsiteX1" fmla="*/ 718928 w 1888165"/>
                <a:gd name="connsiteY1" fmla="*/ 1618927 h 1761802"/>
                <a:gd name="connsiteX2" fmla="*/ 1583025 w 1888165"/>
                <a:gd name="connsiteY2" fmla="*/ 538807 h 1761802"/>
                <a:gd name="connsiteX3" fmla="*/ 1853943 w 1888165"/>
                <a:gd name="connsiteY3" fmla="*/ 430212 h 1761802"/>
                <a:gd name="connsiteX4" fmla="*/ 1377693 w 1888165"/>
                <a:gd name="connsiteY4" fmla="*/ 1587 h 1761802"/>
                <a:gd name="connsiteX5" fmla="*/ 396618 w 1888165"/>
                <a:gd name="connsiteY5" fmla="*/ 420687 h 1761802"/>
                <a:gd name="connsiteX6" fmla="*/ 53718 w 1888165"/>
                <a:gd name="connsiteY6" fmla="*/ 1287462 h 1761802"/>
                <a:gd name="connsiteX0" fmla="*/ 53718 w 1888165"/>
                <a:gd name="connsiteY0" fmla="*/ 1287462 h 1706006"/>
                <a:gd name="connsiteX1" fmla="*/ 718928 w 1888165"/>
                <a:gd name="connsiteY1" fmla="*/ 1618927 h 1706006"/>
                <a:gd name="connsiteX2" fmla="*/ 1583025 w 1888165"/>
                <a:gd name="connsiteY2" fmla="*/ 538807 h 1706006"/>
                <a:gd name="connsiteX3" fmla="*/ 1853943 w 1888165"/>
                <a:gd name="connsiteY3" fmla="*/ 430212 h 1706006"/>
                <a:gd name="connsiteX4" fmla="*/ 1377693 w 1888165"/>
                <a:gd name="connsiteY4" fmla="*/ 1587 h 1706006"/>
                <a:gd name="connsiteX5" fmla="*/ 396618 w 1888165"/>
                <a:gd name="connsiteY5" fmla="*/ 420687 h 1706006"/>
                <a:gd name="connsiteX6" fmla="*/ 53718 w 1888165"/>
                <a:gd name="connsiteY6" fmla="*/ 1287462 h 1706006"/>
                <a:gd name="connsiteX0" fmla="*/ 53718 w 1888165"/>
                <a:gd name="connsiteY0" fmla="*/ 1287462 h 1618927"/>
                <a:gd name="connsiteX1" fmla="*/ 718928 w 1888165"/>
                <a:gd name="connsiteY1" fmla="*/ 1618927 h 1618927"/>
                <a:gd name="connsiteX2" fmla="*/ 1583025 w 1888165"/>
                <a:gd name="connsiteY2" fmla="*/ 538807 h 1618927"/>
                <a:gd name="connsiteX3" fmla="*/ 1853943 w 1888165"/>
                <a:gd name="connsiteY3" fmla="*/ 430212 h 1618927"/>
                <a:gd name="connsiteX4" fmla="*/ 1377693 w 1888165"/>
                <a:gd name="connsiteY4" fmla="*/ 1587 h 1618927"/>
                <a:gd name="connsiteX5" fmla="*/ 396618 w 1888165"/>
                <a:gd name="connsiteY5" fmla="*/ 420687 h 1618927"/>
                <a:gd name="connsiteX6" fmla="*/ 53718 w 1888165"/>
                <a:gd name="connsiteY6" fmla="*/ 1287462 h 1618927"/>
                <a:gd name="connsiteX0" fmla="*/ 5223 w 1839670"/>
                <a:gd name="connsiteY0" fmla="*/ 1287462 h 1780287"/>
                <a:gd name="connsiteX1" fmla="*/ 379464 w 1839670"/>
                <a:gd name="connsiteY1" fmla="*/ 1506969 h 1780287"/>
                <a:gd name="connsiteX2" fmla="*/ 670433 w 1839670"/>
                <a:gd name="connsiteY2" fmla="*/ 1618927 h 1780287"/>
                <a:gd name="connsiteX3" fmla="*/ 1534530 w 1839670"/>
                <a:gd name="connsiteY3" fmla="*/ 538807 h 1780287"/>
                <a:gd name="connsiteX4" fmla="*/ 1805448 w 1839670"/>
                <a:gd name="connsiteY4" fmla="*/ 430212 h 1780287"/>
                <a:gd name="connsiteX5" fmla="*/ 1329198 w 1839670"/>
                <a:gd name="connsiteY5" fmla="*/ 1587 h 1780287"/>
                <a:gd name="connsiteX6" fmla="*/ 348123 w 1839670"/>
                <a:gd name="connsiteY6" fmla="*/ 420687 h 1780287"/>
                <a:gd name="connsiteX7" fmla="*/ 5223 w 1839670"/>
                <a:gd name="connsiteY7" fmla="*/ 1287462 h 1780287"/>
                <a:gd name="connsiteX0" fmla="*/ 500 w 1834947"/>
                <a:gd name="connsiteY0" fmla="*/ 1287462 h 1780287"/>
                <a:gd name="connsiteX1" fmla="*/ 346402 w 1834947"/>
                <a:gd name="connsiteY1" fmla="*/ 1405350 h 1780287"/>
                <a:gd name="connsiteX2" fmla="*/ 665710 w 1834947"/>
                <a:gd name="connsiteY2" fmla="*/ 1618927 h 1780287"/>
                <a:gd name="connsiteX3" fmla="*/ 1529807 w 1834947"/>
                <a:gd name="connsiteY3" fmla="*/ 538807 h 1780287"/>
                <a:gd name="connsiteX4" fmla="*/ 1800725 w 1834947"/>
                <a:gd name="connsiteY4" fmla="*/ 430212 h 1780287"/>
                <a:gd name="connsiteX5" fmla="*/ 1324475 w 1834947"/>
                <a:gd name="connsiteY5" fmla="*/ 1587 h 1780287"/>
                <a:gd name="connsiteX6" fmla="*/ 343400 w 1834947"/>
                <a:gd name="connsiteY6" fmla="*/ 420687 h 1780287"/>
                <a:gd name="connsiteX7" fmla="*/ 500 w 1834947"/>
                <a:gd name="connsiteY7" fmla="*/ 1287462 h 1780287"/>
                <a:gd name="connsiteX0" fmla="*/ 500 w 1834947"/>
                <a:gd name="connsiteY0" fmla="*/ 1287462 h 1780287"/>
                <a:gd name="connsiteX1" fmla="*/ 346402 w 1834947"/>
                <a:gd name="connsiteY1" fmla="*/ 1405350 h 1780287"/>
                <a:gd name="connsiteX2" fmla="*/ 665710 w 1834947"/>
                <a:gd name="connsiteY2" fmla="*/ 1618927 h 1780287"/>
                <a:gd name="connsiteX3" fmla="*/ 1529807 w 1834947"/>
                <a:gd name="connsiteY3" fmla="*/ 538807 h 1780287"/>
                <a:gd name="connsiteX4" fmla="*/ 1800725 w 1834947"/>
                <a:gd name="connsiteY4" fmla="*/ 430212 h 1780287"/>
                <a:gd name="connsiteX5" fmla="*/ 1324475 w 1834947"/>
                <a:gd name="connsiteY5" fmla="*/ 1587 h 1780287"/>
                <a:gd name="connsiteX6" fmla="*/ 343400 w 1834947"/>
                <a:gd name="connsiteY6" fmla="*/ 420687 h 1780287"/>
                <a:gd name="connsiteX7" fmla="*/ 500 w 1834947"/>
                <a:gd name="connsiteY7" fmla="*/ 1287462 h 1780287"/>
                <a:gd name="connsiteX0" fmla="*/ 500 w 1834947"/>
                <a:gd name="connsiteY0" fmla="*/ 1287462 h 1780287"/>
                <a:gd name="connsiteX1" fmla="*/ 346402 w 1834947"/>
                <a:gd name="connsiteY1" fmla="*/ 1405350 h 1780287"/>
                <a:gd name="connsiteX2" fmla="*/ 665710 w 1834947"/>
                <a:gd name="connsiteY2" fmla="*/ 1618927 h 1780287"/>
                <a:gd name="connsiteX3" fmla="*/ 1529807 w 1834947"/>
                <a:gd name="connsiteY3" fmla="*/ 538807 h 1780287"/>
                <a:gd name="connsiteX4" fmla="*/ 1800725 w 1834947"/>
                <a:gd name="connsiteY4" fmla="*/ 430212 h 1780287"/>
                <a:gd name="connsiteX5" fmla="*/ 1324475 w 1834947"/>
                <a:gd name="connsiteY5" fmla="*/ 1587 h 1780287"/>
                <a:gd name="connsiteX6" fmla="*/ 343400 w 1834947"/>
                <a:gd name="connsiteY6" fmla="*/ 420687 h 1780287"/>
                <a:gd name="connsiteX7" fmla="*/ 500 w 1834947"/>
                <a:gd name="connsiteY7" fmla="*/ 1287462 h 178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947" h="1780287">
                  <a:moveTo>
                    <a:pt x="500" y="1287462"/>
                  </a:moveTo>
                  <a:cubicBezTo>
                    <a:pt x="1000" y="1451572"/>
                    <a:pt x="235534" y="1350106"/>
                    <a:pt x="346402" y="1405350"/>
                  </a:cubicBezTo>
                  <a:cubicBezTo>
                    <a:pt x="457270" y="1460594"/>
                    <a:pt x="473199" y="1780287"/>
                    <a:pt x="665710" y="1618927"/>
                  </a:cubicBezTo>
                  <a:cubicBezTo>
                    <a:pt x="905422" y="1553840"/>
                    <a:pt x="1238695" y="627021"/>
                    <a:pt x="1529807" y="538807"/>
                  </a:cubicBezTo>
                  <a:cubicBezTo>
                    <a:pt x="1820919" y="450593"/>
                    <a:pt x="1834947" y="519749"/>
                    <a:pt x="1800725" y="430212"/>
                  </a:cubicBezTo>
                  <a:cubicBezTo>
                    <a:pt x="1766503" y="340675"/>
                    <a:pt x="1567362" y="3174"/>
                    <a:pt x="1324475" y="1587"/>
                  </a:cubicBezTo>
                  <a:cubicBezTo>
                    <a:pt x="1081588" y="0"/>
                    <a:pt x="564063" y="206375"/>
                    <a:pt x="343400" y="420687"/>
                  </a:cubicBezTo>
                  <a:cubicBezTo>
                    <a:pt x="122738" y="635000"/>
                    <a:pt x="0" y="1123352"/>
                    <a:pt x="500" y="1287462"/>
                  </a:cubicBezTo>
                  <a:close/>
                </a:path>
              </a:pathLst>
            </a:custGeom>
            <a:gradFill flip="none" rotWithShape="1">
              <a:gsLst>
                <a:gs pos="74000">
                  <a:sysClr val="window" lastClr="FFFFFF">
                    <a:alpha val="19000"/>
                  </a:sysClr>
                </a:gs>
                <a:gs pos="50000">
                  <a:sysClr val="window" lastClr="FFFFFF">
                    <a:alpha val="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circle">
                <a:fillToRect l="100000" t="100000"/>
              </a:path>
              <a:tileRect r="-100000" b="-10000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Tx/>
                <a:buNone/>
                <a:defRPr/>
              </a:pPr>
              <a:endParaRPr lang="ko-KR" altLang="en-US" sz="1800" kern="0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8" name="자유형 37"/>
            <p:cNvSpPr/>
            <p:nvPr/>
          </p:nvSpPr>
          <p:spPr>
            <a:xfrm rot="5839189">
              <a:off x="4992668" y="4233137"/>
              <a:ext cx="1574505" cy="1185188"/>
            </a:xfrm>
            <a:custGeom>
              <a:avLst/>
              <a:gdLst>
                <a:gd name="connsiteX0" fmla="*/ 0 w 2171700"/>
                <a:gd name="connsiteY0" fmla="*/ 1038225 h 1914525"/>
                <a:gd name="connsiteX1" fmla="*/ 390525 w 2171700"/>
                <a:gd name="connsiteY1" fmla="*/ 1571625 h 1914525"/>
                <a:gd name="connsiteX2" fmla="*/ 819150 w 2171700"/>
                <a:gd name="connsiteY2" fmla="*/ 1914525 h 1914525"/>
                <a:gd name="connsiteX3" fmla="*/ 1409700 w 2171700"/>
                <a:gd name="connsiteY3" fmla="*/ 1771650 h 1914525"/>
                <a:gd name="connsiteX4" fmla="*/ 1876425 w 2171700"/>
                <a:gd name="connsiteY4" fmla="*/ 1371600 h 1914525"/>
                <a:gd name="connsiteX5" fmla="*/ 2171700 w 2171700"/>
                <a:gd name="connsiteY5" fmla="*/ 752475 h 1914525"/>
                <a:gd name="connsiteX6" fmla="*/ 2105025 w 2171700"/>
                <a:gd name="connsiteY6" fmla="*/ 0 h 1914525"/>
                <a:gd name="connsiteX7" fmla="*/ 1990725 w 2171700"/>
                <a:gd name="connsiteY7" fmla="*/ 209550 h 1914525"/>
                <a:gd name="connsiteX8" fmla="*/ 1733550 w 2171700"/>
                <a:gd name="connsiteY8" fmla="*/ 514350 h 1914525"/>
                <a:gd name="connsiteX9" fmla="*/ 1428750 w 2171700"/>
                <a:gd name="connsiteY9" fmla="*/ 533400 h 1914525"/>
                <a:gd name="connsiteX10" fmla="*/ 790575 w 2171700"/>
                <a:gd name="connsiteY10" fmla="*/ 942975 h 1914525"/>
                <a:gd name="connsiteX11" fmla="*/ 209550 w 2171700"/>
                <a:gd name="connsiteY11" fmla="*/ 1047750 h 1914525"/>
                <a:gd name="connsiteX12" fmla="*/ 0 w 2171700"/>
                <a:gd name="connsiteY12" fmla="*/ 1038225 h 1914525"/>
                <a:gd name="connsiteX0" fmla="*/ 30162 w 2201862"/>
                <a:gd name="connsiteY0" fmla="*/ 1038225 h 1914525"/>
                <a:gd name="connsiteX1" fmla="*/ 420687 w 2201862"/>
                <a:gd name="connsiteY1" fmla="*/ 1571625 h 1914525"/>
                <a:gd name="connsiteX2" fmla="*/ 849312 w 2201862"/>
                <a:gd name="connsiteY2" fmla="*/ 1914525 h 1914525"/>
                <a:gd name="connsiteX3" fmla="*/ 1439862 w 2201862"/>
                <a:gd name="connsiteY3" fmla="*/ 1771650 h 1914525"/>
                <a:gd name="connsiteX4" fmla="*/ 1906587 w 2201862"/>
                <a:gd name="connsiteY4" fmla="*/ 1371600 h 1914525"/>
                <a:gd name="connsiteX5" fmla="*/ 2201862 w 2201862"/>
                <a:gd name="connsiteY5" fmla="*/ 752475 h 1914525"/>
                <a:gd name="connsiteX6" fmla="*/ 2135187 w 2201862"/>
                <a:gd name="connsiteY6" fmla="*/ 0 h 1914525"/>
                <a:gd name="connsiteX7" fmla="*/ 2020887 w 2201862"/>
                <a:gd name="connsiteY7" fmla="*/ 209550 h 1914525"/>
                <a:gd name="connsiteX8" fmla="*/ 1763712 w 2201862"/>
                <a:gd name="connsiteY8" fmla="*/ 514350 h 1914525"/>
                <a:gd name="connsiteX9" fmla="*/ 1458912 w 2201862"/>
                <a:gd name="connsiteY9" fmla="*/ 533400 h 1914525"/>
                <a:gd name="connsiteX10" fmla="*/ 820737 w 2201862"/>
                <a:gd name="connsiteY10" fmla="*/ 942975 h 1914525"/>
                <a:gd name="connsiteX11" fmla="*/ 239712 w 2201862"/>
                <a:gd name="connsiteY11" fmla="*/ 1047750 h 1914525"/>
                <a:gd name="connsiteX12" fmla="*/ 30162 w 2201862"/>
                <a:gd name="connsiteY12" fmla="*/ 1038225 h 1914525"/>
                <a:gd name="connsiteX0" fmla="*/ 30162 w 2201862"/>
                <a:gd name="connsiteY0" fmla="*/ 1038225 h 1914525"/>
                <a:gd name="connsiteX1" fmla="*/ 420687 w 2201862"/>
                <a:gd name="connsiteY1" fmla="*/ 1571625 h 1914525"/>
                <a:gd name="connsiteX2" fmla="*/ 849312 w 2201862"/>
                <a:gd name="connsiteY2" fmla="*/ 1914525 h 1914525"/>
                <a:gd name="connsiteX3" fmla="*/ 1439862 w 2201862"/>
                <a:gd name="connsiteY3" fmla="*/ 1771650 h 1914525"/>
                <a:gd name="connsiteX4" fmla="*/ 1906587 w 2201862"/>
                <a:gd name="connsiteY4" fmla="*/ 1371600 h 1914525"/>
                <a:gd name="connsiteX5" fmla="*/ 2201862 w 2201862"/>
                <a:gd name="connsiteY5" fmla="*/ 752475 h 1914525"/>
                <a:gd name="connsiteX6" fmla="*/ 2135187 w 2201862"/>
                <a:gd name="connsiteY6" fmla="*/ 0 h 1914525"/>
                <a:gd name="connsiteX7" fmla="*/ 2020887 w 2201862"/>
                <a:gd name="connsiteY7" fmla="*/ 209550 h 1914525"/>
                <a:gd name="connsiteX8" fmla="*/ 1763712 w 2201862"/>
                <a:gd name="connsiteY8" fmla="*/ 514350 h 1914525"/>
                <a:gd name="connsiteX9" fmla="*/ 1458912 w 2201862"/>
                <a:gd name="connsiteY9" fmla="*/ 533400 h 1914525"/>
                <a:gd name="connsiteX10" fmla="*/ 820737 w 2201862"/>
                <a:gd name="connsiteY10" fmla="*/ 942975 h 1914525"/>
                <a:gd name="connsiteX11" fmla="*/ 239712 w 2201862"/>
                <a:gd name="connsiteY11" fmla="*/ 1047750 h 1914525"/>
                <a:gd name="connsiteX12" fmla="*/ 30162 w 2201862"/>
                <a:gd name="connsiteY12" fmla="*/ 1038225 h 1914525"/>
                <a:gd name="connsiteX0" fmla="*/ 30162 w 2201862"/>
                <a:gd name="connsiteY0" fmla="*/ 1038225 h 1914525"/>
                <a:gd name="connsiteX1" fmla="*/ 420687 w 2201862"/>
                <a:gd name="connsiteY1" fmla="*/ 1571625 h 1914525"/>
                <a:gd name="connsiteX2" fmla="*/ 849312 w 2201862"/>
                <a:gd name="connsiteY2" fmla="*/ 1914525 h 1914525"/>
                <a:gd name="connsiteX3" fmla="*/ 1439862 w 2201862"/>
                <a:gd name="connsiteY3" fmla="*/ 1771650 h 1914525"/>
                <a:gd name="connsiteX4" fmla="*/ 1906587 w 2201862"/>
                <a:gd name="connsiteY4" fmla="*/ 1371600 h 1914525"/>
                <a:gd name="connsiteX5" fmla="*/ 2201862 w 2201862"/>
                <a:gd name="connsiteY5" fmla="*/ 752475 h 1914525"/>
                <a:gd name="connsiteX6" fmla="*/ 2135187 w 2201862"/>
                <a:gd name="connsiteY6" fmla="*/ 0 h 1914525"/>
                <a:gd name="connsiteX7" fmla="*/ 2020887 w 2201862"/>
                <a:gd name="connsiteY7" fmla="*/ 209550 h 1914525"/>
                <a:gd name="connsiteX8" fmla="*/ 1763712 w 2201862"/>
                <a:gd name="connsiteY8" fmla="*/ 514350 h 1914525"/>
                <a:gd name="connsiteX9" fmla="*/ 1458912 w 2201862"/>
                <a:gd name="connsiteY9" fmla="*/ 533400 h 1914525"/>
                <a:gd name="connsiteX10" fmla="*/ 820737 w 2201862"/>
                <a:gd name="connsiteY10" fmla="*/ 942975 h 1914525"/>
                <a:gd name="connsiteX11" fmla="*/ 239712 w 2201862"/>
                <a:gd name="connsiteY11" fmla="*/ 1047750 h 1914525"/>
                <a:gd name="connsiteX12" fmla="*/ 30162 w 2201862"/>
                <a:gd name="connsiteY12" fmla="*/ 1038225 h 1914525"/>
                <a:gd name="connsiteX0" fmla="*/ 30162 w 2201862"/>
                <a:gd name="connsiteY0" fmla="*/ 1038225 h 1914525"/>
                <a:gd name="connsiteX1" fmla="*/ 420687 w 2201862"/>
                <a:gd name="connsiteY1" fmla="*/ 1571625 h 1914525"/>
                <a:gd name="connsiteX2" fmla="*/ 849312 w 2201862"/>
                <a:gd name="connsiteY2" fmla="*/ 1914525 h 1914525"/>
                <a:gd name="connsiteX3" fmla="*/ 1439862 w 2201862"/>
                <a:gd name="connsiteY3" fmla="*/ 1771650 h 1914525"/>
                <a:gd name="connsiteX4" fmla="*/ 1906587 w 2201862"/>
                <a:gd name="connsiteY4" fmla="*/ 1371600 h 1914525"/>
                <a:gd name="connsiteX5" fmla="*/ 2201862 w 2201862"/>
                <a:gd name="connsiteY5" fmla="*/ 752475 h 1914525"/>
                <a:gd name="connsiteX6" fmla="*/ 2135187 w 2201862"/>
                <a:gd name="connsiteY6" fmla="*/ 0 h 1914525"/>
                <a:gd name="connsiteX7" fmla="*/ 2020887 w 2201862"/>
                <a:gd name="connsiteY7" fmla="*/ 209550 h 1914525"/>
                <a:gd name="connsiteX8" fmla="*/ 1763712 w 2201862"/>
                <a:gd name="connsiteY8" fmla="*/ 514350 h 1914525"/>
                <a:gd name="connsiteX9" fmla="*/ 1458912 w 2201862"/>
                <a:gd name="connsiteY9" fmla="*/ 533400 h 1914525"/>
                <a:gd name="connsiteX10" fmla="*/ 820737 w 2201862"/>
                <a:gd name="connsiteY10" fmla="*/ 942975 h 1914525"/>
                <a:gd name="connsiteX11" fmla="*/ 239712 w 2201862"/>
                <a:gd name="connsiteY11" fmla="*/ 1047750 h 1914525"/>
                <a:gd name="connsiteX12" fmla="*/ 30162 w 2201862"/>
                <a:gd name="connsiteY12" fmla="*/ 1038225 h 1914525"/>
                <a:gd name="connsiteX0" fmla="*/ 30162 w 2201862"/>
                <a:gd name="connsiteY0" fmla="*/ 1128712 h 2005012"/>
                <a:gd name="connsiteX1" fmla="*/ 420687 w 2201862"/>
                <a:gd name="connsiteY1" fmla="*/ 1662112 h 2005012"/>
                <a:gd name="connsiteX2" fmla="*/ 849312 w 2201862"/>
                <a:gd name="connsiteY2" fmla="*/ 2005012 h 2005012"/>
                <a:gd name="connsiteX3" fmla="*/ 1439862 w 2201862"/>
                <a:gd name="connsiteY3" fmla="*/ 1862137 h 2005012"/>
                <a:gd name="connsiteX4" fmla="*/ 1906587 w 2201862"/>
                <a:gd name="connsiteY4" fmla="*/ 1462087 h 2005012"/>
                <a:gd name="connsiteX5" fmla="*/ 2201862 w 2201862"/>
                <a:gd name="connsiteY5" fmla="*/ 842962 h 2005012"/>
                <a:gd name="connsiteX6" fmla="*/ 2135187 w 2201862"/>
                <a:gd name="connsiteY6" fmla="*/ 90487 h 2005012"/>
                <a:gd name="connsiteX7" fmla="*/ 2020887 w 2201862"/>
                <a:gd name="connsiteY7" fmla="*/ 300037 h 2005012"/>
                <a:gd name="connsiteX8" fmla="*/ 1763712 w 2201862"/>
                <a:gd name="connsiteY8" fmla="*/ 604837 h 2005012"/>
                <a:gd name="connsiteX9" fmla="*/ 1458912 w 2201862"/>
                <a:gd name="connsiteY9" fmla="*/ 623887 h 2005012"/>
                <a:gd name="connsiteX10" fmla="*/ 820737 w 2201862"/>
                <a:gd name="connsiteY10" fmla="*/ 1033462 h 2005012"/>
                <a:gd name="connsiteX11" fmla="*/ 239712 w 2201862"/>
                <a:gd name="connsiteY11" fmla="*/ 1138237 h 2005012"/>
                <a:gd name="connsiteX12" fmla="*/ 30162 w 2201862"/>
                <a:gd name="connsiteY12" fmla="*/ 1128712 h 2005012"/>
                <a:gd name="connsiteX0" fmla="*/ 30162 w 2239962"/>
                <a:gd name="connsiteY0" fmla="*/ 1128712 h 2005012"/>
                <a:gd name="connsiteX1" fmla="*/ 420687 w 2239962"/>
                <a:gd name="connsiteY1" fmla="*/ 1662112 h 2005012"/>
                <a:gd name="connsiteX2" fmla="*/ 849312 w 2239962"/>
                <a:gd name="connsiteY2" fmla="*/ 2005012 h 2005012"/>
                <a:gd name="connsiteX3" fmla="*/ 1439862 w 2239962"/>
                <a:gd name="connsiteY3" fmla="*/ 1862137 h 2005012"/>
                <a:gd name="connsiteX4" fmla="*/ 1906587 w 2239962"/>
                <a:gd name="connsiteY4" fmla="*/ 1462087 h 2005012"/>
                <a:gd name="connsiteX5" fmla="*/ 2201862 w 2239962"/>
                <a:gd name="connsiteY5" fmla="*/ 842962 h 2005012"/>
                <a:gd name="connsiteX6" fmla="*/ 2135187 w 2239962"/>
                <a:gd name="connsiteY6" fmla="*/ 90487 h 2005012"/>
                <a:gd name="connsiteX7" fmla="*/ 2020887 w 2239962"/>
                <a:gd name="connsiteY7" fmla="*/ 300037 h 2005012"/>
                <a:gd name="connsiteX8" fmla="*/ 1763712 w 2239962"/>
                <a:gd name="connsiteY8" fmla="*/ 604837 h 2005012"/>
                <a:gd name="connsiteX9" fmla="*/ 1458912 w 2239962"/>
                <a:gd name="connsiteY9" fmla="*/ 623887 h 2005012"/>
                <a:gd name="connsiteX10" fmla="*/ 820737 w 2239962"/>
                <a:gd name="connsiteY10" fmla="*/ 1033462 h 2005012"/>
                <a:gd name="connsiteX11" fmla="*/ 239712 w 2239962"/>
                <a:gd name="connsiteY11" fmla="*/ 1138237 h 2005012"/>
                <a:gd name="connsiteX12" fmla="*/ 30162 w 2239962"/>
                <a:gd name="connsiteY12" fmla="*/ 1128712 h 2005012"/>
                <a:gd name="connsiteX0" fmla="*/ 30162 w 2239962"/>
                <a:gd name="connsiteY0" fmla="*/ 1128712 h 2005012"/>
                <a:gd name="connsiteX1" fmla="*/ 420687 w 2239962"/>
                <a:gd name="connsiteY1" fmla="*/ 1662112 h 2005012"/>
                <a:gd name="connsiteX2" fmla="*/ 849312 w 2239962"/>
                <a:gd name="connsiteY2" fmla="*/ 2005012 h 2005012"/>
                <a:gd name="connsiteX3" fmla="*/ 1439862 w 2239962"/>
                <a:gd name="connsiteY3" fmla="*/ 1862137 h 2005012"/>
                <a:gd name="connsiteX4" fmla="*/ 1906587 w 2239962"/>
                <a:gd name="connsiteY4" fmla="*/ 1462087 h 2005012"/>
                <a:gd name="connsiteX5" fmla="*/ 2201862 w 2239962"/>
                <a:gd name="connsiteY5" fmla="*/ 842962 h 2005012"/>
                <a:gd name="connsiteX6" fmla="*/ 2135187 w 2239962"/>
                <a:gd name="connsiteY6" fmla="*/ 90487 h 2005012"/>
                <a:gd name="connsiteX7" fmla="*/ 2020887 w 2239962"/>
                <a:gd name="connsiteY7" fmla="*/ 300037 h 2005012"/>
                <a:gd name="connsiteX8" fmla="*/ 1763712 w 2239962"/>
                <a:gd name="connsiteY8" fmla="*/ 604837 h 2005012"/>
                <a:gd name="connsiteX9" fmla="*/ 1458912 w 2239962"/>
                <a:gd name="connsiteY9" fmla="*/ 623887 h 2005012"/>
                <a:gd name="connsiteX10" fmla="*/ 820737 w 2239962"/>
                <a:gd name="connsiteY10" fmla="*/ 1033462 h 2005012"/>
                <a:gd name="connsiteX11" fmla="*/ 239712 w 2239962"/>
                <a:gd name="connsiteY11" fmla="*/ 1138237 h 2005012"/>
                <a:gd name="connsiteX12" fmla="*/ 30162 w 2239962"/>
                <a:gd name="connsiteY12" fmla="*/ 1128712 h 2005012"/>
                <a:gd name="connsiteX0" fmla="*/ 30162 w 2239962"/>
                <a:gd name="connsiteY0" fmla="*/ 1128712 h 2038350"/>
                <a:gd name="connsiteX1" fmla="*/ 420687 w 2239962"/>
                <a:gd name="connsiteY1" fmla="*/ 1662112 h 2038350"/>
                <a:gd name="connsiteX2" fmla="*/ 849312 w 2239962"/>
                <a:gd name="connsiteY2" fmla="*/ 2005012 h 2038350"/>
                <a:gd name="connsiteX3" fmla="*/ 1439862 w 2239962"/>
                <a:gd name="connsiteY3" fmla="*/ 1862137 h 2038350"/>
                <a:gd name="connsiteX4" fmla="*/ 1906587 w 2239962"/>
                <a:gd name="connsiteY4" fmla="*/ 1462087 h 2038350"/>
                <a:gd name="connsiteX5" fmla="*/ 2201862 w 2239962"/>
                <a:gd name="connsiteY5" fmla="*/ 842962 h 2038350"/>
                <a:gd name="connsiteX6" fmla="*/ 2135187 w 2239962"/>
                <a:gd name="connsiteY6" fmla="*/ 90487 h 2038350"/>
                <a:gd name="connsiteX7" fmla="*/ 2020887 w 2239962"/>
                <a:gd name="connsiteY7" fmla="*/ 300037 h 2038350"/>
                <a:gd name="connsiteX8" fmla="*/ 1763712 w 2239962"/>
                <a:gd name="connsiteY8" fmla="*/ 604837 h 2038350"/>
                <a:gd name="connsiteX9" fmla="*/ 1458912 w 2239962"/>
                <a:gd name="connsiteY9" fmla="*/ 623887 h 2038350"/>
                <a:gd name="connsiteX10" fmla="*/ 820737 w 2239962"/>
                <a:gd name="connsiteY10" fmla="*/ 1033462 h 2038350"/>
                <a:gd name="connsiteX11" fmla="*/ 239712 w 2239962"/>
                <a:gd name="connsiteY11" fmla="*/ 1138237 h 2038350"/>
                <a:gd name="connsiteX12" fmla="*/ 30162 w 2239962"/>
                <a:gd name="connsiteY12" fmla="*/ 1128712 h 2038350"/>
                <a:gd name="connsiteX0" fmla="*/ 30162 w 2239962"/>
                <a:gd name="connsiteY0" fmla="*/ 1128712 h 2038350"/>
                <a:gd name="connsiteX1" fmla="*/ 420687 w 2239962"/>
                <a:gd name="connsiteY1" fmla="*/ 1662112 h 2038350"/>
                <a:gd name="connsiteX2" fmla="*/ 849312 w 2239962"/>
                <a:gd name="connsiteY2" fmla="*/ 2005012 h 2038350"/>
                <a:gd name="connsiteX3" fmla="*/ 1439862 w 2239962"/>
                <a:gd name="connsiteY3" fmla="*/ 1862137 h 2038350"/>
                <a:gd name="connsiteX4" fmla="*/ 1906587 w 2239962"/>
                <a:gd name="connsiteY4" fmla="*/ 1462087 h 2038350"/>
                <a:gd name="connsiteX5" fmla="*/ 2201862 w 2239962"/>
                <a:gd name="connsiteY5" fmla="*/ 842962 h 2038350"/>
                <a:gd name="connsiteX6" fmla="*/ 2135187 w 2239962"/>
                <a:gd name="connsiteY6" fmla="*/ 90487 h 2038350"/>
                <a:gd name="connsiteX7" fmla="*/ 2020887 w 2239962"/>
                <a:gd name="connsiteY7" fmla="*/ 300037 h 2038350"/>
                <a:gd name="connsiteX8" fmla="*/ 1763712 w 2239962"/>
                <a:gd name="connsiteY8" fmla="*/ 604837 h 2038350"/>
                <a:gd name="connsiteX9" fmla="*/ 1458912 w 2239962"/>
                <a:gd name="connsiteY9" fmla="*/ 623887 h 2038350"/>
                <a:gd name="connsiteX10" fmla="*/ 820737 w 2239962"/>
                <a:gd name="connsiteY10" fmla="*/ 1033462 h 2038350"/>
                <a:gd name="connsiteX11" fmla="*/ 239712 w 2239962"/>
                <a:gd name="connsiteY11" fmla="*/ 1138237 h 2038350"/>
                <a:gd name="connsiteX12" fmla="*/ 30162 w 2239962"/>
                <a:gd name="connsiteY12" fmla="*/ 1128712 h 2038350"/>
                <a:gd name="connsiteX0" fmla="*/ 30162 w 2239962"/>
                <a:gd name="connsiteY0" fmla="*/ 1128712 h 2038350"/>
                <a:gd name="connsiteX1" fmla="*/ 420687 w 2239962"/>
                <a:gd name="connsiteY1" fmla="*/ 1662112 h 2038350"/>
                <a:gd name="connsiteX2" fmla="*/ 849312 w 2239962"/>
                <a:gd name="connsiteY2" fmla="*/ 2005012 h 2038350"/>
                <a:gd name="connsiteX3" fmla="*/ 1439862 w 2239962"/>
                <a:gd name="connsiteY3" fmla="*/ 1862137 h 2038350"/>
                <a:gd name="connsiteX4" fmla="*/ 1906587 w 2239962"/>
                <a:gd name="connsiteY4" fmla="*/ 1462087 h 2038350"/>
                <a:gd name="connsiteX5" fmla="*/ 2201862 w 2239962"/>
                <a:gd name="connsiteY5" fmla="*/ 842962 h 2038350"/>
                <a:gd name="connsiteX6" fmla="*/ 2135187 w 2239962"/>
                <a:gd name="connsiteY6" fmla="*/ 90487 h 2038350"/>
                <a:gd name="connsiteX7" fmla="*/ 2020887 w 2239962"/>
                <a:gd name="connsiteY7" fmla="*/ 300037 h 2038350"/>
                <a:gd name="connsiteX8" fmla="*/ 1763712 w 2239962"/>
                <a:gd name="connsiteY8" fmla="*/ 604837 h 2038350"/>
                <a:gd name="connsiteX9" fmla="*/ 1458912 w 2239962"/>
                <a:gd name="connsiteY9" fmla="*/ 623887 h 2038350"/>
                <a:gd name="connsiteX10" fmla="*/ 820737 w 2239962"/>
                <a:gd name="connsiteY10" fmla="*/ 1033462 h 2038350"/>
                <a:gd name="connsiteX11" fmla="*/ 239712 w 2239962"/>
                <a:gd name="connsiteY11" fmla="*/ 1138237 h 2038350"/>
                <a:gd name="connsiteX12" fmla="*/ 30162 w 2239962"/>
                <a:gd name="connsiteY12" fmla="*/ 1128712 h 2038350"/>
                <a:gd name="connsiteX0" fmla="*/ 30162 w 2239962"/>
                <a:gd name="connsiteY0" fmla="*/ 1128712 h 2038350"/>
                <a:gd name="connsiteX1" fmla="*/ 420687 w 2239962"/>
                <a:gd name="connsiteY1" fmla="*/ 1662112 h 2038350"/>
                <a:gd name="connsiteX2" fmla="*/ 849312 w 2239962"/>
                <a:gd name="connsiteY2" fmla="*/ 2005012 h 2038350"/>
                <a:gd name="connsiteX3" fmla="*/ 1439862 w 2239962"/>
                <a:gd name="connsiteY3" fmla="*/ 1862137 h 2038350"/>
                <a:gd name="connsiteX4" fmla="*/ 1906587 w 2239962"/>
                <a:gd name="connsiteY4" fmla="*/ 1462087 h 2038350"/>
                <a:gd name="connsiteX5" fmla="*/ 2201862 w 2239962"/>
                <a:gd name="connsiteY5" fmla="*/ 842962 h 2038350"/>
                <a:gd name="connsiteX6" fmla="*/ 2135187 w 2239962"/>
                <a:gd name="connsiteY6" fmla="*/ 90487 h 2038350"/>
                <a:gd name="connsiteX7" fmla="*/ 2020887 w 2239962"/>
                <a:gd name="connsiteY7" fmla="*/ 300037 h 2038350"/>
                <a:gd name="connsiteX8" fmla="*/ 1763712 w 2239962"/>
                <a:gd name="connsiteY8" fmla="*/ 604837 h 2038350"/>
                <a:gd name="connsiteX9" fmla="*/ 1458912 w 2239962"/>
                <a:gd name="connsiteY9" fmla="*/ 623887 h 2038350"/>
                <a:gd name="connsiteX10" fmla="*/ 820737 w 2239962"/>
                <a:gd name="connsiteY10" fmla="*/ 1033462 h 2038350"/>
                <a:gd name="connsiteX11" fmla="*/ 239712 w 2239962"/>
                <a:gd name="connsiteY11" fmla="*/ 1138237 h 2038350"/>
                <a:gd name="connsiteX12" fmla="*/ 30162 w 2239962"/>
                <a:gd name="connsiteY12" fmla="*/ 1128712 h 2038350"/>
                <a:gd name="connsiteX0" fmla="*/ 30162 w 2239962"/>
                <a:gd name="connsiteY0" fmla="*/ 1128712 h 2038350"/>
                <a:gd name="connsiteX1" fmla="*/ 420687 w 2239962"/>
                <a:gd name="connsiteY1" fmla="*/ 1662112 h 2038350"/>
                <a:gd name="connsiteX2" fmla="*/ 849312 w 2239962"/>
                <a:gd name="connsiteY2" fmla="*/ 2005012 h 2038350"/>
                <a:gd name="connsiteX3" fmla="*/ 1439862 w 2239962"/>
                <a:gd name="connsiteY3" fmla="*/ 1862137 h 2038350"/>
                <a:gd name="connsiteX4" fmla="*/ 1906587 w 2239962"/>
                <a:gd name="connsiteY4" fmla="*/ 1462087 h 2038350"/>
                <a:gd name="connsiteX5" fmla="*/ 2201862 w 2239962"/>
                <a:gd name="connsiteY5" fmla="*/ 842962 h 2038350"/>
                <a:gd name="connsiteX6" fmla="*/ 2135187 w 2239962"/>
                <a:gd name="connsiteY6" fmla="*/ 90487 h 2038350"/>
                <a:gd name="connsiteX7" fmla="*/ 2020887 w 2239962"/>
                <a:gd name="connsiteY7" fmla="*/ 300037 h 2038350"/>
                <a:gd name="connsiteX8" fmla="*/ 1763712 w 2239962"/>
                <a:gd name="connsiteY8" fmla="*/ 604837 h 2038350"/>
                <a:gd name="connsiteX9" fmla="*/ 1458912 w 2239962"/>
                <a:gd name="connsiteY9" fmla="*/ 623887 h 2038350"/>
                <a:gd name="connsiteX10" fmla="*/ 820737 w 2239962"/>
                <a:gd name="connsiteY10" fmla="*/ 1033462 h 2038350"/>
                <a:gd name="connsiteX11" fmla="*/ 239712 w 2239962"/>
                <a:gd name="connsiteY11" fmla="*/ 1138237 h 2038350"/>
                <a:gd name="connsiteX12" fmla="*/ 30162 w 2239962"/>
                <a:gd name="connsiteY12" fmla="*/ 1128712 h 2038350"/>
                <a:gd name="connsiteX0" fmla="*/ 30162 w 2239962"/>
                <a:gd name="connsiteY0" fmla="*/ 1128712 h 2038350"/>
                <a:gd name="connsiteX1" fmla="*/ 420687 w 2239962"/>
                <a:gd name="connsiteY1" fmla="*/ 1662112 h 2038350"/>
                <a:gd name="connsiteX2" fmla="*/ 849312 w 2239962"/>
                <a:gd name="connsiteY2" fmla="*/ 2005012 h 2038350"/>
                <a:gd name="connsiteX3" fmla="*/ 1439862 w 2239962"/>
                <a:gd name="connsiteY3" fmla="*/ 1862137 h 2038350"/>
                <a:gd name="connsiteX4" fmla="*/ 1906587 w 2239962"/>
                <a:gd name="connsiteY4" fmla="*/ 1462087 h 2038350"/>
                <a:gd name="connsiteX5" fmla="*/ 2201862 w 2239962"/>
                <a:gd name="connsiteY5" fmla="*/ 842962 h 2038350"/>
                <a:gd name="connsiteX6" fmla="*/ 2135187 w 2239962"/>
                <a:gd name="connsiteY6" fmla="*/ 90487 h 2038350"/>
                <a:gd name="connsiteX7" fmla="*/ 2020887 w 2239962"/>
                <a:gd name="connsiteY7" fmla="*/ 300037 h 2038350"/>
                <a:gd name="connsiteX8" fmla="*/ 1763712 w 2239962"/>
                <a:gd name="connsiteY8" fmla="*/ 604837 h 2038350"/>
                <a:gd name="connsiteX9" fmla="*/ 820737 w 2239962"/>
                <a:gd name="connsiteY9" fmla="*/ 1033462 h 2038350"/>
                <a:gd name="connsiteX10" fmla="*/ 239712 w 2239962"/>
                <a:gd name="connsiteY10" fmla="*/ 1138237 h 2038350"/>
                <a:gd name="connsiteX11" fmla="*/ 30162 w 2239962"/>
                <a:gd name="connsiteY11" fmla="*/ 1128712 h 2038350"/>
                <a:gd name="connsiteX0" fmla="*/ 30162 w 2239962"/>
                <a:gd name="connsiteY0" fmla="*/ 1128712 h 2038350"/>
                <a:gd name="connsiteX1" fmla="*/ 420687 w 2239962"/>
                <a:gd name="connsiteY1" fmla="*/ 1662112 h 2038350"/>
                <a:gd name="connsiteX2" fmla="*/ 849312 w 2239962"/>
                <a:gd name="connsiteY2" fmla="*/ 2005012 h 2038350"/>
                <a:gd name="connsiteX3" fmla="*/ 1439862 w 2239962"/>
                <a:gd name="connsiteY3" fmla="*/ 1862137 h 2038350"/>
                <a:gd name="connsiteX4" fmla="*/ 1906587 w 2239962"/>
                <a:gd name="connsiteY4" fmla="*/ 1462087 h 2038350"/>
                <a:gd name="connsiteX5" fmla="*/ 2201862 w 2239962"/>
                <a:gd name="connsiteY5" fmla="*/ 842962 h 2038350"/>
                <a:gd name="connsiteX6" fmla="*/ 2135187 w 2239962"/>
                <a:gd name="connsiteY6" fmla="*/ 90487 h 2038350"/>
                <a:gd name="connsiteX7" fmla="*/ 2020887 w 2239962"/>
                <a:gd name="connsiteY7" fmla="*/ 300037 h 2038350"/>
                <a:gd name="connsiteX8" fmla="*/ 1763712 w 2239962"/>
                <a:gd name="connsiteY8" fmla="*/ 604837 h 2038350"/>
                <a:gd name="connsiteX9" fmla="*/ 820737 w 2239962"/>
                <a:gd name="connsiteY9" fmla="*/ 1033462 h 2038350"/>
                <a:gd name="connsiteX10" fmla="*/ 239712 w 2239962"/>
                <a:gd name="connsiteY10" fmla="*/ 1138237 h 2038350"/>
                <a:gd name="connsiteX11" fmla="*/ 30162 w 2239962"/>
                <a:gd name="connsiteY11" fmla="*/ 1128712 h 2038350"/>
                <a:gd name="connsiteX0" fmla="*/ 30162 w 2220912"/>
                <a:gd name="connsiteY0" fmla="*/ 868362 h 1778000"/>
                <a:gd name="connsiteX1" fmla="*/ 420687 w 2220912"/>
                <a:gd name="connsiteY1" fmla="*/ 1401762 h 1778000"/>
                <a:gd name="connsiteX2" fmla="*/ 849312 w 2220912"/>
                <a:gd name="connsiteY2" fmla="*/ 1744662 h 1778000"/>
                <a:gd name="connsiteX3" fmla="*/ 1439862 w 2220912"/>
                <a:gd name="connsiteY3" fmla="*/ 1601787 h 1778000"/>
                <a:gd name="connsiteX4" fmla="*/ 1906587 w 2220912"/>
                <a:gd name="connsiteY4" fmla="*/ 1201737 h 1778000"/>
                <a:gd name="connsiteX5" fmla="*/ 2201862 w 2220912"/>
                <a:gd name="connsiteY5" fmla="*/ 582612 h 1778000"/>
                <a:gd name="connsiteX6" fmla="*/ 2020887 w 2220912"/>
                <a:gd name="connsiteY6" fmla="*/ 39687 h 1778000"/>
                <a:gd name="connsiteX7" fmla="*/ 1763712 w 2220912"/>
                <a:gd name="connsiteY7" fmla="*/ 344487 h 1778000"/>
                <a:gd name="connsiteX8" fmla="*/ 820737 w 2220912"/>
                <a:gd name="connsiteY8" fmla="*/ 773112 h 1778000"/>
                <a:gd name="connsiteX9" fmla="*/ 239712 w 2220912"/>
                <a:gd name="connsiteY9" fmla="*/ 877887 h 1778000"/>
                <a:gd name="connsiteX10" fmla="*/ 30162 w 2220912"/>
                <a:gd name="connsiteY10" fmla="*/ 868362 h 1778000"/>
                <a:gd name="connsiteX0" fmla="*/ 30162 w 2220912"/>
                <a:gd name="connsiteY0" fmla="*/ 868362 h 1778000"/>
                <a:gd name="connsiteX1" fmla="*/ 420687 w 2220912"/>
                <a:gd name="connsiteY1" fmla="*/ 1401762 h 1778000"/>
                <a:gd name="connsiteX2" fmla="*/ 849312 w 2220912"/>
                <a:gd name="connsiteY2" fmla="*/ 1744662 h 1778000"/>
                <a:gd name="connsiteX3" fmla="*/ 1439862 w 2220912"/>
                <a:gd name="connsiteY3" fmla="*/ 1601787 h 1778000"/>
                <a:gd name="connsiteX4" fmla="*/ 1906587 w 2220912"/>
                <a:gd name="connsiteY4" fmla="*/ 1201737 h 1778000"/>
                <a:gd name="connsiteX5" fmla="*/ 2201862 w 2220912"/>
                <a:gd name="connsiteY5" fmla="*/ 582612 h 1778000"/>
                <a:gd name="connsiteX6" fmla="*/ 2020887 w 2220912"/>
                <a:gd name="connsiteY6" fmla="*/ 39687 h 1778000"/>
                <a:gd name="connsiteX7" fmla="*/ 1763712 w 2220912"/>
                <a:gd name="connsiteY7" fmla="*/ 344487 h 1778000"/>
                <a:gd name="connsiteX8" fmla="*/ 820737 w 2220912"/>
                <a:gd name="connsiteY8" fmla="*/ 773112 h 1778000"/>
                <a:gd name="connsiteX9" fmla="*/ 239712 w 2220912"/>
                <a:gd name="connsiteY9" fmla="*/ 877887 h 1778000"/>
                <a:gd name="connsiteX10" fmla="*/ 30162 w 2220912"/>
                <a:gd name="connsiteY10" fmla="*/ 868362 h 1778000"/>
                <a:gd name="connsiteX0" fmla="*/ 30162 w 2312374"/>
                <a:gd name="connsiteY0" fmla="*/ 869819 h 1779457"/>
                <a:gd name="connsiteX1" fmla="*/ 420687 w 2312374"/>
                <a:gd name="connsiteY1" fmla="*/ 1403219 h 1779457"/>
                <a:gd name="connsiteX2" fmla="*/ 849312 w 2312374"/>
                <a:gd name="connsiteY2" fmla="*/ 1746119 h 1779457"/>
                <a:gd name="connsiteX3" fmla="*/ 1439862 w 2312374"/>
                <a:gd name="connsiteY3" fmla="*/ 1603244 h 1779457"/>
                <a:gd name="connsiteX4" fmla="*/ 1906587 w 2312374"/>
                <a:gd name="connsiteY4" fmla="*/ 1203194 h 1779457"/>
                <a:gd name="connsiteX5" fmla="*/ 2201862 w 2312374"/>
                <a:gd name="connsiteY5" fmla="*/ 584069 h 1779457"/>
                <a:gd name="connsiteX6" fmla="*/ 2239349 w 2312374"/>
                <a:gd name="connsiteY6" fmla="*/ 39687 h 1779457"/>
                <a:gd name="connsiteX7" fmla="*/ 1763712 w 2312374"/>
                <a:gd name="connsiteY7" fmla="*/ 345944 h 1779457"/>
                <a:gd name="connsiteX8" fmla="*/ 820737 w 2312374"/>
                <a:gd name="connsiteY8" fmla="*/ 774569 h 1779457"/>
                <a:gd name="connsiteX9" fmla="*/ 239712 w 2312374"/>
                <a:gd name="connsiteY9" fmla="*/ 879344 h 1779457"/>
                <a:gd name="connsiteX10" fmla="*/ 30162 w 2312374"/>
                <a:gd name="connsiteY10" fmla="*/ 869819 h 1779457"/>
                <a:gd name="connsiteX0" fmla="*/ 30162 w 2332627"/>
                <a:gd name="connsiteY0" fmla="*/ 846217 h 1755855"/>
                <a:gd name="connsiteX1" fmla="*/ 420687 w 2332627"/>
                <a:gd name="connsiteY1" fmla="*/ 1379617 h 1755855"/>
                <a:gd name="connsiteX2" fmla="*/ 849312 w 2332627"/>
                <a:gd name="connsiteY2" fmla="*/ 1722517 h 1755855"/>
                <a:gd name="connsiteX3" fmla="*/ 1439862 w 2332627"/>
                <a:gd name="connsiteY3" fmla="*/ 1579642 h 1755855"/>
                <a:gd name="connsiteX4" fmla="*/ 1906587 w 2332627"/>
                <a:gd name="connsiteY4" fmla="*/ 1179592 h 1755855"/>
                <a:gd name="connsiteX5" fmla="*/ 2201862 w 2332627"/>
                <a:gd name="connsiteY5" fmla="*/ 560467 h 1755855"/>
                <a:gd name="connsiteX6" fmla="*/ 2239349 w 2332627"/>
                <a:gd name="connsiteY6" fmla="*/ 16085 h 1755855"/>
                <a:gd name="connsiteX7" fmla="*/ 1642189 w 2332627"/>
                <a:gd name="connsiteY7" fmla="*/ 463955 h 1755855"/>
                <a:gd name="connsiteX8" fmla="*/ 820737 w 2332627"/>
                <a:gd name="connsiteY8" fmla="*/ 750967 h 1755855"/>
                <a:gd name="connsiteX9" fmla="*/ 239712 w 2332627"/>
                <a:gd name="connsiteY9" fmla="*/ 855742 h 1755855"/>
                <a:gd name="connsiteX10" fmla="*/ 30162 w 2332627"/>
                <a:gd name="connsiteY10" fmla="*/ 846217 h 1755855"/>
                <a:gd name="connsiteX0" fmla="*/ 30162 w 2332628"/>
                <a:gd name="connsiteY0" fmla="*/ 846217 h 1755855"/>
                <a:gd name="connsiteX1" fmla="*/ 420687 w 2332628"/>
                <a:gd name="connsiteY1" fmla="*/ 1379617 h 1755855"/>
                <a:gd name="connsiteX2" fmla="*/ 849312 w 2332628"/>
                <a:gd name="connsiteY2" fmla="*/ 1722517 h 1755855"/>
                <a:gd name="connsiteX3" fmla="*/ 1439862 w 2332628"/>
                <a:gd name="connsiteY3" fmla="*/ 1579642 h 1755855"/>
                <a:gd name="connsiteX4" fmla="*/ 1906587 w 2332628"/>
                <a:gd name="connsiteY4" fmla="*/ 1179592 h 1755855"/>
                <a:gd name="connsiteX5" fmla="*/ 2201862 w 2332628"/>
                <a:gd name="connsiteY5" fmla="*/ 560467 h 1755855"/>
                <a:gd name="connsiteX6" fmla="*/ 2239349 w 2332628"/>
                <a:gd name="connsiteY6" fmla="*/ 16085 h 1755855"/>
                <a:gd name="connsiteX7" fmla="*/ 1642189 w 2332628"/>
                <a:gd name="connsiteY7" fmla="*/ 463955 h 1755855"/>
                <a:gd name="connsiteX8" fmla="*/ 970384 w 2332628"/>
                <a:gd name="connsiteY8" fmla="*/ 538600 h 1755855"/>
                <a:gd name="connsiteX9" fmla="*/ 239712 w 2332628"/>
                <a:gd name="connsiteY9" fmla="*/ 855742 h 1755855"/>
                <a:gd name="connsiteX10" fmla="*/ 30162 w 2332628"/>
                <a:gd name="connsiteY10" fmla="*/ 846217 h 175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628" h="1755855">
                  <a:moveTo>
                    <a:pt x="30162" y="846217"/>
                  </a:moveTo>
                  <a:cubicBezTo>
                    <a:pt x="60324" y="933529"/>
                    <a:pt x="284162" y="1233567"/>
                    <a:pt x="420687" y="1379617"/>
                  </a:cubicBezTo>
                  <a:cubicBezTo>
                    <a:pt x="557212" y="1525667"/>
                    <a:pt x="679449" y="1689179"/>
                    <a:pt x="849312" y="1722517"/>
                  </a:cubicBezTo>
                  <a:cubicBezTo>
                    <a:pt x="1019175" y="1755855"/>
                    <a:pt x="1263650" y="1670129"/>
                    <a:pt x="1439862" y="1579642"/>
                  </a:cubicBezTo>
                  <a:cubicBezTo>
                    <a:pt x="1616074" y="1489155"/>
                    <a:pt x="1779587" y="1349455"/>
                    <a:pt x="1906587" y="1179592"/>
                  </a:cubicBezTo>
                  <a:cubicBezTo>
                    <a:pt x="2033587" y="1009729"/>
                    <a:pt x="2146402" y="754385"/>
                    <a:pt x="2201862" y="560467"/>
                  </a:cubicBezTo>
                  <a:cubicBezTo>
                    <a:pt x="2257322" y="366549"/>
                    <a:pt x="2332628" y="32170"/>
                    <a:pt x="2239349" y="16085"/>
                  </a:cubicBezTo>
                  <a:cubicBezTo>
                    <a:pt x="2146070" y="0"/>
                    <a:pt x="1853683" y="376869"/>
                    <a:pt x="1642189" y="463955"/>
                  </a:cubicBezTo>
                  <a:cubicBezTo>
                    <a:pt x="1430695" y="551041"/>
                    <a:pt x="1204130" y="473302"/>
                    <a:pt x="970384" y="538600"/>
                  </a:cubicBezTo>
                  <a:cubicBezTo>
                    <a:pt x="736638" y="603898"/>
                    <a:pt x="396416" y="804472"/>
                    <a:pt x="239712" y="855742"/>
                  </a:cubicBezTo>
                  <a:cubicBezTo>
                    <a:pt x="83008" y="907012"/>
                    <a:pt x="0" y="758905"/>
                    <a:pt x="30162" y="846217"/>
                  </a:cubicBezTo>
                  <a:close/>
                </a:path>
              </a:pathLst>
            </a:custGeom>
            <a:gradFill flip="none" rotWithShape="1">
              <a:gsLst>
                <a:gs pos="74000">
                  <a:sysClr val="window" lastClr="FFFFFF">
                    <a:alpha val="11000"/>
                  </a:sysClr>
                </a:gs>
                <a:gs pos="28000">
                  <a:sysClr val="window" lastClr="FFFFFF">
                    <a:alpha val="0"/>
                  </a:sysClr>
                </a:gs>
                <a:gs pos="0">
                  <a:sysClr val="window" lastClr="FFFFFF">
                    <a:alpha val="0"/>
                  </a:sysClr>
                </a:gs>
              </a:gsLst>
              <a:lin ang="2700000" scaled="0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Tx/>
                <a:buNone/>
                <a:defRPr/>
              </a:pPr>
              <a:endParaRPr lang="ko-KR" altLang="en-US" sz="1800" kern="0" dirty="0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9" name="Oval 26"/>
            <p:cNvSpPr>
              <a:spLocks noChangeAspect="1" noChangeArrowheads="1"/>
            </p:cNvSpPr>
            <p:nvPr/>
          </p:nvSpPr>
          <p:spPr bwMode="auto">
            <a:xfrm rot="8100000">
              <a:off x="6007453" y="4663164"/>
              <a:ext cx="1549623" cy="835156"/>
            </a:xfrm>
            <a:prstGeom prst="ellipse">
              <a:avLst/>
            </a:prstGeom>
            <a:gradFill rotWithShape="1">
              <a:gsLst>
                <a:gs pos="0">
                  <a:sysClr val="window" lastClr="FFFFFF">
                    <a:alpha val="33000"/>
                  </a:sysClr>
                </a:gs>
                <a:gs pos="20000">
                  <a:sysClr val="window" lastClr="FFFFFF">
                    <a:gamma/>
                    <a:shade val="46275"/>
                    <a:invGamma/>
                    <a:alpha val="0"/>
                  </a:sysClr>
                </a:gs>
              </a:gsLst>
              <a:lin ang="5400000" scaled="1"/>
            </a:gradFill>
            <a:ln w="38100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Tx/>
                <a:buNone/>
                <a:defRPr/>
              </a:pPr>
              <a:endParaRPr kumimoji="0" lang="ko-KR" altLang="en-US" sz="1800" kern="0">
                <a:solidFill>
                  <a:prstClr val="black"/>
                </a:solidFill>
                <a:latin typeface="+mn-ea"/>
              </a:endParaRPr>
            </a:p>
          </p:txBody>
        </p:sp>
      </p:grpSp>
      <p:sp>
        <p:nvSpPr>
          <p:cNvPr id="40" name="자유형 39"/>
          <p:cNvSpPr/>
          <p:nvPr/>
        </p:nvSpPr>
        <p:spPr>
          <a:xfrm>
            <a:off x="1474810" y="1785926"/>
            <a:ext cx="6654869" cy="2934672"/>
          </a:xfrm>
          <a:custGeom>
            <a:avLst/>
            <a:gdLst>
              <a:gd name="connsiteX0" fmla="*/ 0 w 7785865"/>
              <a:gd name="connsiteY0" fmla="*/ 2835315 h 2835315"/>
              <a:gd name="connsiteX1" fmla="*/ 0 w 7785865"/>
              <a:gd name="connsiteY1" fmla="*/ 583196 h 2835315"/>
              <a:gd name="connsiteX2" fmla="*/ 170815 w 7785865"/>
              <a:gd name="connsiteY2" fmla="*/ 170814 h 2835315"/>
              <a:gd name="connsiteX3" fmla="*/ 583197 w 7785865"/>
              <a:gd name="connsiteY3" fmla="*/ 0 h 2835315"/>
              <a:gd name="connsiteX4" fmla="*/ 6672040 w 7785865"/>
              <a:gd name="connsiteY4" fmla="*/ 0 h 2835315"/>
              <a:gd name="connsiteX5" fmla="*/ 7084422 w 7785865"/>
              <a:gd name="connsiteY5" fmla="*/ 170815 h 2835315"/>
              <a:gd name="connsiteX6" fmla="*/ 7255236 w 7785865"/>
              <a:gd name="connsiteY6" fmla="*/ 583197 h 2835315"/>
              <a:gd name="connsiteX7" fmla="*/ 7255236 w 7785865"/>
              <a:gd name="connsiteY7" fmla="*/ 2835315 h 2835315"/>
              <a:gd name="connsiteX8" fmla="*/ 7785865 w 7785865"/>
              <a:gd name="connsiteY8" fmla="*/ 2835315 h 2835315"/>
              <a:gd name="connsiteX9" fmla="*/ 7077036 w 7785865"/>
              <a:gd name="connsiteY9" fmla="*/ 2835315 h 2835315"/>
              <a:gd name="connsiteX10" fmla="*/ 6368208 w 7785865"/>
              <a:gd name="connsiteY10" fmla="*/ 2835315 h 2835315"/>
              <a:gd name="connsiteX11" fmla="*/ 6898837 w 7785865"/>
              <a:gd name="connsiteY11" fmla="*/ 2835315 h 2835315"/>
              <a:gd name="connsiteX12" fmla="*/ 6898837 w 7785865"/>
              <a:gd name="connsiteY12" fmla="*/ 583196 h 2835315"/>
              <a:gd name="connsiteX13" fmla="*/ 6672040 w 7785865"/>
              <a:gd name="connsiteY13" fmla="*/ 356399 h 2835315"/>
              <a:gd name="connsiteX14" fmla="*/ 583196 w 7785865"/>
              <a:gd name="connsiteY14" fmla="*/ 356399 h 2835315"/>
              <a:gd name="connsiteX15" fmla="*/ 356399 w 7785865"/>
              <a:gd name="connsiteY15" fmla="*/ 583196 h 2835315"/>
              <a:gd name="connsiteX16" fmla="*/ 356399 w 7785865"/>
              <a:gd name="connsiteY16" fmla="*/ 2835315 h 2835315"/>
              <a:gd name="connsiteX17" fmla="*/ 0 w 7785865"/>
              <a:gd name="connsiteY17" fmla="*/ 2835315 h 2835315"/>
              <a:gd name="connsiteX0" fmla="*/ 0 w 7255236"/>
              <a:gd name="connsiteY0" fmla="*/ 2835315 h 2835315"/>
              <a:gd name="connsiteX1" fmla="*/ 0 w 7255236"/>
              <a:gd name="connsiteY1" fmla="*/ 583196 h 2835315"/>
              <a:gd name="connsiteX2" fmla="*/ 170815 w 7255236"/>
              <a:gd name="connsiteY2" fmla="*/ 170814 h 2835315"/>
              <a:gd name="connsiteX3" fmla="*/ 583197 w 7255236"/>
              <a:gd name="connsiteY3" fmla="*/ 0 h 2835315"/>
              <a:gd name="connsiteX4" fmla="*/ 6672040 w 7255236"/>
              <a:gd name="connsiteY4" fmla="*/ 0 h 2835315"/>
              <a:gd name="connsiteX5" fmla="*/ 7084422 w 7255236"/>
              <a:gd name="connsiteY5" fmla="*/ 170815 h 2835315"/>
              <a:gd name="connsiteX6" fmla="*/ 7255236 w 7255236"/>
              <a:gd name="connsiteY6" fmla="*/ 583197 h 2835315"/>
              <a:gd name="connsiteX7" fmla="*/ 7255236 w 7255236"/>
              <a:gd name="connsiteY7" fmla="*/ 2835315 h 2835315"/>
              <a:gd name="connsiteX8" fmla="*/ 7077036 w 7255236"/>
              <a:gd name="connsiteY8" fmla="*/ 2835315 h 2835315"/>
              <a:gd name="connsiteX9" fmla="*/ 6368208 w 7255236"/>
              <a:gd name="connsiteY9" fmla="*/ 2835315 h 2835315"/>
              <a:gd name="connsiteX10" fmla="*/ 6898837 w 7255236"/>
              <a:gd name="connsiteY10" fmla="*/ 2835315 h 2835315"/>
              <a:gd name="connsiteX11" fmla="*/ 6898837 w 7255236"/>
              <a:gd name="connsiteY11" fmla="*/ 583196 h 2835315"/>
              <a:gd name="connsiteX12" fmla="*/ 6672040 w 7255236"/>
              <a:gd name="connsiteY12" fmla="*/ 356399 h 2835315"/>
              <a:gd name="connsiteX13" fmla="*/ 583196 w 7255236"/>
              <a:gd name="connsiteY13" fmla="*/ 356399 h 2835315"/>
              <a:gd name="connsiteX14" fmla="*/ 356399 w 7255236"/>
              <a:gd name="connsiteY14" fmla="*/ 583196 h 2835315"/>
              <a:gd name="connsiteX15" fmla="*/ 356399 w 7255236"/>
              <a:gd name="connsiteY15" fmla="*/ 2835315 h 2835315"/>
              <a:gd name="connsiteX16" fmla="*/ 0 w 7255236"/>
              <a:gd name="connsiteY16" fmla="*/ 2835315 h 2835315"/>
              <a:gd name="connsiteX0" fmla="*/ 0 w 7255236"/>
              <a:gd name="connsiteY0" fmla="*/ 2835315 h 2835315"/>
              <a:gd name="connsiteX1" fmla="*/ 0 w 7255236"/>
              <a:gd name="connsiteY1" fmla="*/ 583196 h 2835315"/>
              <a:gd name="connsiteX2" fmla="*/ 170815 w 7255236"/>
              <a:gd name="connsiteY2" fmla="*/ 170814 h 2835315"/>
              <a:gd name="connsiteX3" fmla="*/ 583197 w 7255236"/>
              <a:gd name="connsiteY3" fmla="*/ 0 h 2835315"/>
              <a:gd name="connsiteX4" fmla="*/ 6672040 w 7255236"/>
              <a:gd name="connsiteY4" fmla="*/ 0 h 2835315"/>
              <a:gd name="connsiteX5" fmla="*/ 7084422 w 7255236"/>
              <a:gd name="connsiteY5" fmla="*/ 170815 h 2835315"/>
              <a:gd name="connsiteX6" fmla="*/ 7255236 w 7255236"/>
              <a:gd name="connsiteY6" fmla="*/ 583197 h 2835315"/>
              <a:gd name="connsiteX7" fmla="*/ 7255236 w 7255236"/>
              <a:gd name="connsiteY7" fmla="*/ 2835315 h 2835315"/>
              <a:gd name="connsiteX8" fmla="*/ 7077036 w 7255236"/>
              <a:gd name="connsiteY8" fmla="*/ 2835315 h 2835315"/>
              <a:gd name="connsiteX9" fmla="*/ 6898837 w 7255236"/>
              <a:gd name="connsiteY9" fmla="*/ 2835315 h 2835315"/>
              <a:gd name="connsiteX10" fmla="*/ 6898837 w 7255236"/>
              <a:gd name="connsiteY10" fmla="*/ 583196 h 2835315"/>
              <a:gd name="connsiteX11" fmla="*/ 6672040 w 7255236"/>
              <a:gd name="connsiteY11" fmla="*/ 356399 h 2835315"/>
              <a:gd name="connsiteX12" fmla="*/ 583196 w 7255236"/>
              <a:gd name="connsiteY12" fmla="*/ 356399 h 2835315"/>
              <a:gd name="connsiteX13" fmla="*/ 356399 w 7255236"/>
              <a:gd name="connsiteY13" fmla="*/ 583196 h 2835315"/>
              <a:gd name="connsiteX14" fmla="*/ 356399 w 7255236"/>
              <a:gd name="connsiteY14" fmla="*/ 2835315 h 2835315"/>
              <a:gd name="connsiteX15" fmla="*/ 0 w 7255236"/>
              <a:gd name="connsiteY15" fmla="*/ 2835315 h 2835315"/>
              <a:gd name="connsiteX0" fmla="*/ 0 w 7255236"/>
              <a:gd name="connsiteY0" fmla="*/ 2835315 h 2835315"/>
              <a:gd name="connsiteX1" fmla="*/ 0 w 7255236"/>
              <a:gd name="connsiteY1" fmla="*/ 583196 h 2835315"/>
              <a:gd name="connsiteX2" fmla="*/ 170815 w 7255236"/>
              <a:gd name="connsiteY2" fmla="*/ 170814 h 2835315"/>
              <a:gd name="connsiteX3" fmla="*/ 583197 w 7255236"/>
              <a:gd name="connsiteY3" fmla="*/ 0 h 2835315"/>
              <a:gd name="connsiteX4" fmla="*/ 6672040 w 7255236"/>
              <a:gd name="connsiteY4" fmla="*/ 0 h 2835315"/>
              <a:gd name="connsiteX5" fmla="*/ 7084422 w 7255236"/>
              <a:gd name="connsiteY5" fmla="*/ 170815 h 2835315"/>
              <a:gd name="connsiteX6" fmla="*/ 7255236 w 7255236"/>
              <a:gd name="connsiteY6" fmla="*/ 583197 h 2835315"/>
              <a:gd name="connsiteX7" fmla="*/ 7255236 w 7255236"/>
              <a:gd name="connsiteY7" fmla="*/ 2835315 h 2835315"/>
              <a:gd name="connsiteX8" fmla="*/ 6898837 w 7255236"/>
              <a:gd name="connsiteY8" fmla="*/ 2835315 h 2835315"/>
              <a:gd name="connsiteX9" fmla="*/ 6898837 w 7255236"/>
              <a:gd name="connsiteY9" fmla="*/ 583196 h 2835315"/>
              <a:gd name="connsiteX10" fmla="*/ 6672040 w 7255236"/>
              <a:gd name="connsiteY10" fmla="*/ 356399 h 2835315"/>
              <a:gd name="connsiteX11" fmla="*/ 583196 w 7255236"/>
              <a:gd name="connsiteY11" fmla="*/ 356399 h 2835315"/>
              <a:gd name="connsiteX12" fmla="*/ 356399 w 7255236"/>
              <a:gd name="connsiteY12" fmla="*/ 583196 h 2835315"/>
              <a:gd name="connsiteX13" fmla="*/ 356399 w 7255236"/>
              <a:gd name="connsiteY13" fmla="*/ 2835315 h 2835315"/>
              <a:gd name="connsiteX14" fmla="*/ 0 w 7255236"/>
              <a:gd name="connsiteY14" fmla="*/ 2835315 h 2835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255236" h="2835315">
                <a:moveTo>
                  <a:pt x="0" y="2835315"/>
                </a:moveTo>
                <a:lnTo>
                  <a:pt x="0" y="583196"/>
                </a:lnTo>
                <a:cubicBezTo>
                  <a:pt x="0" y="428523"/>
                  <a:pt x="61444" y="280185"/>
                  <a:pt x="170815" y="170814"/>
                </a:cubicBezTo>
                <a:cubicBezTo>
                  <a:pt x="280186" y="61444"/>
                  <a:pt x="428524" y="0"/>
                  <a:pt x="583197" y="0"/>
                </a:cubicBezTo>
                <a:lnTo>
                  <a:pt x="6672040" y="0"/>
                </a:lnTo>
                <a:cubicBezTo>
                  <a:pt x="6826713" y="0"/>
                  <a:pt x="6975051" y="61444"/>
                  <a:pt x="7084422" y="170815"/>
                </a:cubicBezTo>
                <a:cubicBezTo>
                  <a:pt x="7193792" y="280186"/>
                  <a:pt x="7255236" y="428524"/>
                  <a:pt x="7255236" y="583197"/>
                </a:cubicBezTo>
                <a:lnTo>
                  <a:pt x="7255236" y="2835315"/>
                </a:lnTo>
                <a:lnTo>
                  <a:pt x="6898837" y="2835315"/>
                </a:lnTo>
                <a:lnTo>
                  <a:pt x="6898837" y="583196"/>
                </a:lnTo>
                <a:cubicBezTo>
                  <a:pt x="6898837" y="457939"/>
                  <a:pt x="6797297" y="356399"/>
                  <a:pt x="6672040" y="356399"/>
                </a:cubicBezTo>
                <a:lnTo>
                  <a:pt x="583196" y="356399"/>
                </a:lnTo>
                <a:cubicBezTo>
                  <a:pt x="457939" y="356399"/>
                  <a:pt x="356399" y="457939"/>
                  <a:pt x="356399" y="583196"/>
                </a:cubicBezTo>
                <a:lnTo>
                  <a:pt x="356399" y="2835315"/>
                </a:lnTo>
                <a:lnTo>
                  <a:pt x="0" y="2835315"/>
                </a:lnTo>
                <a:close/>
              </a:path>
            </a:pathLst>
          </a:custGeom>
          <a:gradFill>
            <a:gsLst>
              <a:gs pos="0">
                <a:sysClr val="window" lastClr="FFFFFF">
                  <a:lumMod val="50000"/>
                </a:sysClr>
              </a:gs>
              <a:gs pos="80000">
                <a:sysClr val="window" lastClr="FFFFFF">
                  <a:lumMod val="75000"/>
                </a:sysClr>
              </a:gs>
              <a:gs pos="100000">
                <a:sysClr val="window" lastClr="FFFFFF">
                  <a:lumMod val="85000"/>
                </a:sysClr>
              </a:gs>
            </a:gsLst>
            <a:lin ang="16200000" scaled="0"/>
          </a:gradFill>
          <a:ln w="34925" cap="flat" cmpd="sng" algn="ctr">
            <a:noFill/>
            <a:prstDash val="solid"/>
          </a:ln>
          <a:effectLst>
            <a:outerShdw dist="381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anchor="ctr"/>
          <a:lstStyle/>
          <a:p>
            <a:pPr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ko-KR" altLang="en-US" sz="1800" kern="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59" name="TextBox 59"/>
          <p:cNvSpPr txBox="1">
            <a:spLocks noChangeArrowheads="1"/>
          </p:cNvSpPr>
          <p:nvPr/>
        </p:nvSpPr>
        <p:spPr bwMode="auto">
          <a:xfrm>
            <a:off x="1986018" y="2892711"/>
            <a:ext cx="942467" cy="7386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buFontTx/>
              <a:buNone/>
            </a:pPr>
            <a:r>
              <a:rPr kumimoji="0" lang="ko-KR" altLang="en-US" sz="1400" dirty="0" smtClean="0">
                <a:solidFill>
                  <a:prstClr val="white"/>
                </a:solidFill>
                <a:latin typeface="+mn-ea"/>
                <a:cs typeface="Arial" charset="0"/>
              </a:rPr>
              <a:t>성장</a:t>
            </a:r>
            <a:endParaRPr kumimoji="0" lang="en-US" altLang="ko-KR" sz="1400" dirty="0" smtClean="0">
              <a:solidFill>
                <a:prstClr val="white"/>
              </a:solidFill>
              <a:latin typeface="+mn-ea"/>
              <a:cs typeface="Arial" charset="0"/>
            </a:endParaRPr>
          </a:p>
          <a:p>
            <a:pPr algn="ctr">
              <a:lnSpc>
                <a:spcPct val="100000"/>
              </a:lnSpc>
              <a:buFontTx/>
              <a:buNone/>
            </a:pPr>
            <a:r>
              <a:rPr lang="ko-KR" altLang="en-US" sz="1400" dirty="0" err="1" smtClean="0">
                <a:solidFill>
                  <a:prstClr val="white"/>
                </a:solidFill>
                <a:latin typeface="+mn-ea"/>
                <a:cs typeface="Arial" charset="0"/>
              </a:rPr>
              <a:t>모멘텀</a:t>
            </a:r>
            <a:endParaRPr lang="en-US" altLang="ko-KR" sz="1400" dirty="0" smtClean="0">
              <a:solidFill>
                <a:prstClr val="white"/>
              </a:solidFill>
              <a:latin typeface="+mn-ea"/>
              <a:cs typeface="Arial" charset="0"/>
            </a:endParaRPr>
          </a:p>
          <a:p>
            <a:pPr algn="ctr">
              <a:lnSpc>
                <a:spcPct val="100000"/>
              </a:lnSpc>
              <a:buFontTx/>
              <a:buNone/>
            </a:pPr>
            <a:r>
              <a:rPr kumimoji="0" lang="ko-KR" altLang="en-US" sz="1400" dirty="0" smtClean="0">
                <a:solidFill>
                  <a:prstClr val="white"/>
                </a:solidFill>
                <a:latin typeface="+mn-ea"/>
                <a:cs typeface="Arial" charset="0"/>
              </a:rPr>
              <a:t>확보</a:t>
            </a:r>
            <a:endParaRPr kumimoji="0" lang="en-US" altLang="ko-KR" sz="1400" dirty="0">
              <a:solidFill>
                <a:prstClr val="white"/>
              </a:solidFill>
              <a:latin typeface="+mn-ea"/>
              <a:cs typeface="Arial" charset="0"/>
            </a:endParaRPr>
          </a:p>
        </p:txBody>
      </p:sp>
      <p:sp>
        <p:nvSpPr>
          <p:cNvPr id="64" name="Oval 80"/>
          <p:cNvSpPr>
            <a:spLocks noChangeArrowheads="1"/>
          </p:cNvSpPr>
          <p:nvPr/>
        </p:nvSpPr>
        <p:spPr bwMode="auto">
          <a:xfrm>
            <a:off x="1887960" y="4628045"/>
            <a:ext cx="1144539" cy="325340"/>
          </a:xfrm>
          <a:prstGeom prst="ellipse">
            <a:avLst/>
          </a:prstGeom>
          <a:gradFill rotWithShape="1">
            <a:gsLst>
              <a:gs pos="0">
                <a:sysClr val="windowText" lastClr="000000">
                  <a:alpha val="29999"/>
                </a:sysClr>
              </a:gs>
              <a:gs pos="100000">
                <a:sysClr val="windowText" lastClr="000000">
                  <a:alpha val="0"/>
                </a:sysClr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ko-KR" altLang="en-US" sz="1800" kern="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65" name="Oval 80"/>
          <p:cNvSpPr>
            <a:spLocks noChangeArrowheads="1"/>
          </p:cNvSpPr>
          <p:nvPr/>
        </p:nvSpPr>
        <p:spPr bwMode="auto">
          <a:xfrm>
            <a:off x="1061888" y="4628045"/>
            <a:ext cx="1146156" cy="325340"/>
          </a:xfrm>
          <a:prstGeom prst="ellipse">
            <a:avLst/>
          </a:prstGeom>
          <a:gradFill rotWithShape="1">
            <a:gsLst>
              <a:gs pos="0">
                <a:sysClr val="windowText" lastClr="000000">
                  <a:alpha val="50000"/>
                </a:sysClr>
              </a:gs>
              <a:gs pos="100000">
                <a:sysClr val="windowText" lastClr="000000">
                  <a:alpha val="0"/>
                </a:sysClr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ko-KR" altLang="en-US" sz="1800" kern="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66" name="Oval 80"/>
          <p:cNvSpPr>
            <a:spLocks noChangeArrowheads="1"/>
          </p:cNvSpPr>
          <p:nvPr/>
        </p:nvSpPr>
        <p:spPr bwMode="auto">
          <a:xfrm>
            <a:off x="7387570" y="4628045"/>
            <a:ext cx="1144539" cy="325340"/>
          </a:xfrm>
          <a:prstGeom prst="ellipse">
            <a:avLst/>
          </a:prstGeom>
          <a:gradFill rotWithShape="1">
            <a:gsLst>
              <a:gs pos="0">
                <a:sysClr val="windowText" lastClr="000000">
                  <a:alpha val="50000"/>
                </a:sysClr>
              </a:gs>
              <a:gs pos="100000">
                <a:sysClr val="windowText" lastClr="000000">
                  <a:alpha val="0"/>
                </a:sysClr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ko-KR" altLang="en-US" sz="1800" kern="0" dirty="0">
              <a:solidFill>
                <a:prstClr val="black"/>
              </a:solidFill>
              <a:latin typeface="+mn-ea"/>
            </a:endParaRPr>
          </a:p>
        </p:txBody>
      </p:sp>
      <p:sp useBgFill="1">
        <p:nvSpPr>
          <p:cNvPr id="67" name="AutoShape 42"/>
          <p:cNvSpPr>
            <a:spLocks noChangeArrowheads="1"/>
          </p:cNvSpPr>
          <p:nvPr/>
        </p:nvSpPr>
        <p:spPr bwMode="auto">
          <a:xfrm rot="14843412" flipH="1">
            <a:off x="2934768" y="3336524"/>
            <a:ext cx="935864" cy="971112"/>
          </a:xfrm>
          <a:custGeom>
            <a:avLst/>
            <a:gdLst>
              <a:gd name="G0" fmla="+- 0 0 0"/>
              <a:gd name="G1" fmla="+- -7261746 0 0"/>
              <a:gd name="G2" fmla="+- 0 0 -7261746"/>
              <a:gd name="G3" fmla="+- 10800 0 0"/>
              <a:gd name="G4" fmla="+- 0 0 0"/>
              <a:gd name="T0" fmla="*/ 360 256 1"/>
              <a:gd name="T1" fmla="*/ 0 256 1"/>
              <a:gd name="G5" fmla="+- G2 T0 T1"/>
              <a:gd name="G6" fmla="?: G2 G2 G5"/>
              <a:gd name="G7" fmla="+- 0 0 G6"/>
              <a:gd name="G8" fmla="+- 5400 0 0"/>
              <a:gd name="G9" fmla="+- 0 0 -7261746"/>
              <a:gd name="G10" fmla="+- 5400 0 2700"/>
              <a:gd name="G11" fmla="cos G10 0"/>
              <a:gd name="G12" fmla="sin G10 0"/>
              <a:gd name="G13" fmla="cos 13500 0"/>
              <a:gd name="G14" fmla="sin 13500 0"/>
              <a:gd name="G15" fmla="+- G11 10800 0"/>
              <a:gd name="G16" fmla="+- G12 10800 0"/>
              <a:gd name="G17" fmla="+- G13 10800 0"/>
              <a:gd name="G18" fmla="+- G14 10800 0"/>
              <a:gd name="G19" fmla="*/ 5400 1 2"/>
              <a:gd name="G20" fmla="+- G19 5400 0"/>
              <a:gd name="G21" fmla="cos G20 0"/>
              <a:gd name="G22" fmla="sin G20 0"/>
              <a:gd name="G23" fmla="+- G21 10800 0"/>
              <a:gd name="G24" fmla="+- G12 G23 G22"/>
              <a:gd name="G25" fmla="+- G22 G23 G11"/>
              <a:gd name="G26" fmla="cos 10800 0"/>
              <a:gd name="G27" fmla="sin 10800 0"/>
              <a:gd name="G28" fmla="cos 5400 0"/>
              <a:gd name="G29" fmla="sin 5400 0"/>
              <a:gd name="G30" fmla="+- G26 10800 0"/>
              <a:gd name="G31" fmla="+- G27 10800 0"/>
              <a:gd name="G32" fmla="+- G28 10800 0"/>
              <a:gd name="G33" fmla="+- G29 10800 0"/>
              <a:gd name="G34" fmla="+- G19 5400 0"/>
              <a:gd name="G35" fmla="cos G34 -7261746"/>
              <a:gd name="G36" fmla="sin G34 -7261746"/>
              <a:gd name="G37" fmla="+/ -7261746 0 2"/>
              <a:gd name="T2" fmla="*/ 180 256 1"/>
              <a:gd name="T3" fmla="*/ 0 256 1"/>
              <a:gd name="G38" fmla="+- G37 T2 T3"/>
              <a:gd name="G39" fmla="?: G2 G37 G38"/>
              <a:gd name="G40" fmla="cos 10800 G39"/>
              <a:gd name="G41" fmla="sin 10800 G39"/>
              <a:gd name="G42" fmla="cos 5400 G39"/>
              <a:gd name="G43" fmla="sin 5400 G39"/>
              <a:gd name="G44" fmla="+- G40 10800 0"/>
              <a:gd name="G45" fmla="+- G41 10800 0"/>
              <a:gd name="G46" fmla="+- G42 10800 0"/>
              <a:gd name="G47" fmla="+- G43 10800 0"/>
              <a:gd name="G48" fmla="+- G35 10800 0"/>
              <a:gd name="G49" fmla="+- G36 10800 0"/>
              <a:gd name="T4" fmla="*/ 16932 w 21600"/>
              <a:gd name="T5" fmla="*/ 1909 h 21600"/>
              <a:gd name="T6" fmla="*/ 7922 w 21600"/>
              <a:gd name="T7" fmla="*/ 3228 h 21600"/>
              <a:gd name="T8" fmla="*/ 13866 w 21600"/>
              <a:gd name="T9" fmla="*/ 6354 h 21600"/>
              <a:gd name="T10" fmla="*/ 24300 w 21600"/>
              <a:gd name="T11" fmla="*/ 10800 h 21600"/>
              <a:gd name="T12" fmla="*/ 18900 w 21600"/>
              <a:gd name="T13" fmla="*/ 16200 h 21600"/>
              <a:gd name="T14" fmla="*/ 13500 w 21600"/>
              <a:gd name="T15" fmla="*/ 10800 h 21600"/>
              <a:gd name="T16" fmla="*/ 3163 w 21600"/>
              <a:gd name="T17" fmla="*/ 3163 h 21600"/>
              <a:gd name="T18" fmla="*/ 18437 w 21600"/>
              <a:gd name="T19" fmla="*/ 18437 h 21600"/>
              <a:gd name="connsiteX0" fmla="*/ 7319 w 15419"/>
              <a:gd name="connsiteY0" fmla="*/ 10800 h 16200"/>
              <a:gd name="connsiteX1" fmla="*/ 1919 w 15419"/>
              <a:gd name="connsiteY1" fmla="*/ 5400 h 16200"/>
              <a:gd name="connsiteX2" fmla="*/ 0 w 15419"/>
              <a:gd name="connsiteY2" fmla="*/ 5752 h 16200"/>
              <a:gd name="connsiteX3" fmla="*/ 1919 w 15419"/>
              <a:gd name="connsiteY3" fmla="*/ 0 h 16200"/>
              <a:gd name="connsiteX4" fmla="*/ 12719 w 15419"/>
              <a:gd name="connsiteY4" fmla="*/ 10799 h 16200"/>
              <a:gd name="connsiteX5" fmla="*/ 12719 w 15419"/>
              <a:gd name="connsiteY5" fmla="*/ 10800 h 16200"/>
              <a:gd name="connsiteX6" fmla="*/ 15419 w 15419"/>
              <a:gd name="connsiteY6" fmla="*/ 10800 h 16200"/>
              <a:gd name="connsiteX7" fmla="*/ 10019 w 15419"/>
              <a:gd name="connsiteY7" fmla="*/ 16200 h 16200"/>
              <a:gd name="connsiteX8" fmla="*/ 4619 w 15419"/>
              <a:gd name="connsiteY8" fmla="*/ 10800 h 16200"/>
              <a:gd name="connsiteX9" fmla="*/ 7319 w 15419"/>
              <a:gd name="connsiteY9" fmla="*/ 10800 h 1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19" h="16200">
                <a:moveTo>
                  <a:pt x="7319" y="10800"/>
                </a:moveTo>
                <a:cubicBezTo>
                  <a:pt x="7319" y="7817"/>
                  <a:pt x="4901" y="5400"/>
                  <a:pt x="1919" y="5400"/>
                </a:cubicBezTo>
                <a:cubicBezTo>
                  <a:pt x="1263" y="5399"/>
                  <a:pt x="613" y="5519"/>
                  <a:pt x="0" y="5752"/>
                </a:cubicBezTo>
                <a:lnTo>
                  <a:pt x="1919" y="0"/>
                </a:lnTo>
                <a:cubicBezTo>
                  <a:pt x="7883" y="0"/>
                  <a:pt x="12718" y="4835"/>
                  <a:pt x="12719" y="10799"/>
                </a:cubicBezTo>
                <a:lnTo>
                  <a:pt x="12719" y="10800"/>
                </a:lnTo>
                <a:lnTo>
                  <a:pt x="15419" y="10800"/>
                </a:lnTo>
                <a:lnTo>
                  <a:pt x="10019" y="16200"/>
                </a:lnTo>
                <a:lnTo>
                  <a:pt x="4619" y="10800"/>
                </a:lnTo>
                <a:lnTo>
                  <a:pt x="7319" y="10800"/>
                </a:lnTo>
                <a:close/>
              </a:path>
            </a:pathLst>
          </a:cu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ysClr val="windowText" lastClr="000000">
                <a:lumMod val="75000"/>
                <a:lumOff val="25000"/>
              </a:sysClr>
            </a:solidFill>
            <a:prstDash val="solid"/>
            <a:headEnd/>
            <a:tailEnd/>
          </a:ln>
          <a:effectLst/>
        </p:spPr>
        <p:txBody>
          <a:bodyPr wrap="none" anchor="ctr"/>
          <a:lstStyle/>
          <a:p>
            <a:pPr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kumimoji="0" lang="ko-KR" altLang="en-US" sz="1800" kern="0">
              <a:solidFill>
                <a:prstClr val="black">
                  <a:lumMod val="75000"/>
                  <a:lumOff val="25000"/>
                </a:prstClr>
              </a:solidFill>
              <a:latin typeface="+mn-ea"/>
            </a:endParaRPr>
          </a:p>
        </p:txBody>
      </p:sp>
      <p:sp>
        <p:nvSpPr>
          <p:cNvPr id="68" name="Text Box 50"/>
          <p:cNvSpPr txBox="1">
            <a:spLocks noChangeArrowheads="1"/>
          </p:cNvSpPr>
          <p:nvPr/>
        </p:nvSpPr>
        <p:spPr bwMode="auto">
          <a:xfrm flipH="1">
            <a:off x="3066604" y="3685664"/>
            <a:ext cx="646331" cy="46166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>
              <a:lnSpc>
                <a:spcPct val="100000"/>
              </a:lnSpc>
              <a:buFontTx/>
              <a:buNone/>
              <a:defRPr/>
            </a:pPr>
            <a:r>
              <a:rPr lang="ko-KR" altLang="en-US" sz="1200" smtClean="0">
                <a:solidFill>
                  <a:srgbClr val="FFFFFF"/>
                </a:solidFill>
                <a:latin typeface="+mn-ea"/>
              </a:rPr>
              <a:t>체계화</a:t>
            </a:r>
            <a:endParaRPr lang="en-US" altLang="ko-KR" sz="1200" dirty="0" smtClean="0">
              <a:solidFill>
                <a:srgbClr val="FFFFFF"/>
              </a:solidFill>
              <a:latin typeface="+mn-ea"/>
            </a:endParaRPr>
          </a:p>
          <a:p>
            <a:pPr algn="ctr">
              <a:lnSpc>
                <a:spcPct val="100000"/>
              </a:lnSpc>
              <a:buFontTx/>
              <a:buNone/>
              <a:defRPr/>
            </a:pPr>
            <a:r>
              <a:rPr lang="ko-KR" altLang="en-US" sz="1200" dirty="0" smtClean="0">
                <a:solidFill>
                  <a:srgbClr val="FFFFFF"/>
                </a:solidFill>
                <a:latin typeface="+mn-ea"/>
              </a:rPr>
              <a:t>고도화</a:t>
            </a:r>
            <a:endParaRPr lang="en-US" altLang="ko-KR" sz="120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69" name="직사각형 68"/>
          <p:cNvSpPr/>
          <p:nvPr/>
        </p:nvSpPr>
        <p:spPr>
          <a:xfrm>
            <a:off x="1896041" y="1845770"/>
            <a:ext cx="173957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r>
              <a:rPr kumimoji="0"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조직의 효율적 운영</a:t>
            </a:r>
            <a:endParaRPr kumimoji="0"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62" name="Oval 80"/>
          <p:cNvSpPr>
            <a:spLocks noChangeArrowheads="1"/>
          </p:cNvSpPr>
          <p:nvPr/>
        </p:nvSpPr>
        <p:spPr bwMode="auto">
          <a:xfrm>
            <a:off x="4784871" y="4628045"/>
            <a:ext cx="1144539" cy="325340"/>
          </a:xfrm>
          <a:prstGeom prst="ellipse">
            <a:avLst/>
          </a:prstGeom>
          <a:gradFill rotWithShape="1">
            <a:gsLst>
              <a:gs pos="0">
                <a:sysClr val="windowText" lastClr="000000">
                  <a:alpha val="29999"/>
                </a:sysClr>
              </a:gs>
              <a:gs pos="100000">
                <a:sysClr val="windowText" lastClr="000000">
                  <a:alpha val="0"/>
                </a:sysClr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ko-KR" altLang="en-US" sz="1800" kern="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17" name="타원 16"/>
          <p:cNvSpPr/>
          <p:nvPr/>
        </p:nvSpPr>
        <p:spPr>
          <a:xfrm>
            <a:off x="4931170" y="3338176"/>
            <a:ext cx="853554" cy="867573"/>
          </a:xfrm>
          <a:prstGeom prst="ellipse">
            <a:avLst/>
          </a:prstGeom>
          <a:gradFill rotWithShape="1">
            <a:gsLst>
              <a:gs pos="0">
                <a:srgbClr val="4F81BD">
                  <a:shade val="51000"/>
                  <a:satMod val="130000"/>
                </a:srgbClr>
              </a:gs>
              <a:gs pos="80000">
                <a:srgbClr val="4F81BD">
                  <a:shade val="93000"/>
                  <a:satMod val="130000"/>
                </a:srgbClr>
              </a:gs>
              <a:gs pos="100000">
                <a:srgbClr val="4F81B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ko-KR" altLang="en-US" sz="1800" kern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27" name="타원 26"/>
          <p:cNvSpPr/>
          <p:nvPr/>
        </p:nvSpPr>
        <p:spPr bwMode="auto">
          <a:xfrm>
            <a:off x="4918874" y="3338998"/>
            <a:ext cx="854315" cy="865929"/>
          </a:xfrm>
          <a:prstGeom prst="ellipse">
            <a:avLst/>
          </a:prstGeom>
          <a:gradFill flip="none" rotWithShape="1">
            <a:gsLst>
              <a:gs pos="62000">
                <a:sysClr val="window" lastClr="FFFFFF">
                  <a:alpha val="0"/>
                </a:sysClr>
              </a:gs>
              <a:gs pos="45000">
                <a:sysClr val="window" lastClr="FFFFFF">
                  <a:alpha val="0"/>
                </a:sysClr>
              </a:gs>
              <a:gs pos="100000">
                <a:sysClr val="window" lastClr="FFFFFF"/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solidFill>
              <a:sysClr val="window" lastClr="FFFFFF">
                <a:alpha val="25000"/>
              </a:sys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anchor="ctr"/>
          <a:lstStyle/>
          <a:p>
            <a:pPr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ko-KR" altLang="en-US" sz="1800" kern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28" name="Oval 26"/>
          <p:cNvSpPr>
            <a:spLocks noChangeAspect="1" noChangeArrowheads="1"/>
          </p:cNvSpPr>
          <p:nvPr/>
        </p:nvSpPr>
        <p:spPr bwMode="auto">
          <a:xfrm rot="18900000">
            <a:off x="4886714" y="3455660"/>
            <a:ext cx="588435" cy="320411"/>
          </a:xfrm>
          <a:prstGeom prst="ellipse">
            <a:avLst/>
          </a:prstGeom>
          <a:gradFill rotWithShape="1">
            <a:gsLst>
              <a:gs pos="0">
                <a:sysClr val="window" lastClr="FFFFFF">
                  <a:alpha val="33000"/>
                </a:sysClr>
              </a:gs>
              <a:gs pos="100000">
                <a:sysClr val="window" lastClr="FFFFFF">
                  <a:gamma/>
                  <a:shade val="46275"/>
                  <a:invGamma/>
                  <a:alpha val="0"/>
                </a:sysClr>
              </a:gs>
            </a:gsLst>
            <a:lin ang="5400000" scaled="1"/>
          </a:gradFill>
          <a:ln w="38100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kumimoji="0" lang="ko-KR" altLang="en-US" sz="1800" kern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29" name="Oval 28"/>
          <p:cNvSpPr>
            <a:spLocks noChangeArrowheads="1"/>
          </p:cNvSpPr>
          <p:nvPr/>
        </p:nvSpPr>
        <p:spPr bwMode="auto">
          <a:xfrm flipH="1">
            <a:off x="5005044" y="3420959"/>
            <a:ext cx="270832" cy="246051"/>
          </a:xfrm>
          <a:prstGeom prst="ellipse">
            <a:avLst/>
          </a:prstGeom>
          <a:gradFill rotWithShape="1">
            <a:gsLst>
              <a:gs pos="0">
                <a:sysClr val="window" lastClr="FFFFFF">
                  <a:alpha val="64999"/>
                </a:sysClr>
              </a:gs>
              <a:gs pos="100000">
                <a:srgbClr val="67ABF5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kumimoji="0" lang="ko-KR" altLang="en-US" sz="1800" kern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30" name="자유형 29"/>
          <p:cNvSpPr/>
          <p:nvPr/>
        </p:nvSpPr>
        <p:spPr bwMode="auto">
          <a:xfrm rot="5398342">
            <a:off x="5217255" y="3381542"/>
            <a:ext cx="548443" cy="524969"/>
          </a:xfrm>
          <a:custGeom>
            <a:avLst/>
            <a:gdLst>
              <a:gd name="connsiteX0" fmla="*/ 0 w 1800225"/>
              <a:gd name="connsiteY0" fmla="*/ 1285875 h 1409700"/>
              <a:gd name="connsiteX1" fmla="*/ 723900 w 1800225"/>
              <a:gd name="connsiteY1" fmla="*/ 1409700 h 1409700"/>
              <a:gd name="connsiteX2" fmla="*/ 1800225 w 1800225"/>
              <a:gd name="connsiteY2" fmla="*/ 428625 h 1409700"/>
              <a:gd name="connsiteX3" fmla="*/ 1323975 w 1800225"/>
              <a:gd name="connsiteY3" fmla="*/ 0 h 1409700"/>
              <a:gd name="connsiteX4" fmla="*/ 342900 w 1800225"/>
              <a:gd name="connsiteY4" fmla="*/ 419100 h 1409700"/>
              <a:gd name="connsiteX5" fmla="*/ 0 w 1800225"/>
              <a:gd name="connsiteY5" fmla="*/ 1285875 h 1409700"/>
              <a:gd name="connsiteX0" fmla="*/ 63500 w 1863725"/>
              <a:gd name="connsiteY0" fmla="*/ 1287462 h 1411287"/>
              <a:gd name="connsiteX1" fmla="*/ 787400 w 1863725"/>
              <a:gd name="connsiteY1" fmla="*/ 1411287 h 1411287"/>
              <a:gd name="connsiteX2" fmla="*/ 1863725 w 1863725"/>
              <a:gd name="connsiteY2" fmla="*/ 430212 h 1411287"/>
              <a:gd name="connsiteX3" fmla="*/ 1387475 w 1863725"/>
              <a:gd name="connsiteY3" fmla="*/ 1587 h 1411287"/>
              <a:gd name="connsiteX4" fmla="*/ 406400 w 1863725"/>
              <a:gd name="connsiteY4" fmla="*/ 420687 h 1411287"/>
              <a:gd name="connsiteX5" fmla="*/ 63500 w 1863725"/>
              <a:gd name="connsiteY5" fmla="*/ 1287462 h 1411287"/>
              <a:gd name="connsiteX0" fmla="*/ 63500 w 1963738"/>
              <a:gd name="connsiteY0" fmla="*/ 1287462 h 1411287"/>
              <a:gd name="connsiteX1" fmla="*/ 787400 w 1963738"/>
              <a:gd name="connsiteY1" fmla="*/ 1411287 h 1411287"/>
              <a:gd name="connsiteX2" fmla="*/ 1863725 w 1963738"/>
              <a:gd name="connsiteY2" fmla="*/ 430212 h 1411287"/>
              <a:gd name="connsiteX3" fmla="*/ 1387475 w 1963738"/>
              <a:gd name="connsiteY3" fmla="*/ 1587 h 1411287"/>
              <a:gd name="connsiteX4" fmla="*/ 406400 w 1963738"/>
              <a:gd name="connsiteY4" fmla="*/ 420687 h 1411287"/>
              <a:gd name="connsiteX5" fmla="*/ 63500 w 1963738"/>
              <a:gd name="connsiteY5" fmla="*/ 1287462 h 1411287"/>
              <a:gd name="connsiteX0" fmla="*/ 63500 w 1963738"/>
              <a:gd name="connsiteY0" fmla="*/ 1287462 h 1554162"/>
              <a:gd name="connsiteX1" fmla="*/ 787400 w 1963738"/>
              <a:gd name="connsiteY1" fmla="*/ 1411287 h 1554162"/>
              <a:gd name="connsiteX2" fmla="*/ 1863725 w 1963738"/>
              <a:gd name="connsiteY2" fmla="*/ 430212 h 1554162"/>
              <a:gd name="connsiteX3" fmla="*/ 1387475 w 1963738"/>
              <a:gd name="connsiteY3" fmla="*/ 1587 h 1554162"/>
              <a:gd name="connsiteX4" fmla="*/ 406400 w 1963738"/>
              <a:gd name="connsiteY4" fmla="*/ 420687 h 1554162"/>
              <a:gd name="connsiteX5" fmla="*/ 63500 w 1963738"/>
              <a:gd name="connsiteY5" fmla="*/ 1287462 h 1554162"/>
              <a:gd name="connsiteX0" fmla="*/ 63500 w 1963738"/>
              <a:gd name="connsiteY0" fmla="*/ 1287462 h 1554162"/>
              <a:gd name="connsiteX1" fmla="*/ 787400 w 1963738"/>
              <a:gd name="connsiteY1" fmla="*/ 1411287 h 1554162"/>
              <a:gd name="connsiteX2" fmla="*/ 1863725 w 1963738"/>
              <a:gd name="connsiteY2" fmla="*/ 430212 h 1554162"/>
              <a:gd name="connsiteX3" fmla="*/ 1387475 w 1963738"/>
              <a:gd name="connsiteY3" fmla="*/ 1587 h 1554162"/>
              <a:gd name="connsiteX4" fmla="*/ 406400 w 1963738"/>
              <a:gd name="connsiteY4" fmla="*/ 420687 h 1554162"/>
              <a:gd name="connsiteX5" fmla="*/ 63500 w 1963738"/>
              <a:gd name="connsiteY5" fmla="*/ 1287462 h 1554162"/>
              <a:gd name="connsiteX0" fmla="*/ 63500 w 1963738"/>
              <a:gd name="connsiteY0" fmla="*/ 1287462 h 1554162"/>
              <a:gd name="connsiteX1" fmla="*/ 787400 w 1963738"/>
              <a:gd name="connsiteY1" fmla="*/ 1411287 h 1554162"/>
              <a:gd name="connsiteX2" fmla="*/ 1863725 w 1963738"/>
              <a:gd name="connsiteY2" fmla="*/ 430212 h 1554162"/>
              <a:gd name="connsiteX3" fmla="*/ 1387475 w 1963738"/>
              <a:gd name="connsiteY3" fmla="*/ 1587 h 1554162"/>
              <a:gd name="connsiteX4" fmla="*/ 406400 w 1963738"/>
              <a:gd name="connsiteY4" fmla="*/ 420687 h 1554162"/>
              <a:gd name="connsiteX5" fmla="*/ 63500 w 1963738"/>
              <a:gd name="connsiteY5" fmla="*/ 1287462 h 1554162"/>
              <a:gd name="connsiteX0" fmla="*/ 41717 w 1963737"/>
              <a:gd name="connsiteY0" fmla="*/ 1287462 h 1689794"/>
              <a:gd name="connsiteX1" fmla="*/ 634920 w 1963737"/>
              <a:gd name="connsiteY1" fmla="*/ 1546919 h 1689794"/>
              <a:gd name="connsiteX2" fmla="*/ 1841942 w 1963737"/>
              <a:gd name="connsiteY2" fmla="*/ 430212 h 1689794"/>
              <a:gd name="connsiteX3" fmla="*/ 1365692 w 1963737"/>
              <a:gd name="connsiteY3" fmla="*/ 1587 h 1689794"/>
              <a:gd name="connsiteX4" fmla="*/ 384617 w 1963737"/>
              <a:gd name="connsiteY4" fmla="*/ 420687 h 1689794"/>
              <a:gd name="connsiteX5" fmla="*/ 41717 w 1963737"/>
              <a:gd name="connsiteY5" fmla="*/ 1287462 h 1689794"/>
              <a:gd name="connsiteX0" fmla="*/ 41717 w 1860992"/>
              <a:gd name="connsiteY0" fmla="*/ 1287462 h 1689794"/>
              <a:gd name="connsiteX1" fmla="*/ 634920 w 1860992"/>
              <a:gd name="connsiteY1" fmla="*/ 1546919 h 1689794"/>
              <a:gd name="connsiteX2" fmla="*/ 1479991 w 1860992"/>
              <a:gd name="connsiteY2" fmla="*/ 896937 h 1689794"/>
              <a:gd name="connsiteX3" fmla="*/ 1841942 w 1860992"/>
              <a:gd name="connsiteY3" fmla="*/ 430212 h 1689794"/>
              <a:gd name="connsiteX4" fmla="*/ 1365692 w 1860992"/>
              <a:gd name="connsiteY4" fmla="*/ 1587 h 1689794"/>
              <a:gd name="connsiteX5" fmla="*/ 384617 w 1860992"/>
              <a:gd name="connsiteY5" fmla="*/ 420687 h 1689794"/>
              <a:gd name="connsiteX6" fmla="*/ 41717 w 1860992"/>
              <a:gd name="connsiteY6" fmla="*/ 1287462 h 1689794"/>
              <a:gd name="connsiteX0" fmla="*/ 41717 w 1843724"/>
              <a:gd name="connsiteY0" fmla="*/ 1287462 h 1689794"/>
              <a:gd name="connsiteX1" fmla="*/ 634920 w 1843724"/>
              <a:gd name="connsiteY1" fmla="*/ 1546919 h 1689794"/>
              <a:gd name="connsiteX2" fmla="*/ 1355000 w 1843724"/>
              <a:gd name="connsiteY2" fmla="*/ 466799 h 1689794"/>
              <a:gd name="connsiteX3" fmla="*/ 1841942 w 1843724"/>
              <a:gd name="connsiteY3" fmla="*/ 430212 h 1689794"/>
              <a:gd name="connsiteX4" fmla="*/ 1365692 w 1843724"/>
              <a:gd name="connsiteY4" fmla="*/ 1587 h 1689794"/>
              <a:gd name="connsiteX5" fmla="*/ 384617 w 1843724"/>
              <a:gd name="connsiteY5" fmla="*/ 420687 h 1689794"/>
              <a:gd name="connsiteX6" fmla="*/ 41717 w 1843724"/>
              <a:gd name="connsiteY6" fmla="*/ 1287462 h 1689794"/>
              <a:gd name="connsiteX0" fmla="*/ 41717 w 1843724"/>
              <a:gd name="connsiteY0" fmla="*/ 1287462 h 1689794"/>
              <a:gd name="connsiteX1" fmla="*/ 634920 w 1843724"/>
              <a:gd name="connsiteY1" fmla="*/ 1546919 h 1689794"/>
              <a:gd name="connsiteX2" fmla="*/ 1355000 w 1843724"/>
              <a:gd name="connsiteY2" fmla="*/ 466799 h 1689794"/>
              <a:gd name="connsiteX3" fmla="*/ 1841942 w 1843724"/>
              <a:gd name="connsiteY3" fmla="*/ 430212 h 1689794"/>
              <a:gd name="connsiteX4" fmla="*/ 1365692 w 1843724"/>
              <a:gd name="connsiteY4" fmla="*/ 1587 h 1689794"/>
              <a:gd name="connsiteX5" fmla="*/ 384617 w 1843724"/>
              <a:gd name="connsiteY5" fmla="*/ 420687 h 1689794"/>
              <a:gd name="connsiteX6" fmla="*/ 41717 w 1843724"/>
              <a:gd name="connsiteY6" fmla="*/ 1287462 h 1689794"/>
              <a:gd name="connsiteX0" fmla="*/ 41717 w 1855725"/>
              <a:gd name="connsiteY0" fmla="*/ 1287462 h 1689794"/>
              <a:gd name="connsiteX1" fmla="*/ 634920 w 1855725"/>
              <a:gd name="connsiteY1" fmla="*/ 1546919 h 1689794"/>
              <a:gd name="connsiteX2" fmla="*/ 1282992 w 1855725"/>
              <a:gd name="connsiteY2" fmla="*/ 322783 h 1689794"/>
              <a:gd name="connsiteX3" fmla="*/ 1841942 w 1855725"/>
              <a:gd name="connsiteY3" fmla="*/ 430212 h 1689794"/>
              <a:gd name="connsiteX4" fmla="*/ 1365692 w 1855725"/>
              <a:gd name="connsiteY4" fmla="*/ 1587 h 1689794"/>
              <a:gd name="connsiteX5" fmla="*/ 384617 w 1855725"/>
              <a:gd name="connsiteY5" fmla="*/ 420687 h 1689794"/>
              <a:gd name="connsiteX6" fmla="*/ 41717 w 1855725"/>
              <a:gd name="connsiteY6" fmla="*/ 1287462 h 1689794"/>
              <a:gd name="connsiteX0" fmla="*/ 41717 w 1876164"/>
              <a:gd name="connsiteY0" fmla="*/ 1287462 h 1689794"/>
              <a:gd name="connsiteX1" fmla="*/ 634920 w 1876164"/>
              <a:gd name="connsiteY1" fmla="*/ 1546919 h 1689794"/>
              <a:gd name="connsiteX2" fmla="*/ 1571024 w 1876164"/>
              <a:gd name="connsiteY2" fmla="*/ 538807 h 1689794"/>
              <a:gd name="connsiteX3" fmla="*/ 1841942 w 1876164"/>
              <a:gd name="connsiteY3" fmla="*/ 430212 h 1689794"/>
              <a:gd name="connsiteX4" fmla="*/ 1365692 w 1876164"/>
              <a:gd name="connsiteY4" fmla="*/ 1587 h 1689794"/>
              <a:gd name="connsiteX5" fmla="*/ 384617 w 1876164"/>
              <a:gd name="connsiteY5" fmla="*/ 420687 h 1689794"/>
              <a:gd name="connsiteX6" fmla="*/ 41717 w 1876164"/>
              <a:gd name="connsiteY6" fmla="*/ 1287462 h 1689794"/>
              <a:gd name="connsiteX0" fmla="*/ 53718 w 1888165"/>
              <a:gd name="connsiteY0" fmla="*/ 1287462 h 1761802"/>
              <a:gd name="connsiteX1" fmla="*/ 718928 w 1888165"/>
              <a:gd name="connsiteY1" fmla="*/ 1618927 h 1761802"/>
              <a:gd name="connsiteX2" fmla="*/ 1583025 w 1888165"/>
              <a:gd name="connsiteY2" fmla="*/ 538807 h 1761802"/>
              <a:gd name="connsiteX3" fmla="*/ 1853943 w 1888165"/>
              <a:gd name="connsiteY3" fmla="*/ 430212 h 1761802"/>
              <a:gd name="connsiteX4" fmla="*/ 1377693 w 1888165"/>
              <a:gd name="connsiteY4" fmla="*/ 1587 h 1761802"/>
              <a:gd name="connsiteX5" fmla="*/ 396618 w 1888165"/>
              <a:gd name="connsiteY5" fmla="*/ 420687 h 1761802"/>
              <a:gd name="connsiteX6" fmla="*/ 53718 w 1888165"/>
              <a:gd name="connsiteY6" fmla="*/ 1287462 h 1761802"/>
              <a:gd name="connsiteX0" fmla="*/ 53718 w 1888165"/>
              <a:gd name="connsiteY0" fmla="*/ 1287462 h 1761802"/>
              <a:gd name="connsiteX1" fmla="*/ 718928 w 1888165"/>
              <a:gd name="connsiteY1" fmla="*/ 1618927 h 1761802"/>
              <a:gd name="connsiteX2" fmla="*/ 1583025 w 1888165"/>
              <a:gd name="connsiteY2" fmla="*/ 538807 h 1761802"/>
              <a:gd name="connsiteX3" fmla="*/ 1853943 w 1888165"/>
              <a:gd name="connsiteY3" fmla="*/ 430212 h 1761802"/>
              <a:gd name="connsiteX4" fmla="*/ 1377693 w 1888165"/>
              <a:gd name="connsiteY4" fmla="*/ 1587 h 1761802"/>
              <a:gd name="connsiteX5" fmla="*/ 396618 w 1888165"/>
              <a:gd name="connsiteY5" fmla="*/ 420687 h 1761802"/>
              <a:gd name="connsiteX6" fmla="*/ 53718 w 1888165"/>
              <a:gd name="connsiteY6" fmla="*/ 1287462 h 1761802"/>
              <a:gd name="connsiteX0" fmla="*/ 53718 w 1888165"/>
              <a:gd name="connsiteY0" fmla="*/ 1287462 h 1706006"/>
              <a:gd name="connsiteX1" fmla="*/ 718928 w 1888165"/>
              <a:gd name="connsiteY1" fmla="*/ 1618927 h 1706006"/>
              <a:gd name="connsiteX2" fmla="*/ 1583025 w 1888165"/>
              <a:gd name="connsiteY2" fmla="*/ 538807 h 1706006"/>
              <a:gd name="connsiteX3" fmla="*/ 1853943 w 1888165"/>
              <a:gd name="connsiteY3" fmla="*/ 430212 h 1706006"/>
              <a:gd name="connsiteX4" fmla="*/ 1377693 w 1888165"/>
              <a:gd name="connsiteY4" fmla="*/ 1587 h 1706006"/>
              <a:gd name="connsiteX5" fmla="*/ 396618 w 1888165"/>
              <a:gd name="connsiteY5" fmla="*/ 420687 h 1706006"/>
              <a:gd name="connsiteX6" fmla="*/ 53718 w 1888165"/>
              <a:gd name="connsiteY6" fmla="*/ 1287462 h 1706006"/>
              <a:gd name="connsiteX0" fmla="*/ 53718 w 1888165"/>
              <a:gd name="connsiteY0" fmla="*/ 1287462 h 1618927"/>
              <a:gd name="connsiteX1" fmla="*/ 718928 w 1888165"/>
              <a:gd name="connsiteY1" fmla="*/ 1618927 h 1618927"/>
              <a:gd name="connsiteX2" fmla="*/ 1583025 w 1888165"/>
              <a:gd name="connsiteY2" fmla="*/ 538807 h 1618927"/>
              <a:gd name="connsiteX3" fmla="*/ 1853943 w 1888165"/>
              <a:gd name="connsiteY3" fmla="*/ 430212 h 1618927"/>
              <a:gd name="connsiteX4" fmla="*/ 1377693 w 1888165"/>
              <a:gd name="connsiteY4" fmla="*/ 1587 h 1618927"/>
              <a:gd name="connsiteX5" fmla="*/ 396618 w 1888165"/>
              <a:gd name="connsiteY5" fmla="*/ 420687 h 1618927"/>
              <a:gd name="connsiteX6" fmla="*/ 53718 w 1888165"/>
              <a:gd name="connsiteY6" fmla="*/ 1287462 h 1618927"/>
              <a:gd name="connsiteX0" fmla="*/ 5223 w 1839670"/>
              <a:gd name="connsiteY0" fmla="*/ 1287462 h 1780287"/>
              <a:gd name="connsiteX1" fmla="*/ 379464 w 1839670"/>
              <a:gd name="connsiteY1" fmla="*/ 1506969 h 1780287"/>
              <a:gd name="connsiteX2" fmla="*/ 670433 w 1839670"/>
              <a:gd name="connsiteY2" fmla="*/ 1618927 h 1780287"/>
              <a:gd name="connsiteX3" fmla="*/ 1534530 w 1839670"/>
              <a:gd name="connsiteY3" fmla="*/ 538807 h 1780287"/>
              <a:gd name="connsiteX4" fmla="*/ 1805448 w 1839670"/>
              <a:gd name="connsiteY4" fmla="*/ 430212 h 1780287"/>
              <a:gd name="connsiteX5" fmla="*/ 1329198 w 1839670"/>
              <a:gd name="connsiteY5" fmla="*/ 1587 h 1780287"/>
              <a:gd name="connsiteX6" fmla="*/ 348123 w 1839670"/>
              <a:gd name="connsiteY6" fmla="*/ 420687 h 1780287"/>
              <a:gd name="connsiteX7" fmla="*/ 5223 w 1839670"/>
              <a:gd name="connsiteY7" fmla="*/ 1287462 h 1780287"/>
              <a:gd name="connsiteX0" fmla="*/ 500 w 1834947"/>
              <a:gd name="connsiteY0" fmla="*/ 1287462 h 1780287"/>
              <a:gd name="connsiteX1" fmla="*/ 346402 w 1834947"/>
              <a:gd name="connsiteY1" fmla="*/ 1405350 h 1780287"/>
              <a:gd name="connsiteX2" fmla="*/ 665710 w 1834947"/>
              <a:gd name="connsiteY2" fmla="*/ 1618927 h 1780287"/>
              <a:gd name="connsiteX3" fmla="*/ 1529807 w 1834947"/>
              <a:gd name="connsiteY3" fmla="*/ 538807 h 1780287"/>
              <a:gd name="connsiteX4" fmla="*/ 1800725 w 1834947"/>
              <a:gd name="connsiteY4" fmla="*/ 430212 h 1780287"/>
              <a:gd name="connsiteX5" fmla="*/ 1324475 w 1834947"/>
              <a:gd name="connsiteY5" fmla="*/ 1587 h 1780287"/>
              <a:gd name="connsiteX6" fmla="*/ 343400 w 1834947"/>
              <a:gd name="connsiteY6" fmla="*/ 420687 h 1780287"/>
              <a:gd name="connsiteX7" fmla="*/ 500 w 1834947"/>
              <a:gd name="connsiteY7" fmla="*/ 1287462 h 1780287"/>
              <a:gd name="connsiteX0" fmla="*/ 500 w 1834947"/>
              <a:gd name="connsiteY0" fmla="*/ 1287462 h 1780287"/>
              <a:gd name="connsiteX1" fmla="*/ 346402 w 1834947"/>
              <a:gd name="connsiteY1" fmla="*/ 1405350 h 1780287"/>
              <a:gd name="connsiteX2" fmla="*/ 665710 w 1834947"/>
              <a:gd name="connsiteY2" fmla="*/ 1618927 h 1780287"/>
              <a:gd name="connsiteX3" fmla="*/ 1529807 w 1834947"/>
              <a:gd name="connsiteY3" fmla="*/ 538807 h 1780287"/>
              <a:gd name="connsiteX4" fmla="*/ 1800725 w 1834947"/>
              <a:gd name="connsiteY4" fmla="*/ 430212 h 1780287"/>
              <a:gd name="connsiteX5" fmla="*/ 1324475 w 1834947"/>
              <a:gd name="connsiteY5" fmla="*/ 1587 h 1780287"/>
              <a:gd name="connsiteX6" fmla="*/ 343400 w 1834947"/>
              <a:gd name="connsiteY6" fmla="*/ 420687 h 1780287"/>
              <a:gd name="connsiteX7" fmla="*/ 500 w 1834947"/>
              <a:gd name="connsiteY7" fmla="*/ 1287462 h 1780287"/>
              <a:gd name="connsiteX0" fmla="*/ 500 w 1834947"/>
              <a:gd name="connsiteY0" fmla="*/ 1287462 h 1780287"/>
              <a:gd name="connsiteX1" fmla="*/ 346402 w 1834947"/>
              <a:gd name="connsiteY1" fmla="*/ 1405350 h 1780287"/>
              <a:gd name="connsiteX2" fmla="*/ 665710 w 1834947"/>
              <a:gd name="connsiteY2" fmla="*/ 1618927 h 1780287"/>
              <a:gd name="connsiteX3" fmla="*/ 1529807 w 1834947"/>
              <a:gd name="connsiteY3" fmla="*/ 538807 h 1780287"/>
              <a:gd name="connsiteX4" fmla="*/ 1800725 w 1834947"/>
              <a:gd name="connsiteY4" fmla="*/ 430212 h 1780287"/>
              <a:gd name="connsiteX5" fmla="*/ 1324475 w 1834947"/>
              <a:gd name="connsiteY5" fmla="*/ 1587 h 1780287"/>
              <a:gd name="connsiteX6" fmla="*/ 343400 w 1834947"/>
              <a:gd name="connsiteY6" fmla="*/ 420687 h 1780287"/>
              <a:gd name="connsiteX7" fmla="*/ 500 w 1834947"/>
              <a:gd name="connsiteY7" fmla="*/ 1287462 h 1780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34947" h="1780287">
                <a:moveTo>
                  <a:pt x="500" y="1287462"/>
                </a:moveTo>
                <a:cubicBezTo>
                  <a:pt x="1000" y="1451572"/>
                  <a:pt x="235534" y="1350106"/>
                  <a:pt x="346402" y="1405350"/>
                </a:cubicBezTo>
                <a:cubicBezTo>
                  <a:pt x="457270" y="1460594"/>
                  <a:pt x="473199" y="1780287"/>
                  <a:pt x="665710" y="1618927"/>
                </a:cubicBezTo>
                <a:cubicBezTo>
                  <a:pt x="905422" y="1553840"/>
                  <a:pt x="1238695" y="627021"/>
                  <a:pt x="1529807" y="538807"/>
                </a:cubicBezTo>
                <a:cubicBezTo>
                  <a:pt x="1820919" y="450593"/>
                  <a:pt x="1834947" y="519749"/>
                  <a:pt x="1800725" y="430212"/>
                </a:cubicBezTo>
                <a:cubicBezTo>
                  <a:pt x="1766503" y="340675"/>
                  <a:pt x="1567362" y="3174"/>
                  <a:pt x="1324475" y="1587"/>
                </a:cubicBezTo>
                <a:cubicBezTo>
                  <a:pt x="1081588" y="0"/>
                  <a:pt x="564063" y="206375"/>
                  <a:pt x="343400" y="420687"/>
                </a:cubicBezTo>
                <a:cubicBezTo>
                  <a:pt x="122738" y="635000"/>
                  <a:pt x="0" y="1123352"/>
                  <a:pt x="500" y="1287462"/>
                </a:cubicBezTo>
                <a:close/>
              </a:path>
            </a:pathLst>
          </a:custGeom>
          <a:gradFill flip="none" rotWithShape="1">
            <a:gsLst>
              <a:gs pos="74000">
                <a:sysClr val="window" lastClr="FFFFFF">
                  <a:alpha val="19000"/>
                </a:sysClr>
              </a:gs>
              <a:gs pos="50000">
                <a:sysClr val="window" lastClr="FFFFFF">
                  <a:alpha val="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circle">
              <a:fillToRect l="100000" t="100000"/>
            </a:path>
            <a:tileRect r="-100000" b="-100000"/>
          </a:gra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ko-KR" altLang="en-US" sz="1800" kern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31" name="자유형 30"/>
          <p:cNvSpPr/>
          <p:nvPr/>
        </p:nvSpPr>
        <p:spPr bwMode="auto">
          <a:xfrm rot="5839189">
            <a:off x="4851340" y="3640668"/>
            <a:ext cx="606011" cy="450049"/>
          </a:xfrm>
          <a:custGeom>
            <a:avLst/>
            <a:gdLst>
              <a:gd name="connsiteX0" fmla="*/ 0 w 2171700"/>
              <a:gd name="connsiteY0" fmla="*/ 1038225 h 1914525"/>
              <a:gd name="connsiteX1" fmla="*/ 390525 w 2171700"/>
              <a:gd name="connsiteY1" fmla="*/ 1571625 h 1914525"/>
              <a:gd name="connsiteX2" fmla="*/ 819150 w 2171700"/>
              <a:gd name="connsiteY2" fmla="*/ 1914525 h 1914525"/>
              <a:gd name="connsiteX3" fmla="*/ 1409700 w 2171700"/>
              <a:gd name="connsiteY3" fmla="*/ 1771650 h 1914525"/>
              <a:gd name="connsiteX4" fmla="*/ 1876425 w 2171700"/>
              <a:gd name="connsiteY4" fmla="*/ 1371600 h 1914525"/>
              <a:gd name="connsiteX5" fmla="*/ 2171700 w 2171700"/>
              <a:gd name="connsiteY5" fmla="*/ 752475 h 1914525"/>
              <a:gd name="connsiteX6" fmla="*/ 2105025 w 2171700"/>
              <a:gd name="connsiteY6" fmla="*/ 0 h 1914525"/>
              <a:gd name="connsiteX7" fmla="*/ 1990725 w 2171700"/>
              <a:gd name="connsiteY7" fmla="*/ 209550 h 1914525"/>
              <a:gd name="connsiteX8" fmla="*/ 1733550 w 2171700"/>
              <a:gd name="connsiteY8" fmla="*/ 514350 h 1914525"/>
              <a:gd name="connsiteX9" fmla="*/ 1428750 w 2171700"/>
              <a:gd name="connsiteY9" fmla="*/ 533400 h 1914525"/>
              <a:gd name="connsiteX10" fmla="*/ 790575 w 2171700"/>
              <a:gd name="connsiteY10" fmla="*/ 942975 h 1914525"/>
              <a:gd name="connsiteX11" fmla="*/ 209550 w 2171700"/>
              <a:gd name="connsiteY11" fmla="*/ 1047750 h 1914525"/>
              <a:gd name="connsiteX12" fmla="*/ 0 w 2171700"/>
              <a:gd name="connsiteY12" fmla="*/ 1038225 h 1914525"/>
              <a:gd name="connsiteX0" fmla="*/ 30162 w 2201862"/>
              <a:gd name="connsiteY0" fmla="*/ 1038225 h 1914525"/>
              <a:gd name="connsiteX1" fmla="*/ 420687 w 2201862"/>
              <a:gd name="connsiteY1" fmla="*/ 1571625 h 1914525"/>
              <a:gd name="connsiteX2" fmla="*/ 849312 w 2201862"/>
              <a:gd name="connsiteY2" fmla="*/ 1914525 h 1914525"/>
              <a:gd name="connsiteX3" fmla="*/ 1439862 w 2201862"/>
              <a:gd name="connsiteY3" fmla="*/ 1771650 h 1914525"/>
              <a:gd name="connsiteX4" fmla="*/ 1906587 w 2201862"/>
              <a:gd name="connsiteY4" fmla="*/ 1371600 h 1914525"/>
              <a:gd name="connsiteX5" fmla="*/ 2201862 w 2201862"/>
              <a:gd name="connsiteY5" fmla="*/ 752475 h 1914525"/>
              <a:gd name="connsiteX6" fmla="*/ 2135187 w 2201862"/>
              <a:gd name="connsiteY6" fmla="*/ 0 h 1914525"/>
              <a:gd name="connsiteX7" fmla="*/ 2020887 w 2201862"/>
              <a:gd name="connsiteY7" fmla="*/ 209550 h 1914525"/>
              <a:gd name="connsiteX8" fmla="*/ 1763712 w 2201862"/>
              <a:gd name="connsiteY8" fmla="*/ 514350 h 1914525"/>
              <a:gd name="connsiteX9" fmla="*/ 1458912 w 2201862"/>
              <a:gd name="connsiteY9" fmla="*/ 533400 h 1914525"/>
              <a:gd name="connsiteX10" fmla="*/ 820737 w 2201862"/>
              <a:gd name="connsiteY10" fmla="*/ 942975 h 1914525"/>
              <a:gd name="connsiteX11" fmla="*/ 239712 w 2201862"/>
              <a:gd name="connsiteY11" fmla="*/ 1047750 h 1914525"/>
              <a:gd name="connsiteX12" fmla="*/ 30162 w 2201862"/>
              <a:gd name="connsiteY12" fmla="*/ 1038225 h 1914525"/>
              <a:gd name="connsiteX0" fmla="*/ 30162 w 2201862"/>
              <a:gd name="connsiteY0" fmla="*/ 1038225 h 1914525"/>
              <a:gd name="connsiteX1" fmla="*/ 420687 w 2201862"/>
              <a:gd name="connsiteY1" fmla="*/ 1571625 h 1914525"/>
              <a:gd name="connsiteX2" fmla="*/ 849312 w 2201862"/>
              <a:gd name="connsiteY2" fmla="*/ 1914525 h 1914525"/>
              <a:gd name="connsiteX3" fmla="*/ 1439862 w 2201862"/>
              <a:gd name="connsiteY3" fmla="*/ 1771650 h 1914525"/>
              <a:gd name="connsiteX4" fmla="*/ 1906587 w 2201862"/>
              <a:gd name="connsiteY4" fmla="*/ 1371600 h 1914525"/>
              <a:gd name="connsiteX5" fmla="*/ 2201862 w 2201862"/>
              <a:gd name="connsiteY5" fmla="*/ 752475 h 1914525"/>
              <a:gd name="connsiteX6" fmla="*/ 2135187 w 2201862"/>
              <a:gd name="connsiteY6" fmla="*/ 0 h 1914525"/>
              <a:gd name="connsiteX7" fmla="*/ 2020887 w 2201862"/>
              <a:gd name="connsiteY7" fmla="*/ 209550 h 1914525"/>
              <a:gd name="connsiteX8" fmla="*/ 1763712 w 2201862"/>
              <a:gd name="connsiteY8" fmla="*/ 514350 h 1914525"/>
              <a:gd name="connsiteX9" fmla="*/ 1458912 w 2201862"/>
              <a:gd name="connsiteY9" fmla="*/ 533400 h 1914525"/>
              <a:gd name="connsiteX10" fmla="*/ 820737 w 2201862"/>
              <a:gd name="connsiteY10" fmla="*/ 942975 h 1914525"/>
              <a:gd name="connsiteX11" fmla="*/ 239712 w 2201862"/>
              <a:gd name="connsiteY11" fmla="*/ 1047750 h 1914525"/>
              <a:gd name="connsiteX12" fmla="*/ 30162 w 2201862"/>
              <a:gd name="connsiteY12" fmla="*/ 1038225 h 1914525"/>
              <a:gd name="connsiteX0" fmla="*/ 30162 w 2201862"/>
              <a:gd name="connsiteY0" fmla="*/ 1038225 h 1914525"/>
              <a:gd name="connsiteX1" fmla="*/ 420687 w 2201862"/>
              <a:gd name="connsiteY1" fmla="*/ 1571625 h 1914525"/>
              <a:gd name="connsiteX2" fmla="*/ 849312 w 2201862"/>
              <a:gd name="connsiteY2" fmla="*/ 1914525 h 1914525"/>
              <a:gd name="connsiteX3" fmla="*/ 1439862 w 2201862"/>
              <a:gd name="connsiteY3" fmla="*/ 1771650 h 1914525"/>
              <a:gd name="connsiteX4" fmla="*/ 1906587 w 2201862"/>
              <a:gd name="connsiteY4" fmla="*/ 1371600 h 1914525"/>
              <a:gd name="connsiteX5" fmla="*/ 2201862 w 2201862"/>
              <a:gd name="connsiteY5" fmla="*/ 752475 h 1914525"/>
              <a:gd name="connsiteX6" fmla="*/ 2135187 w 2201862"/>
              <a:gd name="connsiteY6" fmla="*/ 0 h 1914525"/>
              <a:gd name="connsiteX7" fmla="*/ 2020887 w 2201862"/>
              <a:gd name="connsiteY7" fmla="*/ 209550 h 1914525"/>
              <a:gd name="connsiteX8" fmla="*/ 1763712 w 2201862"/>
              <a:gd name="connsiteY8" fmla="*/ 514350 h 1914525"/>
              <a:gd name="connsiteX9" fmla="*/ 1458912 w 2201862"/>
              <a:gd name="connsiteY9" fmla="*/ 533400 h 1914525"/>
              <a:gd name="connsiteX10" fmla="*/ 820737 w 2201862"/>
              <a:gd name="connsiteY10" fmla="*/ 942975 h 1914525"/>
              <a:gd name="connsiteX11" fmla="*/ 239712 w 2201862"/>
              <a:gd name="connsiteY11" fmla="*/ 1047750 h 1914525"/>
              <a:gd name="connsiteX12" fmla="*/ 30162 w 2201862"/>
              <a:gd name="connsiteY12" fmla="*/ 1038225 h 1914525"/>
              <a:gd name="connsiteX0" fmla="*/ 30162 w 2201862"/>
              <a:gd name="connsiteY0" fmla="*/ 1038225 h 1914525"/>
              <a:gd name="connsiteX1" fmla="*/ 420687 w 2201862"/>
              <a:gd name="connsiteY1" fmla="*/ 1571625 h 1914525"/>
              <a:gd name="connsiteX2" fmla="*/ 849312 w 2201862"/>
              <a:gd name="connsiteY2" fmla="*/ 1914525 h 1914525"/>
              <a:gd name="connsiteX3" fmla="*/ 1439862 w 2201862"/>
              <a:gd name="connsiteY3" fmla="*/ 1771650 h 1914525"/>
              <a:gd name="connsiteX4" fmla="*/ 1906587 w 2201862"/>
              <a:gd name="connsiteY4" fmla="*/ 1371600 h 1914525"/>
              <a:gd name="connsiteX5" fmla="*/ 2201862 w 2201862"/>
              <a:gd name="connsiteY5" fmla="*/ 752475 h 1914525"/>
              <a:gd name="connsiteX6" fmla="*/ 2135187 w 2201862"/>
              <a:gd name="connsiteY6" fmla="*/ 0 h 1914525"/>
              <a:gd name="connsiteX7" fmla="*/ 2020887 w 2201862"/>
              <a:gd name="connsiteY7" fmla="*/ 209550 h 1914525"/>
              <a:gd name="connsiteX8" fmla="*/ 1763712 w 2201862"/>
              <a:gd name="connsiteY8" fmla="*/ 514350 h 1914525"/>
              <a:gd name="connsiteX9" fmla="*/ 1458912 w 2201862"/>
              <a:gd name="connsiteY9" fmla="*/ 533400 h 1914525"/>
              <a:gd name="connsiteX10" fmla="*/ 820737 w 2201862"/>
              <a:gd name="connsiteY10" fmla="*/ 942975 h 1914525"/>
              <a:gd name="connsiteX11" fmla="*/ 239712 w 2201862"/>
              <a:gd name="connsiteY11" fmla="*/ 1047750 h 1914525"/>
              <a:gd name="connsiteX12" fmla="*/ 30162 w 2201862"/>
              <a:gd name="connsiteY12" fmla="*/ 1038225 h 1914525"/>
              <a:gd name="connsiteX0" fmla="*/ 30162 w 2201862"/>
              <a:gd name="connsiteY0" fmla="*/ 1128712 h 2005012"/>
              <a:gd name="connsiteX1" fmla="*/ 420687 w 2201862"/>
              <a:gd name="connsiteY1" fmla="*/ 1662112 h 2005012"/>
              <a:gd name="connsiteX2" fmla="*/ 849312 w 2201862"/>
              <a:gd name="connsiteY2" fmla="*/ 2005012 h 2005012"/>
              <a:gd name="connsiteX3" fmla="*/ 1439862 w 2201862"/>
              <a:gd name="connsiteY3" fmla="*/ 1862137 h 2005012"/>
              <a:gd name="connsiteX4" fmla="*/ 1906587 w 2201862"/>
              <a:gd name="connsiteY4" fmla="*/ 1462087 h 2005012"/>
              <a:gd name="connsiteX5" fmla="*/ 2201862 w 2201862"/>
              <a:gd name="connsiteY5" fmla="*/ 842962 h 2005012"/>
              <a:gd name="connsiteX6" fmla="*/ 2135187 w 2201862"/>
              <a:gd name="connsiteY6" fmla="*/ 90487 h 2005012"/>
              <a:gd name="connsiteX7" fmla="*/ 2020887 w 2201862"/>
              <a:gd name="connsiteY7" fmla="*/ 300037 h 2005012"/>
              <a:gd name="connsiteX8" fmla="*/ 1763712 w 2201862"/>
              <a:gd name="connsiteY8" fmla="*/ 604837 h 2005012"/>
              <a:gd name="connsiteX9" fmla="*/ 1458912 w 2201862"/>
              <a:gd name="connsiteY9" fmla="*/ 623887 h 2005012"/>
              <a:gd name="connsiteX10" fmla="*/ 820737 w 2201862"/>
              <a:gd name="connsiteY10" fmla="*/ 1033462 h 2005012"/>
              <a:gd name="connsiteX11" fmla="*/ 239712 w 2201862"/>
              <a:gd name="connsiteY11" fmla="*/ 1138237 h 2005012"/>
              <a:gd name="connsiteX12" fmla="*/ 30162 w 2201862"/>
              <a:gd name="connsiteY12" fmla="*/ 1128712 h 2005012"/>
              <a:gd name="connsiteX0" fmla="*/ 30162 w 2239962"/>
              <a:gd name="connsiteY0" fmla="*/ 1128712 h 2005012"/>
              <a:gd name="connsiteX1" fmla="*/ 420687 w 2239962"/>
              <a:gd name="connsiteY1" fmla="*/ 1662112 h 2005012"/>
              <a:gd name="connsiteX2" fmla="*/ 849312 w 2239962"/>
              <a:gd name="connsiteY2" fmla="*/ 2005012 h 2005012"/>
              <a:gd name="connsiteX3" fmla="*/ 1439862 w 2239962"/>
              <a:gd name="connsiteY3" fmla="*/ 1862137 h 2005012"/>
              <a:gd name="connsiteX4" fmla="*/ 1906587 w 2239962"/>
              <a:gd name="connsiteY4" fmla="*/ 1462087 h 2005012"/>
              <a:gd name="connsiteX5" fmla="*/ 2201862 w 2239962"/>
              <a:gd name="connsiteY5" fmla="*/ 842962 h 2005012"/>
              <a:gd name="connsiteX6" fmla="*/ 2135187 w 2239962"/>
              <a:gd name="connsiteY6" fmla="*/ 90487 h 2005012"/>
              <a:gd name="connsiteX7" fmla="*/ 2020887 w 2239962"/>
              <a:gd name="connsiteY7" fmla="*/ 300037 h 2005012"/>
              <a:gd name="connsiteX8" fmla="*/ 1763712 w 2239962"/>
              <a:gd name="connsiteY8" fmla="*/ 604837 h 2005012"/>
              <a:gd name="connsiteX9" fmla="*/ 1458912 w 2239962"/>
              <a:gd name="connsiteY9" fmla="*/ 623887 h 2005012"/>
              <a:gd name="connsiteX10" fmla="*/ 820737 w 2239962"/>
              <a:gd name="connsiteY10" fmla="*/ 1033462 h 2005012"/>
              <a:gd name="connsiteX11" fmla="*/ 239712 w 2239962"/>
              <a:gd name="connsiteY11" fmla="*/ 1138237 h 2005012"/>
              <a:gd name="connsiteX12" fmla="*/ 30162 w 2239962"/>
              <a:gd name="connsiteY12" fmla="*/ 1128712 h 2005012"/>
              <a:gd name="connsiteX0" fmla="*/ 30162 w 2239962"/>
              <a:gd name="connsiteY0" fmla="*/ 1128712 h 2005012"/>
              <a:gd name="connsiteX1" fmla="*/ 420687 w 2239962"/>
              <a:gd name="connsiteY1" fmla="*/ 1662112 h 2005012"/>
              <a:gd name="connsiteX2" fmla="*/ 849312 w 2239962"/>
              <a:gd name="connsiteY2" fmla="*/ 2005012 h 2005012"/>
              <a:gd name="connsiteX3" fmla="*/ 1439862 w 2239962"/>
              <a:gd name="connsiteY3" fmla="*/ 1862137 h 2005012"/>
              <a:gd name="connsiteX4" fmla="*/ 1906587 w 2239962"/>
              <a:gd name="connsiteY4" fmla="*/ 1462087 h 2005012"/>
              <a:gd name="connsiteX5" fmla="*/ 2201862 w 2239962"/>
              <a:gd name="connsiteY5" fmla="*/ 842962 h 2005012"/>
              <a:gd name="connsiteX6" fmla="*/ 2135187 w 2239962"/>
              <a:gd name="connsiteY6" fmla="*/ 90487 h 2005012"/>
              <a:gd name="connsiteX7" fmla="*/ 2020887 w 2239962"/>
              <a:gd name="connsiteY7" fmla="*/ 300037 h 2005012"/>
              <a:gd name="connsiteX8" fmla="*/ 1763712 w 2239962"/>
              <a:gd name="connsiteY8" fmla="*/ 604837 h 2005012"/>
              <a:gd name="connsiteX9" fmla="*/ 1458912 w 2239962"/>
              <a:gd name="connsiteY9" fmla="*/ 623887 h 2005012"/>
              <a:gd name="connsiteX10" fmla="*/ 820737 w 2239962"/>
              <a:gd name="connsiteY10" fmla="*/ 1033462 h 2005012"/>
              <a:gd name="connsiteX11" fmla="*/ 239712 w 2239962"/>
              <a:gd name="connsiteY11" fmla="*/ 1138237 h 2005012"/>
              <a:gd name="connsiteX12" fmla="*/ 30162 w 2239962"/>
              <a:gd name="connsiteY12" fmla="*/ 1128712 h 2005012"/>
              <a:gd name="connsiteX0" fmla="*/ 30162 w 2239962"/>
              <a:gd name="connsiteY0" fmla="*/ 1128712 h 2038350"/>
              <a:gd name="connsiteX1" fmla="*/ 420687 w 2239962"/>
              <a:gd name="connsiteY1" fmla="*/ 1662112 h 2038350"/>
              <a:gd name="connsiteX2" fmla="*/ 849312 w 2239962"/>
              <a:gd name="connsiteY2" fmla="*/ 2005012 h 2038350"/>
              <a:gd name="connsiteX3" fmla="*/ 1439862 w 2239962"/>
              <a:gd name="connsiteY3" fmla="*/ 1862137 h 2038350"/>
              <a:gd name="connsiteX4" fmla="*/ 1906587 w 2239962"/>
              <a:gd name="connsiteY4" fmla="*/ 1462087 h 2038350"/>
              <a:gd name="connsiteX5" fmla="*/ 2201862 w 2239962"/>
              <a:gd name="connsiteY5" fmla="*/ 842962 h 2038350"/>
              <a:gd name="connsiteX6" fmla="*/ 2135187 w 2239962"/>
              <a:gd name="connsiteY6" fmla="*/ 90487 h 2038350"/>
              <a:gd name="connsiteX7" fmla="*/ 2020887 w 2239962"/>
              <a:gd name="connsiteY7" fmla="*/ 300037 h 2038350"/>
              <a:gd name="connsiteX8" fmla="*/ 1763712 w 2239962"/>
              <a:gd name="connsiteY8" fmla="*/ 604837 h 2038350"/>
              <a:gd name="connsiteX9" fmla="*/ 1458912 w 2239962"/>
              <a:gd name="connsiteY9" fmla="*/ 623887 h 2038350"/>
              <a:gd name="connsiteX10" fmla="*/ 820737 w 2239962"/>
              <a:gd name="connsiteY10" fmla="*/ 1033462 h 2038350"/>
              <a:gd name="connsiteX11" fmla="*/ 239712 w 2239962"/>
              <a:gd name="connsiteY11" fmla="*/ 1138237 h 2038350"/>
              <a:gd name="connsiteX12" fmla="*/ 30162 w 2239962"/>
              <a:gd name="connsiteY12" fmla="*/ 1128712 h 2038350"/>
              <a:gd name="connsiteX0" fmla="*/ 30162 w 2239962"/>
              <a:gd name="connsiteY0" fmla="*/ 1128712 h 2038350"/>
              <a:gd name="connsiteX1" fmla="*/ 420687 w 2239962"/>
              <a:gd name="connsiteY1" fmla="*/ 1662112 h 2038350"/>
              <a:gd name="connsiteX2" fmla="*/ 849312 w 2239962"/>
              <a:gd name="connsiteY2" fmla="*/ 2005012 h 2038350"/>
              <a:gd name="connsiteX3" fmla="*/ 1439862 w 2239962"/>
              <a:gd name="connsiteY3" fmla="*/ 1862137 h 2038350"/>
              <a:gd name="connsiteX4" fmla="*/ 1906587 w 2239962"/>
              <a:gd name="connsiteY4" fmla="*/ 1462087 h 2038350"/>
              <a:gd name="connsiteX5" fmla="*/ 2201862 w 2239962"/>
              <a:gd name="connsiteY5" fmla="*/ 842962 h 2038350"/>
              <a:gd name="connsiteX6" fmla="*/ 2135187 w 2239962"/>
              <a:gd name="connsiteY6" fmla="*/ 90487 h 2038350"/>
              <a:gd name="connsiteX7" fmla="*/ 2020887 w 2239962"/>
              <a:gd name="connsiteY7" fmla="*/ 300037 h 2038350"/>
              <a:gd name="connsiteX8" fmla="*/ 1763712 w 2239962"/>
              <a:gd name="connsiteY8" fmla="*/ 604837 h 2038350"/>
              <a:gd name="connsiteX9" fmla="*/ 1458912 w 2239962"/>
              <a:gd name="connsiteY9" fmla="*/ 623887 h 2038350"/>
              <a:gd name="connsiteX10" fmla="*/ 820737 w 2239962"/>
              <a:gd name="connsiteY10" fmla="*/ 1033462 h 2038350"/>
              <a:gd name="connsiteX11" fmla="*/ 239712 w 2239962"/>
              <a:gd name="connsiteY11" fmla="*/ 1138237 h 2038350"/>
              <a:gd name="connsiteX12" fmla="*/ 30162 w 2239962"/>
              <a:gd name="connsiteY12" fmla="*/ 1128712 h 2038350"/>
              <a:gd name="connsiteX0" fmla="*/ 30162 w 2239962"/>
              <a:gd name="connsiteY0" fmla="*/ 1128712 h 2038350"/>
              <a:gd name="connsiteX1" fmla="*/ 420687 w 2239962"/>
              <a:gd name="connsiteY1" fmla="*/ 1662112 h 2038350"/>
              <a:gd name="connsiteX2" fmla="*/ 849312 w 2239962"/>
              <a:gd name="connsiteY2" fmla="*/ 2005012 h 2038350"/>
              <a:gd name="connsiteX3" fmla="*/ 1439862 w 2239962"/>
              <a:gd name="connsiteY3" fmla="*/ 1862137 h 2038350"/>
              <a:gd name="connsiteX4" fmla="*/ 1906587 w 2239962"/>
              <a:gd name="connsiteY4" fmla="*/ 1462087 h 2038350"/>
              <a:gd name="connsiteX5" fmla="*/ 2201862 w 2239962"/>
              <a:gd name="connsiteY5" fmla="*/ 842962 h 2038350"/>
              <a:gd name="connsiteX6" fmla="*/ 2135187 w 2239962"/>
              <a:gd name="connsiteY6" fmla="*/ 90487 h 2038350"/>
              <a:gd name="connsiteX7" fmla="*/ 2020887 w 2239962"/>
              <a:gd name="connsiteY7" fmla="*/ 300037 h 2038350"/>
              <a:gd name="connsiteX8" fmla="*/ 1763712 w 2239962"/>
              <a:gd name="connsiteY8" fmla="*/ 604837 h 2038350"/>
              <a:gd name="connsiteX9" fmla="*/ 1458912 w 2239962"/>
              <a:gd name="connsiteY9" fmla="*/ 623887 h 2038350"/>
              <a:gd name="connsiteX10" fmla="*/ 820737 w 2239962"/>
              <a:gd name="connsiteY10" fmla="*/ 1033462 h 2038350"/>
              <a:gd name="connsiteX11" fmla="*/ 239712 w 2239962"/>
              <a:gd name="connsiteY11" fmla="*/ 1138237 h 2038350"/>
              <a:gd name="connsiteX12" fmla="*/ 30162 w 2239962"/>
              <a:gd name="connsiteY12" fmla="*/ 1128712 h 2038350"/>
              <a:gd name="connsiteX0" fmla="*/ 30162 w 2239962"/>
              <a:gd name="connsiteY0" fmla="*/ 1128712 h 2038350"/>
              <a:gd name="connsiteX1" fmla="*/ 420687 w 2239962"/>
              <a:gd name="connsiteY1" fmla="*/ 1662112 h 2038350"/>
              <a:gd name="connsiteX2" fmla="*/ 849312 w 2239962"/>
              <a:gd name="connsiteY2" fmla="*/ 2005012 h 2038350"/>
              <a:gd name="connsiteX3" fmla="*/ 1439862 w 2239962"/>
              <a:gd name="connsiteY3" fmla="*/ 1862137 h 2038350"/>
              <a:gd name="connsiteX4" fmla="*/ 1906587 w 2239962"/>
              <a:gd name="connsiteY4" fmla="*/ 1462087 h 2038350"/>
              <a:gd name="connsiteX5" fmla="*/ 2201862 w 2239962"/>
              <a:gd name="connsiteY5" fmla="*/ 842962 h 2038350"/>
              <a:gd name="connsiteX6" fmla="*/ 2135187 w 2239962"/>
              <a:gd name="connsiteY6" fmla="*/ 90487 h 2038350"/>
              <a:gd name="connsiteX7" fmla="*/ 2020887 w 2239962"/>
              <a:gd name="connsiteY7" fmla="*/ 300037 h 2038350"/>
              <a:gd name="connsiteX8" fmla="*/ 1763712 w 2239962"/>
              <a:gd name="connsiteY8" fmla="*/ 604837 h 2038350"/>
              <a:gd name="connsiteX9" fmla="*/ 1458912 w 2239962"/>
              <a:gd name="connsiteY9" fmla="*/ 623887 h 2038350"/>
              <a:gd name="connsiteX10" fmla="*/ 820737 w 2239962"/>
              <a:gd name="connsiteY10" fmla="*/ 1033462 h 2038350"/>
              <a:gd name="connsiteX11" fmla="*/ 239712 w 2239962"/>
              <a:gd name="connsiteY11" fmla="*/ 1138237 h 2038350"/>
              <a:gd name="connsiteX12" fmla="*/ 30162 w 2239962"/>
              <a:gd name="connsiteY12" fmla="*/ 1128712 h 2038350"/>
              <a:gd name="connsiteX0" fmla="*/ 30162 w 2239962"/>
              <a:gd name="connsiteY0" fmla="*/ 1128712 h 2038350"/>
              <a:gd name="connsiteX1" fmla="*/ 420687 w 2239962"/>
              <a:gd name="connsiteY1" fmla="*/ 1662112 h 2038350"/>
              <a:gd name="connsiteX2" fmla="*/ 849312 w 2239962"/>
              <a:gd name="connsiteY2" fmla="*/ 2005012 h 2038350"/>
              <a:gd name="connsiteX3" fmla="*/ 1439862 w 2239962"/>
              <a:gd name="connsiteY3" fmla="*/ 1862137 h 2038350"/>
              <a:gd name="connsiteX4" fmla="*/ 1906587 w 2239962"/>
              <a:gd name="connsiteY4" fmla="*/ 1462087 h 2038350"/>
              <a:gd name="connsiteX5" fmla="*/ 2201862 w 2239962"/>
              <a:gd name="connsiteY5" fmla="*/ 842962 h 2038350"/>
              <a:gd name="connsiteX6" fmla="*/ 2135187 w 2239962"/>
              <a:gd name="connsiteY6" fmla="*/ 90487 h 2038350"/>
              <a:gd name="connsiteX7" fmla="*/ 2020887 w 2239962"/>
              <a:gd name="connsiteY7" fmla="*/ 300037 h 2038350"/>
              <a:gd name="connsiteX8" fmla="*/ 1763712 w 2239962"/>
              <a:gd name="connsiteY8" fmla="*/ 604837 h 2038350"/>
              <a:gd name="connsiteX9" fmla="*/ 1458912 w 2239962"/>
              <a:gd name="connsiteY9" fmla="*/ 623887 h 2038350"/>
              <a:gd name="connsiteX10" fmla="*/ 820737 w 2239962"/>
              <a:gd name="connsiteY10" fmla="*/ 1033462 h 2038350"/>
              <a:gd name="connsiteX11" fmla="*/ 239712 w 2239962"/>
              <a:gd name="connsiteY11" fmla="*/ 1138237 h 2038350"/>
              <a:gd name="connsiteX12" fmla="*/ 30162 w 2239962"/>
              <a:gd name="connsiteY12" fmla="*/ 1128712 h 2038350"/>
              <a:gd name="connsiteX0" fmla="*/ 30162 w 2239962"/>
              <a:gd name="connsiteY0" fmla="*/ 1128712 h 2038350"/>
              <a:gd name="connsiteX1" fmla="*/ 420687 w 2239962"/>
              <a:gd name="connsiteY1" fmla="*/ 1662112 h 2038350"/>
              <a:gd name="connsiteX2" fmla="*/ 849312 w 2239962"/>
              <a:gd name="connsiteY2" fmla="*/ 2005012 h 2038350"/>
              <a:gd name="connsiteX3" fmla="*/ 1439862 w 2239962"/>
              <a:gd name="connsiteY3" fmla="*/ 1862137 h 2038350"/>
              <a:gd name="connsiteX4" fmla="*/ 1906587 w 2239962"/>
              <a:gd name="connsiteY4" fmla="*/ 1462087 h 2038350"/>
              <a:gd name="connsiteX5" fmla="*/ 2201862 w 2239962"/>
              <a:gd name="connsiteY5" fmla="*/ 842962 h 2038350"/>
              <a:gd name="connsiteX6" fmla="*/ 2135187 w 2239962"/>
              <a:gd name="connsiteY6" fmla="*/ 90487 h 2038350"/>
              <a:gd name="connsiteX7" fmla="*/ 2020887 w 2239962"/>
              <a:gd name="connsiteY7" fmla="*/ 300037 h 2038350"/>
              <a:gd name="connsiteX8" fmla="*/ 1763712 w 2239962"/>
              <a:gd name="connsiteY8" fmla="*/ 604837 h 2038350"/>
              <a:gd name="connsiteX9" fmla="*/ 820737 w 2239962"/>
              <a:gd name="connsiteY9" fmla="*/ 1033462 h 2038350"/>
              <a:gd name="connsiteX10" fmla="*/ 239712 w 2239962"/>
              <a:gd name="connsiteY10" fmla="*/ 1138237 h 2038350"/>
              <a:gd name="connsiteX11" fmla="*/ 30162 w 2239962"/>
              <a:gd name="connsiteY11" fmla="*/ 1128712 h 2038350"/>
              <a:gd name="connsiteX0" fmla="*/ 30162 w 2239962"/>
              <a:gd name="connsiteY0" fmla="*/ 1128712 h 2038350"/>
              <a:gd name="connsiteX1" fmla="*/ 420687 w 2239962"/>
              <a:gd name="connsiteY1" fmla="*/ 1662112 h 2038350"/>
              <a:gd name="connsiteX2" fmla="*/ 849312 w 2239962"/>
              <a:gd name="connsiteY2" fmla="*/ 2005012 h 2038350"/>
              <a:gd name="connsiteX3" fmla="*/ 1439862 w 2239962"/>
              <a:gd name="connsiteY3" fmla="*/ 1862137 h 2038350"/>
              <a:gd name="connsiteX4" fmla="*/ 1906587 w 2239962"/>
              <a:gd name="connsiteY4" fmla="*/ 1462087 h 2038350"/>
              <a:gd name="connsiteX5" fmla="*/ 2201862 w 2239962"/>
              <a:gd name="connsiteY5" fmla="*/ 842962 h 2038350"/>
              <a:gd name="connsiteX6" fmla="*/ 2135187 w 2239962"/>
              <a:gd name="connsiteY6" fmla="*/ 90487 h 2038350"/>
              <a:gd name="connsiteX7" fmla="*/ 2020887 w 2239962"/>
              <a:gd name="connsiteY7" fmla="*/ 300037 h 2038350"/>
              <a:gd name="connsiteX8" fmla="*/ 1763712 w 2239962"/>
              <a:gd name="connsiteY8" fmla="*/ 604837 h 2038350"/>
              <a:gd name="connsiteX9" fmla="*/ 820737 w 2239962"/>
              <a:gd name="connsiteY9" fmla="*/ 1033462 h 2038350"/>
              <a:gd name="connsiteX10" fmla="*/ 239712 w 2239962"/>
              <a:gd name="connsiteY10" fmla="*/ 1138237 h 2038350"/>
              <a:gd name="connsiteX11" fmla="*/ 30162 w 2239962"/>
              <a:gd name="connsiteY11" fmla="*/ 1128712 h 2038350"/>
              <a:gd name="connsiteX0" fmla="*/ 30162 w 2220912"/>
              <a:gd name="connsiteY0" fmla="*/ 868362 h 1778000"/>
              <a:gd name="connsiteX1" fmla="*/ 420687 w 2220912"/>
              <a:gd name="connsiteY1" fmla="*/ 1401762 h 1778000"/>
              <a:gd name="connsiteX2" fmla="*/ 849312 w 2220912"/>
              <a:gd name="connsiteY2" fmla="*/ 1744662 h 1778000"/>
              <a:gd name="connsiteX3" fmla="*/ 1439862 w 2220912"/>
              <a:gd name="connsiteY3" fmla="*/ 1601787 h 1778000"/>
              <a:gd name="connsiteX4" fmla="*/ 1906587 w 2220912"/>
              <a:gd name="connsiteY4" fmla="*/ 1201737 h 1778000"/>
              <a:gd name="connsiteX5" fmla="*/ 2201862 w 2220912"/>
              <a:gd name="connsiteY5" fmla="*/ 582612 h 1778000"/>
              <a:gd name="connsiteX6" fmla="*/ 2020887 w 2220912"/>
              <a:gd name="connsiteY6" fmla="*/ 39687 h 1778000"/>
              <a:gd name="connsiteX7" fmla="*/ 1763712 w 2220912"/>
              <a:gd name="connsiteY7" fmla="*/ 344487 h 1778000"/>
              <a:gd name="connsiteX8" fmla="*/ 820737 w 2220912"/>
              <a:gd name="connsiteY8" fmla="*/ 773112 h 1778000"/>
              <a:gd name="connsiteX9" fmla="*/ 239712 w 2220912"/>
              <a:gd name="connsiteY9" fmla="*/ 877887 h 1778000"/>
              <a:gd name="connsiteX10" fmla="*/ 30162 w 2220912"/>
              <a:gd name="connsiteY10" fmla="*/ 868362 h 1778000"/>
              <a:gd name="connsiteX0" fmla="*/ 30162 w 2220912"/>
              <a:gd name="connsiteY0" fmla="*/ 868362 h 1778000"/>
              <a:gd name="connsiteX1" fmla="*/ 420687 w 2220912"/>
              <a:gd name="connsiteY1" fmla="*/ 1401762 h 1778000"/>
              <a:gd name="connsiteX2" fmla="*/ 849312 w 2220912"/>
              <a:gd name="connsiteY2" fmla="*/ 1744662 h 1778000"/>
              <a:gd name="connsiteX3" fmla="*/ 1439862 w 2220912"/>
              <a:gd name="connsiteY3" fmla="*/ 1601787 h 1778000"/>
              <a:gd name="connsiteX4" fmla="*/ 1906587 w 2220912"/>
              <a:gd name="connsiteY4" fmla="*/ 1201737 h 1778000"/>
              <a:gd name="connsiteX5" fmla="*/ 2201862 w 2220912"/>
              <a:gd name="connsiteY5" fmla="*/ 582612 h 1778000"/>
              <a:gd name="connsiteX6" fmla="*/ 2020887 w 2220912"/>
              <a:gd name="connsiteY6" fmla="*/ 39687 h 1778000"/>
              <a:gd name="connsiteX7" fmla="*/ 1763712 w 2220912"/>
              <a:gd name="connsiteY7" fmla="*/ 344487 h 1778000"/>
              <a:gd name="connsiteX8" fmla="*/ 820737 w 2220912"/>
              <a:gd name="connsiteY8" fmla="*/ 773112 h 1778000"/>
              <a:gd name="connsiteX9" fmla="*/ 239712 w 2220912"/>
              <a:gd name="connsiteY9" fmla="*/ 877887 h 1778000"/>
              <a:gd name="connsiteX10" fmla="*/ 30162 w 2220912"/>
              <a:gd name="connsiteY10" fmla="*/ 868362 h 1778000"/>
              <a:gd name="connsiteX0" fmla="*/ 30162 w 2312374"/>
              <a:gd name="connsiteY0" fmla="*/ 869819 h 1779457"/>
              <a:gd name="connsiteX1" fmla="*/ 420687 w 2312374"/>
              <a:gd name="connsiteY1" fmla="*/ 1403219 h 1779457"/>
              <a:gd name="connsiteX2" fmla="*/ 849312 w 2312374"/>
              <a:gd name="connsiteY2" fmla="*/ 1746119 h 1779457"/>
              <a:gd name="connsiteX3" fmla="*/ 1439862 w 2312374"/>
              <a:gd name="connsiteY3" fmla="*/ 1603244 h 1779457"/>
              <a:gd name="connsiteX4" fmla="*/ 1906587 w 2312374"/>
              <a:gd name="connsiteY4" fmla="*/ 1203194 h 1779457"/>
              <a:gd name="connsiteX5" fmla="*/ 2201862 w 2312374"/>
              <a:gd name="connsiteY5" fmla="*/ 584069 h 1779457"/>
              <a:gd name="connsiteX6" fmla="*/ 2239349 w 2312374"/>
              <a:gd name="connsiteY6" fmla="*/ 39687 h 1779457"/>
              <a:gd name="connsiteX7" fmla="*/ 1763712 w 2312374"/>
              <a:gd name="connsiteY7" fmla="*/ 345944 h 1779457"/>
              <a:gd name="connsiteX8" fmla="*/ 820737 w 2312374"/>
              <a:gd name="connsiteY8" fmla="*/ 774569 h 1779457"/>
              <a:gd name="connsiteX9" fmla="*/ 239712 w 2312374"/>
              <a:gd name="connsiteY9" fmla="*/ 879344 h 1779457"/>
              <a:gd name="connsiteX10" fmla="*/ 30162 w 2312374"/>
              <a:gd name="connsiteY10" fmla="*/ 869819 h 1779457"/>
              <a:gd name="connsiteX0" fmla="*/ 30162 w 2332627"/>
              <a:gd name="connsiteY0" fmla="*/ 846217 h 1755855"/>
              <a:gd name="connsiteX1" fmla="*/ 420687 w 2332627"/>
              <a:gd name="connsiteY1" fmla="*/ 1379617 h 1755855"/>
              <a:gd name="connsiteX2" fmla="*/ 849312 w 2332627"/>
              <a:gd name="connsiteY2" fmla="*/ 1722517 h 1755855"/>
              <a:gd name="connsiteX3" fmla="*/ 1439862 w 2332627"/>
              <a:gd name="connsiteY3" fmla="*/ 1579642 h 1755855"/>
              <a:gd name="connsiteX4" fmla="*/ 1906587 w 2332627"/>
              <a:gd name="connsiteY4" fmla="*/ 1179592 h 1755855"/>
              <a:gd name="connsiteX5" fmla="*/ 2201862 w 2332627"/>
              <a:gd name="connsiteY5" fmla="*/ 560467 h 1755855"/>
              <a:gd name="connsiteX6" fmla="*/ 2239349 w 2332627"/>
              <a:gd name="connsiteY6" fmla="*/ 16085 h 1755855"/>
              <a:gd name="connsiteX7" fmla="*/ 1642189 w 2332627"/>
              <a:gd name="connsiteY7" fmla="*/ 463955 h 1755855"/>
              <a:gd name="connsiteX8" fmla="*/ 820737 w 2332627"/>
              <a:gd name="connsiteY8" fmla="*/ 750967 h 1755855"/>
              <a:gd name="connsiteX9" fmla="*/ 239712 w 2332627"/>
              <a:gd name="connsiteY9" fmla="*/ 855742 h 1755855"/>
              <a:gd name="connsiteX10" fmla="*/ 30162 w 2332627"/>
              <a:gd name="connsiteY10" fmla="*/ 846217 h 1755855"/>
              <a:gd name="connsiteX0" fmla="*/ 30162 w 2332628"/>
              <a:gd name="connsiteY0" fmla="*/ 846217 h 1755855"/>
              <a:gd name="connsiteX1" fmla="*/ 420687 w 2332628"/>
              <a:gd name="connsiteY1" fmla="*/ 1379617 h 1755855"/>
              <a:gd name="connsiteX2" fmla="*/ 849312 w 2332628"/>
              <a:gd name="connsiteY2" fmla="*/ 1722517 h 1755855"/>
              <a:gd name="connsiteX3" fmla="*/ 1439862 w 2332628"/>
              <a:gd name="connsiteY3" fmla="*/ 1579642 h 1755855"/>
              <a:gd name="connsiteX4" fmla="*/ 1906587 w 2332628"/>
              <a:gd name="connsiteY4" fmla="*/ 1179592 h 1755855"/>
              <a:gd name="connsiteX5" fmla="*/ 2201862 w 2332628"/>
              <a:gd name="connsiteY5" fmla="*/ 560467 h 1755855"/>
              <a:gd name="connsiteX6" fmla="*/ 2239349 w 2332628"/>
              <a:gd name="connsiteY6" fmla="*/ 16085 h 1755855"/>
              <a:gd name="connsiteX7" fmla="*/ 1642189 w 2332628"/>
              <a:gd name="connsiteY7" fmla="*/ 463955 h 1755855"/>
              <a:gd name="connsiteX8" fmla="*/ 970384 w 2332628"/>
              <a:gd name="connsiteY8" fmla="*/ 538600 h 1755855"/>
              <a:gd name="connsiteX9" fmla="*/ 239712 w 2332628"/>
              <a:gd name="connsiteY9" fmla="*/ 855742 h 1755855"/>
              <a:gd name="connsiteX10" fmla="*/ 30162 w 2332628"/>
              <a:gd name="connsiteY10" fmla="*/ 846217 h 1755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32628" h="1755855">
                <a:moveTo>
                  <a:pt x="30162" y="846217"/>
                </a:moveTo>
                <a:cubicBezTo>
                  <a:pt x="60324" y="933529"/>
                  <a:pt x="284162" y="1233567"/>
                  <a:pt x="420687" y="1379617"/>
                </a:cubicBezTo>
                <a:cubicBezTo>
                  <a:pt x="557212" y="1525667"/>
                  <a:pt x="679449" y="1689179"/>
                  <a:pt x="849312" y="1722517"/>
                </a:cubicBezTo>
                <a:cubicBezTo>
                  <a:pt x="1019175" y="1755855"/>
                  <a:pt x="1263650" y="1670129"/>
                  <a:pt x="1439862" y="1579642"/>
                </a:cubicBezTo>
                <a:cubicBezTo>
                  <a:pt x="1616074" y="1489155"/>
                  <a:pt x="1779587" y="1349455"/>
                  <a:pt x="1906587" y="1179592"/>
                </a:cubicBezTo>
                <a:cubicBezTo>
                  <a:pt x="2033587" y="1009729"/>
                  <a:pt x="2146402" y="754385"/>
                  <a:pt x="2201862" y="560467"/>
                </a:cubicBezTo>
                <a:cubicBezTo>
                  <a:pt x="2257322" y="366549"/>
                  <a:pt x="2332628" y="32170"/>
                  <a:pt x="2239349" y="16085"/>
                </a:cubicBezTo>
                <a:cubicBezTo>
                  <a:pt x="2146070" y="0"/>
                  <a:pt x="1853683" y="376869"/>
                  <a:pt x="1642189" y="463955"/>
                </a:cubicBezTo>
                <a:cubicBezTo>
                  <a:pt x="1430695" y="551041"/>
                  <a:pt x="1204130" y="473302"/>
                  <a:pt x="970384" y="538600"/>
                </a:cubicBezTo>
                <a:cubicBezTo>
                  <a:pt x="736638" y="603898"/>
                  <a:pt x="396416" y="804472"/>
                  <a:pt x="239712" y="855742"/>
                </a:cubicBezTo>
                <a:cubicBezTo>
                  <a:pt x="83008" y="907012"/>
                  <a:pt x="0" y="758905"/>
                  <a:pt x="30162" y="846217"/>
                </a:cubicBezTo>
                <a:close/>
              </a:path>
            </a:pathLst>
          </a:custGeom>
          <a:gradFill flip="none" rotWithShape="1">
            <a:gsLst>
              <a:gs pos="74000">
                <a:sysClr val="window" lastClr="FFFFFF">
                  <a:alpha val="11000"/>
                </a:sysClr>
              </a:gs>
              <a:gs pos="28000">
                <a:sysClr val="window" lastClr="FFFFFF">
                  <a:alpha val="0"/>
                </a:sysClr>
              </a:gs>
              <a:gs pos="0">
                <a:sysClr val="window" lastClr="FFFFFF">
                  <a:alpha val="0"/>
                </a:sysClr>
              </a:gs>
            </a:gsLst>
            <a:lin ang="2700000" scaled="0"/>
            <a:tileRect/>
          </a:gra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ko-KR" altLang="en-US" sz="1800" kern="0" dirty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32" name="Oval 26"/>
          <p:cNvSpPr>
            <a:spLocks noChangeAspect="1" noChangeArrowheads="1"/>
          </p:cNvSpPr>
          <p:nvPr/>
        </p:nvSpPr>
        <p:spPr bwMode="auto">
          <a:xfrm rot="8100000">
            <a:off x="5240746" y="3804003"/>
            <a:ext cx="588435" cy="320411"/>
          </a:xfrm>
          <a:prstGeom prst="ellipse">
            <a:avLst/>
          </a:prstGeom>
          <a:gradFill rotWithShape="1">
            <a:gsLst>
              <a:gs pos="0">
                <a:sysClr val="window" lastClr="FFFFFF">
                  <a:alpha val="33000"/>
                </a:sysClr>
              </a:gs>
              <a:gs pos="20000">
                <a:sysClr val="window" lastClr="FFFFFF">
                  <a:gamma/>
                  <a:shade val="46275"/>
                  <a:invGamma/>
                  <a:alpha val="0"/>
                </a:sysClr>
              </a:gs>
            </a:gsLst>
            <a:lin ang="5400000" scaled="1"/>
          </a:gradFill>
          <a:ln w="38100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kumimoji="0" lang="ko-KR" altLang="en-US" sz="1800" kern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50" name="TextBox 35"/>
          <p:cNvSpPr txBox="1">
            <a:spLocks noChangeArrowheads="1"/>
          </p:cNvSpPr>
          <p:nvPr/>
        </p:nvSpPr>
        <p:spPr bwMode="auto">
          <a:xfrm>
            <a:off x="4886714" y="3389688"/>
            <a:ext cx="942467" cy="7645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buFontTx/>
              <a:buNone/>
            </a:pPr>
            <a:r>
              <a:rPr lang="ko-KR" altLang="en-US" sz="1400" dirty="0">
                <a:solidFill>
                  <a:prstClr val="white"/>
                </a:solidFill>
                <a:latin typeface="+mn-ea"/>
                <a:cs typeface="Arial" charset="0"/>
              </a:rPr>
              <a:t>기능</a:t>
            </a:r>
          </a:p>
          <a:p>
            <a:pPr algn="ctr">
              <a:lnSpc>
                <a:spcPct val="100000"/>
              </a:lnSpc>
              <a:buFontTx/>
              <a:buNone/>
            </a:pPr>
            <a:r>
              <a:rPr lang="ko-KR" altLang="en-US" sz="1400" dirty="0">
                <a:solidFill>
                  <a:prstClr val="white"/>
                </a:solidFill>
                <a:latin typeface="+mn-ea"/>
                <a:cs typeface="Arial" charset="0"/>
              </a:rPr>
              <a:t>구조</a:t>
            </a:r>
          </a:p>
          <a:p>
            <a:pPr algn="ctr">
              <a:lnSpc>
                <a:spcPct val="100000"/>
              </a:lnSpc>
              <a:buFontTx/>
              <a:buNone/>
            </a:pPr>
            <a:r>
              <a:rPr lang="ko-KR" altLang="en-US" sz="1400" dirty="0">
                <a:solidFill>
                  <a:prstClr val="white"/>
                </a:solidFill>
                <a:latin typeface="+mn-ea"/>
                <a:cs typeface="Arial" charset="0"/>
              </a:rPr>
              <a:t>최적화</a:t>
            </a:r>
          </a:p>
        </p:txBody>
      </p:sp>
      <p:sp>
        <p:nvSpPr>
          <p:cNvPr id="71" name="직사각형 70"/>
          <p:cNvSpPr/>
          <p:nvPr/>
        </p:nvSpPr>
        <p:spPr>
          <a:xfrm>
            <a:off x="5201494" y="1854430"/>
            <a:ext cx="312906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r>
              <a:rPr kumimoji="0" lang="en-US" altLang="ko-KR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B</a:t>
            </a:r>
          </a:p>
        </p:txBody>
      </p:sp>
      <p:sp>
        <p:nvSpPr>
          <p:cNvPr id="16" name="타원 15"/>
          <p:cNvSpPr/>
          <p:nvPr/>
        </p:nvSpPr>
        <p:spPr>
          <a:xfrm>
            <a:off x="6764376" y="3338176"/>
            <a:ext cx="853554" cy="867573"/>
          </a:xfrm>
          <a:prstGeom prst="ellipse">
            <a:avLst/>
          </a:prstGeom>
          <a:gradFill rotWithShape="1">
            <a:gsLst>
              <a:gs pos="0">
                <a:srgbClr val="4F81BD">
                  <a:shade val="51000"/>
                  <a:satMod val="130000"/>
                </a:srgbClr>
              </a:gs>
              <a:gs pos="80000">
                <a:srgbClr val="4F81BD">
                  <a:shade val="93000"/>
                  <a:satMod val="130000"/>
                </a:srgbClr>
              </a:gs>
              <a:gs pos="100000">
                <a:srgbClr val="4F81B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ko-KR" altLang="en-US" sz="1800" kern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20" name="타원 19"/>
          <p:cNvSpPr/>
          <p:nvPr/>
        </p:nvSpPr>
        <p:spPr bwMode="auto">
          <a:xfrm>
            <a:off x="6752080" y="3338998"/>
            <a:ext cx="854315" cy="865929"/>
          </a:xfrm>
          <a:prstGeom prst="ellipse">
            <a:avLst/>
          </a:prstGeom>
          <a:gradFill flip="none" rotWithShape="1">
            <a:gsLst>
              <a:gs pos="62000">
                <a:sysClr val="window" lastClr="FFFFFF">
                  <a:alpha val="0"/>
                </a:sysClr>
              </a:gs>
              <a:gs pos="45000">
                <a:sysClr val="window" lastClr="FFFFFF">
                  <a:alpha val="0"/>
                </a:sysClr>
              </a:gs>
              <a:gs pos="100000">
                <a:sysClr val="window" lastClr="FFFFFF"/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solidFill>
              <a:sysClr val="window" lastClr="FFFFFF">
                <a:alpha val="25000"/>
              </a:sys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anchor="ctr"/>
          <a:lstStyle/>
          <a:p>
            <a:pPr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ko-KR" altLang="en-US" sz="1800" kern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21" name="Oval 26"/>
          <p:cNvSpPr>
            <a:spLocks noChangeAspect="1" noChangeArrowheads="1"/>
          </p:cNvSpPr>
          <p:nvPr/>
        </p:nvSpPr>
        <p:spPr bwMode="auto">
          <a:xfrm rot="18900000">
            <a:off x="6719920" y="3455660"/>
            <a:ext cx="588435" cy="320411"/>
          </a:xfrm>
          <a:prstGeom prst="ellipse">
            <a:avLst/>
          </a:prstGeom>
          <a:gradFill rotWithShape="1">
            <a:gsLst>
              <a:gs pos="0">
                <a:sysClr val="window" lastClr="FFFFFF">
                  <a:alpha val="33000"/>
                </a:sysClr>
              </a:gs>
              <a:gs pos="100000">
                <a:sysClr val="window" lastClr="FFFFFF">
                  <a:gamma/>
                  <a:shade val="46275"/>
                  <a:invGamma/>
                  <a:alpha val="0"/>
                </a:sysClr>
              </a:gs>
            </a:gsLst>
            <a:lin ang="5400000" scaled="1"/>
          </a:gradFill>
          <a:ln w="38100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kumimoji="0" lang="ko-KR" altLang="en-US" sz="1800" kern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22" name="Oval 28"/>
          <p:cNvSpPr>
            <a:spLocks noChangeArrowheads="1"/>
          </p:cNvSpPr>
          <p:nvPr/>
        </p:nvSpPr>
        <p:spPr bwMode="auto">
          <a:xfrm flipH="1">
            <a:off x="6838250" y="3420959"/>
            <a:ext cx="270832" cy="246051"/>
          </a:xfrm>
          <a:prstGeom prst="ellipse">
            <a:avLst/>
          </a:prstGeom>
          <a:gradFill rotWithShape="1">
            <a:gsLst>
              <a:gs pos="0">
                <a:sysClr val="window" lastClr="FFFFFF">
                  <a:alpha val="64999"/>
                </a:sysClr>
              </a:gs>
              <a:gs pos="100000">
                <a:srgbClr val="67ABF5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kumimoji="0" lang="ko-KR" altLang="en-US" sz="1800" kern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23" name="자유형 22"/>
          <p:cNvSpPr/>
          <p:nvPr/>
        </p:nvSpPr>
        <p:spPr bwMode="auto">
          <a:xfrm rot="5398342">
            <a:off x="7050461" y="3381542"/>
            <a:ext cx="548443" cy="524969"/>
          </a:xfrm>
          <a:custGeom>
            <a:avLst/>
            <a:gdLst>
              <a:gd name="connsiteX0" fmla="*/ 0 w 1800225"/>
              <a:gd name="connsiteY0" fmla="*/ 1285875 h 1409700"/>
              <a:gd name="connsiteX1" fmla="*/ 723900 w 1800225"/>
              <a:gd name="connsiteY1" fmla="*/ 1409700 h 1409700"/>
              <a:gd name="connsiteX2" fmla="*/ 1800225 w 1800225"/>
              <a:gd name="connsiteY2" fmla="*/ 428625 h 1409700"/>
              <a:gd name="connsiteX3" fmla="*/ 1323975 w 1800225"/>
              <a:gd name="connsiteY3" fmla="*/ 0 h 1409700"/>
              <a:gd name="connsiteX4" fmla="*/ 342900 w 1800225"/>
              <a:gd name="connsiteY4" fmla="*/ 419100 h 1409700"/>
              <a:gd name="connsiteX5" fmla="*/ 0 w 1800225"/>
              <a:gd name="connsiteY5" fmla="*/ 1285875 h 1409700"/>
              <a:gd name="connsiteX0" fmla="*/ 63500 w 1863725"/>
              <a:gd name="connsiteY0" fmla="*/ 1287462 h 1411287"/>
              <a:gd name="connsiteX1" fmla="*/ 787400 w 1863725"/>
              <a:gd name="connsiteY1" fmla="*/ 1411287 h 1411287"/>
              <a:gd name="connsiteX2" fmla="*/ 1863725 w 1863725"/>
              <a:gd name="connsiteY2" fmla="*/ 430212 h 1411287"/>
              <a:gd name="connsiteX3" fmla="*/ 1387475 w 1863725"/>
              <a:gd name="connsiteY3" fmla="*/ 1587 h 1411287"/>
              <a:gd name="connsiteX4" fmla="*/ 406400 w 1863725"/>
              <a:gd name="connsiteY4" fmla="*/ 420687 h 1411287"/>
              <a:gd name="connsiteX5" fmla="*/ 63500 w 1863725"/>
              <a:gd name="connsiteY5" fmla="*/ 1287462 h 1411287"/>
              <a:gd name="connsiteX0" fmla="*/ 63500 w 1963738"/>
              <a:gd name="connsiteY0" fmla="*/ 1287462 h 1411287"/>
              <a:gd name="connsiteX1" fmla="*/ 787400 w 1963738"/>
              <a:gd name="connsiteY1" fmla="*/ 1411287 h 1411287"/>
              <a:gd name="connsiteX2" fmla="*/ 1863725 w 1963738"/>
              <a:gd name="connsiteY2" fmla="*/ 430212 h 1411287"/>
              <a:gd name="connsiteX3" fmla="*/ 1387475 w 1963738"/>
              <a:gd name="connsiteY3" fmla="*/ 1587 h 1411287"/>
              <a:gd name="connsiteX4" fmla="*/ 406400 w 1963738"/>
              <a:gd name="connsiteY4" fmla="*/ 420687 h 1411287"/>
              <a:gd name="connsiteX5" fmla="*/ 63500 w 1963738"/>
              <a:gd name="connsiteY5" fmla="*/ 1287462 h 1411287"/>
              <a:gd name="connsiteX0" fmla="*/ 63500 w 1963738"/>
              <a:gd name="connsiteY0" fmla="*/ 1287462 h 1554162"/>
              <a:gd name="connsiteX1" fmla="*/ 787400 w 1963738"/>
              <a:gd name="connsiteY1" fmla="*/ 1411287 h 1554162"/>
              <a:gd name="connsiteX2" fmla="*/ 1863725 w 1963738"/>
              <a:gd name="connsiteY2" fmla="*/ 430212 h 1554162"/>
              <a:gd name="connsiteX3" fmla="*/ 1387475 w 1963738"/>
              <a:gd name="connsiteY3" fmla="*/ 1587 h 1554162"/>
              <a:gd name="connsiteX4" fmla="*/ 406400 w 1963738"/>
              <a:gd name="connsiteY4" fmla="*/ 420687 h 1554162"/>
              <a:gd name="connsiteX5" fmla="*/ 63500 w 1963738"/>
              <a:gd name="connsiteY5" fmla="*/ 1287462 h 1554162"/>
              <a:gd name="connsiteX0" fmla="*/ 63500 w 1963738"/>
              <a:gd name="connsiteY0" fmla="*/ 1287462 h 1554162"/>
              <a:gd name="connsiteX1" fmla="*/ 787400 w 1963738"/>
              <a:gd name="connsiteY1" fmla="*/ 1411287 h 1554162"/>
              <a:gd name="connsiteX2" fmla="*/ 1863725 w 1963738"/>
              <a:gd name="connsiteY2" fmla="*/ 430212 h 1554162"/>
              <a:gd name="connsiteX3" fmla="*/ 1387475 w 1963738"/>
              <a:gd name="connsiteY3" fmla="*/ 1587 h 1554162"/>
              <a:gd name="connsiteX4" fmla="*/ 406400 w 1963738"/>
              <a:gd name="connsiteY4" fmla="*/ 420687 h 1554162"/>
              <a:gd name="connsiteX5" fmla="*/ 63500 w 1963738"/>
              <a:gd name="connsiteY5" fmla="*/ 1287462 h 1554162"/>
              <a:gd name="connsiteX0" fmla="*/ 63500 w 1963738"/>
              <a:gd name="connsiteY0" fmla="*/ 1287462 h 1554162"/>
              <a:gd name="connsiteX1" fmla="*/ 787400 w 1963738"/>
              <a:gd name="connsiteY1" fmla="*/ 1411287 h 1554162"/>
              <a:gd name="connsiteX2" fmla="*/ 1863725 w 1963738"/>
              <a:gd name="connsiteY2" fmla="*/ 430212 h 1554162"/>
              <a:gd name="connsiteX3" fmla="*/ 1387475 w 1963738"/>
              <a:gd name="connsiteY3" fmla="*/ 1587 h 1554162"/>
              <a:gd name="connsiteX4" fmla="*/ 406400 w 1963738"/>
              <a:gd name="connsiteY4" fmla="*/ 420687 h 1554162"/>
              <a:gd name="connsiteX5" fmla="*/ 63500 w 1963738"/>
              <a:gd name="connsiteY5" fmla="*/ 1287462 h 1554162"/>
              <a:gd name="connsiteX0" fmla="*/ 41717 w 1963737"/>
              <a:gd name="connsiteY0" fmla="*/ 1287462 h 1689794"/>
              <a:gd name="connsiteX1" fmla="*/ 634920 w 1963737"/>
              <a:gd name="connsiteY1" fmla="*/ 1546919 h 1689794"/>
              <a:gd name="connsiteX2" fmla="*/ 1841942 w 1963737"/>
              <a:gd name="connsiteY2" fmla="*/ 430212 h 1689794"/>
              <a:gd name="connsiteX3" fmla="*/ 1365692 w 1963737"/>
              <a:gd name="connsiteY3" fmla="*/ 1587 h 1689794"/>
              <a:gd name="connsiteX4" fmla="*/ 384617 w 1963737"/>
              <a:gd name="connsiteY4" fmla="*/ 420687 h 1689794"/>
              <a:gd name="connsiteX5" fmla="*/ 41717 w 1963737"/>
              <a:gd name="connsiteY5" fmla="*/ 1287462 h 1689794"/>
              <a:gd name="connsiteX0" fmla="*/ 41717 w 1860992"/>
              <a:gd name="connsiteY0" fmla="*/ 1287462 h 1689794"/>
              <a:gd name="connsiteX1" fmla="*/ 634920 w 1860992"/>
              <a:gd name="connsiteY1" fmla="*/ 1546919 h 1689794"/>
              <a:gd name="connsiteX2" fmla="*/ 1479991 w 1860992"/>
              <a:gd name="connsiteY2" fmla="*/ 896937 h 1689794"/>
              <a:gd name="connsiteX3" fmla="*/ 1841942 w 1860992"/>
              <a:gd name="connsiteY3" fmla="*/ 430212 h 1689794"/>
              <a:gd name="connsiteX4" fmla="*/ 1365692 w 1860992"/>
              <a:gd name="connsiteY4" fmla="*/ 1587 h 1689794"/>
              <a:gd name="connsiteX5" fmla="*/ 384617 w 1860992"/>
              <a:gd name="connsiteY5" fmla="*/ 420687 h 1689794"/>
              <a:gd name="connsiteX6" fmla="*/ 41717 w 1860992"/>
              <a:gd name="connsiteY6" fmla="*/ 1287462 h 1689794"/>
              <a:gd name="connsiteX0" fmla="*/ 41717 w 1843724"/>
              <a:gd name="connsiteY0" fmla="*/ 1287462 h 1689794"/>
              <a:gd name="connsiteX1" fmla="*/ 634920 w 1843724"/>
              <a:gd name="connsiteY1" fmla="*/ 1546919 h 1689794"/>
              <a:gd name="connsiteX2" fmla="*/ 1355000 w 1843724"/>
              <a:gd name="connsiteY2" fmla="*/ 466799 h 1689794"/>
              <a:gd name="connsiteX3" fmla="*/ 1841942 w 1843724"/>
              <a:gd name="connsiteY3" fmla="*/ 430212 h 1689794"/>
              <a:gd name="connsiteX4" fmla="*/ 1365692 w 1843724"/>
              <a:gd name="connsiteY4" fmla="*/ 1587 h 1689794"/>
              <a:gd name="connsiteX5" fmla="*/ 384617 w 1843724"/>
              <a:gd name="connsiteY5" fmla="*/ 420687 h 1689794"/>
              <a:gd name="connsiteX6" fmla="*/ 41717 w 1843724"/>
              <a:gd name="connsiteY6" fmla="*/ 1287462 h 1689794"/>
              <a:gd name="connsiteX0" fmla="*/ 41717 w 1843724"/>
              <a:gd name="connsiteY0" fmla="*/ 1287462 h 1689794"/>
              <a:gd name="connsiteX1" fmla="*/ 634920 w 1843724"/>
              <a:gd name="connsiteY1" fmla="*/ 1546919 h 1689794"/>
              <a:gd name="connsiteX2" fmla="*/ 1355000 w 1843724"/>
              <a:gd name="connsiteY2" fmla="*/ 466799 h 1689794"/>
              <a:gd name="connsiteX3" fmla="*/ 1841942 w 1843724"/>
              <a:gd name="connsiteY3" fmla="*/ 430212 h 1689794"/>
              <a:gd name="connsiteX4" fmla="*/ 1365692 w 1843724"/>
              <a:gd name="connsiteY4" fmla="*/ 1587 h 1689794"/>
              <a:gd name="connsiteX5" fmla="*/ 384617 w 1843724"/>
              <a:gd name="connsiteY5" fmla="*/ 420687 h 1689794"/>
              <a:gd name="connsiteX6" fmla="*/ 41717 w 1843724"/>
              <a:gd name="connsiteY6" fmla="*/ 1287462 h 1689794"/>
              <a:gd name="connsiteX0" fmla="*/ 41717 w 1855725"/>
              <a:gd name="connsiteY0" fmla="*/ 1287462 h 1689794"/>
              <a:gd name="connsiteX1" fmla="*/ 634920 w 1855725"/>
              <a:gd name="connsiteY1" fmla="*/ 1546919 h 1689794"/>
              <a:gd name="connsiteX2" fmla="*/ 1282992 w 1855725"/>
              <a:gd name="connsiteY2" fmla="*/ 322783 h 1689794"/>
              <a:gd name="connsiteX3" fmla="*/ 1841942 w 1855725"/>
              <a:gd name="connsiteY3" fmla="*/ 430212 h 1689794"/>
              <a:gd name="connsiteX4" fmla="*/ 1365692 w 1855725"/>
              <a:gd name="connsiteY4" fmla="*/ 1587 h 1689794"/>
              <a:gd name="connsiteX5" fmla="*/ 384617 w 1855725"/>
              <a:gd name="connsiteY5" fmla="*/ 420687 h 1689794"/>
              <a:gd name="connsiteX6" fmla="*/ 41717 w 1855725"/>
              <a:gd name="connsiteY6" fmla="*/ 1287462 h 1689794"/>
              <a:gd name="connsiteX0" fmla="*/ 41717 w 1876164"/>
              <a:gd name="connsiteY0" fmla="*/ 1287462 h 1689794"/>
              <a:gd name="connsiteX1" fmla="*/ 634920 w 1876164"/>
              <a:gd name="connsiteY1" fmla="*/ 1546919 h 1689794"/>
              <a:gd name="connsiteX2" fmla="*/ 1571024 w 1876164"/>
              <a:gd name="connsiteY2" fmla="*/ 538807 h 1689794"/>
              <a:gd name="connsiteX3" fmla="*/ 1841942 w 1876164"/>
              <a:gd name="connsiteY3" fmla="*/ 430212 h 1689794"/>
              <a:gd name="connsiteX4" fmla="*/ 1365692 w 1876164"/>
              <a:gd name="connsiteY4" fmla="*/ 1587 h 1689794"/>
              <a:gd name="connsiteX5" fmla="*/ 384617 w 1876164"/>
              <a:gd name="connsiteY5" fmla="*/ 420687 h 1689794"/>
              <a:gd name="connsiteX6" fmla="*/ 41717 w 1876164"/>
              <a:gd name="connsiteY6" fmla="*/ 1287462 h 1689794"/>
              <a:gd name="connsiteX0" fmla="*/ 53718 w 1888165"/>
              <a:gd name="connsiteY0" fmla="*/ 1287462 h 1761802"/>
              <a:gd name="connsiteX1" fmla="*/ 718928 w 1888165"/>
              <a:gd name="connsiteY1" fmla="*/ 1618927 h 1761802"/>
              <a:gd name="connsiteX2" fmla="*/ 1583025 w 1888165"/>
              <a:gd name="connsiteY2" fmla="*/ 538807 h 1761802"/>
              <a:gd name="connsiteX3" fmla="*/ 1853943 w 1888165"/>
              <a:gd name="connsiteY3" fmla="*/ 430212 h 1761802"/>
              <a:gd name="connsiteX4" fmla="*/ 1377693 w 1888165"/>
              <a:gd name="connsiteY4" fmla="*/ 1587 h 1761802"/>
              <a:gd name="connsiteX5" fmla="*/ 396618 w 1888165"/>
              <a:gd name="connsiteY5" fmla="*/ 420687 h 1761802"/>
              <a:gd name="connsiteX6" fmla="*/ 53718 w 1888165"/>
              <a:gd name="connsiteY6" fmla="*/ 1287462 h 1761802"/>
              <a:gd name="connsiteX0" fmla="*/ 53718 w 1888165"/>
              <a:gd name="connsiteY0" fmla="*/ 1287462 h 1761802"/>
              <a:gd name="connsiteX1" fmla="*/ 718928 w 1888165"/>
              <a:gd name="connsiteY1" fmla="*/ 1618927 h 1761802"/>
              <a:gd name="connsiteX2" fmla="*/ 1583025 w 1888165"/>
              <a:gd name="connsiteY2" fmla="*/ 538807 h 1761802"/>
              <a:gd name="connsiteX3" fmla="*/ 1853943 w 1888165"/>
              <a:gd name="connsiteY3" fmla="*/ 430212 h 1761802"/>
              <a:gd name="connsiteX4" fmla="*/ 1377693 w 1888165"/>
              <a:gd name="connsiteY4" fmla="*/ 1587 h 1761802"/>
              <a:gd name="connsiteX5" fmla="*/ 396618 w 1888165"/>
              <a:gd name="connsiteY5" fmla="*/ 420687 h 1761802"/>
              <a:gd name="connsiteX6" fmla="*/ 53718 w 1888165"/>
              <a:gd name="connsiteY6" fmla="*/ 1287462 h 1761802"/>
              <a:gd name="connsiteX0" fmla="*/ 53718 w 1888165"/>
              <a:gd name="connsiteY0" fmla="*/ 1287462 h 1706006"/>
              <a:gd name="connsiteX1" fmla="*/ 718928 w 1888165"/>
              <a:gd name="connsiteY1" fmla="*/ 1618927 h 1706006"/>
              <a:gd name="connsiteX2" fmla="*/ 1583025 w 1888165"/>
              <a:gd name="connsiteY2" fmla="*/ 538807 h 1706006"/>
              <a:gd name="connsiteX3" fmla="*/ 1853943 w 1888165"/>
              <a:gd name="connsiteY3" fmla="*/ 430212 h 1706006"/>
              <a:gd name="connsiteX4" fmla="*/ 1377693 w 1888165"/>
              <a:gd name="connsiteY4" fmla="*/ 1587 h 1706006"/>
              <a:gd name="connsiteX5" fmla="*/ 396618 w 1888165"/>
              <a:gd name="connsiteY5" fmla="*/ 420687 h 1706006"/>
              <a:gd name="connsiteX6" fmla="*/ 53718 w 1888165"/>
              <a:gd name="connsiteY6" fmla="*/ 1287462 h 1706006"/>
              <a:gd name="connsiteX0" fmla="*/ 53718 w 1888165"/>
              <a:gd name="connsiteY0" fmla="*/ 1287462 h 1618927"/>
              <a:gd name="connsiteX1" fmla="*/ 718928 w 1888165"/>
              <a:gd name="connsiteY1" fmla="*/ 1618927 h 1618927"/>
              <a:gd name="connsiteX2" fmla="*/ 1583025 w 1888165"/>
              <a:gd name="connsiteY2" fmla="*/ 538807 h 1618927"/>
              <a:gd name="connsiteX3" fmla="*/ 1853943 w 1888165"/>
              <a:gd name="connsiteY3" fmla="*/ 430212 h 1618927"/>
              <a:gd name="connsiteX4" fmla="*/ 1377693 w 1888165"/>
              <a:gd name="connsiteY4" fmla="*/ 1587 h 1618927"/>
              <a:gd name="connsiteX5" fmla="*/ 396618 w 1888165"/>
              <a:gd name="connsiteY5" fmla="*/ 420687 h 1618927"/>
              <a:gd name="connsiteX6" fmla="*/ 53718 w 1888165"/>
              <a:gd name="connsiteY6" fmla="*/ 1287462 h 1618927"/>
              <a:gd name="connsiteX0" fmla="*/ 5223 w 1839670"/>
              <a:gd name="connsiteY0" fmla="*/ 1287462 h 1780287"/>
              <a:gd name="connsiteX1" fmla="*/ 379464 w 1839670"/>
              <a:gd name="connsiteY1" fmla="*/ 1506969 h 1780287"/>
              <a:gd name="connsiteX2" fmla="*/ 670433 w 1839670"/>
              <a:gd name="connsiteY2" fmla="*/ 1618927 h 1780287"/>
              <a:gd name="connsiteX3" fmla="*/ 1534530 w 1839670"/>
              <a:gd name="connsiteY3" fmla="*/ 538807 h 1780287"/>
              <a:gd name="connsiteX4" fmla="*/ 1805448 w 1839670"/>
              <a:gd name="connsiteY4" fmla="*/ 430212 h 1780287"/>
              <a:gd name="connsiteX5" fmla="*/ 1329198 w 1839670"/>
              <a:gd name="connsiteY5" fmla="*/ 1587 h 1780287"/>
              <a:gd name="connsiteX6" fmla="*/ 348123 w 1839670"/>
              <a:gd name="connsiteY6" fmla="*/ 420687 h 1780287"/>
              <a:gd name="connsiteX7" fmla="*/ 5223 w 1839670"/>
              <a:gd name="connsiteY7" fmla="*/ 1287462 h 1780287"/>
              <a:gd name="connsiteX0" fmla="*/ 500 w 1834947"/>
              <a:gd name="connsiteY0" fmla="*/ 1287462 h 1780287"/>
              <a:gd name="connsiteX1" fmla="*/ 346402 w 1834947"/>
              <a:gd name="connsiteY1" fmla="*/ 1405350 h 1780287"/>
              <a:gd name="connsiteX2" fmla="*/ 665710 w 1834947"/>
              <a:gd name="connsiteY2" fmla="*/ 1618927 h 1780287"/>
              <a:gd name="connsiteX3" fmla="*/ 1529807 w 1834947"/>
              <a:gd name="connsiteY3" fmla="*/ 538807 h 1780287"/>
              <a:gd name="connsiteX4" fmla="*/ 1800725 w 1834947"/>
              <a:gd name="connsiteY4" fmla="*/ 430212 h 1780287"/>
              <a:gd name="connsiteX5" fmla="*/ 1324475 w 1834947"/>
              <a:gd name="connsiteY5" fmla="*/ 1587 h 1780287"/>
              <a:gd name="connsiteX6" fmla="*/ 343400 w 1834947"/>
              <a:gd name="connsiteY6" fmla="*/ 420687 h 1780287"/>
              <a:gd name="connsiteX7" fmla="*/ 500 w 1834947"/>
              <a:gd name="connsiteY7" fmla="*/ 1287462 h 1780287"/>
              <a:gd name="connsiteX0" fmla="*/ 500 w 1834947"/>
              <a:gd name="connsiteY0" fmla="*/ 1287462 h 1780287"/>
              <a:gd name="connsiteX1" fmla="*/ 346402 w 1834947"/>
              <a:gd name="connsiteY1" fmla="*/ 1405350 h 1780287"/>
              <a:gd name="connsiteX2" fmla="*/ 665710 w 1834947"/>
              <a:gd name="connsiteY2" fmla="*/ 1618927 h 1780287"/>
              <a:gd name="connsiteX3" fmla="*/ 1529807 w 1834947"/>
              <a:gd name="connsiteY3" fmla="*/ 538807 h 1780287"/>
              <a:gd name="connsiteX4" fmla="*/ 1800725 w 1834947"/>
              <a:gd name="connsiteY4" fmla="*/ 430212 h 1780287"/>
              <a:gd name="connsiteX5" fmla="*/ 1324475 w 1834947"/>
              <a:gd name="connsiteY5" fmla="*/ 1587 h 1780287"/>
              <a:gd name="connsiteX6" fmla="*/ 343400 w 1834947"/>
              <a:gd name="connsiteY6" fmla="*/ 420687 h 1780287"/>
              <a:gd name="connsiteX7" fmla="*/ 500 w 1834947"/>
              <a:gd name="connsiteY7" fmla="*/ 1287462 h 1780287"/>
              <a:gd name="connsiteX0" fmla="*/ 500 w 1834947"/>
              <a:gd name="connsiteY0" fmla="*/ 1287462 h 1780287"/>
              <a:gd name="connsiteX1" fmla="*/ 346402 w 1834947"/>
              <a:gd name="connsiteY1" fmla="*/ 1405350 h 1780287"/>
              <a:gd name="connsiteX2" fmla="*/ 665710 w 1834947"/>
              <a:gd name="connsiteY2" fmla="*/ 1618927 h 1780287"/>
              <a:gd name="connsiteX3" fmla="*/ 1529807 w 1834947"/>
              <a:gd name="connsiteY3" fmla="*/ 538807 h 1780287"/>
              <a:gd name="connsiteX4" fmla="*/ 1800725 w 1834947"/>
              <a:gd name="connsiteY4" fmla="*/ 430212 h 1780287"/>
              <a:gd name="connsiteX5" fmla="*/ 1324475 w 1834947"/>
              <a:gd name="connsiteY5" fmla="*/ 1587 h 1780287"/>
              <a:gd name="connsiteX6" fmla="*/ 343400 w 1834947"/>
              <a:gd name="connsiteY6" fmla="*/ 420687 h 1780287"/>
              <a:gd name="connsiteX7" fmla="*/ 500 w 1834947"/>
              <a:gd name="connsiteY7" fmla="*/ 1287462 h 1780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34947" h="1780287">
                <a:moveTo>
                  <a:pt x="500" y="1287462"/>
                </a:moveTo>
                <a:cubicBezTo>
                  <a:pt x="1000" y="1451572"/>
                  <a:pt x="235534" y="1350106"/>
                  <a:pt x="346402" y="1405350"/>
                </a:cubicBezTo>
                <a:cubicBezTo>
                  <a:pt x="457270" y="1460594"/>
                  <a:pt x="473199" y="1780287"/>
                  <a:pt x="665710" y="1618927"/>
                </a:cubicBezTo>
                <a:cubicBezTo>
                  <a:pt x="905422" y="1553840"/>
                  <a:pt x="1238695" y="627021"/>
                  <a:pt x="1529807" y="538807"/>
                </a:cubicBezTo>
                <a:cubicBezTo>
                  <a:pt x="1820919" y="450593"/>
                  <a:pt x="1834947" y="519749"/>
                  <a:pt x="1800725" y="430212"/>
                </a:cubicBezTo>
                <a:cubicBezTo>
                  <a:pt x="1766503" y="340675"/>
                  <a:pt x="1567362" y="3174"/>
                  <a:pt x="1324475" y="1587"/>
                </a:cubicBezTo>
                <a:cubicBezTo>
                  <a:pt x="1081588" y="0"/>
                  <a:pt x="564063" y="206375"/>
                  <a:pt x="343400" y="420687"/>
                </a:cubicBezTo>
                <a:cubicBezTo>
                  <a:pt x="122738" y="635000"/>
                  <a:pt x="0" y="1123352"/>
                  <a:pt x="500" y="1287462"/>
                </a:cubicBezTo>
                <a:close/>
              </a:path>
            </a:pathLst>
          </a:custGeom>
          <a:gradFill flip="none" rotWithShape="1">
            <a:gsLst>
              <a:gs pos="74000">
                <a:sysClr val="window" lastClr="FFFFFF">
                  <a:alpha val="19000"/>
                </a:sysClr>
              </a:gs>
              <a:gs pos="50000">
                <a:sysClr val="window" lastClr="FFFFFF">
                  <a:alpha val="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circle">
              <a:fillToRect l="100000" t="100000"/>
            </a:path>
            <a:tileRect r="-100000" b="-100000"/>
          </a:gra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ko-KR" altLang="en-US" sz="1800" kern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24" name="자유형 23"/>
          <p:cNvSpPr/>
          <p:nvPr/>
        </p:nvSpPr>
        <p:spPr bwMode="auto">
          <a:xfrm rot="5839189">
            <a:off x="6684546" y="3640668"/>
            <a:ext cx="606011" cy="450049"/>
          </a:xfrm>
          <a:custGeom>
            <a:avLst/>
            <a:gdLst>
              <a:gd name="connsiteX0" fmla="*/ 0 w 2171700"/>
              <a:gd name="connsiteY0" fmla="*/ 1038225 h 1914525"/>
              <a:gd name="connsiteX1" fmla="*/ 390525 w 2171700"/>
              <a:gd name="connsiteY1" fmla="*/ 1571625 h 1914525"/>
              <a:gd name="connsiteX2" fmla="*/ 819150 w 2171700"/>
              <a:gd name="connsiteY2" fmla="*/ 1914525 h 1914525"/>
              <a:gd name="connsiteX3" fmla="*/ 1409700 w 2171700"/>
              <a:gd name="connsiteY3" fmla="*/ 1771650 h 1914525"/>
              <a:gd name="connsiteX4" fmla="*/ 1876425 w 2171700"/>
              <a:gd name="connsiteY4" fmla="*/ 1371600 h 1914525"/>
              <a:gd name="connsiteX5" fmla="*/ 2171700 w 2171700"/>
              <a:gd name="connsiteY5" fmla="*/ 752475 h 1914525"/>
              <a:gd name="connsiteX6" fmla="*/ 2105025 w 2171700"/>
              <a:gd name="connsiteY6" fmla="*/ 0 h 1914525"/>
              <a:gd name="connsiteX7" fmla="*/ 1990725 w 2171700"/>
              <a:gd name="connsiteY7" fmla="*/ 209550 h 1914525"/>
              <a:gd name="connsiteX8" fmla="*/ 1733550 w 2171700"/>
              <a:gd name="connsiteY8" fmla="*/ 514350 h 1914525"/>
              <a:gd name="connsiteX9" fmla="*/ 1428750 w 2171700"/>
              <a:gd name="connsiteY9" fmla="*/ 533400 h 1914525"/>
              <a:gd name="connsiteX10" fmla="*/ 790575 w 2171700"/>
              <a:gd name="connsiteY10" fmla="*/ 942975 h 1914525"/>
              <a:gd name="connsiteX11" fmla="*/ 209550 w 2171700"/>
              <a:gd name="connsiteY11" fmla="*/ 1047750 h 1914525"/>
              <a:gd name="connsiteX12" fmla="*/ 0 w 2171700"/>
              <a:gd name="connsiteY12" fmla="*/ 1038225 h 1914525"/>
              <a:gd name="connsiteX0" fmla="*/ 30162 w 2201862"/>
              <a:gd name="connsiteY0" fmla="*/ 1038225 h 1914525"/>
              <a:gd name="connsiteX1" fmla="*/ 420687 w 2201862"/>
              <a:gd name="connsiteY1" fmla="*/ 1571625 h 1914525"/>
              <a:gd name="connsiteX2" fmla="*/ 849312 w 2201862"/>
              <a:gd name="connsiteY2" fmla="*/ 1914525 h 1914525"/>
              <a:gd name="connsiteX3" fmla="*/ 1439862 w 2201862"/>
              <a:gd name="connsiteY3" fmla="*/ 1771650 h 1914525"/>
              <a:gd name="connsiteX4" fmla="*/ 1906587 w 2201862"/>
              <a:gd name="connsiteY4" fmla="*/ 1371600 h 1914525"/>
              <a:gd name="connsiteX5" fmla="*/ 2201862 w 2201862"/>
              <a:gd name="connsiteY5" fmla="*/ 752475 h 1914525"/>
              <a:gd name="connsiteX6" fmla="*/ 2135187 w 2201862"/>
              <a:gd name="connsiteY6" fmla="*/ 0 h 1914525"/>
              <a:gd name="connsiteX7" fmla="*/ 2020887 w 2201862"/>
              <a:gd name="connsiteY7" fmla="*/ 209550 h 1914525"/>
              <a:gd name="connsiteX8" fmla="*/ 1763712 w 2201862"/>
              <a:gd name="connsiteY8" fmla="*/ 514350 h 1914525"/>
              <a:gd name="connsiteX9" fmla="*/ 1458912 w 2201862"/>
              <a:gd name="connsiteY9" fmla="*/ 533400 h 1914525"/>
              <a:gd name="connsiteX10" fmla="*/ 820737 w 2201862"/>
              <a:gd name="connsiteY10" fmla="*/ 942975 h 1914525"/>
              <a:gd name="connsiteX11" fmla="*/ 239712 w 2201862"/>
              <a:gd name="connsiteY11" fmla="*/ 1047750 h 1914525"/>
              <a:gd name="connsiteX12" fmla="*/ 30162 w 2201862"/>
              <a:gd name="connsiteY12" fmla="*/ 1038225 h 1914525"/>
              <a:gd name="connsiteX0" fmla="*/ 30162 w 2201862"/>
              <a:gd name="connsiteY0" fmla="*/ 1038225 h 1914525"/>
              <a:gd name="connsiteX1" fmla="*/ 420687 w 2201862"/>
              <a:gd name="connsiteY1" fmla="*/ 1571625 h 1914525"/>
              <a:gd name="connsiteX2" fmla="*/ 849312 w 2201862"/>
              <a:gd name="connsiteY2" fmla="*/ 1914525 h 1914525"/>
              <a:gd name="connsiteX3" fmla="*/ 1439862 w 2201862"/>
              <a:gd name="connsiteY3" fmla="*/ 1771650 h 1914525"/>
              <a:gd name="connsiteX4" fmla="*/ 1906587 w 2201862"/>
              <a:gd name="connsiteY4" fmla="*/ 1371600 h 1914525"/>
              <a:gd name="connsiteX5" fmla="*/ 2201862 w 2201862"/>
              <a:gd name="connsiteY5" fmla="*/ 752475 h 1914525"/>
              <a:gd name="connsiteX6" fmla="*/ 2135187 w 2201862"/>
              <a:gd name="connsiteY6" fmla="*/ 0 h 1914525"/>
              <a:gd name="connsiteX7" fmla="*/ 2020887 w 2201862"/>
              <a:gd name="connsiteY7" fmla="*/ 209550 h 1914525"/>
              <a:gd name="connsiteX8" fmla="*/ 1763712 w 2201862"/>
              <a:gd name="connsiteY8" fmla="*/ 514350 h 1914525"/>
              <a:gd name="connsiteX9" fmla="*/ 1458912 w 2201862"/>
              <a:gd name="connsiteY9" fmla="*/ 533400 h 1914525"/>
              <a:gd name="connsiteX10" fmla="*/ 820737 w 2201862"/>
              <a:gd name="connsiteY10" fmla="*/ 942975 h 1914525"/>
              <a:gd name="connsiteX11" fmla="*/ 239712 w 2201862"/>
              <a:gd name="connsiteY11" fmla="*/ 1047750 h 1914525"/>
              <a:gd name="connsiteX12" fmla="*/ 30162 w 2201862"/>
              <a:gd name="connsiteY12" fmla="*/ 1038225 h 1914525"/>
              <a:gd name="connsiteX0" fmla="*/ 30162 w 2201862"/>
              <a:gd name="connsiteY0" fmla="*/ 1038225 h 1914525"/>
              <a:gd name="connsiteX1" fmla="*/ 420687 w 2201862"/>
              <a:gd name="connsiteY1" fmla="*/ 1571625 h 1914525"/>
              <a:gd name="connsiteX2" fmla="*/ 849312 w 2201862"/>
              <a:gd name="connsiteY2" fmla="*/ 1914525 h 1914525"/>
              <a:gd name="connsiteX3" fmla="*/ 1439862 w 2201862"/>
              <a:gd name="connsiteY3" fmla="*/ 1771650 h 1914525"/>
              <a:gd name="connsiteX4" fmla="*/ 1906587 w 2201862"/>
              <a:gd name="connsiteY4" fmla="*/ 1371600 h 1914525"/>
              <a:gd name="connsiteX5" fmla="*/ 2201862 w 2201862"/>
              <a:gd name="connsiteY5" fmla="*/ 752475 h 1914525"/>
              <a:gd name="connsiteX6" fmla="*/ 2135187 w 2201862"/>
              <a:gd name="connsiteY6" fmla="*/ 0 h 1914525"/>
              <a:gd name="connsiteX7" fmla="*/ 2020887 w 2201862"/>
              <a:gd name="connsiteY7" fmla="*/ 209550 h 1914525"/>
              <a:gd name="connsiteX8" fmla="*/ 1763712 w 2201862"/>
              <a:gd name="connsiteY8" fmla="*/ 514350 h 1914525"/>
              <a:gd name="connsiteX9" fmla="*/ 1458912 w 2201862"/>
              <a:gd name="connsiteY9" fmla="*/ 533400 h 1914525"/>
              <a:gd name="connsiteX10" fmla="*/ 820737 w 2201862"/>
              <a:gd name="connsiteY10" fmla="*/ 942975 h 1914525"/>
              <a:gd name="connsiteX11" fmla="*/ 239712 w 2201862"/>
              <a:gd name="connsiteY11" fmla="*/ 1047750 h 1914525"/>
              <a:gd name="connsiteX12" fmla="*/ 30162 w 2201862"/>
              <a:gd name="connsiteY12" fmla="*/ 1038225 h 1914525"/>
              <a:gd name="connsiteX0" fmla="*/ 30162 w 2201862"/>
              <a:gd name="connsiteY0" fmla="*/ 1038225 h 1914525"/>
              <a:gd name="connsiteX1" fmla="*/ 420687 w 2201862"/>
              <a:gd name="connsiteY1" fmla="*/ 1571625 h 1914525"/>
              <a:gd name="connsiteX2" fmla="*/ 849312 w 2201862"/>
              <a:gd name="connsiteY2" fmla="*/ 1914525 h 1914525"/>
              <a:gd name="connsiteX3" fmla="*/ 1439862 w 2201862"/>
              <a:gd name="connsiteY3" fmla="*/ 1771650 h 1914525"/>
              <a:gd name="connsiteX4" fmla="*/ 1906587 w 2201862"/>
              <a:gd name="connsiteY4" fmla="*/ 1371600 h 1914525"/>
              <a:gd name="connsiteX5" fmla="*/ 2201862 w 2201862"/>
              <a:gd name="connsiteY5" fmla="*/ 752475 h 1914525"/>
              <a:gd name="connsiteX6" fmla="*/ 2135187 w 2201862"/>
              <a:gd name="connsiteY6" fmla="*/ 0 h 1914525"/>
              <a:gd name="connsiteX7" fmla="*/ 2020887 w 2201862"/>
              <a:gd name="connsiteY7" fmla="*/ 209550 h 1914525"/>
              <a:gd name="connsiteX8" fmla="*/ 1763712 w 2201862"/>
              <a:gd name="connsiteY8" fmla="*/ 514350 h 1914525"/>
              <a:gd name="connsiteX9" fmla="*/ 1458912 w 2201862"/>
              <a:gd name="connsiteY9" fmla="*/ 533400 h 1914525"/>
              <a:gd name="connsiteX10" fmla="*/ 820737 w 2201862"/>
              <a:gd name="connsiteY10" fmla="*/ 942975 h 1914525"/>
              <a:gd name="connsiteX11" fmla="*/ 239712 w 2201862"/>
              <a:gd name="connsiteY11" fmla="*/ 1047750 h 1914525"/>
              <a:gd name="connsiteX12" fmla="*/ 30162 w 2201862"/>
              <a:gd name="connsiteY12" fmla="*/ 1038225 h 1914525"/>
              <a:gd name="connsiteX0" fmla="*/ 30162 w 2201862"/>
              <a:gd name="connsiteY0" fmla="*/ 1128712 h 2005012"/>
              <a:gd name="connsiteX1" fmla="*/ 420687 w 2201862"/>
              <a:gd name="connsiteY1" fmla="*/ 1662112 h 2005012"/>
              <a:gd name="connsiteX2" fmla="*/ 849312 w 2201862"/>
              <a:gd name="connsiteY2" fmla="*/ 2005012 h 2005012"/>
              <a:gd name="connsiteX3" fmla="*/ 1439862 w 2201862"/>
              <a:gd name="connsiteY3" fmla="*/ 1862137 h 2005012"/>
              <a:gd name="connsiteX4" fmla="*/ 1906587 w 2201862"/>
              <a:gd name="connsiteY4" fmla="*/ 1462087 h 2005012"/>
              <a:gd name="connsiteX5" fmla="*/ 2201862 w 2201862"/>
              <a:gd name="connsiteY5" fmla="*/ 842962 h 2005012"/>
              <a:gd name="connsiteX6" fmla="*/ 2135187 w 2201862"/>
              <a:gd name="connsiteY6" fmla="*/ 90487 h 2005012"/>
              <a:gd name="connsiteX7" fmla="*/ 2020887 w 2201862"/>
              <a:gd name="connsiteY7" fmla="*/ 300037 h 2005012"/>
              <a:gd name="connsiteX8" fmla="*/ 1763712 w 2201862"/>
              <a:gd name="connsiteY8" fmla="*/ 604837 h 2005012"/>
              <a:gd name="connsiteX9" fmla="*/ 1458912 w 2201862"/>
              <a:gd name="connsiteY9" fmla="*/ 623887 h 2005012"/>
              <a:gd name="connsiteX10" fmla="*/ 820737 w 2201862"/>
              <a:gd name="connsiteY10" fmla="*/ 1033462 h 2005012"/>
              <a:gd name="connsiteX11" fmla="*/ 239712 w 2201862"/>
              <a:gd name="connsiteY11" fmla="*/ 1138237 h 2005012"/>
              <a:gd name="connsiteX12" fmla="*/ 30162 w 2201862"/>
              <a:gd name="connsiteY12" fmla="*/ 1128712 h 2005012"/>
              <a:gd name="connsiteX0" fmla="*/ 30162 w 2239962"/>
              <a:gd name="connsiteY0" fmla="*/ 1128712 h 2005012"/>
              <a:gd name="connsiteX1" fmla="*/ 420687 w 2239962"/>
              <a:gd name="connsiteY1" fmla="*/ 1662112 h 2005012"/>
              <a:gd name="connsiteX2" fmla="*/ 849312 w 2239962"/>
              <a:gd name="connsiteY2" fmla="*/ 2005012 h 2005012"/>
              <a:gd name="connsiteX3" fmla="*/ 1439862 w 2239962"/>
              <a:gd name="connsiteY3" fmla="*/ 1862137 h 2005012"/>
              <a:gd name="connsiteX4" fmla="*/ 1906587 w 2239962"/>
              <a:gd name="connsiteY4" fmla="*/ 1462087 h 2005012"/>
              <a:gd name="connsiteX5" fmla="*/ 2201862 w 2239962"/>
              <a:gd name="connsiteY5" fmla="*/ 842962 h 2005012"/>
              <a:gd name="connsiteX6" fmla="*/ 2135187 w 2239962"/>
              <a:gd name="connsiteY6" fmla="*/ 90487 h 2005012"/>
              <a:gd name="connsiteX7" fmla="*/ 2020887 w 2239962"/>
              <a:gd name="connsiteY7" fmla="*/ 300037 h 2005012"/>
              <a:gd name="connsiteX8" fmla="*/ 1763712 w 2239962"/>
              <a:gd name="connsiteY8" fmla="*/ 604837 h 2005012"/>
              <a:gd name="connsiteX9" fmla="*/ 1458912 w 2239962"/>
              <a:gd name="connsiteY9" fmla="*/ 623887 h 2005012"/>
              <a:gd name="connsiteX10" fmla="*/ 820737 w 2239962"/>
              <a:gd name="connsiteY10" fmla="*/ 1033462 h 2005012"/>
              <a:gd name="connsiteX11" fmla="*/ 239712 w 2239962"/>
              <a:gd name="connsiteY11" fmla="*/ 1138237 h 2005012"/>
              <a:gd name="connsiteX12" fmla="*/ 30162 w 2239962"/>
              <a:gd name="connsiteY12" fmla="*/ 1128712 h 2005012"/>
              <a:gd name="connsiteX0" fmla="*/ 30162 w 2239962"/>
              <a:gd name="connsiteY0" fmla="*/ 1128712 h 2005012"/>
              <a:gd name="connsiteX1" fmla="*/ 420687 w 2239962"/>
              <a:gd name="connsiteY1" fmla="*/ 1662112 h 2005012"/>
              <a:gd name="connsiteX2" fmla="*/ 849312 w 2239962"/>
              <a:gd name="connsiteY2" fmla="*/ 2005012 h 2005012"/>
              <a:gd name="connsiteX3" fmla="*/ 1439862 w 2239962"/>
              <a:gd name="connsiteY3" fmla="*/ 1862137 h 2005012"/>
              <a:gd name="connsiteX4" fmla="*/ 1906587 w 2239962"/>
              <a:gd name="connsiteY4" fmla="*/ 1462087 h 2005012"/>
              <a:gd name="connsiteX5" fmla="*/ 2201862 w 2239962"/>
              <a:gd name="connsiteY5" fmla="*/ 842962 h 2005012"/>
              <a:gd name="connsiteX6" fmla="*/ 2135187 w 2239962"/>
              <a:gd name="connsiteY6" fmla="*/ 90487 h 2005012"/>
              <a:gd name="connsiteX7" fmla="*/ 2020887 w 2239962"/>
              <a:gd name="connsiteY7" fmla="*/ 300037 h 2005012"/>
              <a:gd name="connsiteX8" fmla="*/ 1763712 w 2239962"/>
              <a:gd name="connsiteY8" fmla="*/ 604837 h 2005012"/>
              <a:gd name="connsiteX9" fmla="*/ 1458912 w 2239962"/>
              <a:gd name="connsiteY9" fmla="*/ 623887 h 2005012"/>
              <a:gd name="connsiteX10" fmla="*/ 820737 w 2239962"/>
              <a:gd name="connsiteY10" fmla="*/ 1033462 h 2005012"/>
              <a:gd name="connsiteX11" fmla="*/ 239712 w 2239962"/>
              <a:gd name="connsiteY11" fmla="*/ 1138237 h 2005012"/>
              <a:gd name="connsiteX12" fmla="*/ 30162 w 2239962"/>
              <a:gd name="connsiteY12" fmla="*/ 1128712 h 2005012"/>
              <a:gd name="connsiteX0" fmla="*/ 30162 w 2239962"/>
              <a:gd name="connsiteY0" fmla="*/ 1128712 h 2038350"/>
              <a:gd name="connsiteX1" fmla="*/ 420687 w 2239962"/>
              <a:gd name="connsiteY1" fmla="*/ 1662112 h 2038350"/>
              <a:gd name="connsiteX2" fmla="*/ 849312 w 2239962"/>
              <a:gd name="connsiteY2" fmla="*/ 2005012 h 2038350"/>
              <a:gd name="connsiteX3" fmla="*/ 1439862 w 2239962"/>
              <a:gd name="connsiteY3" fmla="*/ 1862137 h 2038350"/>
              <a:gd name="connsiteX4" fmla="*/ 1906587 w 2239962"/>
              <a:gd name="connsiteY4" fmla="*/ 1462087 h 2038350"/>
              <a:gd name="connsiteX5" fmla="*/ 2201862 w 2239962"/>
              <a:gd name="connsiteY5" fmla="*/ 842962 h 2038350"/>
              <a:gd name="connsiteX6" fmla="*/ 2135187 w 2239962"/>
              <a:gd name="connsiteY6" fmla="*/ 90487 h 2038350"/>
              <a:gd name="connsiteX7" fmla="*/ 2020887 w 2239962"/>
              <a:gd name="connsiteY7" fmla="*/ 300037 h 2038350"/>
              <a:gd name="connsiteX8" fmla="*/ 1763712 w 2239962"/>
              <a:gd name="connsiteY8" fmla="*/ 604837 h 2038350"/>
              <a:gd name="connsiteX9" fmla="*/ 1458912 w 2239962"/>
              <a:gd name="connsiteY9" fmla="*/ 623887 h 2038350"/>
              <a:gd name="connsiteX10" fmla="*/ 820737 w 2239962"/>
              <a:gd name="connsiteY10" fmla="*/ 1033462 h 2038350"/>
              <a:gd name="connsiteX11" fmla="*/ 239712 w 2239962"/>
              <a:gd name="connsiteY11" fmla="*/ 1138237 h 2038350"/>
              <a:gd name="connsiteX12" fmla="*/ 30162 w 2239962"/>
              <a:gd name="connsiteY12" fmla="*/ 1128712 h 2038350"/>
              <a:gd name="connsiteX0" fmla="*/ 30162 w 2239962"/>
              <a:gd name="connsiteY0" fmla="*/ 1128712 h 2038350"/>
              <a:gd name="connsiteX1" fmla="*/ 420687 w 2239962"/>
              <a:gd name="connsiteY1" fmla="*/ 1662112 h 2038350"/>
              <a:gd name="connsiteX2" fmla="*/ 849312 w 2239962"/>
              <a:gd name="connsiteY2" fmla="*/ 2005012 h 2038350"/>
              <a:gd name="connsiteX3" fmla="*/ 1439862 w 2239962"/>
              <a:gd name="connsiteY3" fmla="*/ 1862137 h 2038350"/>
              <a:gd name="connsiteX4" fmla="*/ 1906587 w 2239962"/>
              <a:gd name="connsiteY4" fmla="*/ 1462087 h 2038350"/>
              <a:gd name="connsiteX5" fmla="*/ 2201862 w 2239962"/>
              <a:gd name="connsiteY5" fmla="*/ 842962 h 2038350"/>
              <a:gd name="connsiteX6" fmla="*/ 2135187 w 2239962"/>
              <a:gd name="connsiteY6" fmla="*/ 90487 h 2038350"/>
              <a:gd name="connsiteX7" fmla="*/ 2020887 w 2239962"/>
              <a:gd name="connsiteY7" fmla="*/ 300037 h 2038350"/>
              <a:gd name="connsiteX8" fmla="*/ 1763712 w 2239962"/>
              <a:gd name="connsiteY8" fmla="*/ 604837 h 2038350"/>
              <a:gd name="connsiteX9" fmla="*/ 1458912 w 2239962"/>
              <a:gd name="connsiteY9" fmla="*/ 623887 h 2038350"/>
              <a:gd name="connsiteX10" fmla="*/ 820737 w 2239962"/>
              <a:gd name="connsiteY10" fmla="*/ 1033462 h 2038350"/>
              <a:gd name="connsiteX11" fmla="*/ 239712 w 2239962"/>
              <a:gd name="connsiteY11" fmla="*/ 1138237 h 2038350"/>
              <a:gd name="connsiteX12" fmla="*/ 30162 w 2239962"/>
              <a:gd name="connsiteY12" fmla="*/ 1128712 h 2038350"/>
              <a:gd name="connsiteX0" fmla="*/ 30162 w 2239962"/>
              <a:gd name="connsiteY0" fmla="*/ 1128712 h 2038350"/>
              <a:gd name="connsiteX1" fmla="*/ 420687 w 2239962"/>
              <a:gd name="connsiteY1" fmla="*/ 1662112 h 2038350"/>
              <a:gd name="connsiteX2" fmla="*/ 849312 w 2239962"/>
              <a:gd name="connsiteY2" fmla="*/ 2005012 h 2038350"/>
              <a:gd name="connsiteX3" fmla="*/ 1439862 w 2239962"/>
              <a:gd name="connsiteY3" fmla="*/ 1862137 h 2038350"/>
              <a:gd name="connsiteX4" fmla="*/ 1906587 w 2239962"/>
              <a:gd name="connsiteY4" fmla="*/ 1462087 h 2038350"/>
              <a:gd name="connsiteX5" fmla="*/ 2201862 w 2239962"/>
              <a:gd name="connsiteY5" fmla="*/ 842962 h 2038350"/>
              <a:gd name="connsiteX6" fmla="*/ 2135187 w 2239962"/>
              <a:gd name="connsiteY6" fmla="*/ 90487 h 2038350"/>
              <a:gd name="connsiteX7" fmla="*/ 2020887 w 2239962"/>
              <a:gd name="connsiteY7" fmla="*/ 300037 h 2038350"/>
              <a:gd name="connsiteX8" fmla="*/ 1763712 w 2239962"/>
              <a:gd name="connsiteY8" fmla="*/ 604837 h 2038350"/>
              <a:gd name="connsiteX9" fmla="*/ 1458912 w 2239962"/>
              <a:gd name="connsiteY9" fmla="*/ 623887 h 2038350"/>
              <a:gd name="connsiteX10" fmla="*/ 820737 w 2239962"/>
              <a:gd name="connsiteY10" fmla="*/ 1033462 h 2038350"/>
              <a:gd name="connsiteX11" fmla="*/ 239712 w 2239962"/>
              <a:gd name="connsiteY11" fmla="*/ 1138237 h 2038350"/>
              <a:gd name="connsiteX12" fmla="*/ 30162 w 2239962"/>
              <a:gd name="connsiteY12" fmla="*/ 1128712 h 2038350"/>
              <a:gd name="connsiteX0" fmla="*/ 30162 w 2239962"/>
              <a:gd name="connsiteY0" fmla="*/ 1128712 h 2038350"/>
              <a:gd name="connsiteX1" fmla="*/ 420687 w 2239962"/>
              <a:gd name="connsiteY1" fmla="*/ 1662112 h 2038350"/>
              <a:gd name="connsiteX2" fmla="*/ 849312 w 2239962"/>
              <a:gd name="connsiteY2" fmla="*/ 2005012 h 2038350"/>
              <a:gd name="connsiteX3" fmla="*/ 1439862 w 2239962"/>
              <a:gd name="connsiteY3" fmla="*/ 1862137 h 2038350"/>
              <a:gd name="connsiteX4" fmla="*/ 1906587 w 2239962"/>
              <a:gd name="connsiteY4" fmla="*/ 1462087 h 2038350"/>
              <a:gd name="connsiteX5" fmla="*/ 2201862 w 2239962"/>
              <a:gd name="connsiteY5" fmla="*/ 842962 h 2038350"/>
              <a:gd name="connsiteX6" fmla="*/ 2135187 w 2239962"/>
              <a:gd name="connsiteY6" fmla="*/ 90487 h 2038350"/>
              <a:gd name="connsiteX7" fmla="*/ 2020887 w 2239962"/>
              <a:gd name="connsiteY7" fmla="*/ 300037 h 2038350"/>
              <a:gd name="connsiteX8" fmla="*/ 1763712 w 2239962"/>
              <a:gd name="connsiteY8" fmla="*/ 604837 h 2038350"/>
              <a:gd name="connsiteX9" fmla="*/ 1458912 w 2239962"/>
              <a:gd name="connsiteY9" fmla="*/ 623887 h 2038350"/>
              <a:gd name="connsiteX10" fmla="*/ 820737 w 2239962"/>
              <a:gd name="connsiteY10" fmla="*/ 1033462 h 2038350"/>
              <a:gd name="connsiteX11" fmla="*/ 239712 w 2239962"/>
              <a:gd name="connsiteY11" fmla="*/ 1138237 h 2038350"/>
              <a:gd name="connsiteX12" fmla="*/ 30162 w 2239962"/>
              <a:gd name="connsiteY12" fmla="*/ 1128712 h 2038350"/>
              <a:gd name="connsiteX0" fmla="*/ 30162 w 2239962"/>
              <a:gd name="connsiteY0" fmla="*/ 1128712 h 2038350"/>
              <a:gd name="connsiteX1" fmla="*/ 420687 w 2239962"/>
              <a:gd name="connsiteY1" fmla="*/ 1662112 h 2038350"/>
              <a:gd name="connsiteX2" fmla="*/ 849312 w 2239962"/>
              <a:gd name="connsiteY2" fmla="*/ 2005012 h 2038350"/>
              <a:gd name="connsiteX3" fmla="*/ 1439862 w 2239962"/>
              <a:gd name="connsiteY3" fmla="*/ 1862137 h 2038350"/>
              <a:gd name="connsiteX4" fmla="*/ 1906587 w 2239962"/>
              <a:gd name="connsiteY4" fmla="*/ 1462087 h 2038350"/>
              <a:gd name="connsiteX5" fmla="*/ 2201862 w 2239962"/>
              <a:gd name="connsiteY5" fmla="*/ 842962 h 2038350"/>
              <a:gd name="connsiteX6" fmla="*/ 2135187 w 2239962"/>
              <a:gd name="connsiteY6" fmla="*/ 90487 h 2038350"/>
              <a:gd name="connsiteX7" fmla="*/ 2020887 w 2239962"/>
              <a:gd name="connsiteY7" fmla="*/ 300037 h 2038350"/>
              <a:gd name="connsiteX8" fmla="*/ 1763712 w 2239962"/>
              <a:gd name="connsiteY8" fmla="*/ 604837 h 2038350"/>
              <a:gd name="connsiteX9" fmla="*/ 1458912 w 2239962"/>
              <a:gd name="connsiteY9" fmla="*/ 623887 h 2038350"/>
              <a:gd name="connsiteX10" fmla="*/ 820737 w 2239962"/>
              <a:gd name="connsiteY10" fmla="*/ 1033462 h 2038350"/>
              <a:gd name="connsiteX11" fmla="*/ 239712 w 2239962"/>
              <a:gd name="connsiteY11" fmla="*/ 1138237 h 2038350"/>
              <a:gd name="connsiteX12" fmla="*/ 30162 w 2239962"/>
              <a:gd name="connsiteY12" fmla="*/ 1128712 h 2038350"/>
              <a:gd name="connsiteX0" fmla="*/ 30162 w 2239962"/>
              <a:gd name="connsiteY0" fmla="*/ 1128712 h 2038350"/>
              <a:gd name="connsiteX1" fmla="*/ 420687 w 2239962"/>
              <a:gd name="connsiteY1" fmla="*/ 1662112 h 2038350"/>
              <a:gd name="connsiteX2" fmla="*/ 849312 w 2239962"/>
              <a:gd name="connsiteY2" fmla="*/ 2005012 h 2038350"/>
              <a:gd name="connsiteX3" fmla="*/ 1439862 w 2239962"/>
              <a:gd name="connsiteY3" fmla="*/ 1862137 h 2038350"/>
              <a:gd name="connsiteX4" fmla="*/ 1906587 w 2239962"/>
              <a:gd name="connsiteY4" fmla="*/ 1462087 h 2038350"/>
              <a:gd name="connsiteX5" fmla="*/ 2201862 w 2239962"/>
              <a:gd name="connsiteY5" fmla="*/ 842962 h 2038350"/>
              <a:gd name="connsiteX6" fmla="*/ 2135187 w 2239962"/>
              <a:gd name="connsiteY6" fmla="*/ 90487 h 2038350"/>
              <a:gd name="connsiteX7" fmla="*/ 2020887 w 2239962"/>
              <a:gd name="connsiteY7" fmla="*/ 300037 h 2038350"/>
              <a:gd name="connsiteX8" fmla="*/ 1763712 w 2239962"/>
              <a:gd name="connsiteY8" fmla="*/ 604837 h 2038350"/>
              <a:gd name="connsiteX9" fmla="*/ 820737 w 2239962"/>
              <a:gd name="connsiteY9" fmla="*/ 1033462 h 2038350"/>
              <a:gd name="connsiteX10" fmla="*/ 239712 w 2239962"/>
              <a:gd name="connsiteY10" fmla="*/ 1138237 h 2038350"/>
              <a:gd name="connsiteX11" fmla="*/ 30162 w 2239962"/>
              <a:gd name="connsiteY11" fmla="*/ 1128712 h 2038350"/>
              <a:gd name="connsiteX0" fmla="*/ 30162 w 2239962"/>
              <a:gd name="connsiteY0" fmla="*/ 1128712 h 2038350"/>
              <a:gd name="connsiteX1" fmla="*/ 420687 w 2239962"/>
              <a:gd name="connsiteY1" fmla="*/ 1662112 h 2038350"/>
              <a:gd name="connsiteX2" fmla="*/ 849312 w 2239962"/>
              <a:gd name="connsiteY2" fmla="*/ 2005012 h 2038350"/>
              <a:gd name="connsiteX3" fmla="*/ 1439862 w 2239962"/>
              <a:gd name="connsiteY3" fmla="*/ 1862137 h 2038350"/>
              <a:gd name="connsiteX4" fmla="*/ 1906587 w 2239962"/>
              <a:gd name="connsiteY4" fmla="*/ 1462087 h 2038350"/>
              <a:gd name="connsiteX5" fmla="*/ 2201862 w 2239962"/>
              <a:gd name="connsiteY5" fmla="*/ 842962 h 2038350"/>
              <a:gd name="connsiteX6" fmla="*/ 2135187 w 2239962"/>
              <a:gd name="connsiteY6" fmla="*/ 90487 h 2038350"/>
              <a:gd name="connsiteX7" fmla="*/ 2020887 w 2239962"/>
              <a:gd name="connsiteY7" fmla="*/ 300037 h 2038350"/>
              <a:gd name="connsiteX8" fmla="*/ 1763712 w 2239962"/>
              <a:gd name="connsiteY8" fmla="*/ 604837 h 2038350"/>
              <a:gd name="connsiteX9" fmla="*/ 820737 w 2239962"/>
              <a:gd name="connsiteY9" fmla="*/ 1033462 h 2038350"/>
              <a:gd name="connsiteX10" fmla="*/ 239712 w 2239962"/>
              <a:gd name="connsiteY10" fmla="*/ 1138237 h 2038350"/>
              <a:gd name="connsiteX11" fmla="*/ 30162 w 2239962"/>
              <a:gd name="connsiteY11" fmla="*/ 1128712 h 2038350"/>
              <a:gd name="connsiteX0" fmla="*/ 30162 w 2220912"/>
              <a:gd name="connsiteY0" fmla="*/ 868362 h 1778000"/>
              <a:gd name="connsiteX1" fmla="*/ 420687 w 2220912"/>
              <a:gd name="connsiteY1" fmla="*/ 1401762 h 1778000"/>
              <a:gd name="connsiteX2" fmla="*/ 849312 w 2220912"/>
              <a:gd name="connsiteY2" fmla="*/ 1744662 h 1778000"/>
              <a:gd name="connsiteX3" fmla="*/ 1439862 w 2220912"/>
              <a:gd name="connsiteY3" fmla="*/ 1601787 h 1778000"/>
              <a:gd name="connsiteX4" fmla="*/ 1906587 w 2220912"/>
              <a:gd name="connsiteY4" fmla="*/ 1201737 h 1778000"/>
              <a:gd name="connsiteX5" fmla="*/ 2201862 w 2220912"/>
              <a:gd name="connsiteY5" fmla="*/ 582612 h 1778000"/>
              <a:gd name="connsiteX6" fmla="*/ 2020887 w 2220912"/>
              <a:gd name="connsiteY6" fmla="*/ 39687 h 1778000"/>
              <a:gd name="connsiteX7" fmla="*/ 1763712 w 2220912"/>
              <a:gd name="connsiteY7" fmla="*/ 344487 h 1778000"/>
              <a:gd name="connsiteX8" fmla="*/ 820737 w 2220912"/>
              <a:gd name="connsiteY8" fmla="*/ 773112 h 1778000"/>
              <a:gd name="connsiteX9" fmla="*/ 239712 w 2220912"/>
              <a:gd name="connsiteY9" fmla="*/ 877887 h 1778000"/>
              <a:gd name="connsiteX10" fmla="*/ 30162 w 2220912"/>
              <a:gd name="connsiteY10" fmla="*/ 868362 h 1778000"/>
              <a:gd name="connsiteX0" fmla="*/ 30162 w 2220912"/>
              <a:gd name="connsiteY0" fmla="*/ 868362 h 1778000"/>
              <a:gd name="connsiteX1" fmla="*/ 420687 w 2220912"/>
              <a:gd name="connsiteY1" fmla="*/ 1401762 h 1778000"/>
              <a:gd name="connsiteX2" fmla="*/ 849312 w 2220912"/>
              <a:gd name="connsiteY2" fmla="*/ 1744662 h 1778000"/>
              <a:gd name="connsiteX3" fmla="*/ 1439862 w 2220912"/>
              <a:gd name="connsiteY3" fmla="*/ 1601787 h 1778000"/>
              <a:gd name="connsiteX4" fmla="*/ 1906587 w 2220912"/>
              <a:gd name="connsiteY4" fmla="*/ 1201737 h 1778000"/>
              <a:gd name="connsiteX5" fmla="*/ 2201862 w 2220912"/>
              <a:gd name="connsiteY5" fmla="*/ 582612 h 1778000"/>
              <a:gd name="connsiteX6" fmla="*/ 2020887 w 2220912"/>
              <a:gd name="connsiteY6" fmla="*/ 39687 h 1778000"/>
              <a:gd name="connsiteX7" fmla="*/ 1763712 w 2220912"/>
              <a:gd name="connsiteY7" fmla="*/ 344487 h 1778000"/>
              <a:gd name="connsiteX8" fmla="*/ 820737 w 2220912"/>
              <a:gd name="connsiteY8" fmla="*/ 773112 h 1778000"/>
              <a:gd name="connsiteX9" fmla="*/ 239712 w 2220912"/>
              <a:gd name="connsiteY9" fmla="*/ 877887 h 1778000"/>
              <a:gd name="connsiteX10" fmla="*/ 30162 w 2220912"/>
              <a:gd name="connsiteY10" fmla="*/ 868362 h 1778000"/>
              <a:gd name="connsiteX0" fmla="*/ 30162 w 2312374"/>
              <a:gd name="connsiteY0" fmla="*/ 869819 h 1779457"/>
              <a:gd name="connsiteX1" fmla="*/ 420687 w 2312374"/>
              <a:gd name="connsiteY1" fmla="*/ 1403219 h 1779457"/>
              <a:gd name="connsiteX2" fmla="*/ 849312 w 2312374"/>
              <a:gd name="connsiteY2" fmla="*/ 1746119 h 1779457"/>
              <a:gd name="connsiteX3" fmla="*/ 1439862 w 2312374"/>
              <a:gd name="connsiteY3" fmla="*/ 1603244 h 1779457"/>
              <a:gd name="connsiteX4" fmla="*/ 1906587 w 2312374"/>
              <a:gd name="connsiteY4" fmla="*/ 1203194 h 1779457"/>
              <a:gd name="connsiteX5" fmla="*/ 2201862 w 2312374"/>
              <a:gd name="connsiteY5" fmla="*/ 584069 h 1779457"/>
              <a:gd name="connsiteX6" fmla="*/ 2239349 w 2312374"/>
              <a:gd name="connsiteY6" fmla="*/ 39687 h 1779457"/>
              <a:gd name="connsiteX7" fmla="*/ 1763712 w 2312374"/>
              <a:gd name="connsiteY7" fmla="*/ 345944 h 1779457"/>
              <a:gd name="connsiteX8" fmla="*/ 820737 w 2312374"/>
              <a:gd name="connsiteY8" fmla="*/ 774569 h 1779457"/>
              <a:gd name="connsiteX9" fmla="*/ 239712 w 2312374"/>
              <a:gd name="connsiteY9" fmla="*/ 879344 h 1779457"/>
              <a:gd name="connsiteX10" fmla="*/ 30162 w 2312374"/>
              <a:gd name="connsiteY10" fmla="*/ 869819 h 1779457"/>
              <a:gd name="connsiteX0" fmla="*/ 30162 w 2332627"/>
              <a:gd name="connsiteY0" fmla="*/ 846217 h 1755855"/>
              <a:gd name="connsiteX1" fmla="*/ 420687 w 2332627"/>
              <a:gd name="connsiteY1" fmla="*/ 1379617 h 1755855"/>
              <a:gd name="connsiteX2" fmla="*/ 849312 w 2332627"/>
              <a:gd name="connsiteY2" fmla="*/ 1722517 h 1755855"/>
              <a:gd name="connsiteX3" fmla="*/ 1439862 w 2332627"/>
              <a:gd name="connsiteY3" fmla="*/ 1579642 h 1755855"/>
              <a:gd name="connsiteX4" fmla="*/ 1906587 w 2332627"/>
              <a:gd name="connsiteY4" fmla="*/ 1179592 h 1755855"/>
              <a:gd name="connsiteX5" fmla="*/ 2201862 w 2332627"/>
              <a:gd name="connsiteY5" fmla="*/ 560467 h 1755855"/>
              <a:gd name="connsiteX6" fmla="*/ 2239349 w 2332627"/>
              <a:gd name="connsiteY6" fmla="*/ 16085 h 1755855"/>
              <a:gd name="connsiteX7" fmla="*/ 1642189 w 2332627"/>
              <a:gd name="connsiteY7" fmla="*/ 463955 h 1755855"/>
              <a:gd name="connsiteX8" fmla="*/ 820737 w 2332627"/>
              <a:gd name="connsiteY8" fmla="*/ 750967 h 1755855"/>
              <a:gd name="connsiteX9" fmla="*/ 239712 w 2332627"/>
              <a:gd name="connsiteY9" fmla="*/ 855742 h 1755855"/>
              <a:gd name="connsiteX10" fmla="*/ 30162 w 2332627"/>
              <a:gd name="connsiteY10" fmla="*/ 846217 h 1755855"/>
              <a:gd name="connsiteX0" fmla="*/ 30162 w 2332628"/>
              <a:gd name="connsiteY0" fmla="*/ 846217 h 1755855"/>
              <a:gd name="connsiteX1" fmla="*/ 420687 w 2332628"/>
              <a:gd name="connsiteY1" fmla="*/ 1379617 h 1755855"/>
              <a:gd name="connsiteX2" fmla="*/ 849312 w 2332628"/>
              <a:gd name="connsiteY2" fmla="*/ 1722517 h 1755855"/>
              <a:gd name="connsiteX3" fmla="*/ 1439862 w 2332628"/>
              <a:gd name="connsiteY3" fmla="*/ 1579642 h 1755855"/>
              <a:gd name="connsiteX4" fmla="*/ 1906587 w 2332628"/>
              <a:gd name="connsiteY4" fmla="*/ 1179592 h 1755855"/>
              <a:gd name="connsiteX5" fmla="*/ 2201862 w 2332628"/>
              <a:gd name="connsiteY5" fmla="*/ 560467 h 1755855"/>
              <a:gd name="connsiteX6" fmla="*/ 2239349 w 2332628"/>
              <a:gd name="connsiteY6" fmla="*/ 16085 h 1755855"/>
              <a:gd name="connsiteX7" fmla="*/ 1642189 w 2332628"/>
              <a:gd name="connsiteY7" fmla="*/ 463955 h 1755855"/>
              <a:gd name="connsiteX8" fmla="*/ 970384 w 2332628"/>
              <a:gd name="connsiteY8" fmla="*/ 538600 h 1755855"/>
              <a:gd name="connsiteX9" fmla="*/ 239712 w 2332628"/>
              <a:gd name="connsiteY9" fmla="*/ 855742 h 1755855"/>
              <a:gd name="connsiteX10" fmla="*/ 30162 w 2332628"/>
              <a:gd name="connsiteY10" fmla="*/ 846217 h 1755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32628" h="1755855">
                <a:moveTo>
                  <a:pt x="30162" y="846217"/>
                </a:moveTo>
                <a:cubicBezTo>
                  <a:pt x="60324" y="933529"/>
                  <a:pt x="284162" y="1233567"/>
                  <a:pt x="420687" y="1379617"/>
                </a:cubicBezTo>
                <a:cubicBezTo>
                  <a:pt x="557212" y="1525667"/>
                  <a:pt x="679449" y="1689179"/>
                  <a:pt x="849312" y="1722517"/>
                </a:cubicBezTo>
                <a:cubicBezTo>
                  <a:pt x="1019175" y="1755855"/>
                  <a:pt x="1263650" y="1670129"/>
                  <a:pt x="1439862" y="1579642"/>
                </a:cubicBezTo>
                <a:cubicBezTo>
                  <a:pt x="1616074" y="1489155"/>
                  <a:pt x="1779587" y="1349455"/>
                  <a:pt x="1906587" y="1179592"/>
                </a:cubicBezTo>
                <a:cubicBezTo>
                  <a:pt x="2033587" y="1009729"/>
                  <a:pt x="2146402" y="754385"/>
                  <a:pt x="2201862" y="560467"/>
                </a:cubicBezTo>
                <a:cubicBezTo>
                  <a:pt x="2257322" y="366549"/>
                  <a:pt x="2332628" y="32170"/>
                  <a:pt x="2239349" y="16085"/>
                </a:cubicBezTo>
                <a:cubicBezTo>
                  <a:pt x="2146070" y="0"/>
                  <a:pt x="1853683" y="376869"/>
                  <a:pt x="1642189" y="463955"/>
                </a:cubicBezTo>
                <a:cubicBezTo>
                  <a:pt x="1430695" y="551041"/>
                  <a:pt x="1204130" y="473302"/>
                  <a:pt x="970384" y="538600"/>
                </a:cubicBezTo>
                <a:cubicBezTo>
                  <a:pt x="736638" y="603898"/>
                  <a:pt x="396416" y="804472"/>
                  <a:pt x="239712" y="855742"/>
                </a:cubicBezTo>
                <a:cubicBezTo>
                  <a:pt x="83008" y="907012"/>
                  <a:pt x="0" y="758905"/>
                  <a:pt x="30162" y="846217"/>
                </a:cubicBezTo>
                <a:close/>
              </a:path>
            </a:pathLst>
          </a:custGeom>
          <a:gradFill flip="none" rotWithShape="1">
            <a:gsLst>
              <a:gs pos="74000">
                <a:sysClr val="window" lastClr="FFFFFF">
                  <a:alpha val="11000"/>
                </a:sysClr>
              </a:gs>
              <a:gs pos="28000">
                <a:sysClr val="window" lastClr="FFFFFF">
                  <a:alpha val="0"/>
                </a:sysClr>
              </a:gs>
              <a:gs pos="0">
                <a:sysClr val="window" lastClr="FFFFFF">
                  <a:alpha val="0"/>
                </a:sysClr>
              </a:gs>
            </a:gsLst>
            <a:lin ang="2700000" scaled="0"/>
            <a:tileRect/>
          </a:gra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ko-KR" altLang="en-US" sz="1800" kern="0" dirty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25" name="Oval 26"/>
          <p:cNvSpPr>
            <a:spLocks noChangeAspect="1" noChangeArrowheads="1"/>
          </p:cNvSpPr>
          <p:nvPr/>
        </p:nvSpPr>
        <p:spPr bwMode="auto">
          <a:xfrm rot="8100000">
            <a:off x="7073952" y="3804003"/>
            <a:ext cx="588435" cy="320411"/>
          </a:xfrm>
          <a:prstGeom prst="ellipse">
            <a:avLst/>
          </a:prstGeom>
          <a:gradFill rotWithShape="1">
            <a:gsLst>
              <a:gs pos="0">
                <a:sysClr val="window" lastClr="FFFFFF">
                  <a:alpha val="33000"/>
                </a:sysClr>
              </a:gs>
              <a:gs pos="20000">
                <a:sysClr val="window" lastClr="FFFFFF">
                  <a:gamma/>
                  <a:shade val="46275"/>
                  <a:invGamma/>
                  <a:alpha val="0"/>
                </a:sysClr>
              </a:gs>
            </a:gsLst>
            <a:lin ang="5400000" scaled="1"/>
          </a:gradFill>
          <a:ln w="38100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kumimoji="0" lang="ko-KR" altLang="en-US" sz="1800" kern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41" name="TextBox 20"/>
          <p:cNvSpPr txBox="1">
            <a:spLocks noChangeArrowheads="1"/>
          </p:cNvSpPr>
          <p:nvPr/>
        </p:nvSpPr>
        <p:spPr bwMode="auto">
          <a:xfrm>
            <a:off x="6719920" y="3389688"/>
            <a:ext cx="942467" cy="7386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buFontTx/>
              <a:buNone/>
            </a:pPr>
            <a:r>
              <a:rPr lang="ko-KR" altLang="en-US" sz="1400" dirty="0" smtClean="0">
                <a:solidFill>
                  <a:prstClr val="white"/>
                </a:solidFill>
                <a:latin typeface="+mn-ea"/>
                <a:cs typeface="Arial" charset="0"/>
              </a:rPr>
              <a:t>공주시</a:t>
            </a:r>
            <a:endParaRPr lang="en-US" altLang="ko-KR" sz="1400" dirty="0" smtClean="0">
              <a:solidFill>
                <a:prstClr val="white"/>
              </a:solidFill>
              <a:latin typeface="+mn-ea"/>
              <a:cs typeface="Arial" charset="0"/>
            </a:endParaRPr>
          </a:p>
          <a:p>
            <a:pPr algn="ctr">
              <a:lnSpc>
                <a:spcPct val="100000"/>
              </a:lnSpc>
              <a:buFontTx/>
              <a:buNone/>
            </a:pPr>
            <a:r>
              <a:rPr lang="ko-KR" altLang="en-US" sz="1400" dirty="0" smtClean="0">
                <a:solidFill>
                  <a:prstClr val="white"/>
                </a:solidFill>
                <a:latin typeface="+mn-ea"/>
                <a:cs typeface="Arial" charset="0"/>
              </a:rPr>
              <a:t>비전</a:t>
            </a:r>
            <a:endParaRPr lang="ko-KR" altLang="en-US" sz="1400" dirty="0">
              <a:solidFill>
                <a:prstClr val="white"/>
              </a:solidFill>
              <a:latin typeface="+mn-ea"/>
              <a:cs typeface="Arial" charset="0"/>
            </a:endParaRPr>
          </a:p>
          <a:p>
            <a:pPr algn="ctr">
              <a:lnSpc>
                <a:spcPct val="100000"/>
              </a:lnSpc>
              <a:buFontTx/>
              <a:buNone/>
            </a:pPr>
            <a:r>
              <a:rPr lang="ko-KR" altLang="en-US" sz="1400" dirty="0">
                <a:solidFill>
                  <a:prstClr val="white"/>
                </a:solidFill>
                <a:latin typeface="+mn-ea"/>
                <a:cs typeface="Arial" charset="0"/>
              </a:rPr>
              <a:t>달성</a:t>
            </a:r>
          </a:p>
        </p:txBody>
      </p:sp>
      <p:sp>
        <p:nvSpPr>
          <p:cNvPr id="60" name="Oval 80"/>
          <p:cNvSpPr>
            <a:spLocks noChangeArrowheads="1"/>
          </p:cNvSpPr>
          <p:nvPr/>
        </p:nvSpPr>
        <p:spPr bwMode="auto">
          <a:xfrm>
            <a:off x="6618074" y="4628045"/>
            <a:ext cx="1144539" cy="325340"/>
          </a:xfrm>
          <a:prstGeom prst="ellipse">
            <a:avLst/>
          </a:prstGeom>
          <a:gradFill rotWithShape="1">
            <a:gsLst>
              <a:gs pos="0">
                <a:sysClr val="windowText" lastClr="000000">
                  <a:alpha val="29999"/>
                </a:sysClr>
              </a:gs>
              <a:gs pos="100000">
                <a:sysClr val="windowText" lastClr="000000">
                  <a:alpha val="0"/>
                </a:sysClr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ko-KR" altLang="en-US" sz="1800" kern="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73" name="직사각형 72"/>
          <p:cNvSpPr/>
          <p:nvPr/>
        </p:nvSpPr>
        <p:spPr>
          <a:xfrm>
            <a:off x="7034700" y="1854430"/>
            <a:ext cx="332142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r>
              <a:rPr kumimoji="0" lang="en-US" altLang="ko-KR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D</a:t>
            </a:r>
          </a:p>
        </p:txBody>
      </p:sp>
      <p:sp>
        <p:nvSpPr>
          <p:cNvPr id="42" name="타원 41"/>
          <p:cNvSpPr/>
          <p:nvPr/>
        </p:nvSpPr>
        <p:spPr>
          <a:xfrm>
            <a:off x="5847777" y="3338176"/>
            <a:ext cx="853554" cy="867573"/>
          </a:xfrm>
          <a:prstGeom prst="ellipse">
            <a:avLst/>
          </a:prstGeom>
          <a:gradFill rotWithShape="1">
            <a:gsLst>
              <a:gs pos="0">
                <a:sysClr val="window" lastClr="FFFFFF">
                  <a:lumMod val="50000"/>
                </a:sysClr>
              </a:gs>
              <a:gs pos="80000">
                <a:sysClr val="window" lastClr="FFFFFF">
                  <a:lumMod val="75000"/>
                </a:sysClr>
              </a:gs>
              <a:gs pos="100000">
                <a:sysClr val="window" lastClr="FFFFFF">
                  <a:lumMod val="85000"/>
                </a:sysClr>
              </a:gs>
            </a:gsLst>
            <a:lin ang="16200000" scaled="0"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ko-KR" altLang="en-US" sz="1800" kern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44" name="타원 43"/>
          <p:cNvSpPr/>
          <p:nvPr/>
        </p:nvSpPr>
        <p:spPr bwMode="auto">
          <a:xfrm>
            <a:off x="5835481" y="3338998"/>
            <a:ext cx="854315" cy="865929"/>
          </a:xfrm>
          <a:prstGeom prst="ellipse">
            <a:avLst/>
          </a:prstGeom>
          <a:gradFill flip="none" rotWithShape="1">
            <a:gsLst>
              <a:gs pos="62000">
                <a:sysClr val="window" lastClr="FFFFFF">
                  <a:alpha val="0"/>
                </a:sysClr>
              </a:gs>
              <a:gs pos="45000">
                <a:sysClr val="window" lastClr="FFFFFF">
                  <a:alpha val="0"/>
                </a:sysClr>
              </a:gs>
              <a:gs pos="100000">
                <a:sysClr val="window" lastClr="FFFFFF"/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solidFill>
              <a:sysClr val="window" lastClr="FFFFFF">
                <a:alpha val="25000"/>
              </a:sys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anchor="ctr"/>
          <a:lstStyle/>
          <a:p>
            <a:pPr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ko-KR" altLang="en-US" sz="1800" kern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45" name="Oval 26"/>
          <p:cNvSpPr>
            <a:spLocks noChangeAspect="1" noChangeArrowheads="1"/>
          </p:cNvSpPr>
          <p:nvPr/>
        </p:nvSpPr>
        <p:spPr bwMode="auto">
          <a:xfrm rot="18900000">
            <a:off x="5803321" y="3455660"/>
            <a:ext cx="588435" cy="320411"/>
          </a:xfrm>
          <a:prstGeom prst="ellipse">
            <a:avLst/>
          </a:prstGeom>
          <a:gradFill rotWithShape="1">
            <a:gsLst>
              <a:gs pos="0">
                <a:sysClr val="window" lastClr="FFFFFF">
                  <a:alpha val="33000"/>
                </a:sysClr>
              </a:gs>
              <a:gs pos="100000">
                <a:sysClr val="window" lastClr="FFFFFF">
                  <a:gamma/>
                  <a:shade val="46275"/>
                  <a:invGamma/>
                  <a:alpha val="0"/>
                </a:sysClr>
              </a:gs>
            </a:gsLst>
            <a:lin ang="5400000" scaled="1"/>
          </a:gradFill>
          <a:ln w="38100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kumimoji="0" lang="ko-KR" altLang="en-US" sz="1800" kern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46" name="Oval 28"/>
          <p:cNvSpPr>
            <a:spLocks noChangeArrowheads="1"/>
          </p:cNvSpPr>
          <p:nvPr/>
        </p:nvSpPr>
        <p:spPr bwMode="auto">
          <a:xfrm flipH="1">
            <a:off x="5921651" y="3420959"/>
            <a:ext cx="270832" cy="246051"/>
          </a:xfrm>
          <a:prstGeom prst="ellipse">
            <a:avLst/>
          </a:prstGeom>
          <a:gradFill rotWithShape="1">
            <a:gsLst>
              <a:gs pos="0">
                <a:sysClr val="window" lastClr="FFFFFF">
                  <a:alpha val="64999"/>
                </a:sysClr>
              </a:gs>
              <a:gs pos="100000">
                <a:srgbClr val="67ABF5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kumimoji="0" lang="ko-KR" altLang="en-US" sz="1800" kern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47" name="자유형 46"/>
          <p:cNvSpPr/>
          <p:nvPr/>
        </p:nvSpPr>
        <p:spPr bwMode="auto">
          <a:xfrm rot="5398342">
            <a:off x="6133862" y="3381543"/>
            <a:ext cx="548443" cy="524969"/>
          </a:xfrm>
          <a:custGeom>
            <a:avLst/>
            <a:gdLst>
              <a:gd name="connsiteX0" fmla="*/ 0 w 1800225"/>
              <a:gd name="connsiteY0" fmla="*/ 1285875 h 1409700"/>
              <a:gd name="connsiteX1" fmla="*/ 723900 w 1800225"/>
              <a:gd name="connsiteY1" fmla="*/ 1409700 h 1409700"/>
              <a:gd name="connsiteX2" fmla="*/ 1800225 w 1800225"/>
              <a:gd name="connsiteY2" fmla="*/ 428625 h 1409700"/>
              <a:gd name="connsiteX3" fmla="*/ 1323975 w 1800225"/>
              <a:gd name="connsiteY3" fmla="*/ 0 h 1409700"/>
              <a:gd name="connsiteX4" fmla="*/ 342900 w 1800225"/>
              <a:gd name="connsiteY4" fmla="*/ 419100 h 1409700"/>
              <a:gd name="connsiteX5" fmla="*/ 0 w 1800225"/>
              <a:gd name="connsiteY5" fmla="*/ 1285875 h 1409700"/>
              <a:gd name="connsiteX0" fmla="*/ 63500 w 1863725"/>
              <a:gd name="connsiteY0" fmla="*/ 1287462 h 1411287"/>
              <a:gd name="connsiteX1" fmla="*/ 787400 w 1863725"/>
              <a:gd name="connsiteY1" fmla="*/ 1411287 h 1411287"/>
              <a:gd name="connsiteX2" fmla="*/ 1863725 w 1863725"/>
              <a:gd name="connsiteY2" fmla="*/ 430212 h 1411287"/>
              <a:gd name="connsiteX3" fmla="*/ 1387475 w 1863725"/>
              <a:gd name="connsiteY3" fmla="*/ 1587 h 1411287"/>
              <a:gd name="connsiteX4" fmla="*/ 406400 w 1863725"/>
              <a:gd name="connsiteY4" fmla="*/ 420687 h 1411287"/>
              <a:gd name="connsiteX5" fmla="*/ 63500 w 1863725"/>
              <a:gd name="connsiteY5" fmla="*/ 1287462 h 1411287"/>
              <a:gd name="connsiteX0" fmla="*/ 63500 w 1963738"/>
              <a:gd name="connsiteY0" fmla="*/ 1287462 h 1411287"/>
              <a:gd name="connsiteX1" fmla="*/ 787400 w 1963738"/>
              <a:gd name="connsiteY1" fmla="*/ 1411287 h 1411287"/>
              <a:gd name="connsiteX2" fmla="*/ 1863725 w 1963738"/>
              <a:gd name="connsiteY2" fmla="*/ 430212 h 1411287"/>
              <a:gd name="connsiteX3" fmla="*/ 1387475 w 1963738"/>
              <a:gd name="connsiteY3" fmla="*/ 1587 h 1411287"/>
              <a:gd name="connsiteX4" fmla="*/ 406400 w 1963738"/>
              <a:gd name="connsiteY4" fmla="*/ 420687 h 1411287"/>
              <a:gd name="connsiteX5" fmla="*/ 63500 w 1963738"/>
              <a:gd name="connsiteY5" fmla="*/ 1287462 h 1411287"/>
              <a:gd name="connsiteX0" fmla="*/ 63500 w 1963738"/>
              <a:gd name="connsiteY0" fmla="*/ 1287462 h 1554162"/>
              <a:gd name="connsiteX1" fmla="*/ 787400 w 1963738"/>
              <a:gd name="connsiteY1" fmla="*/ 1411287 h 1554162"/>
              <a:gd name="connsiteX2" fmla="*/ 1863725 w 1963738"/>
              <a:gd name="connsiteY2" fmla="*/ 430212 h 1554162"/>
              <a:gd name="connsiteX3" fmla="*/ 1387475 w 1963738"/>
              <a:gd name="connsiteY3" fmla="*/ 1587 h 1554162"/>
              <a:gd name="connsiteX4" fmla="*/ 406400 w 1963738"/>
              <a:gd name="connsiteY4" fmla="*/ 420687 h 1554162"/>
              <a:gd name="connsiteX5" fmla="*/ 63500 w 1963738"/>
              <a:gd name="connsiteY5" fmla="*/ 1287462 h 1554162"/>
              <a:gd name="connsiteX0" fmla="*/ 63500 w 1963738"/>
              <a:gd name="connsiteY0" fmla="*/ 1287462 h 1554162"/>
              <a:gd name="connsiteX1" fmla="*/ 787400 w 1963738"/>
              <a:gd name="connsiteY1" fmla="*/ 1411287 h 1554162"/>
              <a:gd name="connsiteX2" fmla="*/ 1863725 w 1963738"/>
              <a:gd name="connsiteY2" fmla="*/ 430212 h 1554162"/>
              <a:gd name="connsiteX3" fmla="*/ 1387475 w 1963738"/>
              <a:gd name="connsiteY3" fmla="*/ 1587 h 1554162"/>
              <a:gd name="connsiteX4" fmla="*/ 406400 w 1963738"/>
              <a:gd name="connsiteY4" fmla="*/ 420687 h 1554162"/>
              <a:gd name="connsiteX5" fmla="*/ 63500 w 1963738"/>
              <a:gd name="connsiteY5" fmla="*/ 1287462 h 1554162"/>
              <a:gd name="connsiteX0" fmla="*/ 63500 w 1963738"/>
              <a:gd name="connsiteY0" fmla="*/ 1287462 h 1554162"/>
              <a:gd name="connsiteX1" fmla="*/ 787400 w 1963738"/>
              <a:gd name="connsiteY1" fmla="*/ 1411287 h 1554162"/>
              <a:gd name="connsiteX2" fmla="*/ 1863725 w 1963738"/>
              <a:gd name="connsiteY2" fmla="*/ 430212 h 1554162"/>
              <a:gd name="connsiteX3" fmla="*/ 1387475 w 1963738"/>
              <a:gd name="connsiteY3" fmla="*/ 1587 h 1554162"/>
              <a:gd name="connsiteX4" fmla="*/ 406400 w 1963738"/>
              <a:gd name="connsiteY4" fmla="*/ 420687 h 1554162"/>
              <a:gd name="connsiteX5" fmla="*/ 63500 w 1963738"/>
              <a:gd name="connsiteY5" fmla="*/ 1287462 h 1554162"/>
              <a:gd name="connsiteX0" fmla="*/ 41717 w 1963737"/>
              <a:gd name="connsiteY0" fmla="*/ 1287462 h 1689794"/>
              <a:gd name="connsiteX1" fmla="*/ 634920 w 1963737"/>
              <a:gd name="connsiteY1" fmla="*/ 1546919 h 1689794"/>
              <a:gd name="connsiteX2" fmla="*/ 1841942 w 1963737"/>
              <a:gd name="connsiteY2" fmla="*/ 430212 h 1689794"/>
              <a:gd name="connsiteX3" fmla="*/ 1365692 w 1963737"/>
              <a:gd name="connsiteY3" fmla="*/ 1587 h 1689794"/>
              <a:gd name="connsiteX4" fmla="*/ 384617 w 1963737"/>
              <a:gd name="connsiteY4" fmla="*/ 420687 h 1689794"/>
              <a:gd name="connsiteX5" fmla="*/ 41717 w 1963737"/>
              <a:gd name="connsiteY5" fmla="*/ 1287462 h 1689794"/>
              <a:gd name="connsiteX0" fmla="*/ 41717 w 1860992"/>
              <a:gd name="connsiteY0" fmla="*/ 1287462 h 1689794"/>
              <a:gd name="connsiteX1" fmla="*/ 634920 w 1860992"/>
              <a:gd name="connsiteY1" fmla="*/ 1546919 h 1689794"/>
              <a:gd name="connsiteX2" fmla="*/ 1479991 w 1860992"/>
              <a:gd name="connsiteY2" fmla="*/ 896937 h 1689794"/>
              <a:gd name="connsiteX3" fmla="*/ 1841942 w 1860992"/>
              <a:gd name="connsiteY3" fmla="*/ 430212 h 1689794"/>
              <a:gd name="connsiteX4" fmla="*/ 1365692 w 1860992"/>
              <a:gd name="connsiteY4" fmla="*/ 1587 h 1689794"/>
              <a:gd name="connsiteX5" fmla="*/ 384617 w 1860992"/>
              <a:gd name="connsiteY5" fmla="*/ 420687 h 1689794"/>
              <a:gd name="connsiteX6" fmla="*/ 41717 w 1860992"/>
              <a:gd name="connsiteY6" fmla="*/ 1287462 h 1689794"/>
              <a:gd name="connsiteX0" fmla="*/ 41717 w 1843724"/>
              <a:gd name="connsiteY0" fmla="*/ 1287462 h 1689794"/>
              <a:gd name="connsiteX1" fmla="*/ 634920 w 1843724"/>
              <a:gd name="connsiteY1" fmla="*/ 1546919 h 1689794"/>
              <a:gd name="connsiteX2" fmla="*/ 1355000 w 1843724"/>
              <a:gd name="connsiteY2" fmla="*/ 466799 h 1689794"/>
              <a:gd name="connsiteX3" fmla="*/ 1841942 w 1843724"/>
              <a:gd name="connsiteY3" fmla="*/ 430212 h 1689794"/>
              <a:gd name="connsiteX4" fmla="*/ 1365692 w 1843724"/>
              <a:gd name="connsiteY4" fmla="*/ 1587 h 1689794"/>
              <a:gd name="connsiteX5" fmla="*/ 384617 w 1843724"/>
              <a:gd name="connsiteY5" fmla="*/ 420687 h 1689794"/>
              <a:gd name="connsiteX6" fmla="*/ 41717 w 1843724"/>
              <a:gd name="connsiteY6" fmla="*/ 1287462 h 1689794"/>
              <a:gd name="connsiteX0" fmla="*/ 41717 w 1843724"/>
              <a:gd name="connsiteY0" fmla="*/ 1287462 h 1689794"/>
              <a:gd name="connsiteX1" fmla="*/ 634920 w 1843724"/>
              <a:gd name="connsiteY1" fmla="*/ 1546919 h 1689794"/>
              <a:gd name="connsiteX2" fmla="*/ 1355000 w 1843724"/>
              <a:gd name="connsiteY2" fmla="*/ 466799 h 1689794"/>
              <a:gd name="connsiteX3" fmla="*/ 1841942 w 1843724"/>
              <a:gd name="connsiteY3" fmla="*/ 430212 h 1689794"/>
              <a:gd name="connsiteX4" fmla="*/ 1365692 w 1843724"/>
              <a:gd name="connsiteY4" fmla="*/ 1587 h 1689794"/>
              <a:gd name="connsiteX5" fmla="*/ 384617 w 1843724"/>
              <a:gd name="connsiteY5" fmla="*/ 420687 h 1689794"/>
              <a:gd name="connsiteX6" fmla="*/ 41717 w 1843724"/>
              <a:gd name="connsiteY6" fmla="*/ 1287462 h 1689794"/>
              <a:gd name="connsiteX0" fmla="*/ 41717 w 1855725"/>
              <a:gd name="connsiteY0" fmla="*/ 1287462 h 1689794"/>
              <a:gd name="connsiteX1" fmla="*/ 634920 w 1855725"/>
              <a:gd name="connsiteY1" fmla="*/ 1546919 h 1689794"/>
              <a:gd name="connsiteX2" fmla="*/ 1282992 w 1855725"/>
              <a:gd name="connsiteY2" fmla="*/ 322783 h 1689794"/>
              <a:gd name="connsiteX3" fmla="*/ 1841942 w 1855725"/>
              <a:gd name="connsiteY3" fmla="*/ 430212 h 1689794"/>
              <a:gd name="connsiteX4" fmla="*/ 1365692 w 1855725"/>
              <a:gd name="connsiteY4" fmla="*/ 1587 h 1689794"/>
              <a:gd name="connsiteX5" fmla="*/ 384617 w 1855725"/>
              <a:gd name="connsiteY5" fmla="*/ 420687 h 1689794"/>
              <a:gd name="connsiteX6" fmla="*/ 41717 w 1855725"/>
              <a:gd name="connsiteY6" fmla="*/ 1287462 h 1689794"/>
              <a:gd name="connsiteX0" fmla="*/ 41717 w 1876164"/>
              <a:gd name="connsiteY0" fmla="*/ 1287462 h 1689794"/>
              <a:gd name="connsiteX1" fmla="*/ 634920 w 1876164"/>
              <a:gd name="connsiteY1" fmla="*/ 1546919 h 1689794"/>
              <a:gd name="connsiteX2" fmla="*/ 1571024 w 1876164"/>
              <a:gd name="connsiteY2" fmla="*/ 538807 h 1689794"/>
              <a:gd name="connsiteX3" fmla="*/ 1841942 w 1876164"/>
              <a:gd name="connsiteY3" fmla="*/ 430212 h 1689794"/>
              <a:gd name="connsiteX4" fmla="*/ 1365692 w 1876164"/>
              <a:gd name="connsiteY4" fmla="*/ 1587 h 1689794"/>
              <a:gd name="connsiteX5" fmla="*/ 384617 w 1876164"/>
              <a:gd name="connsiteY5" fmla="*/ 420687 h 1689794"/>
              <a:gd name="connsiteX6" fmla="*/ 41717 w 1876164"/>
              <a:gd name="connsiteY6" fmla="*/ 1287462 h 1689794"/>
              <a:gd name="connsiteX0" fmla="*/ 53718 w 1888165"/>
              <a:gd name="connsiteY0" fmla="*/ 1287462 h 1761802"/>
              <a:gd name="connsiteX1" fmla="*/ 718928 w 1888165"/>
              <a:gd name="connsiteY1" fmla="*/ 1618927 h 1761802"/>
              <a:gd name="connsiteX2" fmla="*/ 1583025 w 1888165"/>
              <a:gd name="connsiteY2" fmla="*/ 538807 h 1761802"/>
              <a:gd name="connsiteX3" fmla="*/ 1853943 w 1888165"/>
              <a:gd name="connsiteY3" fmla="*/ 430212 h 1761802"/>
              <a:gd name="connsiteX4" fmla="*/ 1377693 w 1888165"/>
              <a:gd name="connsiteY4" fmla="*/ 1587 h 1761802"/>
              <a:gd name="connsiteX5" fmla="*/ 396618 w 1888165"/>
              <a:gd name="connsiteY5" fmla="*/ 420687 h 1761802"/>
              <a:gd name="connsiteX6" fmla="*/ 53718 w 1888165"/>
              <a:gd name="connsiteY6" fmla="*/ 1287462 h 1761802"/>
              <a:gd name="connsiteX0" fmla="*/ 53718 w 1888165"/>
              <a:gd name="connsiteY0" fmla="*/ 1287462 h 1761802"/>
              <a:gd name="connsiteX1" fmla="*/ 718928 w 1888165"/>
              <a:gd name="connsiteY1" fmla="*/ 1618927 h 1761802"/>
              <a:gd name="connsiteX2" fmla="*/ 1583025 w 1888165"/>
              <a:gd name="connsiteY2" fmla="*/ 538807 h 1761802"/>
              <a:gd name="connsiteX3" fmla="*/ 1853943 w 1888165"/>
              <a:gd name="connsiteY3" fmla="*/ 430212 h 1761802"/>
              <a:gd name="connsiteX4" fmla="*/ 1377693 w 1888165"/>
              <a:gd name="connsiteY4" fmla="*/ 1587 h 1761802"/>
              <a:gd name="connsiteX5" fmla="*/ 396618 w 1888165"/>
              <a:gd name="connsiteY5" fmla="*/ 420687 h 1761802"/>
              <a:gd name="connsiteX6" fmla="*/ 53718 w 1888165"/>
              <a:gd name="connsiteY6" fmla="*/ 1287462 h 1761802"/>
              <a:gd name="connsiteX0" fmla="*/ 53718 w 1888165"/>
              <a:gd name="connsiteY0" fmla="*/ 1287462 h 1706006"/>
              <a:gd name="connsiteX1" fmla="*/ 718928 w 1888165"/>
              <a:gd name="connsiteY1" fmla="*/ 1618927 h 1706006"/>
              <a:gd name="connsiteX2" fmla="*/ 1583025 w 1888165"/>
              <a:gd name="connsiteY2" fmla="*/ 538807 h 1706006"/>
              <a:gd name="connsiteX3" fmla="*/ 1853943 w 1888165"/>
              <a:gd name="connsiteY3" fmla="*/ 430212 h 1706006"/>
              <a:gd name="connsiteX4" fmla="*/ 1377693 w 1888165"/>
              <a:gd name="connsiteY4" fmla="*/ 1587 h 1706006"/>
              <a:gd name="connsiteX5" fmla="*/ 396618 w 1888165"/>
              <a:gd name="connsiteY5" fmla="*/ 420687 h 1706006"/>
              <a:gd name="connsiteX6" fmla="*/ 53718 w 1888165"/>
              <a:gd name="connsiteY6" fmla="*/ 1287462 h 1706006"/>
              <a:gd name="connsiteX0" fmla="*/ 53718 w 1888165"/>
              <a:gd name="connsiteY0" fmla="*/ 1287462 h 1618927"/>
              <a:gd name="connsiteX1" fmla="*/ 718928 w 1888165"/>
              <a:gd name="connsiteY1" fmla="*/ 1618927 h 1618927"/>
              <a:gd name="connsiteX2" fmla="*/ 1583025 w 1888165"/>
              <a:gd name="connsiteY2" fmla="*/ 538807 h 1618927"/>
              <a:gd name="connsiteX3" fmla="*/ 1853943 w 1888165"/>
              <a:gd name="connsiteY3" fmla="*/ 430212 h 1618927"/>
              <a:gd name="connsiteX4" fmla="*/ 1377693 w 1888165"/>
              <a:gd name="connsiteY4" fmla="*/ 1587 h 1618927"/>
              <a:gd name="connsiteX5" fmla="*/ 396618 w 1888165"/>
              <a:gd name="connsiteY5" fmla="*/ 420687 h 1618927"/>
              <a:gd name="connsiteX6" fmla="*/ 53718 w 1888165"/>
              <a:gd name="connsiteY6" fmla="*/ 1287462 h 1618927"/>
              <a:gd name="connsiteX0" fmla="*/ 5223 w 1839670"/>
              <a:gd name="connsiteY0" fmla="*/ 1287462 h 1780287"/>
              <a:gd name="connsiteX1" fmla="*/ 379464 w 1839670"/>
              <a:gd name="connsiteY1" fmla="*/ 1506969 h 1780287"/>
              <a:gd name="connsiteX2" fmla="*/ 670433 w 1839670"/>
              <a:gd name="connsiteY2" fmla="*/ 1618927 h 1780287"/>
              <a:gd name="connsiteX3" fmla="*/ 1534530 w 1839670"/>
              <a:gd name="connsiteY3" fmla="*/ 538807 h 1780287"/>
              <a:gd name="connsiteX4" fmla="*/ 1805448 w 1839670"/>
              <a:gd name="connsiteY4" fmla="*/ 430212 h 1780287"/>
              <a:gd name="connsiteX5" fmla="*/ 1329198 w 1839670"/>
              <a:gd name="connsiteY5" fmla="*/ 1587 h 1780287"/>
              <a:gd name="connsiteX6" fmla="*/ 348123 w 1839670"/>
              <a:gd name="connsiteY6" fmla="*/ 420687 h 1780287"/>
              <a:gd name="connsiteX7" fmla="*/ 5223 w 1839670"/>
              <a:gd name="connsiteY7" fmla="*/ 1287462 h 1780287"/>
              <a:gd name="connsiteX0" fmla="*/ 500 w 1834947"/>
              <a:gd name="connsiteY0" fmla="*/ 1287462 h 1780287"/>
              <a:gd name="connsiteX1" fmla="*/ 346402 w 1834947"/>
              <a:gd name="connsiteY1" fmla="*/ 1405350 h 1780287"/>
              <a:gd name="connsiteX2" fmla="*/ 665710 w 1834947"/>
              <a:gd name="connsiteY2" fmla="*/ 1618927 h 1780287"/>
              <a:gd name="connsiteX3" fmla="*/ 1529807 w 1834947"/>
              <a:gd name="connsiteY3" fmla="*/ 538807 h 1780287"/>
              <a:gd name="connsiteX4" fmla="*/ 1800725 w 1834947"/>
              <a:gd name="connsiteY4" fmla="*/ 430212 h 1780287"/>
              <a:gd name="connsiteX5" fmla="*/ 1324475 w 1834947"/>
              <a:gd name="connsiteY5" fmla="*/ 1587 h 1780287"/>
              <a:gd name="connsiteX6" fmla="*/ 343400 w 1834947"/>
              <a:gd name="connsiteY6" fmla="*/ 420687 h 1780287"/>
              <a:gd name="connsiteX7" fmla="*/ 500 w 1834947"/>
              <a:gd name="connsiteY7" fmla="*/ 1287462 h 1780287"/>
              <a:gd name="connsiteX0" fmla="*/ 500 w 1834947"/>
              <a:gd name="connsiteY0" fmla="*/ 1287462 h 1780287"/>
              <a:gd name="connsiteX1" fmla="*/ 346402 w 1834947"/>
              <a:gd name="connsiteY1" fmla="*/ 1405350 h 1780287"/>
              <a:gd name="connsiteX2" fmla="*/ 665710 w 1834947"/>
              <a:gd name="connsiteY2" fmla="*/ 1618927 h 1780287"/>
              <a:gd name="connsiteX3" fmla="*/ 1529807 w 1834947"/>
              <a:gd name="connsiteY3" fmla="*/ 538807 h 1780287"/>
              <a:gd name="connsiteX4" fmla="*/ 1800725 w 1834947"/>
              <a:gd name="connsiteY4" fmla="*/ 430212 h 1780287"/>
              <a:gd name="connsiteX5" fmla="*/ 1324475 w 1834947"/>
              <a:gd name="connsiteY5" fmla="*/ 1587 h 1780287"/>
              <a:gd name="connsiteX6" fmla="*/ 343400 w 1834947"/>
              <a:gd name="connsiteY6" fmla="*/ 420687 h 1780287"/>
              <a:gd name="connsiteX7" fmla="*/ 500 w 1834947"/>
              <a:gd name="connsiteY7" fmla="*/ 1287462 h 1780287"/>
              <a:gd name="connsiteX0" fmla="*/ 500 w 1834947"/>
              <a:gd name="connsiteY0" fmla="*/ 1287462 h 1780287"/>
              <a:gd name="connsiteX1" fmla="*/ 346402 w 1834947"/>
              <a:gd name="connsiteY1" fmla="*/ 1405350 h 1780287"/>
              <a:gd name="connsiteX2" fmla="*/ 665710 w 1834947"/>
              <a:gd name="connsiteY2" fmla="*/ 1618927 h 1780287"/>
              <a:gd name="connsiteX3" fmla="*/ 1529807 w 1834947"/>
              <a:gd name="connsiteY3" fmla="*/ 538807 h 1780287"/>
              <a:gd name="connsiteX4" fmla="*/ 1800725 w 1834947"/>
              <a:gd name="connsiteY4" fmla="*/ 430212 h 1780287"/>
              <a:gd name="connsiteX5" fmla="*/ 1324475 w 1834947"/>
              <a:gd name="connsiteY5" fmla="*/ 1587 h 1780287"/>
              <a:gd name="connsiteX6" fmla="*/ 343400 w 1834947"/>
              <a:gd name="connsiteY6" fmla="*/ 420687 h 1780287"/>
              <a:gd name="connsiteX7" fmla="*/ 500 w 1834947"/>
              <a:gd name="connsiteY7" fmla="*/ 1287462 h 1780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34947" h="1780287">
                <a:moveTo>
                  <a:pt x="500" y="1287462"/>
                </a:moveTo>
                <a:cubicBezTo>
                  <a:pt x="1000" y="1451572"/>
                  <a:pt x="235534" y="1350106"/>
                  <a:pt x="346402" y="1405350"/>
                </a:cubicBezTo>
                <a:cubicBezTo>
                  <a:pt x="457270" y="1460594"/>
                  <a:pt x="473199" y="1780287"/>
                  <a:pt x="665710" y="1618927"/>
                </a:cubicBezTo>
                <a:cubicBezTo>
                  <a:pt x="905422" y="1553840"/>
                  <a:pt x="1238695" y="627021"/>
                  <a:pt x="1529807" y="538807"/>
                </a:cubicBezTo>
                <a:cubicBezTo>
                  <a:pt x="1820919" y="450593"/>
                  <a:pt x="1834947" y="519749"/>
                  <a:pt x="1800725" y="430212"/>
                </a:cubicBezTo>
                <a:cubicBezTo>
                  <a:pt x="1766503" y="340675"/>
                  <a:pt x="1567362" y="3174"/>
                  <a:pt x="1324475" y="1587"/>
                </a:cubicBezTo>
                <a:cubicBezTo>
                  <a:pt x="1081588" y="0"/>
                  <a:pt x="564063" y="206375"/>
                  <a:pt x="343400" y="420687"/>
                </a:cubicBezTo>
                <a:cubicBezTo>
                  <a:pt x="122738" y="635000"/>
                  <a:pt x="0" y="1123352"/>
                  <a:pt x="500" y="1287462"/>
                </a:cubicBezTo>
                <a:close/>
              </a:path>
            </a:pathLst>
          </a:custGeom>
          <a:gradFill flip="none" rotWithShape="1">
            <a:gsLst>
              <a:gs pos="74000">
                <a:sysClr val="window" lastClr="FFFFFF">
                  <a:alpha val="19000"/>
                </a:sysClr>
              </a:gs>
              <a:gs pos="50000">
                <a:sysClr val="window" lastClr="FFFFFF">
                  <a:alpha val="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circle">
              <a:fillToRect l="100000" t="100000"/>
            </a:path>
            <a:tileRect r="-100000" b="-100000"/>
          </a:gra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ko-KR" altLang="en-US" sz="1800" kern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48" name="자유형 47"/>
          <p:cNvSpPr/>
          <p:nvPr/>
        </p:nvSpPr>
        <p:spPr bwMode="auto">
          <a:xfrm rot="5839189">
            <a:off x="5767946" y="3640668"/>
            <a:ext cx="606011" cy="450049"/>
          </a:xfrm>
          <a:custGeom>
            <a:avLst/>
            <a:gdLst>
              <a:gd name="connsiteX0" fmla="*/ 0 w 2171700"/>
              <a:gd name="connsiteY0" fmla="*/ 1038225 h 1914525"/>
              <a:gd name="connsiteX1" fmla="*/ 390525 w 2171700"/>
              <a:gd name="connsiteY1" fmla="*/ 1571625 h 1914525"/>
              <a:gd name="connsiteX2" fmla="*/ 819150 w 2171700"/>
              <a:gd name="connsiteY2" fmla="*/ 1914525 h 1914525"/>
              <a:gd name="connsiteX3" fmla="*/ 1409700 w 2171700"/>
              <a:gd name="connsiteY3" fmla="*/ 1771650 h 1914525"/>
              <a:gd name="connsiteX4" fmla="*/ 1876425 w 2171700"/>
              <a:gd name="connsiteY4" fmla="*/ 1371600 h 1914525"/>
              <a:gd name="connsiteX5" fmla="*/ 2171700 w 2171700"/>
              <a:gd name="connsiteY5" fmla="*/ 752475 h 1914525"/>
              <a:gd name="connsiteX6" fmla="*/ 2105025 w 2171700"/>
              <a:gd name="connsiteY6" fmla="*/ 0 h 1914525"/>
              <a:gd name="connsiteX7" fmla="*/ 1990725 w 2171700"/>
              <a:gd name="connsiteY7" fmla="*/ 209550 h 1914525"/>
              <a:gd name="connsiteX8" fmla="*/ 1733550 w 2171700"/>
              <a:gd name="connsiteY8" fmla="*/ 514350 h 1914525"/>
              <a:gd name="connsiteX9" fmla="*/ 1428750 w 2171700"/>
              <a:gd name="connsiteY9" fmla="*/ 533400 h 1914525"/>
              <a:gd name="connsiteX10" fmla="*/ 790575 w 2171700"/>
              <a:gd name="connsiteY10" fmla="*/ 942975 h 1914525"/>
              <a:gd name="connsiteX11" fmla="*/ 209550 w 2171700"/>
              <a:gd name="connsiteY11" fmla="*/ 1047750 h 1914525"/>
              <a:gd name="connsiteX12" fmla="*/ 0 w 2171700"/>
              <a:gd name="connsiteY12" fmla="*/ 1038225 h 1914525"/>
              <a:gd name="connsiteX0" fmla="*/ 30162 w 2201862"/>
              <a:gd name="connsiteY0" fmla="*/ 1038225 h 1914525"/>
              <a:gd name="connsiteX1" fmla="*/ 420687 w 2201862"/>
              <a:gd name="connsiteY1" fmla="*/ 1571625 h 1914525"/>
              <a:gd name="connsiteX2" fmla="*/ 849312 w 2201862"/>
              <a:gd name="connsiteY2" fmla="*/ 1914525 h 1914525"/>
              <a:gd name="connsiteX3" fmla="*/ 1439862 w 2201862"/>
              <a:gd name="connsiteY3" fmla="*/ 1771650 h 1914525"/>
              <a:gd name="connsiteX4" fmla="*/ 1906587 w 2201862"/>
              <a:gd name="connsiteY4" fmla="*/ 1371600 h 1914525"/>
              <a:gd name="connsiteX5" fmla="*/ 2201862 w 2201862"/>
              <a:gd name="connsiteY5" fmla="*/ 752475 h 1914525"/>
              <a:gd name="connsiteX6" fmla="*/ 2135187 w 2201862"/>
              <a:gd name="connsiteY6" fmla="*/ 0 h 1914525"/>
              <a:gd name="connsiteX7" fmla="*/ 2020887 w 2201862"/>
              <a:gd name="connsiteY7" fmla="*/ 209550 h 1914525"/>
              <a:gd name="connsiteX8" fmla="*/ 1763712 w 2201862"/>
              <a:gd name="connsiteY8" fmla="*/ 514350 h 1914525"/>
              <a:gd name="connsiteX9" fmla="*/ 1458912 w 2201862"/>
              <a:gd name="connsiteY9" fmla="*/ 533400 h 1914525"/>
              <a:gd name="connsiteX10" fmla="*/ 820737 w 2201862"/>
              <a:gd name="connsiteY10" fmla="*/ 942975 h 1914525"/>
              <a:gd name="connsiteX11" fmla="*/ 239712 w 2201862"/>
              <a:gd name="connsiteY11" fmla="*/ 1047750 h 1914525"/>
              <a:gd name="connsiteX12" fmla="*/ 30162 w 2201862"/>
              <a:gd name="connsiteY12" fmla="*/ 1038225 h 1914525"/>
              <a:gd name="connsiteX0" fmla="*/ 30162 w 2201862"/>
              <a:gd name="connsiteY0" fmla="*/ 1038225 h 1914525"/>
              <a:gd name="connsiteX1" fmla="*/ 420687 w 2201862"/>
              <a:gd name="connsiteY1" fmla="*/ 1571625 h 1914525"/>
              <a:gd name="connsiteX2" fmla="*/ 849312 w 2201862"/>
              <a:gd name="connsiteY2" fmla="*/ 1914525 h 1914525"/>
              <a:gd name="connsiteX3" fmla="*/ 1439862 w 2201862"/>
              <a:gd name="connsiteY3" fmla="*/ 1771650 h 1914525"/>
              <a:gd name="connsiteX4" fmla="*/ 1906587 w 2201862"/>
              <a:gd name="connsiteY4" fmla="*/ 1371600 h 1914525"/>
              <a:gd name="connsiteX5" fmla="*/ 2201862 w 2201862"/>
              <a:gd name="connsiteY5" fmla="*/ 752475 h 1914525"/>
              <a:gd name="connsiteX6" fmla="*/ 2135187 w 2201862"/>
              <a:gd name="connsiteY6" fmla="*/ 0 h 1914525"/>
              <a:gd name="connsiteX7" fmla="*/ 2020887 w 2201862"/>
              <a:gd name="connsiteY7" fmla="*/ 209550 h 1914525"/>
              <a:gd name="connsiteX8" fmla="*/ 1763712 w 2201862"/>
              <a:gd name="connsiteY8" fmla="*/ 514350 h 1914525"/>
              <a:gd name="connsiteX9" fmla="*/ 1458912 w 2201862"/>
              <a:gd name="connsiteY9" fmla="*/ 533400 h 1914525"/>
              <a:gd name="connsiteX10" fmla="*/ 820737 w 2201862"/>
              <a:gd name="connsiteY10" fmla="*/ 942975 h 1914525"/>
              <a:gd name="connsiteX11" fmla="*/ 239712 w 2201862"/>
              <a:gd name="connsiteY11" fmla="*/ 1047750 h 1914525"/>
              <a:gd name="connsiteX12" fmla="*/ 30162 w 2201862"/>
              <a:gd name="connsiteY12" fmla="*/ 1038225 h 1914525"/>
              <a:gd name="connsiteX0" fmla="*/ 30162 w 2201862"/>
              <a:gd name="connsiteY0" fmla="*/ 1038225 h 1914525"/>
              <a:gd name="connsiteX1" fmla="*/ 420687 w 2201862"/>
              <a:gd name="connsiteY1" fmla="*/ 1571625 h 1914525"/>
              <a:gd name="connsiteX2" fmla="*/ 849312 w 2201862"/>
              <a:gd name="connsiteY2" fmla="*/ 1914525 h 1914525"/>
              <a:gd name="connsiteX3" fmla="*/ 1439862 w 2201862"/>
              <a:gd name="connsiteY3" fmla="*/ 1771650 h 1914525"/>
              <a:gd name="connsiteX4" fmla="*/ 1906587 w 2201862"/>
              <a:gd name="connsiteY4" fmla="*/ 1371600 h 1914525"/>
              <a:gd name="connsiteX5" fmla="*/ 2201862 w 2201862"/>
              <a:gd name="connsiteY5" fmla="*/ 752475 h 1914525"/>
              <a:gd name="connsiteX6" fmla="*/ 2135187 w 2201862"/>
              <a:gd name="connsiteY6" fmla="*/ 0 h 1914525"/>
              <a:gd name="connsiteX7" fmla="*/ 2020887 w 2201862"/>
              <a:gd name="connsiteY7" fmla="*/ 209550 h 1914525"/>
              <a:gd name="connsiteX8" fmla="*/ 1763712 w 2201862"/>
              <a:gd name="connsiteY8" fmla="*/ 514350 h 1914525"/>
              <a:gd name="connsiteX9" fmla="*/ 1458912 w 2201862"/>
              <a:gd name="connsiteY9" fmla="*/ 533400 h 1914525"/>
              <a:gd name="connsiteX10" fmla="*/ 820737 w 2201862"/>
              <a:gd name="connsiteY10" fmla="*/ 942975 h 1914525"/>
              <a:gd name="connsiteX11" fmla="*/ 239712 w 2201862"/>
              <a:gd name="connsiteY11" fmla="*/ 1047750 h 1914525"/>
              <a:gd name="connsiteX12" fmla="*/ 30162 w 2201862"/>
              <a:gd name="connsiteY12" fmla="*/ 1038225 h 1914525"/>
              <a:gd name="connsiteX0" fmla="*/ 30162 w 2201862"/>
              <a:gd name="connsiteY0" fmla="*/ 1038225 h 1914525"/>
              <a:gd name="connsiteX1" fmla="*/ 420687 w 2201862"/>
              <a:gd name="connsiteY1" fmla="*/ 1571625 h 1914525"/>
              <a:gd name="connsiteX2" fmla="*/ 849312 w 2201862"/>
              <a:gd name="connsiteY2" fmla="*/ 1914525 h 1914525"/>
              <a:gd name="connsiteX3" fmla="*/ 1439862 w 2201862"/>
              <a:gd name="connsiteY3" fmla="*/ 1771650 h 1914525"/>
              <a:gd name="connsiteX4" fmla="*/ 1906587 w 2201862"/>
              <a:gd name="connsiteY4" fmla="*/ 1371600 h 1914525"/>
              <a:gd name="connsiteX5" fmla="*/ 2201862 w 2201862"/>
              <a:gd name="connsiteY5" fmla="*/ 752475 h 1914525"/>
              <a:gd name="connsiteX6" fmla="*/ 2135187 w 2201862"/>
              <a:gd name="connsiteY6" fmla="*/ 0 h 1914525"/>
              <a:gd name="connsiteX7" fmla="*/ 2020887 w 2201862"/>
              <a:gd name="connsiteY7" fmla="*/ 209550 h 1914525"/>
              <a:gd name="connsiteX8" fmla="*/ 1763712 w 2201862"/>
              <a:gd name="connsiteY8" fmla="*/ 514350 h 1914525"/>
              <a:gd name="connsiteX9" fmla="*/ 1458912 w 2201862"/>
              <a:gd name="connsiteY9" fmla="*/ 533400 h 1914525"/>
              <a:gd name="connsiteX10" fmla="*/ 820737 w 2201862"/>
              <a:gd name="connsiteY10" fmla="*/ 942975 h 1914525"/>
              <a:gd name="connsiteX11" fmla="*/ 239712 w 2201862"/>
              <a:gd name="connsiteY11" fmla="*/ 1047750 h 1914525"/>
              <a:gd name="connsiteX12" fmla="*/ 30162 w 2201862"/>
              <a:gd name="connsiteY12" fmla="*/ 1038225 h 1914525"/>
              <a:gd name="connsiteX0" fmla="*/ 30162 w 2201862"/>
              <a:gd name="connsiteY0" fmla="*/ 1128712 h 2005012"/>
              <a:gd name="connsiteX1" fmla="*/ 420687 w 2201862"/>
              <a:gd name="connsiteY1" fmla="*/ 1662112 h 2005012"/>
              <a:gd name="connsiteX2" fmla="*/ 849312 w 2201862"/>
              <a:gd name="connsiteY2" fmla="*/ 2005012 h 2005012"/>
              <a:gd name="connsiteX3" fmla="*/ 1439862 w 2201862"/>
              <a:gd name="connsiteY3" fmla="*/ 1862137 h 2005012"/>
              <a:gd name="connsiteX4" fmla="*/ 1906587 w 2201862"/>
              <a:gd name="connsiteY4" fmla="*/ 1462087 h 2005012"/>
              <a:gd name="connsiteX5" fmla="*/ 2201862 w 2201862"/>
              <a:gd name="connsiteY5" fmla="*/ 842962 h 2005012"/>
              <a:gd name="connsiteX6" fmla="*/ 2135187 w 2201862"/>
              <a:gd name="connsiteY6" fmla="*/ 90487 h 2005012"/>
              <a:gd name="connsiteX7" fmla="*/ 2020887 w 2201862"/>
              <a:gd name="connsiteY7" fmla="*/ 300037 h 2005012"/>
              <a:gd name="connsiteX8" fmla="*/ 1763712 w 2201862"/>
              <a:gd name="connsiteY8" fmla="*/ 604837 h 2005012"/>
              <a:gd name="connsiteX9" fmla="*/ 1458912 w 2201862"/>
              <a:gd name="connsiteY9" fmla="*/ 623887 h 2005012"/>
              <a:gd name="connsiteX10" fmla="*/ 820737 w 2201862"/>
              <a:gd name="connsiteY10" fmla="*/ 1033462 h 2005012"/>
              <a:gd name="connsiteX11" fmla="*/ 239712 w 2201862"/>
              <a:gd name="connsiteY11" fmla="*/ 1138237 h 2005012"/>
              <a:gd name="connsiteX12" fmla="*/ 30162 w 2201862"/>
              <a:gd name="connsiteY12" fmla="*/ 1128712 h 2005012"/>
              <a:gd name="connsiteX0" fmla="*/ 30162 w 2239962"/>
              <a:gd name="connsiteY0" fmla="*/ 1128712 h 2005012"/>
              <a:gd name="connsiteX1" fmla="*/ 420687 w 2239962"/>
              <a:gd name="connsiteY1" fmla="*/ 1662112 h 2005012"/>
              <a:gd name="connsiteX2" fmla="*/ 849312 w 2239962"/>
              <a:gd name="connsiteY2" fmla="*/ 2005012 h 2005012"/>
              <a:gd name="connsiteX3" fmla="*/ 1439862 w 2239962"/>
              <a:gd name="connsiteY3" fmla="*/ 1862137 h 2005012"/>
              <a:gd name="connsiteX4" fmla="*/ 1906587 w 2239962"/>
              <a:gd name="connsiteY4" fmla="*/ 1462087 h 2005012"/>
              <a:gd name="connsiteX5" fmla="*/ 2201862 w 2239962"/>
              <a:gd name="connsiteY5" fmla="*/ 842962 h 2005012"/>
              <a:gd name="connsiteX6" fmla="*/ 2135187 w 2239962"/>
              <a:gd name="connsiteY6" fmla="*/ 90487 h 2005012"/>
              <a:gd name="connsiteX7" fmla="*/ 2020887 w 2239962"/>
              <a:gd name="connsiteY7" fmla="*/ 300037 h 2005012"/>
              <a:gd name="connsiteX8" fmla="*/ 1763712 w 2239962"/>
              <a:gd name="connsiteY8" fmla="*/ 604837 h 2005012"/>
              <a:gd name="connsiteX9" fmla="*/ 1458912 w 2239962"/>
              <a:gd name="connsiteY9" fmla="*/ 623887 h 2005012"/>
              <a:gd name="connsiteX10" fmla="*/ 820737 w 2239962"/>
              <a:gd name="connsiteY10" fmla="*/ 1033462 h 2005012"/>
              <a:gd name="connsiteX11" fmla="*/ 239712 w 2239962"/>
              <a:gd name="connsiteY11" fmla="*/ 1138237 h 2005012"/>
              <a:gd name="connsiteX12" fmla="*/ 30162 w 2239962"/>
              <a:gd name="connsiteY12" fmla="*/ 1128712 h 2005012"/>
              <a:gd name="connsiteX0" fmla="*/ 30162 w 2239962"/>
              <a:gd name="connsiteY0" fmla="*/ 1128712 h 2005012"/>
              <a:gd name="connsiteX1" fmla="*/ 420687 w 2239962"/>
              <a:gd name="connsiteY1" fmla="*/ 1662112 h 2005012"/>
              <a:gd name="connsiteX2" fmla="*/ 849312 w 2239962"/>
              <a:gd name="connsiteY2" fmla="*/ 2005012 h 2005012"/>
              <a:gd name="connsiteX3" fmla="*/ 1439862 w 2239962"/>
              <a:gd name="connsiteY3" fmla="*/ 1862137 h 2005012"/>
              <a:gd name="connsiteX4" fmla="*/ 1906587 w 2239962"/>
              <a:gd name="connsiteY4" fmla="*/ 1462087 h 2005012"/>
              <a:gd name="connsiteX5" fmla="*/ 2201862 w 2239962"/>
              <a:gd name="connsiteY5" fmla="*/ 842962 h 2005012"/>
              <a:gd name="connsiteX6" fmla="*/ 2135187 w 2239962"/>
              <a:gd name="connsiteY6" fmla="*/ 90487 h 2005012"/>
              <a:gd name="connsiteX7" fmla="*/ 2020887 w 2239962"/>
              <a:gd name="connsiteY7" fmla="*/ 300037 h 2005012"/>
              <a:gd name="connsiteX8" fmla="*/ 1763712 w 2239962"/>
              <a:gd name="connsiteY8" fmla="*/ 604837 h 2005012"/>
              <a:gd name="connsiteX9" fmla="*/ 1458912 w 2239962"/>
              <a:gd name="connsiteY9" fmla="*/ 623887 h 2005012"/>
              <a:gd name="connsiteX10" fmla="*/ 820737 w 2239962"/>
              <a:gd name="connsiteY10" fmla="*/ 1033462 h 2005012"/>
              <a:gd name="connsiteX11" fmla="*/ 239712 w 2239962"/>
              <a:gd name="connsiteY11" fmla="*/ 1138237 h 2005012"/>
              <a:gd name="connsiteX12" fmla="*/ 30162 w 2239962"/>
              <a:gd name="connsiteY12" fmla="*/ 1128712 h 2005012"/>
              <a:gd name="connsiteX0" fmla="*/ 30162 w 2239962"/>
              <a:gd name="connsiteY0" fmla="*/ 1128712 h 2038350"/>
              <a:gd name="connsiteX1" fmla="*/ 420687 w 2239962"/>
              <a:gd name="connsiteY1" fmla="*/ 1662112 h 2038350"/>
              <a:gd name="connsiteX2" fmla="*/ 849312 w 2239962"/>
              <a:gd name="connsiteY2" fmla="*/ 2005012 h 2038350"/>
              <a:gd name="connsiteX3" fmla="*/ 1439862 w 2239962"/>
              <a:gd name="connsiteY3" fmla="*/ 1862137 h 2038350"/>
              <a:gd name="connsiteX4" fmla="*/ 1906587 w 2239962"/>
              <a:gd name="connsiteY4" fmla="*/ 1462087 h 2038350"/>
              <a:gd name="connsiteX5" fmla="*/ 2201862 w 2239962"/>
              <a:gd name="connsiteY5" fmla="*/ 842962 h 2038350"/>
              <a:gd name="connsiteX6" fmla="*/ 2135187 w 2239962"/>
              <a:gd name="connsiteY6" fmla="*/ 90487 h 2038350"/>
              <a:gd name="connsiteX7" fmla="*/ 2020887 w 2239962"/>
              <a:gd name="connsiteY7" fmla="*/ 300037 h 2038350"/>
              <a:gd name="connsiteX8" fmla="*/ 1763712 w 2239962"/>
              <a:gd name="connsiteY8" fmla="*/ 604837 h 2038350"/>
              <a:gd name="connsiteX9" fmla="*/ 1458912 w 2239962"/>
              <a:gd name="connsiteY9" fmla="*/ 623887 h 2038350"/>
              <a:gd name="connsiteX10" fmla="*/ 820737 w 2239962"/>
              <a:gd name="connsiteY10" fmla="*/ 1033462 h 2038350"/>
              <a:gd name="connsiteX11" fmla="*/ 239712 w 2239962"/>
              <a:gd name="connsiteY11" fmla="*/ 1138237 h 2038350"/>
              <a:gd name="connsiteX12" fmla="*/ 30162 w 2239962"/>
              <a:gd name="connsiteY12" fmla="*/ 1128712 h 2038350"/>
              <a:gd name="connsiteX0" fmla="*/ 30162 w 2239962"/>
              <a:gd name="connsiteY0" fmla="*/ 1128712 h 2038350"/>
              <a:gd name="connsiteX1" fmla="*/ 420687 w 2239962"/>
              <a:gd name="connsiteY1" fmla="*/ 1662112 h 2038350"/>
              <a:gd name="connsiteX2" fmla="*/ 849312 w 2239962"/>
              <a:gd name="connsiteY2" fmla="*/ 2005012 h 2038350"/>
              <a:gd name="connsiteX3" fmla="*/ 1439862 w 2239962"/>
              <a:gd name="connsiteY3" fmla="*/ 1862137 h 2038350"/>
              <a:gd name="connsiteX4" fmla="*/ 1906587 w 2239962"/>
              <a:gd name="connsiteY4" fmla="*/ 1462087 h 2038350"/>
              <a:gd name="connsiteX5" fmla="*/ 2201862 w 2239962"/>
              <a:gd name="connsiteY5" fmla="*/ 842962 h 2038350"/>
              <a:gd name="connsiteX6" fmla="*/ 2135187 w 2239962"/>
              <a:gd name="connsiteY6" fmla="*/ 90487 h 2038350"/>
              <a:gd name="connsiteX7" fmla="*/ 2020887 w 2239962"/>
              <a:gd name="connsiteY7" fmla="*/ 300037 h 2038350"/>
              <a:gd name="connsiteX8" fmla="*/ 1763712 w 2239962"/>
              <a:gd name="connsiteY8" fmla="*/ 604837 h 2038350"/>
              <a:gd name="connsiteX9" fmla="*/ 1458912 w 2239962"/>
              <a:gd name="connsiteY9" fmla="*/ 623887 h 2038350"/>
              <a:gd name="connsiteX10" fmla="*/ 820737 w 2239962"/>
              <a:gd name="connsiteY10" fmla="*/ 1033462 h 2038350"/>
              <a:gd name="connsiteX11" fmla="*/ 239712 w 2239962"/>
              <a:gd name="connsiteY11" fmla="*/ 1138237 h 2038350"/>
              <a:gd name="connsiteX12" fmla="*/ 30162 w 2239962"/>
              <a:gd name="connsiteY12" fmla="*/ 1128712 h 2038350"/>
              <a:gd name="connsiteX0" fmla="*/ 30162 w 2239962"/>
              <a:gd name="connsiteY0" fmla="*/ 1128712 h 2038350"/>
              <a:gd name="connsiteX1" fmla="*/ 420687 w 2239962"/>
              <a:gd name="connsiteY1" fmla="*/ 1662112 h 2038350"/>
              <a:gd name="connsiteX2" fmla="*/ 849312 w 2239962"/>
              <a:gd name="connsiteY2" fmla="*/ 2005012 h 2038350"/>
              <a:gd name="connsiteX3" fmla="*/ 1439862 w 2239962"/>
              <a:gd name="connsiteY3" fmla="*/ 1862137 h 2038350"/>
              <a:gd name="connsiteX4" fmla="*/ 1906587 w 2239962"/>
              <a:gd name="connsiteY4" fmla="*/ 1462087 h 2038350"/>
              <a:gd name="connsiteX5" fmla="*/ 2201862 w 2239962"/>
              <a:gd name="connsiteY5" fmla="*/ 842962 h 2038350"/>
              <a:gd name="connsiteX6" fmla="*/ 2135187 w 2239962"/>
              <a:gd name="connsiteY6" fmla="*/ 90487 h 2038350"/>
              <a:gd name="connsiteX7" fmla="*/ 2020887 w 2239962"/>
              <a:gd name="connsiteY7" fmla="*/ 300037 h 2038350"/>
              <a:gd name="connsiteX8" fmla="*/ 1763712 w 2239962"/>
              <a:gd name="connsiteY8" fmla="*/ 604837 h 2038350"/>
              <a:gd name="connsiteX9" fmla="*/ 1458912 w 2239962"/>
              <a:gd name="connsiteY9" fmla="*/ 623887 h 2038350"/>
              <a:gd name="connsiteX10" fmla="*/ 820737 w 2239962"/>
              <a:gd name="connsiteY10" fmla="*/ 1033462 h 2038350"/>
              <a:gd name="connsiteX11" fmla="*/ 239712 w 2239962"/>
              <a:gd name="connsiteY11" fmla="*/ 1138237 h 2038350"/>
              <a:gd name="connsiteX12" fmla="*/ 30162 w 2239962"/>
              <a:gd name="connsiteY12" fmla="*/ 1128712 h 2038350"/>
              <a:gd name="connsiteX0" fmla="*/ 30162 w 2239962"/>
              <a:gd name="connsiteY0" fmla="*/ 1128712 h 2038350"/>
              <a:gd name="connsiteX1" fmla="*/ 420687 w 2239962"/>
              <a:gd name="connsiteY1" fmla="*/ 1662112 h 2038350"/>
              <a:gd name="connsiteX2" fmla="*/ 849312 w 2239962"/>
              <a:gd name="connsiteY2" fmla="*/ 2005012 h 2038350"/>
              <a:gd name="connsiteX3" fmla="*/ 1439862 w 2239962"/>
              <a:gd name="connsiteY3" fmla="*/ 1862137 h 2038350"/>
              <a:gd name="connsiteX4" fmla="*/ 1906587 w 2239962"/>
              <a:gd name="connsiteY4" fmla="*/ 1462087 h 2038350"/>
              <a:gd name="connsiteX5" fmla="*/ 2201862 w 2239962"/>
              <a:gd name="connsiteY5" fmla="*/ 842962 h 2038350"/>
              <a:gd name="connsiteX6" fmla="*/ 2135187 w 2239962"/>
              <a:gd name="connsiteY6" fmla="*/ 90487 h 2038350"/>
              <a:gd name="connsiteX7" fmla="*/ 2020887 w 2239962"/>
              <a:gd name="connsiteY7" fmla="*/ 300037 h 2038350"/>
              <a:gd name="connsiteX8" fmla="*/ 1763712 w 2239962"/>
              <a:gd name="connsiteY8" fmla="*/ 604837 h 2038350"/>
              <a:gd name="connsiteX9" fmla="*/ 1458912 w 2239962"/>
              <a:gd name="connsiteY9" fmla="*/ 623887 h 2038350"/>
              <a:gd name="connsiteX10" fmla="*/ 820737 w 2239962"/>
              <a:gd name="connsiteY10" fmla="*/ 1033462 h 2038350"/>
              <a:gd name="connsiteX11" fmla="*/ 239712 w 2239962"/>
              <a:gd name="connsiteY11" fmla="*/ 1138237 h 2038350"/>
              <a:gd name="connsiteX12" fmla="*/ 30162 w 2239962"/>
              <a:gd name="connsiteY12" fmla="*/ 1128712 h 2038350"/>
              <a:gd name="connsiteX0" fmla="*/ 30162 w 2239962"/>
              <a:gd name="connsiteY0" fmla="*/ 1128712 h 2038350"/>
              <a:gd name="connsiteX1" fmla="*/ 420687 w 2239962"/>
              <a:gd name="connsiteY1" fmla="*/ 1662112 h 2038350"/>
              <a:gd name="connsiteX2" fmla="*/ 849312 w 2239962"/>
              <a:gd name="connsiteY2" fmla="*/ 2005012 h 2038350"/>
              <a:gd name="connsiteX3" fmla="*/ 1439862 w 2239962"/>
              <a:gd name="connsiteY3" fmla="*/ 1862137 h 2038350"/>
              <a:gd name="connsiteX4" fmla="*/ 1906587 w 2239962"/>
              <a:gd name="connsiteY4" fmla="*/ 1462087 h 2038350"/>
              <a:gd name="connsiteX5" fmla="*/ 2201862 w 2239962"/>
              <a:gd name="connsiteY5" fmla="*/ 842962 h 2038350"/>
              <a:gd name="connsiteX6" fmla="*/ 2135187 w 2239962"/>
              <a:gd name="connsiteY6" fmla="*/ 90487 h 2038350"/>
              <a:gd name="connsiteX7" fmla="*/ 2020887 w 2239962"/>
              <a:gd name="connsiteY7" fmla="*/ 300037 h 2038350"/>
              <a:gd name="connsiteX8" fmla="*/ 1763712 w 2239962"/>
              <a:gd name="connsiteY8" fmla="*/ 604837 h 2038350"/>
              <a:gd name="connsiteX9" fmla="*/ 1458912 w 2239962"/>
              <a:gd name="connsiteY9" fmla="*/ 623887 h 2038350"/>
              <a:gd name="connsiteX10" fmla="*/ 820737 w 2239962"/>
              <a:gd name="connsiteY10" fmla="*/ 1033462 h 2038350"/>
              <a:gd name="connsiteX11" fmla="*/ 239712 w 2239962"/>
              <a:gd name="connsiteY11" fmla="*/ 1138237 h 2038350"/>
              <a:gd name="connsiteX12" fmla="*/ 30162 w 2239962"/>
              <a:gd name="connsiteY12" fmla="*/ 1128712 h 2038350"/>
              <a:gd name="connsiteX0" fmla="*/ 30162 w 2239962"/>
              <a:gd name="connsiteY0" fmla="*/ 1128712 h 2038350"/>
              <a:gd name="connsiteX1" fmla="*/ 420687 w 2239962"/>
              <a:gd name="connsiteY1" fmla="*/ 1662112 h 2038350"/>
              <a:gd name="connsiteX2" fmla="*/ 849312 w 2239962"/>
              <a:gd name="connsiteY2" fmla="*/ 2005012 h 2038350"/>
              <a:gd name="connsiteX3" fmla="*/ 1439862 w 2239962"/>
              <a:gd name="connsiteY3" fmla="*/ 1862137 h 2038350"/>
              <a:gd name="connsiteX4" fmla="*/ 1906587 w 2239962"/>
              <a:gd name="connsiteY4" fmla="*/ 1462087 h 2038350"/>
              <a:gd name="connsiteX5" fmla="*/ 2201862 w 2239962"/>
              <a:gd name="connsiteY5" fmla="*/ 842962 h 2038350"/>
              <a:gd name="connsiteX6" fmla="*/ 2135187 w 2239962"/>
              <a:gd name="connsiteY6" fmla="*/ 90487 h 2038350"/>
              <a:gd name="connsiteX7" fmla="*/ 2020887 w 2239962"/>
              <a:gd name="connsiteY7" fmla="*/ 300037 h 2038350"/>
              <a:gd name="connsiteX8" fmla="*/ 1763712 w 2239962"/>
              <a:gd name="connsiteY8" fmla="*/ 604837 h 2038350"/>
              <a:gd name="connsiteX9" fmla="*/ 820737 w 2239962"/>
              <a:gd name="connsiteY9" fmla="*/ 1033462 h 2038350"/>
              <a:gd name="connsiteX10" fmla="*/ 239712 w 2239962"/>
              <a:gd name="connsiteY10" fmla="*/ 1138237 h 2038350"/>
              <a:gd name="connsiteX11" fmla="*/ 30162 w 2239962"/>
              <a:gd name="connsiteY11" fmla="*/ 1128712 h 2038350"/>
              <a:gd name="connsiteX0" fmla="*/ 30162 w 2239962"/>
              <a:gd name="connsiteY0" fmla="*/ 1128712 h 2038350"/>
              <a:gd name="connsiteX1" fmla="*/ 420687 w 2239962"/>
              <a:gd name="connsiteY1" fmla="*/ 1662112 h 2038350"/>
              <a:gd name="connsiteX2" fmla="*/ 849312 w 2239962"/>
              <a:gd name="connsiteY2" fmla="*/ 2005012 h 2038350"/>
              <a:gd name="connsiteX3" fmla="*/ 1439862 w 2239962"/>
              <a:gd name="connsiteY3" fmla="*/ 1862137 h 2038350"/>
              <a:gd name="connsiteX4" fmla="*/ 1906587 w 2239962"/>
              <a:gd name="connsiteY4" fmla="*/ 1462087 h 2038350"/>
              <a:gd name="connsiteX5" fmla="*/ 2201862 w 2239962"/>
              <a:gd name="connsiteY5" fmla="*/ 842962 h 2038350"/>
              <a:gd name="connsiteX6" fmla="*/ 2135187 w 2239962"/>
              <a:gd name="connsiteY6" fmla="*/ 90487 h 2038350"/>
              <a:gd name="connsiteX7" fmla="*/ 2020887 w 2239962"/>
              <a:gd name="connsiteY7" fmla="*/ 300037 h 2038350"/>
              <a:gd name="connsiteX8" fmla="*/ 1763712 w 2239962"/>
              <a:gd name="connsiteY8" fmla="*/ 604837 h 2038350"/>
              <a:gd name="connsiteX9" fmla="*/ 820737 w 2239962"/>
              <a:gd name="connsiteY9" fmla="*/ 1033462 h 2038350"/>
              <a:gd name="connsiteX10" fmla="*/ 239712 w 2239962"/>
              <a:gd name="connsiteY10" fmla="*/ 1138237 h 2038350"/>
              <a:gd name="connsiteX11" fmla="*/ 30162 w 2239962"/>
              <a:gd name="connsiteY11" fmla="*/ 1128712 h 2038350"/>
              <a:gd name="connsiteX0" fmla="*/ 30162 w 2220912"/>
              <a:gd name="connsiteY0" fmla="*/ 868362 h 1778000"/>
              <a:gd name="connsiteX1" fmla="*/ 420687 w 2220912"/>
              <a:gd name="connsiteY1" fmla="*/ 1401762 h 1778000"/>
              <a:gd name="connsiteX2" fmla="*/ 849312 w 2220912"/>
              <a:gd name="connsiteY2" fmla="*/ 1744662 h 1778000"/>
              <a:gd name="connsiteX3" fmla="*/ 1439862 w 2220912"/>
              <a:gd name="connsiteY3" fmla="*/ 1601787 h 1778000"/>
              <a:gd name="connsiteX4" fmla="*/ 1906587 w 2220912"/>
              <a:gd name="connsiteY4" fmla="*/ 1201737 h 1778000"/>
              <a:gd name="connsiteX5" fmla="*/ 2201862 w 2220912"/>
              <a:gd name="connsiteY5" fmla="*/ 582612 h 1778000"/>
              <a:gd name="connsiteX6" fmla="*/ 2020887 w 2220912"/>
              <a:gd name="connsiteY6" fmla="*/ 39687 h 1778000"/>
              <a:gd name="connsiteX7" fmla="*/ 1763712 w 2220912"/>
              <a:gd name="connsiteY7" fmla="*/ 344487 h 1778000"/>
              <a:gd name="connsiteX8" fmla="*/ 820737 w 2220912"/>
              <a:gd name="connsiteY8" fmla="*/ 773112 h 1778000"/>
              <a:gd name="connsiteX9" fmla="*/ 239712 w 2220912"/>
              <a:gd name="connsiteY9" fmla="*/ 877887 h 1778000"/>
              <a:gd name="connsiteX10" fmla="*/ 30162 w 2220912"/>
              <a:gd name="connsiteY10" fmla="*/ 868362 h 1778000"/>
              <a:gd name="connsiteX0" fmla="*/ 30162 w 2220912"/>
              <a:gd name="connsiteY0" fmla="*/ 868362 h 1778000"/>
              <a:gd name="connsiteX1" fmla="*/ 420687 w 2220912"/>
              <a:gd name="connsiteY1" fmla="*/ 1401762 h 1778000"/>
              <a:gd name="connsiteX2" fmla="*/ 849312 w 2220912"/>
              <a:gd name="connsiteY2" fmla="*/ 1744662 h 1778000"/>
              <a:gd name="connsiteX3" fmla="*/ 1439862 w 2220912"/>
              <a:gd name="connsiteY3" fmla="*/ 1601787 h 1778000"/>
              <a:gd name="connsiteX4" fmla="*/ 1906587 w 2220912"/>
              <a:gd name="connsiteY4" fmla="*/ 1201737 h 1778000"/>
              <a:gd name="connsiteX5" fmla="*/ 2201862 w 2220912"/>
              <a:gd name="connsiteY5" fmla="*/ 582612 h 1778000"/>
              <a:gd name="connsiteX6" fmla="*/ 2020887 w 2220912"/>
              <a:gd name="connsiteY6" fmla="*/ 39687 h 1778000"/>
              <a:gd name="connsiteX7" fmla="*/ 1763712 w 2220912"/>
              <a:gd name="connsiteY7" fmla="*/ 344487 h 1778000"/>
              <a:gd name="connsiteX8" fmla="*/ 820737 w 2220912"/>
              <a:gd name="connsiteY8" fmla="*/ 773112 h 1778000"/>
              <a:gd name="connsiteX9" fmla="*/ 239712 w 2220912"/>
              <a:gd name="connsiteY9" fmla="*/ 877887 h 1778000"/>
              <a:gd name="connsiteX10" fmla="*/ 30162 w 2220912"/>
              <a:gd name="connsiteY10" fmla="*/ 868362 h 1778000"/>
              <a:gd name="connsiteX0" fmla="*/ 30162 w 2312374"/>
              <a:gd name="connsiteY0" fmla="*/ 869819 h 1779457"/>
              <a:gd name="connsiteX1" fmla="*/ 420687 w 2312374"/>
              <a:gd name="connsiteY1" fmla="*/ 1403219 h 1779457"/>
              <a:gd name="connsiteX2" fmla="*/ 849312 w 2312374"/>
              <a:gd name="connsiteY2" fmla="*/ 1746119 h 1779457"/>
              <a:gd name="connsiteX3" fmla="*/ 1439862 w 2312374"/>
              <a:gd name="connsiteY3" fmla="*/ 1603244 h 1779457"/>
              <a:gd name="connsiteX4" fmla="*/ 1906587 w 2312374"/>
              <a:gd name="connsiteY4" fmla="*/ 1203194 h 1779457"/>
              <a:gd name="connsiteX5" fmla="*/ 2201862 w 2312374"/>
              <a:gd name="connsiteY5" fmla="*/ 584069 h 1779457"/>
              <a:gd name="connsiteX6" fmla="*/ 2239349 w 2312374"/>
              <a:gd name="connsiteY6" fmla="*/ 39687 h 1779457"/>
              <a:gd name="connsiteX7" fmla="*/ 1763712 w 2312374"/>
              <a:gd name="connsiteY7" fmla="*/ 345944 h 1779457"/>
              <a:gd name="connsiteX8" fmla="*/ 820737 w 2312374"/>
              <a:gd name="connsiteY8" fmla="*/ 774569 h 1779457"/>
              <a:gd name="connsiteX9" fmla="*/ 239712 w 2312374"/>
              <a:gd name="connsiteY9" fmla="*/ 879344 h 1779457"/>
              <a:gd name="connsiteX10" fmla="*/ 30162 w 2312374"/>
              <a:gd name="connsiteY10" fmla="*/ 869819 h 1779457"/>
              <a:gd name="connsiteX0" fmla="*/ 30162 w 2332627"/>
              <a:gd name="connsiteY0" fmla="*/ 846217 h 1755855"/>
              <a:gd name="connsiteX1" fmla="*/ 420687 w 2332627"/>
              <a:gd name="connsiteY1" fmla="*/ 1379617 h 1755855"/>
              <a:gd name="connsiteX2" fmla="*/ 849312 w 2332627"/>
              <a:gd name="connsiteY2" fmla="*/ 1722517 h 1755855"/>
              <a:gd name="connsiteX3" fmla="*/ 1439862 w 2332627"/>
              <a:gd name="connsiteY3" fmla="*/ 1579642 h 1755855"/>
              <a:gd name="connsiteX4" fmla="*/ 1906587 w 2332627"/>
              <a:gd name="connsiteY4" fmla="*/ 1179592 h 1755855"/>
              <a:gd name="connsiteX5" fmla="*/ 2201862 w 2332627"/>
              <a:gd name="connsiteY5" fmla="*/ 560467 h 1755855"/>
              <a:gd name="connsiteX6" fmla="*/ 2239349 w 2332627"/>
              <a:gd name="connsiteY6" fmla="*/ 16085 h 1755855"/>
              <a:gd name="connsiteX7" fmla="*/ 1642189 w 2332627"/>
              <a:gd name="connsiteY7" fmla="*/ 463955 h 1755855"/>
              <a:gd name="connsiteX8" fmla="*/ 820737 w 2332627"/>
              <a:gd name="connsiteY8" fmla="*/ 750967 h 1755855"/>
              <a:gd name="connsiteX9" fmla="*/ 239712 w 2332627"/>
              <a:gd name="connsiteY9" fmla="*/ 855742 h 1755855"/>
              <a:gd name="connsiteX10" fmla="*/ 30162 w 2332627"/>
              <a:gd name="connsiteY10" fmla="*/ 846217 h 1755855"/>
              <a:gd name="connsiteX0" fmla="*/ 30162 w 2332628"/>
              <a:gd name="connsiteY0" fmla="*/ 846217 h 1755855"/>
              <a:gd name="connsiteX1" fmla="*/ 420687 w 2332628"/>
              <a:gd name="connsiteY1" fmla="*/ 1379617 h 1755855"/>
              <a:gd name="connsiteX2" fmla="*/ 849312 w 2332628"/>
              <a:gd name="connsiteY2" fmla="*/ 1722517 h 1755855"/>
              <a:gd name="connsiteX3" fmla="*/ 1439862 w 2332628"/>
              <a:gd name="connsiteY3" fmla="*/ 1579642 h 1755855"/>
              <a:gd name="connsiteX4" fmla="*/ 1906587 w 2332628"/>
              <a:gd name="connsiteY4" fmla="*/ 1179592 h 1755855"/>
              <a:gd name="connsiteX5" fmla="*/ 2201862 w 2332628"/>
              <a:gd name="connsiteY5" fmla="*/ 560467 h 1755855"/>
              <a:gd name="connsiteX6" fmla="*/ 2239349 w 2332628"/>
              <a:gd name="connsiteY6" fmla="*/ 16085 h 1755855"/>
              <a:gd name="connsiteX7" fmla="*/ 1642189 w 2332628"/>
              <a:gd name="connsiteY7" fmla="*/ 463955 h 1755855"/>
              <a:gd name="connsiteX8" fmla="*/ 970384 w 2332628"/>
              <a:gd name="connsiteY8" fmla="*/ 538600 h 1755855"/>
              <a:gd name="connsiteX9" fmla="*/ 239712 w 2332628"/>
              <a:gd name="connsiteY9" fmla="*/ 855742 h 1755855"/>
              <a:gd name="connsiteX10" fmla="*/ 30162 w 2332628"/>
              <a:gd name="connsiteY10" fmla="*/ 846217 h 1755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32628" h="1755855">
                <a:moveTo>
                  <a:pt x="30162" y="846217"/>
                </a:moveTo>
                <a:cubicBezTo>
                  <a:pt x="60324" y="933529"/>
                  <a:pt x="284162" y="1233567"/>
                  <a:pt x="420687" y="1379617"/>
                </a:cubicBezTo>
                <a:cubicBezTo>
                  <a:pt x="557212" y="1525667"/>
                  <a:pt x="679449" y="1689179"/>
                  <a:pt x="849312" y="1722517"/>
                </a:cubicBezTo>
                <a:cubicBezTo>
                  <a:pt x="1019175" y="1755855"/>
                  <a:pt x="1263650" y="1670129"/>
                  <a:pt x="1439862" y="1579642"/>
                </a:cubicBezTo>
                <a:cubicBezTo>
                  <a:pt x="1616074" y="1489155"/>
                  <a:pt x="1779587" y="1349455"/>
                  <a:pt x="1906587" y="1179592"/>
                </a:cubicBezTo>
                <a:cubicBezTo>
                  <a:pt x="2033587" y="1009729"/>
                  <a:pt x="2146402" y="754385"/>
                  <a:pt x="2201862" y="560467"/>
                </a:cubicBezTo>
                <a:cubicBezTo>
                  <a:pt x="2257322" y="366549"/>
                  <a:pt x="2332628" y="32170"/>
                  <a:pt x="2239349" y="16085"/>
                </a:cubicBezTo>
                <a:cubicBezTo>
                  <a:pt x="2146070" y="0"/>
                  <a:pt x="1853683" y="376869"/>
                  <a:pt x="1642189" y="463955"/>
                </a:cubicBezTo>
                <a:cubicBezTo>
                  <a:pt x="1430695" y="551041"/>
                  <a:pt x="1204130" y="473302"/>
                  <a:pt x="970384" y="538600"/>
                </a:cubicBezTo>
                <a:cubicBezTo>
                  <a:pt x="736638" y="603898"/>
                  <a:pt x="396416" y="804472"/>
                  <a:pt x="239712" y="855742"/>
                </a:cubicBezTo>
                <a:cubicBezTo>
                  <a:pt x="83008" y="907012"/>
                  <a:pt x="0" y="758905"/>
                  <a:pt x="30162" y="846217"/>
                </a:cubicBezTo>
                <a:close/>
              </a:path>
            </a:pathLst>
          </a:custGeom>
          <a:gradFill flip="none" rotWithShape="1">
            <a:gsLst>
              <a:gs pos="74000">
                <a:sysClr val="window" lastClr="FFFFFF">
                  <a:alpha val="11000"/>
                </a:sysClr>
              </a:gs>
              <a:gs pos="28000">
                <a:sysClr val="window" lastClr="FFFFFF">
                  <a:alpha val="0"/>
                </a:sysClr>
              </a:gs>
              <a:gs pos="0">
                <a:sysClr val="window" lastClr="FFFFFF">
                  <a:alpha val="0"/>
                </a:sysClr>
              </a:gs>
            </a:gsLst>
            <a:lin ang="2700000" scaled="0"/>
            <a:tileRect/>
          </a:gra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ko-KR" altLang="en-US" sz="1800" kern="0" dirty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49" name="Oval 26"/>
          <p:cNvSpPr>
            <a:spLocks noChangeAspect="1" noChangeArrowheads="1"/>
          </p:cNvSpPr>
          <p:nvPr/>
        </p:nvSpPr>
        <p:spPr bwMode="auto">
          <a:xfrm rot="8100000">
            <a:off x="6157352" y="3804003"/>
            <a:ext cx="588435" cy="320411"/>
          </a:xfrm>
          <a:prstGeom prst="ellipse">
            <a:avLst/>
          </a:prstGeom>
          <a:gradFill rotWithShape="1">
            <a:gsLst>
              <a:gs pos="0">
                <a:sysClr val="window" lastClr="FFFFFF">
                  <a:alpha val="33000"/>
                </a:sysClr>
              </a:gs>
              <a:gs pos="20000">
                <a:sysClr val="window" lastClr="FFFFFF">
                  <a:gamma/>
                  <a:shade val="46275"/>
                  <a:invGamma/>
                  <a:alpha val="0"/>
                </a:sysClr>
              </a:gs>
            </a:gsLst>
            <a:lin ang="5400000" scaled="1"/>
          </a:gradFill>
          <a:ln w="38100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kumimoji="0" lang="ko-KR" altLang="en-US" sz="1800" kern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61" name="Oval 80"/>
          <p:cNvSpPr>
            <a:spLocks noChangeArrowheads="1"/>
          </p:cNvSpPr>
          <p:nvPr/>
        </p:nvSpPr>
        <p:spPr bwMode="auto">
          <a:xfrm>
            <a:off x="5701472" y="4628045"/>
            <a:ext cx="1144539" cy="325340"/>
          </a:xfrm>
          <a:prstGeom prst="ellipse">
            <a:avLst/>
          </a:prstGeom>
          <a:gradFill rotWithShape="1">
            <a:gsLst>
              <a:gs pos="0">
                <a:sysClr val="windowText" lastClr="000000">
                  <a:alpha val="29999"/>
                </a:sysClr>
              </a:gs>
              <a:gs pos="100000">
                <a:sysClr val="windowText" lastClr="000000">
                  <a:alpha val="0"/>
                </a:sysClr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ko-KR" altLang="en-US" sz="1800" kern="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72" name="직사각형 71"/>
          <p:cNvSpPr/>
          <p:nvPr/>
        </p:nvSpPr>
        <p:spPr>
          <a:xfrm>
            <a:off x="6117299" y="1854430"/>
            <a:ext cx="31451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r>
              <a:rPr kumimoji="0" lang="en-US" altLang="ko-KR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C</a:t>
            </a:r>
          </a:p>
        </p:txBody>
      </p:sp>
      <p:sp>
        <p:nvSpPr>
          <p:cNvPr id="74" name="TextBox 35"/>
          <p:cNvSpPr txBox="1">
            <a:spLocks noChangeArrowheads="1"/>
          </p:cNvSpPr>
          <p:nvPr/>
        </p:nvSpPr>
        <p:spPr bwMode="auto">
          <a:xfrm>
            <a:off x="5817867" y="3389688"/>
            <a:ext cx="942467" cy="7645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>
            <a:defPPr>
              <a:defRPr lang="ko-KR"/>
            </a:defPPr>
            <a:lvl1pPr algn="ctr">
              <a:lnSpc>
                <a:spcPct val="100000"/>
              </a:lnSpc>
              <a:buFontTx/>
              <a:buNone/>
              <a:defRPr sz="1400">
                <a:latin typeface="+mn-ea"/>
                <a:cs typeface="Arial" charset="0"/>
              </a:defRPr>
            </a:lvl1pPr>
          </a:lstStyle>
          <a:p>
            <a:r>
              <a:rPr lang="ko-KR" altLang="en-US" dirty="0"/>
              <a:t>인력</a:t>
            </a:r>
            <a:endParaRPr lang="en-US" altLang="ko-KR" dirty="0"/>
          </a:p>
          <a:p>
            <a:r>
              <a:rPr lang="ko-KR" altLang="en-US" dirty="0"/>
              <a:t>조직</a:t>
            </a:r>
            <a:endParaRPr lang="en-US" altLang="ko-KR" dirty="0"/>
          </a:p>
          <a:p>
            <a:r>
              <a:rPr lang="ko-KR" altLang="en-US" dirty="0"/>
              <a:t>최적화</a:t>
            </a:r>
            <a:endParaRPr lang="en-US" altLang="ko-KR" dirty="0"/>
          </a:p>
        </p:txBody>
      </p:sp>
      <p:sp>
        <p:nvSpPr>
          <p:cNvPr id="51" name="타원 50"/>
          <p:cNvSpPr/>
          <p:nvPr/>
        </p:nvSpPr>
        <p:spPr>
          <a:xfrm>
            <a:off x="3992518" y="3338176"/>
            <a:ext cx="853554" cy="867573"/>
          </a:xfrm>
          <a:prstGeom prst="ellipse">
            <a:avLst/>
          </a:prstGeom>
          <a:gradFill rotWithShape="1">
            <a:gsLst>
              <a:gs pos="0">
                <a:sysClr val="window" lastClr="FFFFFF">
                  <a:lumMod val="50000"/>
                </a:sysClr>
              </a:gs>
              <a:gs pos="80000">
                <a:sysClr val="window" lastClr="FFFFFF">
                  <a:lumMod val="75000"/>
                </a:sysClr>
              </a:gs>
              <a:gs pos="100000">
                <a:sysClr val="window" lastClr="FFFFFF">
                  <a:lumMod val="85000"/>
                </a:sysClr>
              </a:gs>
            </a:gsLst>
            <a:lin ang="16200000" scaled="0"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ko-KR" altLang="en-US" sz="1800" kern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53" name="타원 52"/>
          <p:cNvSpPr/>
          <p:nvPr/>
        </p:nvSpPr>
        <p:spPr bwMode="auto">
          <a:xfrm>
            <a:off x="3980222" y="3338998"/>
            <a:ext cx="854315" cy="865929"/>
          </a:xfrm>
          <a:prstGeom prst="ellipse">
            <a:avLst/>
          </a:prstGeom>
          <a:gradFill flip="none" rotWithShape="1">
            <a:gsLst>
              <a:gs pos="62000">
                <a:sysClr val="window" lastClr="FFFFFF">
                  <a:alpha val="0"/>
                </a:sysClr>
              </a:gs>
              <a:gs pos="45000">
                <a:sysClr val="window" lastClr="FFFFFF">
                  <a:alpha val="0"/>
                </a:sysClr>
              </a:gs>
              <a:gs pos="100000">
                <a:sysClr val="window" lastClr="FFFFFF"/>
              </a:gs>
            </a:gsLst>
            <a:path path="circle">
              <a:fillToRect l="50000" t="50000" r="50000" b="50000"/>
            </a:path>
            <a:tileRect/>
          </a:gradFill>
          <a:ln w="9525" cap="flat" cmpd="sng" algn="ctr">
            <a:solidFill>
              <a:sysClr val="window" lastClr="FFFFFF">
                <a:alpha val="25000"/>
              </a:sys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anchor="ctr"/>
          <a:lstStyle/>
          <a:p>
            <a:pPr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ko-KR" altLang="en-US" sz="1800" kern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54" name="Oval 26"/>
          <p:cNvSpPr>
            <a:spLocks noChangeAspect="1" noChangeArrowheads="1"/>
          </p:cNvSpPr>
          <p:nvPr/>
        </p:nvSpPr>
        <p:spPr bwMode="auto">
          <a:xfrm rot="18900000">
            <a:off x="3948062" y="3455660"/>
            <a:ext cx="588435" cy="320411"/>
          </a:xfrm>
          <a:prstGeom prst="ellipse">
            <a:avLst/>
          </a:prstGeom>
          <a:gradFill rotWithShape="1">
            <a:gsLst>
              <a:gs pos="0">
                <a:sysClr val="window" lastClr="FFFFFF">
                  <a:alpha val="33000"/>
                </a:sysClr>
              </a:gs>
              <a:gs pos="100000">
                <a:sysClr val="window" lastClr="FFFFFF">
                  <a:gamma/>
                  <a:shade val="46275"/>
                  <a:invGamma/>
                  <a:alpha val="0"/>
                </a:sysClr>
              </a:gs>
            </a:gsLst>
            <a:lin ang="5400000" scaled="1"/>
          </a:gradFill>
          <a:ln w="38100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kumimoji="0" lang="ko-KR" altLang="en-US" sz="1800" kern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55" name="Oval 28"/>
          <p:cNvSpPr>
            <a:spLocks noChangeArrowheads="1"/>
          </p:cNvSpPr>
          <p:nvPr/>
        </p:nvSpPr>
        <p:spPr bwMode="auto">
          <a:xfrm flipH="1">
            <a:off x="4066392" y="3420959"/>
            <a:ext cx="270832" cy="246051"/>
          </a:xfrm>
          <a:prstGeom prst="ellipse">
            <a:avLst/>
          </a:prstGeom>
          <a:gradFill rotWithShape="1">
            <a:gsLst>
              <a:gs pos="0">
                <a:sysClr val="window" lastClr="FFFFFF">
                  <a:alpha val="64999"/>
                </a:sysClr>
              </a:gs>
              <a:gs pos="100000">
                <a:srgbClr val="67ABF5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kumimoji="0" lang="ko-KR" altLang="en-US" sz="1800" kern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56" name="자유형 55"/>
          <p:cNvSpPr/>
          <p:nvPr/>
        </p:nvSpPr>
        <p:spPr bwMode="auto">
          <a:xfrm rot="5398342">
            <a:off x="4278603" y="3381543"/>
            <a:ext cx="548443" cy="524969"/>
          </a:xfrm>
          <a:custGeom>
            <a:avLst/>
            <a:gdLst>
              <a:gd name="connsiteX0" fmla="*/ 0 w 1800225"/>
              <a:gd name="connsiteY0" fmla="*/ 1285875 h 1409700"/>
              <a:gd name="connsiteX1" fmla="*/ 723900 w 1800225"/>
              <a:gd name="connsiteY1" fmla="*/ 1409700 h 1409700"/>
              <a:gd name="connsiteX2" fmla="*/ 1800225 w 1800225"/>
              <a:gd name="connsiteY2" fmla="*/ 428625 h 1409700"/>
              <a:gd name="connsiteX3" fmla="*/ 1323975 w 1800225"/>
              <a:gd name="connsiteY3" fmla="*/ 0 h 1409700"/>
              <a:gd name="connsiteX4" fmla="*/ 342900 w 1800225"/>
              <a:gd name="connsiteY4" fmla="*/ 419100 h 1409700"/>
              <a:gd name="connsiteX5" fmla="*/ 0 w 1800225"/>
              <a:gd name="connsiteY5" fmla="*/ 1285875 h 1409700"/>
              <a:gd name="connsiteX0" fmla="*/ 63500 w 1863725"/>
              <a:gd name="connsiteY0" fmla="*/ 1287462 h 1411287"/>
              <a:gd name="connsiteX1" fmla="*/ 787400 w 1863725"/>
              <a:gd name="connsiteY1" fmla="*/ 1411287 h 1411287"/>
              <a:gd name="connsiteX2" fmla="*/ 1863725 w 1863725"/>
              <a:gd name="connsiteY2" fmla="*/ 430212 h 1411287"/>
              <a:gd name="connsiteX3" fmla="*/ 1387475 w 1863725"/>
              <a:gd name="connsiteY3" fmla="*/ 1587 h 1411287"/>
              <a:gd name="connsiteX4" fmla="*/ 406400 w 1863725"/>
              <a:gd name="connsiteY4" fmla="*/ 420687 h 1411287"/>
              <a:gd name="connsiteX5" fmla="*/ 63500 w 1863725"/>
              <a:gd name="connsiteY5" fmla="*/ 1287462 h 1411287"/>
              <a:gd name="connsiteX0" fmla="*/ 63500 w 1963738"/>
              <a:gd name="connsiteY0" fmla="*/ 1287462 h 1411287"/>
              <a:gd name="connsiteX1" fmla="*/ 787400 w 1963738"/>
              <a:gd name="connsiteY1" fmla="*/ 1411287 h 1411287"/>
              <a:gd name="connsiteX2" fmla="*/ 1863725 w 1963738"/>
              <a:gd name="connsiteY2" fmla="*/ 430212 h 1411287"/>
              <a:gd name="connsiteX3" fmla="*/ 1387475 w 1963738"/>
              <a:gd name="connsiteY3" fmla="*/ 1587 h 1411287"/>
              <a:gd name="connsiteX4" fmla="*/ 406400 w 1963738"/>
              <a:gd name="connsiteY4" fmla="*/ 420687 h 1411287"/>
              <a:gd name="connsiteX5" fmla="*/ 63500 w 1963738"/>
              <a:gd name="connsiteY5" fmla="*/ 1287462 h 1411287"/>
              <a:gd name="connsiteX0" fmla="*/ 63500 w 1963738"/>
              <a:gd name="connsiteY0" fmla="*/ 1287462 h 1554162"/>
              <a:gd name="connsiteX1" fmla="*/ 787400 w 1963738"/>
              <a:gd name="connsiteY1" fmla="*/ 1411287 h 1554162"/>
              <a:gd name="connsiteX2" fmla="*/ 1863725 w 1963738"/>
              <a:gd name="connsiteY2" fmla="*/ 430212 h 1554162"/>
              <a:gd name="connsiteX3" fmla="*/ 1387475 w 1963738"/>
              <a:gd name="connsiteY3" fmla="*/ 1587 h 1554162"/>
              <a:gd name="connsiteX4" fmla="*/ 406400 w 1963738"/>
              <a:gd name="connsiteY4" fmla="*/ 420687 h 1554162"/>
              <a:gd name="connsiteX5" fmla="*/ 63500 w 1963738"/>
              <a:gd name="connsiteY5" fmla="*/ 1287462 h 1554162"/>
              <a:gd name="connsiteX0" fmla="*/ 63500 w 1963738"/>
              <a:gd name="connsiteY0" fmla="*/ 1287462 h 1554162"/>
              <a:gd name="connsiteX1" fmla="*/ 787400 w 1963738"/>
              <a:gd name="connsiteY1" fmla="*/ 1411287 h 1554162"/>
              <a:gd name="connsiteX2" fmla="*/ 1863725 w 1963738"/>
              <a:gd name="connsiteY2" fmla="*/ 430212 h 1554162"/>
              <a:gd name="connsiteX3" fmla="*/ 1387475 w 1963738"/>
              <a:gd name="connsiteY3" fmla="*/ 1587 h 1554162"/>
              <a:gd name="connsiteX4" fmla="*/ 406400 w 1963738"/>
              <a:gd name="connsiteY4" fmla="*/ 420687 h 1554162"/>
              <a:gd name="connsiteX5" fmla="*/ 63500 w 1963738"/>
              <a:gd name="connsiteY5" fmla="*/ 1287462 h 1554162"/>
              <a:gd name="connsiteX0" fmla="*/ 63500 w 1963738"/>
              <a:gd name="connsiteY0" fmla="*/ 1287462 h 1554162"/>
              <a:gd name="connsiteX1" fmla="*/ 787400 w 1963738"/>
              <a:gd name="connsiteY1" fmla="*/ 1411287 h 1554162"/>
              <a:gd name="connsiteX2" fmla="*/ 1863725 w 1963738"/>
              <a:gd name="connsiteY2" fmla="*/ 430212 h 1554162"/>
              <a:gd name="connsiteX3" fmla="*/ 1387475 w 1963738"/>
              <a:gd name="connsiteY3" fmla="*/ 1587 h 1554162"/>
              <a:gd name="connsiteX4" fmla="*/ 406400 w 1963738"/>
              <a:gd name="connsiteY4" fmla="*/ 420687 h 1554162"/>
              <a:gd name="connsiteX5" fmla="*/ 63500 w 1963738"/>
              <a:gd name="connsiteY5" fmla="*/ 1287462 h 1554162"/>
              <a:gd name="connsiteX0" fmla="*/ 41717 w 1963737"/>
              <a:gd name="connsiteY0" fmla="*/ 1287462 h 1689794"/>
              <a:gd name="connsiteX1" fmla="*/ 634920 w 1963737"/>
              <a:gd name="connsiteY1" fmla="*/ 1546919 h 1689794"/>
              <a:gd name="connsiteX2" fmla="*/ 1841942 w 1963737"/>
              <a:gd name="connsiteY2" fmla="*/ 430212 h 1689794"/>
              <a:gd name="connsiteX3" fmla="*/ 1365692 w 1963737"/>
              <a:gd name="connsiteY3" fmla="*/ 1587 h 1689794"/>
              <a:gd name="connsiteX4" fmla="*/ 384617 w 1963737"/>
              <a:gd name="connsiteY4" fmla="*/ 420687 h 1689794"/>
              <a:gd name="connsiteX5" fmla="*/ 41717 w 1963737"/>
              <a:gd name="connsiteY5" fmla="*/ 1287462 h 1689794"/>
              <a:gd name="connsiteX0" fmla="*/ 41717 w 1860992"/>
              <a:gd name="connsiteY0" fmla="*/ 1287462 h 1689794"/>
              <a:gd name="connsiteX1" fmla="*/ 634920 w 1860992"/>
              <a:gd name="connsiteY1" fmla="*/ 1546919 h 1689794"/>
              <a:gd name="connsiteX2" fmla="*/ 1479991 w 1860992"/>
              <a:gd name="connsiteY2" fmla="*/ 896937 h 1689794"/>
              <a:gd name="connsiteX3" fmla="*/ 1841942 w 1860992"/>
              <a:gd name="connsiteY3" fmla="*/ 430212 h 1689794"/>
              <a:gd name="connsiteX4" fmla="*/ 1365692 w 1860992"/>
              <a:gd name="connsiteY4" fmla="*/ 1587 h 1689794"/>
              <a:gd name="connsiteX5" fmla="*/ 384617 w 1860992"/>
              <a:gd name="connsiteY5" fmla="*/ 420687 h 1689794"/>
              <a:gd name="connsiteX6" fmla="*/ 41717 w 1860992"/>
              <a:gd name="connsiteY6" fmla="*/ 1287462 h 1689794"/>
              <a:gd name="connsiteX0" fmla="*/ 41717 w 1843724"/>
              <a:gd name="connsiteY0" fmla="*/ 1287462 h 1689794"/>
              <a:gd name="connsiteX1" fmla="*/ 634920 w 1843724"/>
              <a:gd name="connsiteY1" fmla="*/ 1546919 h 1689794"/>
              <a:gd name="connsiteX2" fmla="*/ 1355000 w 1843724"/>
              <a:gd name="connsiteY2" fmla="*/ 466799 h 1689794"/>
              <a:gd name="connsiteX3" fmla="*/ 1841942 w 1843724"/>
              <a:gd name="connsiteY3" fmla="*/ 430212 h 1689794"/>
              <a:gd name="connsiteX4" fmla="*/ 1365692 w 1843724"/>
              <a:gd name="connsiteY4" fmla="*/ 1587 h 1689794"/>
              <a:gd name="connsiteX5" fmla="*/ 384617 w 1843724"/>
              <a:gd name="connsiteY5" fmla="*/ 420687 h 1689794"/>
              <a:gd name="connsiteX6" fmla="*/ 41717 w 1843724"/>
              <a:gd name="connsiteY6" fmla="*/ 1287462 h 1689794"/>
              <a:gd name="connsiteX0" fmla="*/ 41717 w 1843724"/>
              <a:gd name="connsiteY0" fmla="*/ 1287462 h 1689794"/>
              <a:gd name="connsiteX1" fmla="*/ 634920 w 1843724"/>
              <a:gd name="connsiteY1" fmla="*/ 1546919 h 1689794"/>
              <a:gd name="connsiteX2" fmla="*/ 1355000 w 1843724"/>
              <a:gd name="connsiteY2" fmla="*/ 466799 h 1689794"/>
              <a:gd name="connsiteX3" fmla="*/ 1841942 w 1843724"/>
              <a:gd name="connsiteY3" fmla="*/ 430212 h 1689794"/>
              <a:gd name="connsiteX4" fmla="*/ 1365692 w 1843724"/>
              <a:gd name="connsiteY4" fmla="*/ 1587 h 1689794"/>
              <a:gd name="connsiteX5" fmla="*/ 384617 w 1843724"/>
              <a:gd name="connsiteY5" fmla="*/ 420687 h 1689794"/>
              <a:gd name="connsiteX6" fmla="*/ 41717 w 1843724"/>
              <a:gd name="connsiteY6" fmla="*/ 1287462 h 1689794"/>
              <a:gd name="connsiteX0" fmla="*/ 41717 w 1855725"/>
              <a:gd name="connsiteY0" fmla="*/ 1287462 h 1689794"/>
              <a:gd name="connsiteX1" fmla="*/ 634920 w 1855725"/>
              <a:gd name="connsiteY1" fmla="*/ 1546919 h 1689794"/>
              <a:gd name="connsiteX2" fmla="*/ 1282992 w 1855725"/>
              <a:gd name="connsiteY2" fmla="*/ 322783 h 1689794"/>
              <a:gd name="connsiteX3" fmla="*/ 1841942 w 1855725"/>
              <a:gd name="connsiteY3" fmla="*/ 430212 h 1689794"/>
              <a:gd name="connsiteX4" fmla="*/ 1365692 w 1855725"/>
              <a:gd name="connsiteY4" fmla="*/ 1587 h 1689794"/>
              <a:gd name="connsiteX5" fmla="*/ 384617 w 1855725"/>
              <a:gd name="connsiteY5" fmla="*/ 420687 h 1689794"/>
              <a:gd name="connsiteX6" fmla="*/ 41717 w 1855725"/>
              <a:gd name="connsiteY6" fmla="*/ 1287462 h 1689794"/>
              <a:gd name="connsiteX0" fmla="*/ 41717 w 1876164"/>
              <a:gd name="connsiteY0" fmla="*/ 1287462 h 1689794"/>
              <a:gd name="connsiteX1" fmla="*/ 634920 w 1876164"/>
              <a:gd name="connsiteY1" fmla="*/ 1546919 h 1689794"/>
              <a:gd name="connsiteX2" fmla="*/ 1571024 w 1876164"/>
              <a:gd name="connsiteY2" fmla="*/ 538807 h 1689794"/>
              <a:gd name="connsiteX3" fmla="*/ 1841942 w 1876164"/>
              <a:gd name="connsiteY3" fmla="*/ 430212 h 1689794"/>
              <a:gd name="connsiteX4" fmla="*/ 1365692 w 1876164"/>
              <a:gd name="connsiteY4" fmla="*/ 1587 h 1689794"/>
              <a:gd name="connsiteX5" fmla="*/ 384617 w 1876164"/>
              <a:gd name="connsiteY5" fmla="*/ 420687 h 1689794"/>
              <a:gd name="connsiteX6" fmla="*/ 41717 w 1876164"/>
              <a:gd name="connsiteY6" fmla="*/ 1287462 h 1689794"/>
              <a:gd name="connsiteX0" fmla="*/ 53718 w 1888165"/>
              <a:gd name="connsiteY0" fmla="*/ 1287462 h 1761802"/>
              <a:gd name="connsiteX1" fmla="*/ 718928 w 1888165"/>
              <a:gd name="connsiteY1" fmla="*/ 1618927 h 1761802"/>
              <a:gd name="connsiteX2" fmla="*/ 1583025 w 1888165"/>
              <a:gd name="connsiteY2" fmla="*/ 538807 h 1761802"/>
              <a:gd name="connsiteX3" fmla="*/ 1853943 w 1888165"/>
              <a:gd name="connsiteY3" fmla="*/ 430212 h 1761802"/>
              <a:gd name="connsiteX4" fmla="*/ 1377693 w 1888165"/>
              <a:gd name="connsiteY4" fmla="*/ 1587 h 1761802"/>
              <a:gd name="connsiteX5" fmla="*/ 396618 w 1888165"/>
              <a:gd name="connsiteY5" fmla="*/ 420687 h 1761802"/>
              <a:gd name="connsiteX6" fmla="*/ 53718 w 1888165"/>
              <a:gd name="connsiteY6" fmla="*/ 1287462 h 1761802"/>
              <a:gd name="connsiteX0" fmla="*/ 53718 w 1888165"/>
              <a:gd name="connsiteY0" fmla="*/ 1287462 h 1761802"/>
              <a:gd name="connsiteX1" fmla="*/ 718928 w 1888165"/>
              <a:gd name="connsiteY1" fmla="*/ 1618927 h 1761802"/>
              <a:gd name="connsiteX2" fmla="*/ 1583025 w 1888165"/>
              <a:gd name="connsiteY2" fmla="*/ 538807 h 1761802"/>
              <a:gd name="connsiteX3" fmla="*/ 1853943 w 1888165"/>
              <a:gd name="connsiteY3" fmla="*/ 430212 h 1761802"/>
              <a:gd name="connsiteX4" fmla="*/ 1377693 w 1888165"/>
              <a:gd name="connsiteY4" fmla="*/ 1587 h 1761802"/>
              <a:gd name="connsiteX5" fmla="*/ 396618 w 1888165"/>
              <a:gd name="connsiteY5" fmla="*/ 420687 h 1761802"/>
              <a:gd name="connsiteX6" fmla="*/ 53718 w 1888165"/>
              <a:gd name="connsiteY6" fmla="*/ 1287462 h 1761802"/>
              <a:gd name="connsiteX0" fmla="*/ 53718 w 1888165"/>
              <a:gd name="connsiteY0" fmla="*/ 1287462 h 1706006"/>
              <a:gd name="connsiteX1" fmla="*/ 718928 w 1888165"/>
              <a:gd name="connsiteY1" fmla="*/ 1618927 h 1706006"/>
              <a:gd name="connsiteX2" fmla="*/ 1583025 w 1888165"/>
              <a:gd name="connsiteY2" fmla="*/ 538807 h 1706006"/>
              <a:gd name="connsiteX3" fmla="*/ 1853943 w 1888165"/>
              <a:gd name="connsiteY3" fmla="*/ 430212 h 1706006"/>
              <a:gd name="connsiteX4" fmla="*/ 1377693 w 1888165"/>
              <a:gd name="connsiteY4" fmla="*/ 1587 h 1706006"/>
              <a:gd name="connsiteX5" fmla="*/ 396618 w 1888165"/>
              <a:gd name="connsiteY5" fmla="*/ 420687 h 1706006"/>
              <a:gd name="connsiteX6" fmla="*/ 53718 w 1888165"/>
              <a:gd name="connsiteY6" fmla="*/ 1287462 h 1706006"/>
              <a:gd name="connsiteX0" fmla="*/ 53718 w 1888165"/>
              <a:gd name="connsiteY0" fmla="*/ 1287462 h 1618927"/>
              <a:gd name="connsiteX1" fmla="*/ 718928 w 1888165"/>
              <a:gd name="connsiteY1" fmla="*/ 1618927 h 1618927"/>
              <a:gd name="connsiteX2" fmla="*/ 1583025 w 1888165"/>
              <a:gd name="connsiteY2" fmla="*/ 538807 h 1618927"/>
              <a:gd name="connsiteX3" fmla="*/ 1853943 w 1888165"/>
              <a:gd name="connsiteY3" fmla="*/ 430212 h 1618927"/>
              <a:gd name="connsiteX4" fmla="*/ 1377693 w 1888165"/>
              <a:gd name="connsiteY4" fmla="*/ 1587 h 1618927"/>
              <a:gd name="connsiteX5" fmla="*/ 396618 w 1888165"/>
              <a:gd name="connsiteY5" fmla="*/ 420687 h 1618927"/>
              <a:gd name="connsiteX6" fmla="*/ 53718 w 1888165"/>
              <a:gd name="connsiteY6" fmla="*/ 1287462 h 1618927"/>
              <a:gd name="connsiteX0" fmla="*/ 5223 w 1839670"/>
              <a:gd name="connsiteY0" fmla="*/ 1287462 h 1780287"/>
              <a:gd name="connsiteX1" fmla="*/ 379464 w 1839670"/>
              <a:gd name="connsiteY1" fmla="*/ 1506969 h 1780287"/>
              <a:gd name="connsiteX2" fmla="*/ 670433 w 1839670"/>
              <a:gd name="connsiteY2" fmla="*/ 1618927 h 1780287"/>
              <a:gd name="connsiteX3" fmla="*/ 1534530 w 1839670"/>
              <a:gd name="connsiteY3" fmla="*/ 538807 h 1780287"/>
              <a:gd name="connsiteX4" fmla="*/ 1805448 w 1839670"/>
              <a:gd name="connsiteY4" fmla="*/ 430212 h 1780287"/>
              <a:gd name="connsiteX5" fmla="*/ 1329198 w 1839670"/>
              <a:gd name="connsiteY5" fmla="*/ 1587 h 1780287"/>
              <a:gd name="connsiteX6" fmla="*/ 348123 w 1839670"/>
              <a:gd name="connsiteY6" fmla="*/ 420687 h 1780287"/>
              <a:gd name="connsiteX7" fmla="*/ 5223 w 1839670"/>
              <a:gd name="connsiteY7" fmla="*/ 1287462 h 1780287"/>
              <a:gd name="connsiteX0" fmla="*/ 500 w 1834947"/>
              <a:gd name="connsiteY0" fmla="*/ 1287462 h 1780287"/>
              <a:gd name="connsiteX1" fmla="*/ 346402 w 1834947"/>
              <a:gd name="connsiteY1" fmla="*/ 1405350 h 1780287"/>
              <a:gd name="connsiteX2" fmla="*/ 665710 w 1834947"/>
              <a:gd name="connsiteY2" fmla="*/ 1618927 h 1780287"/>
              <a:gd name="connsiteX3" fmla="*/ 1529807 w 1834947"/>
              <a:gd name="connsiteY3" fmla="*/ 538807 h 1780287"/>
              <a:gd name="connsiteX4" fmla="*/ 1800725 w 1834947"/>
              <a:gd name="connsiteY4" fmla="*/ 430212 h 1780287"/>
              <a:gd name="connsiteX5" fmla="*/ 1324475 w 1834947"/>
              <a:gd name="connsiteY5" fmla="*/ 1587 h 1780287"/>
              <a:gd name="connsiteX6" fmla="*/ 343400 w 1834947"/>
              <a:gd name="connsiteY6" fmla="*/ 420687 h 1780287"/>
              <a:gd name="connsiteX7" fmla="*/ 500 w 1834947"/>
              <a:gd name="connsiteY7" fmla="*/ 1287462 h 1780287"/>
              <a:gd name="connsiteX0" fmla="*/ 500 w 1834947"/>
              <a:gd name="connsiteY0" fmla="*/ 1287462 h 1780287"/>
              <a:gd name="connsiteX1" fmla="*/ 346402 w 1834947"/>
              <a:gd name="connsiteY1" fmla="*/ 1405350 h 1780287"/>
              <a:gd name="connsiteX2" fmla="*/ 665710 w 1834947"/>
              <a:gd name="connsiteY2" fmla="*/ 1618927 h 1780287"/>
              <a:gd name="connsiteX3" fmla="*/ 1529807 w 1834947"/>
              <a:gd name="connsiteY3" fmla="*/ 538807 h 1780287"/>
              <a:gd name="connsiteX4" fmla="*/ 1800725 w 1834947"/>
              <a:gd name="connsiteY4" fmla="*/ 430212 h 1780287"/>
              <a:gd name="connsiteX5" fmla="*/ 1324475 w 1834947"/>
              <a:gd name="connsiteY5" fmla="*/ 1587 h 1780287"/>
              <a:gd name="connsiteX6" fmla="*/ 343400 w 1834947"/>
              <a:gd name="connsiteY6" fmla="*/ 420687 h 1780287"/>
              <a:gd name="connsiteX7" fmla="*/ 500 w 1834947"/>
              <a:gd name="connsiteY7" fmla="*/ 1287462 h 1780287"/>
              <a:gd name="connsiteX0" fmla="*/ 500 w 1834947"/>
              <a:gd name="connsiteY0" fmla="*/ 1287462 h 1780287"/>
              <a:gd name="connsiteX1" fmla="*/ 346402 w 1834947"/>
              <a:gd name="connsiteY1" fmla="*/ 1405350 h 1780287"/>
              <a:gd name="connsiteX2" fmla="*/ 665710 w 1834947"/>
              <a:gd name="connsiteY2" fmla="*/ 1618927 h 1780287"/>
              <a:gd name="connsiteX3" fmla="*/ 1529807 w 1834947"/>
              <a:gd name="connsiteY3" fmla="*/ 538807 h 1780287"/>
              <a:gd name="connsiteX4" fmla="*/ 1800725 w 1834947"/>
              <a:gd name="connsiteY4" fmla="*/ 430212 h 1780287"/>
              <a:gd name="connsiteX5" fmla="*/ 1324475 w 1834947"/>
              <a:gd name="connsiteY5" fmla="*/ 1587 h 1780287"/>
              <a:gd name="connsiteX6" fmla="*/ 343400 w 1834947"/>
              <a:gd name="connsiteY6" fmla="*/ 420687 h 1780287"/>
              <a:gd name="connsiteX7" fmla="*/ 500 w 1834947"/>
              <a:gd name="connsiteY7" fmla="*/ 1287462 h 1780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34947" h="1780287">
                <a:moveTo>
                  <a:pt x="500" y="1287462"/>
                </a:moveTo>
                <a:cubicBezTo>
                  <a:pt x="1000" y="1451572"/>
                  <a:pt x="235534" y="1350106"/>
                  <a:pt x="346402" y="1405350"/>
                </a:cubicBezTo>
                <a:cubicBezTo>
                  <a:pt x="457270" y="1460594"/>
                  <a:pt x="473199" y="1780287"/>
                  <a:pt x="665710" y="1618927"/>
                </a:cubicBezTo>
                <a:cubicBezTo>
                  <a:pt x="905422" y="1553840"/>
                  <a:pt x="1238695" y="627021"/>
                  <a:pt x="1529807" y="538807"/>
                </a:cubicBezTo>
                <a:cubicBezTo>
                  <a:pt x="1820919" y="450593"/>
                  <a:pt x="1834947" y="519749"/>
                  <a:pt x="1800725" y="430212"/>
                </a:cubicBezTo>
                <a:cubicBezTo>
                  <a:pt x="1766503" y="340675"/>
                  <a:pt x="1567362" y="3174"/>
                  <a:pt x="1324475" y="1587"/>
                </a:cubicBezTo>
                <a:cubicBezTo>
                  <a:pt x="1081588" y="0"/>
                  <a:pt x="564063" y="206375"/>
                  <a:pt x="343400" y="420687"/>
                </a:cubicBezTo>
                <a:cubicBezTo>
                  <a:pt x="122738" y="635000"/>
                  <a:pt x="0" y="1123352"/>
                  <a:pt x="500" y="1287462"/>
                </a:cubicBezTo>
                <a:close/>
              </a:path>
            </a:pathLst>
          </a:custGeom>
          <a:gradFill flip="none" rotWithShape="1">
            <a:gsLst>
              <a:gs pos="74000">
                <a:sysClr val="window" lastClr="FFFFFF">
                  <a:alpha val="19000"/>
                </a:sysClr>
              </a:gs>
              <a:gs pos="50000">
                <a:sysClr val="window" lastClr="FFFFFF">
                  <a:alpha val="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circle">
              <a:fillToRect l="100000" t="100000"/>
            </a:path>
            <a:tileRect r="-100000" b="-100000"/>
          </a:gra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ko-KR" altLang="en-US" sz="1800" kern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57" name="자유형 56"/>
          <p:cNvSpPr/>
          <p:nvPr/>
        </p:nvSpPr>
        <p:spPr bwMode="auto">
          <a:xfrm rot="5839189">
            <a:off x="3912687" y="3640668"/>
            <a:ext cx="606011" cy="450049"/>
          </a:xfrm>
          <a:custGeom>
            <a:avLst/>
            <a:gdLst>
              <a:gd name="connsiteX0" fmla="*/ 0 w 2171700"/>
              <a:gd name="connsiteY0" fmla="*/ 1038225 h 1914525"/>
              <a:gd name="connsiteX1" fmla="*/ 390525 w 2171700"/>
              <a:gd name="connsiteY1" fmla="*/ 1571625 h 1914525"/>
              <a:gd name="connsiteX2" fmla="*/ 819150 w 2171700"/>
              <a:gd name="connsiteY2" fmla="*/ 1914525 h 1914525"/>
              <a:gd name="connsiteX3" fmla="*/ 1409700 w 2171700"/>
              <a:gd name="connsiteY3" fmla="*/ 1771650 h 1914525"/>
              <a:gd name="connsiteX4" fmla="*/ 1876425 w 2171700"/>
              <a:gd name="connsiteY4" fmla="*/ 1371600 h 1914525"/>
              <a:gd name="connsiteX5" fmla="*/ 2171700 w 2171700"/>
              <a:gd name="connsiteY5" fmla="*/ 752475 h 1914525"/>
              <a:gd name="connsiteX6" fmla="*/ 2105025 w 2171700"/>
              <a:gd name="connsiteY6" fmla="*/ 0 h 1914525"/>
              <a:gd name="connsiteX7" fmla="*/ 1990725 w 2171700"/>
              <a:gd name="connsiteY7" fmla="*/ 209550 h 1914525"/>
              <a:gd name="connsiteX8" fmla="*/ 1733550 w 2171700"/>
              <a:gd name="connsiteY8" fmla="*/ 514350 h 1914525"/>
              <a:gd name="connsiteX9" fmla="*/ 1428750 w 2171700"/>
              <a:gd name="connsiteY9" fmla="*/ 533400 h 1914525"/>
              <a:gd name="connsiteX10" fmla="*/ 790575 w 2171700"/>
              <a:gd name="connsiteY10" fmla="*/ 942975 h 1914525"/>
              <a:gd name="connsiteX11" fmla="*/ 209550 w 2171700"/>
              <a:gd name="connsiteY11" fmla="*/ 1047750 h 1914525"/>
              <a:gd name="connsiteX12" fmla="*/ 0 w 2171700"/>
              <a:gd name="connsiteY12" fmla="*/ 1038225 h 1914525"/>
              <a:gd name="connsiteX0" fmla="*/ 30162 w 2201862"/>
              <a:gd name="connsiteY0" fmla="*/ 1038225 h 1914525"/>
              <a:gd name="connsiteX1" fmla="*/ 420687 w 2201862"/>
              <a:gd name="connsiteY1" fmla="*/ 1571625 h 1914525"/>
              <a:gd name="connsiteX2" fmla="*/ 849312 w 2201862"/>
              <a:gd name="connsiteY2" fmla="*/ 1914525 h 1914525"/>
              <a:gd name="connsiteX3" fmla="*/ 1439862 w 2201862"/>
              <a:gd name="connsiteY3" fmla="*/ 1771650 h 1914525"/>
              <a:gd name="connsiteX4" fmla="*/ 1906587 w 2201862"/>
              <a:gd name="connsiteY4" fmla="*/ 1371600 h 1914525"/>
              <a:gd name="connsiteX5" fmla="*/ 2201862 w 2201862"/>
              <a:gd name="connsiteY5" fmla="*/ 752475 h 1914525"/>
              <a:gd name="connsiteX6" fmla="*/ 2135187 w 2201862"/>
              <a:gd name="connsiteY6" fmla="*/ 0 h 1914525"/>
              <a:gd name="connsiteX7" fmla="*/ 2020887 w 2201862"/>
              <a:gd name="connsiteY7" fmla="*/ 209550 h 1914525"/>
              <a:gd name="connsiteX8" fmla="*/ 1763712 w 2201862"/>
              <a:gd name="connsiteY8" fmla="*/ 514350 h 1914525"/>
              <a:gd name="connsiteX9" fmla="*/ 1458912 w 2201862"/>
              <a:gd name="connsiteY9" fmla="*/ 533400 h 1914525"/>
              <a:gd name="connsiteX10" fmla="*/ 820737 w 2201862"/>
              <a:gd name="connsiteY10" fmla="*/ 942975 h 1914525"/>
              <a:gd name="connsiteX11" fmla="*/ 239712 w 2201862"/>
              <a:gd name="connsiteY11" fmla="*/ 1047750 h 1914525"/>
              <a:gd name="connsiteX12" fmla="*/ 30162 w 2201862"/>
              <a:gd name="connsiteY12" fmla="*/ 1038225 h 1914525"/>
              <a:gd name="connsiteX0" fmla="*/ 30162 w 2201862"/>
              <a:gd name="connsiteY0" fmla="*/ 1038225 h 1914525"/>
              <a:gd name="connsiteX1" fmla="*/ 420687 w 2201862"/>
              <a:gd name="connsiteY1" fmla="*/ 1571625 h 1914525"/>
              <a:gd name="connsiteX2" fmla="*/ 849312 w 2201862"/>
              <a:gd name="connsiteY2" fmla="*/ 1914525 h 1914525"/>
              <a:gd name="connsiteX3" fmla="*/ 1439862 w 2201862"/>
              <a:gd name="connsiteY3" fmla="*/ 1771650 h 1914525"/>
              <a:gd name="connsiteX4" fmla="*/ 1906587 w 2201862"/>
              <a:gd name="connsiteY4" fmla="*/ 1371600 h 1914525"/>
              <a:gd name="connsiteX5" fmla="*/ 2201862 w 2201862"/>
              <a:gd name="connsiteY5" fmla="*/ 752475 h 1914525"/>
              <a:gd name="connsiteX6" fmla="*/ 2135187 w 2201862"/>
              <a:gd name="connsiteY6" fmla="*/ 0 h 1914525"/>
              <a:gd name="connsiteX7" fmla="*/ 2020887 w 2201862"/>
              <a:gd name="connsiteY7" fmla="*/ 209550 h 1914525"/>
              <a:gd name="connsiteX8" fmla="*/ 1763712 w 2201862"/>
              <a:gd name="connsiteY8" fmla="*/ 514350 h 1914525"/>
              <a:gd name="connsiteX9" fmla="*/ 1458912 w 2201862"/>
              <a:gd name="connsiteY9" fmla="*/ 533400 h 1914525"/>
              <a:gd name="connsiteX10" fmla="*/ 820737 w 2201862"/>
              <a:gd name="connsiteY10" fmla="*/ 942975 h 1914525"/>
              <a:gd name="connsiteX11" fmla="*/ 239712 w 2201862"/>
              <a:gd name="connsiteY11" fmla="*/ 1047750 h 1914525"/>
              <a:gd name="connsiteX12" fmla="*/ 30162 w 2201862"/>
              <a:gd name="connsiteY12" fmla="*/ 1038225 h 1914525"/>
              <a:gd name="connsiteX0" fmla="*/ 30162 w 2201862"/>
              <a:gd name="connsiteY0" fmla="*/ 1038225 h 1914525"/>
              <a:gd name="connsiteX1" fmla="*/ 420687 w 2201862"/>
              <a:gd name="connsiteY1" fmla="*/ 1571625 h 1914525"/>
              <a:gd name="connsiteX2" fmla="*/ 849312 w 2201862"/>
              <a:gd name="connsiteY2" fmla="*/ 1914525 h 1914525"/>
              <a:gd name="connsiteX3" fmla="*/ 1439862 w 2201862"/>
              <a:gd name="connsiteY3" fmla="*/ 1771650 h 1914525"/>
              <a:gd name="connsiteX4" fmla="*/ 1906587 w 2201862"/>
              <a:gd name="connsiteY4" fmla="*/ 1371600 h 1914525"/>
              <a:gd name="connsiteX5" fmla="*/ 2201862 w 2201862"/>
              <a:gd name="connsiteY5" fmla="*/ 752475 h 1914525"/>
              <a:gd name="connsiteX6" fmla="*/ 2135187 w 2201862"/>
              <a:gd name="connsiteY6" fmla="*/ 0 h 1914525"/>
              <a:gd name="connsiteX7" fmla="*/ 2020887 w 2201862"/>
              <a:gd name="connsiteY7" fmla="*/ 209550 h 1914525"/>
              <a:gd name="connsiteX8" fmla="*/ 1763712 w 2201862"/>
              <a:gd name="connsiteY8" fmla="*/ 514350 h 1914525"/>
              <a:gd name="connsiteX9" fmla="*/ 1458912 w 2201862"/>
              <a:gd name="connsiteY9" fmla="*/ 533400 h 1914525"/>
              <a:gd name="connsiteX10" fmla="*/ 820737 w 2201862"/>
              <a:gd name="connsiteY10" fmla="*/ 942975 h 1914525"/>
              <a:gd name="connsiteX11" fmla="*/ 239712 w 2201862"/>
              <a:gd name="connsiteY11" fmla="*/ 1047750 h 1914525"/>
              <a:gd name="connsiteX12" fmla="*/ 30162 w 2201862"/>
              <a:gd name="connsiteY12" fmla="*/ 1038225 h 1914525"/>
              <a:gd name="connsiteX0" fmla="*/ 30162 w 2201862"/>
              <a:gd name="connsiteY0" fmla="*/ 1038225 h 1914525"/>
              <a:gd name="connsiteX1" fmla="*/ 420687 w 2201862"/>
              <a:gd name="connsiteY1" fmla="*/ 1571625 h 1914525"/>
              <a:gd name="connsiteX2" fmla="*/ 849312 w 2201862"/>
              <a:gd name="connsiteY2" fmla="*/ 1914525 h 1914525"/>
              <a:gd name="connsiteX3" fmla="*/ 1439862 w 2201862"/>
              <a:gd name="connsiteY3" fmla="*/ 1771650 h 1914525"/>
              <a:gd name="connsiteX4" fmla="*/ 1906587 w 2201862"/>
              <a:gd name="connsiteY4" fmla="*/ 1371600 h 1914525"/>
              <a:gd name="connsiteX5" fmla="*/ 2201862 w 2201862"/>
              <a:gd name="connsiteY5" fmla="*/ 752475 h 1914525"/>
              <a:gd name="connsiteX6" fmla="*/ 2135187 w 2201862"/>
              <a:gd name="connsiteY6" fmla="*/ 0 h 1914525"/>
              <a:gd name="connsiteX7" fmla="*/ 2020887 w 2201862"/>
              <a:gd name="connsiteY7" fmla="*/ 209550 h 1914525"/>
              <a:gd name="connsiteX8" fmla="*/ 1763712 w 2201862"/>
              <a:gd name="connsiteY8" fmla="*/ 514350 h 1914525"/>
              <a:gd name="connsiteX9" fmla="*/ 1458912 w 2201862"/>
              <a:gd name="connsiteY9" fmla="*/ 533400 h 1914525"/>
              <a:gd name="connsiteX10" fmla="*/ 820737 w 2201862"/>
              <a:gd name="connsiteY10" fmla="*/ 942975 h 1914525"/>
              <a:gd name="connsiteX11" fmla="*/ 239712 w 2201862"/>
              <a:gd name="connsiteY11" fmla="*/ 1047750 h 1914525"/>
              <a:gd name="connsiteX12" fmla="*/ 30162 w 2201862"/>
              <a:gd name="connsiteY12" fmla="*/ 1038225 h 1914525"/>
              <a:gd name="connsiteX0" fmla="*/ 30162 w 2201862"/>
              <a:gd name="connsiteY0" fmla="*/ 1128712 h 2005012"/>
              <a:gd name="connsiteX1" fmla="*/ 420687 w 2201862"/>
              <a:gd name="connsiteY1" fmla="*/ 1662112 h 2005012"/>
              <a:gd name="connsiteX2" fmla="*/ 849312 w 2201862"/>
              <a:gd name="connsiteY2" fmla="*/ 2005012 h 2005012"/>
              <a:gd name="connsiteX3" fmla="*/ 1439862 w 2201862"/>
              <a:gd name="connsiteY3" fmla="*/ 1862137 h 2005012"/>
              <a:gd name="connsiteX4" fmla="*/ 1906587 w 2201862"/>
              <a:gd name="connsiteY4" fmla="*/ 1462087 h 2005012"/>
              <a:gd name="connsiteX5" fmla="*/ 2201862 w 2201862"/>
              <a:gd name="connsiteY5" fmla="*/ 842962 h 2005012"/>
              <a:gd name="connsiteX6" fmla="*/ 2135187 w 2201862"/>
              <a:gd name="connsiteY6" fmla="*/ 90487 h 2005012"/>
              <a:gd name="connsiteX7" fmla="*/ 2020887 w 2201862"/>
              <a:gd name="connsiteY7" fmla="*/ 300037 h 2005012"/>
              <a:gd name="connsiteX8" fmla="*/ 1763712 w 2201862"/>
              <a:gd name="connsiteY8" fmla="*/ 604837 h 2005012"/>
              <a:gd name="connsiteX9" fmla="*/ 1458912 w 2201862"/>
              <a:gd name="connsiteY9" fmla="*/ 623887 h 2005012"/>
              <a:gd name="connsiteX10" fmla="*/ 820737 w 2201862"/>
              <a:gd name="connsiteY10" fmla="*/ 1033462 h 2005012"/>
              <a:gd name="connsiteX11" fmla="*/ 239712 w 2201862"/>
              <a:gd name="connsiteY11" fmla="*/ 1138237 h 2005012"/>
              <a:gd name="connsiteX12" fmla="*/ 30162 w 2201862"/>
              <a:gd name="connsiteY12" fmla="*/ 1128712 h 2005012"/>
              <a:gd name="connsiteX0" fmla="*/ 30162 w 2239962"/>
              <a:gd name="connsiteY0" fmla="*/ 1128712 h 2005012"/>
              <a:gd name="connsiteX1" fmla="*/ 420687 w 2239962"/>
              <a:gd name="connsiteY1" fmla="*/ 1662112 h 2005012"/>
              <a:gd name="connsiteX2" fmla="*/ 849312 w 2239962"/>
              <a:gd name="connsiteY2" fmla="*/ 2005012 h 2005012"/>
              <a:gd name="connsiteX3" fmla="*/ 1439862 w 2239962"/>
              <a:gd name="connsiteY3" fmla="*/ 1862137 h 2005012"/>
              <a:gd name="connsiteX4" fmla="*/ 1906587 w 2239962"/>
              <a:gd name="connsiteY4" fmla="*/ 1462087 h 2005012"/>
              <a:gd name="connsiteX5" fmla="*/ 2201862 w 2239962"/>
              <a:gd name="connsiteY5" fmla="*/ 842962 h 2005012"/>
              <a:gd name="connsiteX6" fmla="*/ 2135187 w 2239962"/>
              <a:gd name="connsiteY6" fmla="*/ 90487 h 2005012"/>
              <a:gd name="connsiteX7" fmla="*/ 2020887 w 2239962"/>
              <a:gd name="connsiteY7" fmla="*/ 300037 h 2005012"/>
              <a:gd name="connsiteX8" fmla="*/ 1763712 w 2239962"/>
              <a:gd name="connsiteY8" fmla="*/ 604837 h 2005012"/>
              <a:gd name="connsiteX9" fmla="*/ 1458912 w 2239962"/>
              <a:gd name="connsiteY9" fmla="*/ 623887 h 2005012"/>
              <a:gd name="connsiteX10" fmla="*/ 820737 w 2239962"/>
              <a:gd name="connsiteY10" fmla="*/ 1033462 h 2005012"/>
              <a:gd name="connsiteX11" fmla="*/ 239712 w 2239962"/>
              <a:gd name="connsiteY11" fmla="*/ 1138237 h 2005012"/>
              <a:gd name="connsiteX12" fmla="*/ 30162 w 2239962"/>
              <a:gd name="connsiteY12" fmla="*/ 1128712 h 2005012"/>
              <a:gd name="connsiteX0" fmla="*/ 30162 w 2239962"/>
              <a:gd name="connsiteY0" fmla="*/ 1128712 h 2005012"/>
              <a:gd name="connsiteX1" fmla="*/ 420687 w 2239962"/>
              <a:gd name="connsiteY1" fmla="*/ 1662112 h 2005012"/>
              <a:gd name="connsiteX2" fmla="*/ 849312 w 2239962"/>
              <a:gd name="connsiteY2" fmla="*/ 2005012 h 2005012"/>
              <a:gd name="connsiteX3" fmla="*/ 1439862 w 2239962"/>
              <a:gd name="connsiteY3" fmla="*/ 1862137 h 2005012"/>
              <a:gd name="connsiteX4" fmla="*/ 1906587 w 2239962"/>
              <a:gd name="connsiteY4" fmla="*/ 1462087 h 2005012"/>
              <a:gd name="connsiteX5" fmla="*/ 2201862 w 2239962"/>
              <a:gd name="connsiteY5" fmla="*/ 842962 h 2005012"/>
              <a:gd name="connsiteX6" fmla="*/ 2135187 w 2239962"/>
              <a:gd name="connsiteY6" fmla="*/ 90487 h 2005012"/>
              <a:gd name="connsiteX7" fmla="*/ 2020887 w 2239962"/>
              <a:gd name="connsiteY7" fmla="*/ 300037 h 2005012"/>
              <a:gd name="connsiteX8" fmla="*/ 1763712 w 2239962"/>
              <a:gd name="connsiteY8" fmla="*/ 604837 h 2005012"/>
              <a:gd name="connsiteX9" fmla="*/ 1458912 w 2239962"/>
              <a:gd name="connsiteY9" fmla="*/ 623887 h 2005012"/>
              <a:gd name="connsiteX10" fmla="*/ 820737 w 2239962"/>
              <a:gd name="connsiteY10" fmla="*/ 1033462 h 2005012"/>
              <a:gd name="connsiteX11" fmla="*/ 239712 w 2239962"/>
              <a:gd name="connsiteY11" fmla="*/ 1138237 h 2005012"/>
              <a:gd name="connsiteX12" fmla="*/ 30162 w 2239962"/>
              <a:gd name="connsiteY12" fmla="*/ 1128712 h 2005012"/>
              <a:gd name="connsiteX0" fmla="*/ 30162 w 2239962"/>
              <a:gd name="connsiteY0" fmla="*/ 1128712 h 2038350"/>
              <a:gd name="connsiteX1" fmla="*/ 420687 w 2239962"/>
              <a:gd name="connsiteY1" fmla="*/ 1662112 h 2038350"/>
              <a:gd name="connsiteX2" fmla="*/ 849312 w 2239962"/>
              <a:gd name="connsiteY2" fmla="*/ 2005012 h 2038350"/>
              <a:gd name="connsiteX3" fmla="*/ 1439862 w 2239962"/>
              <a:gd name="connsiteY3" fmla="*/ 1862137 h 2038350"/>
              <a:gd name="connsiteX4" fmla="*/ 1906587 w 2239962"/>
              <a:gd name="connsiteY4" fmla="*/ 1462087 h 2038350"/>
              <a:gd name="connsiteX5" fmla="*/ 2201862 w 2239962"/>
              <a:gd name="connsiteY5" fmla="*/ 842962 h 2038350"/>
              <a:gd name="connsiteX6" fmla="*/ 2135187 w 2239962"/>
              <a:gd name="connsiteY6" fmla="*/ 90487 h 2038350"/>
              <a:gd name="connsiteX7" fmla="*/ 2020887 w 2239962"/>
              <a:gd name="connsiteY7" fmla="*/ 300037 h 2038350"/>
              <a:gd name="connsiteX8" fmla="*/ 1763712 w 2239962"/>
              <a:gd name="connsiteY8" fmla="*/ 604837 h 2038350"/>
              <a:gd name="connsiteX9" fmla="*/ 1458912 w 2239962"/>
              <a:gd name="connsiteY9" fmla="*/ 623887 h 2038350"/>
              <a:gd name="connsiteX10" fmla="*/ 820737 w 2239962"/>
              <a:gd name="connsiteY10" fmla="*/ 1033462 h 2038350"/>
              <a:gd name="connsiteX11" fmla="*/ 239712 w 2239962"/>
              <a:gd name="connsiteY11" fmla="*/ 1138237 h 2038350"/>
              <a:gd name="connsiteX12" fmla="*/ 30162 w 2239962"/>
              <a:gd name="connsiteY12" fmla="*/ 1128712 h 2038350"/>
              <a:gd name="connsiteX0" fmla="*/ 30162 w 2239962"/>
              <a:gd name="connsiteY0" fmla="*/ 1128712 h 2038350"/>
              <a:gd name="connsiteX1" fmla="*/ 420687 w 2239962"/>
              <a:gd name="connsiteY1" fmla="*/ 1662112 h 2038350"/>
              <a:gd name="connsiteX2" fmla="*/ 849312 w 2239962"/>
              <a:gd name="connsiteY2" fmla="*/ 2005012 h 2038350"/>
              <a:gd name="connsiteX3" fmla="*/ 1439862 w 2239962"/>
              <a:gd name="connsiteY3" fmla="*/ 1862137 h 2038350"/>
              <a:gd name="connsiteX4" fmla="*/ 1906587 w 2239962"/>
              <a:gd name="connsiteY4" fmla="*/ 1462087 h 2038350"/>
              <a:gd name="connsiteX5" fmla="*/ 2201862 w 2239962"/>
              <a:gd name="connsiteY5" fmla="*/ 842962 h 2038350"/>
              <a:gd name="connsiteX6" fmla="*/ 2135187 w 2239962"/>
              <a:gd name="connsiteY6" fmla="*/ 90487 h 2038350"/>
              <a:gd name="connsiteX7" fmla="*/ 2020887 w 2239962"/>
              <a:gd name="connsiteY7" fmla="*/ 300037 h 2038350"/>
              <a:gd name="connsiteX8" fmla="*/ 1763712 w 2239962"/>
              <a:gd name="connsiteY8" fmla="*/ 604837 h 2038350"/>
              <a:gd name="connsiteX9" fmla="*/ 1458912 w 2239962"/>
              <a:gd name="connsiteY9" fmla="*/ 623887 h 2038350"/>
              <a:gd name="connsiteX10" fmla="*/ 820737 w 2239962"/>
              <a:gd name="connsiteY10" fmla="*/ 1033462 h 2038350"/>
              <a:gd name="connsiteX11" fmla="*/ 239712 w 2239962"/>
              <a:gd name="connsiteY11" fmla="*/ 1138237 h 2038350"/>
              <a:gd name="connsiteX12" fmla="*/ 30162 w 2239962"/>
              <a:gd name="connsiteY12" fmla="*/ 1128712 h 2038350"/>
              <a:gd name="connsiteX0" fmla="*/ 30162 w 2239962"/>
              <a:gd name="connsiteY0" fmla="*/ 1128712 h 2038350"/>
              <a:gd name="connsiteX1" fmla="*/ 420687 w 2239962"/>
              <a:gd name="connsiteY1" fmla="*/ 1662112 h 2038350"/>
              <a:gd name="connsiteX2" fmla="*/ 849312 w 2239962"/>
              <a:gd name="connsiteY2" fmla="*/ 2005012 h 2038350"/>
              <a:gd name="connsiteX3" fmla="*/ 1439862 w 2239962"/>
              <a:gd name="connsiteY3" fmla="*/ 1862137 h 2038350"/>
              <a:gd name="connsiteX4" fmla="*/ 1906587 w 2239962"/>
              <a:gd name="connsiteY4" fmla="*/ 1462087 h 2038350"/>
              <a:gd name="connsiteX5" fmla="*/ 2201862 w 2239962"/>
              <a:gd name="connsiteY5" fmla="*/ 842962 h 2038350"/>
              <a:gd name="connsiteX6" fmla="*/ 2135187 w 2239962"/>
              <a:gd name="connsiteY6" fmla="*/ 90487 h 2038350"/>
              <a:gd name="connsiteX7" fmla="*/ 2020887 w 2239962"/>
              <a:gd name="connsiteY7" fmla="*/ 300037 h 2038350"/>
              <a:gd name="connsiteX8" fmla="*/ 1763712 w 2239962"/>
              <a:gd name="connsiteY8" fmla="*/ 604837 h 2038350"/>
              <a:gd name="connsiteX9" fmla="*/ 1458912 w 2239962"/>
              <a:gd name="connsiteY9" fmla="*/ 623887 h 2038350"/>
              <a:gd name="connsiteX10" fmla="*/ 820737 w 2239962"/>
              <a:gd name="connsiteY10" fmla="*/ 1033462 h 2038350"/>
              <a:gd name="connsiteX11" fmla="*/ 239712 w 2239962"/>
              <a:gd name="connsiteY11" fmla="*/ 1138237 h 2038350"/>
              <a:gd name="connsiteX12" fmla="*/ 30162 w 2239962"/>
              <a:gd name="connsiteY12" fmla="*/ 1128712 h 2038350"/>
              <a:gd name="connsiteX0" fmla="*/ 30162 w 2239962"/>
              <a:gd name="connsiteY0" fmla="*/ 1128712 h 2038350"/>
              <a:gd name="connsiteX1" fmla="*/ 420687 w 2239962"/>
              <a:gd name="connsiteY1" fmla="*/ 1662112 h 2038350"/>
              <a:gd name="connsiteX2" fmla="*/ 849312 w 2239962"/>
              <a:gd name="connsiteY2" fmla="*/ 2005012 h 2038350"/>
              <a:gd name="connsiteX3" fmla="*/ 1439862 w 2239962"/>
              <a:gd name="connsiteY3" fmla="*/ 1862137 h 2038350"/>
              <a:gd name="connsiteX4" fmla="*/ 1906587 w 2239962"/>
              <a:gd name="connsiteY4" fmla="*/ 1462087 h 2038350"/>
              <a:gd name="connsiteX5" fmla="*/ 2201862 w 2239962"/>
              <a:gd name="connsiteY5" fmla="*/ 842962 h 2038350"/>
              <a:gd name="connsiteX6" fmla="*/ 2135187 w 2239962"/>
              <a:gd name="connsiteY6" fmla="*/ 90487 h 2038350"/>
              <a:gd name="connsiteX7" fmla="*/ 2020887 w 2239962"/>
              <a:gd name="connsiteY7" fmla="*/ 300037 h 2038350"/>
              <a:gd name="connsiteX8" fmla="*/ 1763712 w 2239962"/>
              <a:gd name="connsiteY8" fmla="*/ 604837 h 2038350"/>
              <a:gd name="connsiteX9" fmla="*/ 1458912 w 2239962"/>
              <a:gd name="connsiteY9" fmla="*/ 623887 h 2038350"/>
              <a:gd name="connsiteX10" fmla="*/ 820737 w 2239962"/>
              <a:gd name="connsiteY10" fmla="*/ 1033462 h 2038350"/>
              <a:gd name="connsiteX11" fmla="*/ 239712 w 2239962"/>
              <a:gd name="connsiteY11" fmla="*/ 1138237 h 2038350"/>
              <a:gd name="connsiteX12" fmla="*/ 30162 w 2239962"/>
              <a:gd name="connsiteY12" fmla="*/ 1128712 h 2038350"/>
              <a:gd name="connsiteX0" fmla="*/ 30162 w 2239962"/>
              <a:gd name="connsiteY0" fmla="*/ 1128712 h 2038350"/>
              <a:gd name="connsiteX1" fmla="*/ 420687 w 2239962"/>
              <a:gd name="connsiteY1" fmla="*/ 1662112 h 2038350"/>
              <a:gd name="connsiteX2" fmla="*/ 849312 w 2239962"/>
              <a:gd name="connsiteY2" fmla="*/ 2005012 h 2038350"/>
              <a:gd name="connsiteX3" fmla="*/ 1439862 w 2239962"/>
              <a:gd name="connsiteY3" fmla="*/ 1862137 h 2038350"/>
              <a:gd name="connsiteX4" fmla="*/ 1906587 w 2239962"/>
              <a:gd name="connsiteY4" fmla="*/ 1462087 h 2038350"/>
              <a:gd name="connsiteX5" fmla="*/ 2201862 w 2239962"/>
              <a:gd name="connsiteY5" fmla="*/ 842962 h 2038350"/>
              <a:gd name="connsiteX6" fmla="*/ 2135187 w 2239962"/>
              <a:gd name="connsiteY6" fmla="*/ 90487 h 2038350"/>
              <a:gd name="connsiteX7" fmla="*/ 2020887 w 2239962"/>
              <a:gd name="connsiteY7" fmla="*/ 300037 h 2038350"/>
              <a:gd name="connsiteX8" fmla="*/ 1763712 w 2239962"/>
              <a:gd name="connsiteY8" fmla="*/ 604837 h 2038350"/>
              <a:gd name="connsiteX9" fmla="*/ 1458912 w 2239962"/>
              <a:gd name="connsiteY9" fmla="*/ 623887 h 2038350"/>
              <a:gd name="connsiteX10" fmla="*/ 820737 w 2239962"/>
              <a:gd name="connsiteY10" fmla="*/ 1033462 h 2038350"/>
              <a:gd name="connsiteX11" fmla="*/ 239712 w 2239962"/>
              <a:gd name="connsiteY11" fmla="*/ 1138237 h 2038350"/>
              <a:gd name="connsiteX12" fmla="*/ 30162 w 2239962"/>
              <a:gd name="connsiteY12" fmla="*/ 1128712 h 2038350"/>
              <a:gd name="connsiteX0" fmla="*/ 30162 w 2239962"/>
              <a:gd name="connsiteY0" fmla="*/ 1128712 h 2038350"/>
              <a:gd name="connsiteX1" fmla="*/ 420687 w 2239962"/>
              <a:gd name="connsiteY1" fmla="*/ 1662112 h 2038350"/>
              <a:gd name="connsiteX2" fmla="*/ 849312 w 2239962"/>
              <a:gd name="connsiteY2" fmla="*/ 2005012 h 2038350"/>
              <a:gd name="connsiteX3" fmla="*/ 1439862 w 2239962"/>
              <a:gd name="connsiteY3" fmla="*/ 1862137 h 2038350"/>
              <a:gd name="connsiteX4" fmla="*/ 1906587 w 2239962"/>
              <a:gd name="connsiteY4" fmla="*/ 1462087 h 2038350"/>
              <a:gd name="connsiteX5" fmla="*/ 2201862 w 2239962"/>
              <a:gd name="connsiteY5" fmla="*/ 842962 h 2038350"/>
              <a:gd name="connsiteX6" fmla="*/ 2135187 w 2239962"/>
              <a:gd name="connsiteY6" fmla="*/ 90487 h 2038350"/>
              <a:gd name="connsiteX7" fmla="*/ 2020887 w 2239962"/>
              <a:gd name="connsiteY7" fmla="*/ 300037 h 2038350"/>
              <a:gd name="connsiteX8" fmla="*/ 1763712 w 2239962"/>
              <a:gd name="connsiteY8" fmla="*/ 604837 h 2038350"/>
              <a:gd name="connsiteX9" fmla="*/ 820737 w 2239962"/>
              <a:gd name="connsiteY9" fmla="*/ 1033462 h 2038350"/>
              <a:gd name="connsiteX10" fmla="*/ 239712 w 2239962"/>
              <a:gd name="connsiteY10" fmla="*/ 1138237 h 2038350"/>
              <a:gd name="connsiteX11" fmla="*/ 30162 w 2239962"/>
              <a:gd name="connsiteY11" fmla="*/ 1128712 h 2038350"/>
              <a:gd name="connsiteX0" fmla="*/ 30162 w 2239962"/>
              <a:gd name="connsiteY0" fmla="*/ 1128712 h 2038350"/>
              <a:gd name="connsiteX1" fmla="*/ 420687 w 2239962"/>
              <a:gd name="connsiteY1" fmla="*/ 1662112 h 2038350"/>
              <a:gd name="connsiteX2" fmla="*/ 849312 w 2239962"/>
              <a:gd name="connsiteY2" fmla="*/ 2005012 h 2038350"/>
              <a:gd name="connsiteX3" fmla="*/ 1439862 w 2239962"/>
              <a:gd name="connsiteY3" fmla="*/ 1862137 h 2038350"/>
              <a:gd name="connsiteX4" fmla="*/ 1906587 w 2239962"/>
              <a:gd name="connsiteY4" fmla="*/ 1462087 h 2038350"/>
              <a:gd name="connsiteX5" fmla="*/ 2201862 w 2239962"/>
              <a:gd name="connsiteY5" fmla="*/ 842962 h 2038350"/>
              <a:gd name="connsiteX6" fmla="*/ 2135187 w 2239962"/>
              <a:gd name="connsiteY6" fmla="*/ 90487 h 2038350"/>
              <a:gd name="connsiteX7" fmla="*/ 2020887 w 2239962"/>
              <a:gd name="connsiteY7" fmla="*/ 300037 h 2038350"/>
              <a:gd name="connsiteX8" fmla="*/ 1763712 w 2239962"/>
              <a:gd name="connsiteY8" fmla="*/ 604837 h 2038350"/>
              <a:gd name="connsiteX9" fmla="*/ 820737 w 2239962"/>
              <a:gd name="connsiteY9" fmla="*/ 1033462 h 2038350"/>
              <a:gd name="connsiteX10" fmla="*/ 239712 w 2239962"/>
              <a:gd name="connsiteY10" fmla="*/ 1138237 h 2038350"/>
              <a:gd name="connsiteX11" fmla="*/ 30162 w 2239962"/>
              <a:gd name="connsiteY11" fmla="*/ 1128712 h 2038350"/>
              <a:gd name="connsiteX0" fmla="*/ 30162 w 2220912"/>
              <a:gd name="connsiteY0" fmla="*/ 868362 h 1778000"/>
              <a:gd name="connsiteX1" fmla="*/ 420687 w 2220912"/>
              <a:gd name="connsiteY1" fmla="*/ 1401762 h 1778000"/>
              <a:gd name="connsiteX2" fmla="*/ 849312 w 2220912"/>
              <a:gd name="connsiteY2" fmla="*/ 1744662 h 1778000"/>
              <a:gd name="connsiteX3" fmla="*/ 1439862 w 2220912"/>
              <a:gd name="connsiteY3" fmla="*/ 1601787 h 1778000"/>
              <a:gd name="connsiteX4" fmla="*/ 1906587 w 2220912"/>
              <a:gd name="connsiteY4" fmla="*/ 1201737 h 1778000"/>
              <a:gd name="connsiteX5" fmla="*/ 2201862 w 2220912"/>
              <a:gd name="connsiteY5" fmla="*/ 582612 h 1778000"/>
              <a:gd name="connsiteX6" fmla="*/ 2020887 w 2220912"/>
              <a:gd name="connsiteY6" fmla="*/ 39687 h 1778000"/>
              <a:gd name="connsiteX7" fmla="*/ 1763712 w 2220912"/>
              <a:gd name="connsiteY7" fmla="*/ 344487 h 1778000"/>
              <a:gd name="connsiteX8" fmla="*/ 820737 w 2220912"/>
              <a:gd name="connsiteY8" fmla="*/ 773112 h 1778000"/>
              <a:gd name="connsiteX9" fmla="*/ 239712 w 2220912"/>
              <a:gd name="connsiteY9" fmla="*/ 877887 h 1778000"/>
              <a:gd name="connsiteX10" fmla="*/ 30162 w 2220912"/>
              <a:gd name="connsiteY10" fmla="*/ 868362 h 1778000"/>
              <a:gd name="connsiteX0" fmla="*/ 30162 w 2220912"/>
              <a:gd name="connsiteY0" fmla="*/ 868362 h 1778000"/>
              <a:gd name="connsiteX1" fmla="*/ 420687 w 2220912"/>
              <a:gd name="connsiteY1" fmla="*/ 1401762 h 1778000"/>
              <a:gd name="connsiteX2" fmla="*/ 849312 w 2220912"/>
              <a:gd name="connsiteY2" fmla="*/ 1744662 h 1778000"/>
              <a:gd name="connsiteX3" fmla="*/ 1439862 w 2220912"/>
              <a:gd name="connsiteY3" fmla="*/ 1601787 h 1778000"/>
              <a:gd name="connsiteX4" fmla="*/ 1906587 w 2220912"/>
              <a:gd name="connsiteY4" fmla="*/ 1201737 h 1778000"/>
              <a:gd name="connsiteX5" fmla="*/ 2201862 w 2220912"/>
              <a:gd name="connsiteY5" fmla="*/ 582612 h 1778000"/>
              <a:gd name="connsiteX6" fmla="*/ 2020887 w 2220912"/>
              <a:gd name="connsiteY6" fmla="*/ 39687 h 1778000"/>
              <a:gd name="connsiteX7" fmla="*/ 1763712 w 2220912"/>
              <a:gd name="connsiteY7" fmla="*/ 344487 h 1778000"/>
              <a:gd name="connsiteX8" fmla="*/ 820737 w 2220912"/>
              <a:gd name="connsiteY8" fmla="*/ 773112 h 1778000"/>
              <a:gd name="connsiteX9" fmla="*/ 239712 w 2220912"/>
              <a:gd name="connsiteY9" fmla="*/ 877887 h 1778000"/>
              <a:gd name="connsiteX10" fmla="*/ 30162 w 2220912"/>
              <a:gd name="connsiteY10" fmla="*/ 868362 h 1778000"/>
              <a:gd name="connsiteX0" fmla="*/ 30162 w 2312374"/>
              <a:gd name="connsiteY0" fmla="*/ 869819 h 1779457"/>
              <a:gd name="connsiteX1" fmla="*/ 420687 w 2312374"/>
              <a:gd name="connsiteY1" fmla="*/ 1403219 h 1779457"/>
              <a:gd name="connsiteX2" fmla="*/ 849312 w 2312374"/>
              <a:gd name="connsiteY2" fmla="*/ 1746119 h 1779457"/>
              <a:gd name="connsiteX3" fmla="*/ 1439862 w 2312374"/>
              <a:gd name="connsiteY3" fmla="*/ 1603244 h 1779457"/>
              <a:gd name="connsiteX4" fmla="*/ 1906587 w 2312374"/>
              <a:gd name="connsiteY4" fmla="*/ 1203194 h 1779457"/>
              <a:gd name="connsiteX5" fmla="*/ 2201862 w 2312374"/>
              <a:gd name="connsiteY5" fmla="*/ 584069 h 1779457"/>
              <a:gd name="connsiteX6" fmla="*/ 2239349 w 2312374"/>
              <a:gd name="connsiteY6" fmla="*/ 39687 h 1779457"/>
              <a:gd name="connsiteX7" fmla="*/ 1763712 w 2312374"/>
              <a:gd name="connsiteY7" fmla="*/ 345944 h 1779457"/>
              <a:gd name="connsiteX8" fmla="*/ 820737 w 2312374"/>
              <a:gd name="connsiteY8" fmla="*/ 774569 h 1779457"/>
              <a:gd name="connsiteX9" fmla="*/ 239712 w 2312374"/>
              <a:gd name="connsiteY9" fmla="*/ 879344 h 1779457"/>
              <a:gd name="connsiteX10" fmla="*/ 30162 w 2312374"/>
              <a:gd name="connsiteY10" fmla="*/ 869819 h 1779457"/>
              <a:gd name="connsiteX0" fmla="*/ 30162 w 2332627"/>
              <a:gd name="connsiteY0" fmla="*/ 846217 h 1755855"/>
              <a:gd name="connsiteX1" fmla="*/ 420687 w 2332627"/>
              <a:gd name="connsiteY1" fmla="*/ 1379617 h 1755855"/>
              <a:gd name="connsiteX2" fmla="*/ 849312 w 2332627"/>
              <a:gd name="connsiteY2" fmla="*/ 1722517 h 1755855"/>
              <a:gd name="connsiteX3" fmla="*/ 1439862 w 2332627"/>
              <a:gd name="connsiteY3" fmla="*/ 1579642 h 1755855"/>
              <a:gd name="connsiteX4" fmla="*/ 1906587 w 2332627"/>
              <a:gd name="connsiteY4" fmla="*/ 1179592 h 1755855"/>
              <a:gd name="connsiteX5" fmla="*/ 2201862 w 2332627"/>
              <a:gd name="connsiteY5" fmla="*/ 560467 h 1755855"/>
              <a:gd name="connsiteX6" fmla="*/ 2239349 w 2332627"/>
              <a:gd name="connsiteY6" fmla="*/ 16085 h 1755855"/>
              <a:gd name="connsiteX7" fmla="*/ 1642189 w 2332627"/>
              <a:gd name="connsiteY7" fmla="*/ 463955 h 1755855"/>
              <a:gd name="connsiteX8" fmla="*/ 820737 w 2332627"/>
              <a:gd name="connsiteY8" fmla="*/ 750967 h 1755855"/>
              <a:gd name="connsiteX9" fmla="*/ 239712 w 2332627"/>
              <a:gd name="connsiteY9" fmla="*/ 855742 h 1755855"/>
              <a:gd name="connsiteX10" fmla="*/ 30162 w 2332627"/>
              <a:gd name="connsiteY10" fmla="*/ 846217 h 1755855"/>
              <a:gd name="connsiteX0" fmla="*/ 30162 w 2332628"/>
              <a:gd name="connsiteY0" fmla="*/ 846217 h 1755855"/>
              <a:gd name="connsiteX1" fmla="*/ 420687 w 2332628"/>
              <a:gd name="connsiteY1" fmla="*/ 1379617 h 1755855"/>
              <a:gd name="connsiteX2" fmla="*/ 849312 w 2332628"/>
              <a:gd name="connsiteY2" fmla="*/ 1722517 h 1755855"/>
              <a:gd name="connsiteX3" fmla="*/ 1439862 w 2332628"/>
              <a:gd name="connsiteY3" fmla="*/ 1579642 h 1755855"/>
              <a:gd name="connsiteX4" fmla="*/ 1906587 w 2332628"/>
              <a:gd name="connsiteY4" fmla="*/ 1179592 h 1755855"/>
              <a:gd name="connsiteX5" fmla="*/ 2201862 w 2332628"/>
              <a:gd name="connsiteY5" fmla="*/ 560467 h 1755855"/>
              <a:gd name="connsiteX6" fmla="*/ 2239349 w 2332628"/>
              <a:gd name="connsiteY6" fmla="*/ 16085 h 1755855"/>
              <a:gd name="connsiteX7" fmla="*/ 1642189 w 2332628"/>
              <a:gd name="connsiteY7" fmla="*/ 463955 h 1755855"/>
              <a:gd name="connsiteX8" fmla="*/ 970384 w 2332628"/>
              <a:gd name="connsiteY8" fmla="*/ 538600 h 1755855"/>
              <a:gd name="connsiteX9" fmla="*/ 239712 w 2332628"/>
              <a:gd name="connsiteY9" fmla="*/ 855742 h 1755855"/>
              <a:gd name="connsiteX10" fmla="*/ 30162 w 2332628"/>
              <a:gd name="connsiteY10" fmla="*/ 846217 h 1755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32628" h="1755855">
                <a:moveTo>
                  <a:pt x="30162" y="846217"/>
                </a:moveTo>
                <a:cubicBezTo>
                  <a:pt x="60324" y="933529"/>
                  <a:pt x="284162" y="1233567"/>
                  <a:pt x="420687" y="1379617"/>
                </a:cubicBezTo>
                <a:cubicBezTo>
                  <a:pt x="557212" y="1525667"/>
                  <a:pt x="679449" y="1689179"/>
                  <a:pt x="849312" y="1722517"/>
                </a:cubicBezTo>
                <a:cubicBezTo>
                  <a:pt x="1019175" y="1755855"/>
                  <a:pt x="1263650" y="1670129"/>
                  <a:pt x="1439862" y="1579642"/>
                </a:cubicBezTo>
                <a:cubicBezTo>
                  <a:pt x="1616074" y="1489155"/>
                  <a:pt x="1779587" y="1349455"/>
                  <a:pt x="1906587" y="1179592"/>
                </a:cubicBezTo>
                <a:cubicBezTo>
                  <a:pt x="2033587" y="1009729"/>
                  <a:pt x="2146402" y="754385"/>
                  <a:pt x="2201862" y="560467"/>
                </a:cubicBezTo>
                <a:cubicBezTo>
                  <a:pt x="2257322" y="366549"/>
                  <a:pt x="2332628" y="32170"/>
                  <a:pt x="2239349" y="16085"/>
                </a:cubicBezTo>
                <a:cubicBezTo>
                  <a:pt x="2146070" y="0"/>
                  <a:pt x="1853683" y="376869"/>
                  <a:pt x="1642189" y="463955"/>
                </a:cubicBezTo>
                <a:cubicBezTo>
                  <a:pt x="1430695" y="551041"/>
                  <a:pt x="1204130" y="473302"/>
                  <a:pt x="970384" y="538600"/>
                </a:cubicBezTo>
                <a:cubicBezTo>
                  <a:pt x="736638" y="603898"/>
                  <a:pt x="396416" y="804472"/>
                  <a:pt x="239712" y="855742"/>
                </a:cubicBezTo>
                <a:cubicBezTo>
                  <a:pt x="83008" y="907012"/>
                  <a:pt x="0" y="758905"/>
                  <a:pt x="30162" y="846217"/>
                </a:cubicBezTo>
                <a:close/>
              </a:path>
            </a:pathLst>
          </a:custGeom>
          <a:gradFill flip="none" rotWithShape="1">
            <a:gsLst>
              <a:gs pos="74000">
                <a:sysClr val="window" lastClr="FFFFFF">
                  <a:alpha val="11000"/>
                </a:sysClr>
              </a:gs>
              <a:gs pos="28000">
                <a:sysClr val="window" lastClr="FFFFFF">
                  <a:alpha val="0"/>
                </a:sysClr>
              </a:gs>
              <a:gs pos="0">
                <a:sysClr val="window" lastClr="FFFFFF">
                  <a:alpha val="0"/>
                </a:sysClr>
              </a:gs>
            </a:gsLst>
            <a:lin ang="2700000" scaled="0"/>
            <a:tileRect/>
          </a:gra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ko-KR" altLang="en-US" sz="1800" kern="0" dirty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58" name="Oval 26"/>
          <p:cNvSpPr>
            <a:spLocks noChangeAspect="1" noChangeArrowheads="1"/>
          </p:cNvSpPr>
          <p:nvPr/>
        </p:nvSpPr>
        <p:spPr bwMode="auto">
          <a:xfrm rot="8100000">
            <a:off x="4302093" y="3804003"/>
            <a:ext cx="588435" cy="320411"/>
          </a:xfrm>
          <a:prstGeom prst="ellipse">
            <a:avLst/>
          </a:prstGeom>
          <a:gradFill rotWithShape="1">
            <a:gsLst>
              <a:gs pos="0">
                <a:sysClr val="window" lastClr="FFFFFF">
                  <a:alpha val="33000"/>
                </a:sysClr>
              </a:gs>
              <a:gs pos="20000">
                <a:sysClr val="window" lastClr="FFFFFF">
                  <a:gamma/>
                  <a:shade val="46275"/>
                  <a:invGamma/>
                  <a:alpha val="0"/>
                </a:sysClr>
              </a:gs>
            </a:gsLst>
            <a:lin ang="5400000" scaled="1"/>
          </a:gradFill>
          <a:ln w="38100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kumimoji="0" lang="ko-KR" altLang="en-US" sz="1800" kern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63" name="Oval 80"/>
          <p:cNvSpPr>
            <a:spLocks noChangeArrowheads="1"/>
          </p:cNvSpPr>
          <p:nvPr/>
        </p:nvSpPr>
        <p:spPr bwMode="auto">
          <a:xfrm>
            <a:off x="3868270" y="4628045"/>
            <a:ext cx="1144539" cy="325340"/>
          </a:xfrm>
          <a:prstGeom prst="ellipse">
            <a:avLst/>
          </a:prstGeom>
          <a:gradFill rotWithShape="1">
            <a:gsLst>
              <a:gs pos="0">
                <a:sysClr val="windowText" lastClr="000000">
                  <a:alpha val="29999"/>
                </a:sysClr>
              </a:gs>
              <a:gs pos="100000">
                <a:sysClr val="windowText" lastClr="000000">
                  <a:alpha val="0"/>
                </a:sysClr>
              </a:gs>
            </a:gsLst>
            <a:path path="shape">
              <a:fillToRect l="50000" t="50000" r="50000" b="50000"/>
            </a:path>
          </a:gradFill>
          <a:ln w="9525" algn="ctr">
            <a:noFill/>
            <a:round/>
            <a:headEnd/>
            <a:tailEnd/>
          </a:ln>
        </p:spPr>
        <p:txBody>
          <a:bodyPr wrap="none" anchor="ctr"/>
          <a:lstStyle/>
          <a:p>
            <a:pPr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ko-KR" altLang="en-US" sz="1800" kern="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70" name="직사각형 69"/>
          <p:cNvSpPr/>
          <p:nvPr/>
        </p:nvSpPr>
        <p:spPr>
          <a:xfrm>
            <a:off x="4266849" y="1854430"/>
            <a:ext cx="31931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r>
              <a:rPr kumimoji="0" lang="en-US" altLang="ko-KR" sz="1600" dirty="0">
                <a:solidFill>
                  <a:prstClr val="black">
                    <a:lumMod val="75000"/>
                    <a:lumOff val="2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A</a:t>
            </a:r>
          </a:p>
        </p:txBody>
      </p:sp>
      <p:sp>
        <p:nvSpPr>
          <p:cNvPr id="75" name="TextBox 35"/>
          <p:cNvSpPr txBox="1">
            <a:spLocks noChangeArrowheads="1"/>
          </p:cNvSpPr>
          <p:nvPr/>
        </p:nvSpPr>
        <p:spPr bwMode="auto">
          <a:xfrm>
            <a:off x="3948062" y="3389688"/>
            <a:ext cx="942467" cy="7386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>
            <a:defPPr>
              <a:defRPr lang="ko-KR"/>
            </a:defPPr>
            <a:lvl1pPr algn="ctr">
              <a:lnSpc>
                <a:spcPct val="100000"/>
              </a:lnSpc>
              <a:buFontTx/>
              <a:buNone/>
              <a:defRPr sz="1400">
                <a:latin typeface="+mn-ea"/>
                <a:cs typeface="Arial" charset="0"/>
              </a:defRPr>
            </a:lvl1pPr>
          </a:lstStyle>
          <a:p>
            <a:r>
              <a:rPr lang="ko-KR" altLang="en-US" dirty="0"/>
              <a:t>비전</a:t>
            </a:r>
            <a:endParaRPr lang="en-US" altLang="ko-KR" dirty="0"/>
          </a:p>
          <a:p>
            <a:r>
              <a:rPr lang="ko-KR" altLang="en-US" dirty="0"/>
              <a:t>전략체계</a:t>
            </a:r>
            <a:endParaRPr lang="en-US" altLang="ko-KR" dirty="0"/>
          </a:p>
          <a:p>
            <a:r>
              <a:rPr lang="ko-KR" altLang="en-US" dirty="0"/>
              <a:t>고도화</a:t>
            </a:r>
            <a:endParaRPr lang="en-US" altLang="ko-KR" dirty="0"/>
          </a:p>
        </p:txBody>
      </p:sp>
      <p:sp>
        <p:nvSpPr>
          <p:cNvPr id="76" name="TextBox 10"/>
          <p:cNvSpPr txBox="1">
            <a:spLocks noChangeArrowheads="1"/>
          </p:cNvSpPr>
          <p:nvPr/>
        </p:nvSpPr>
        <p:spPr bwMode="auto">
          <a:xfrm>
            <a:off x="272999" y="679212"/>
            <a:ext cx="9360000" cy="683264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defRPr>
            </a:lvl9pPr>
          </a:lstStyle>
          <a:p>
            <a:pPr latinLnBrk="0">
              <a:lnSpc>
                <a:spcPct val="120000"/>
              </a:lnSpc>
              <a:spcBef>
                <a:spcPts val="0"/>
              </a:spcBef>
              <a:buClr>
                <a:schemeClr val="bg2"/>
              </a:buClr>
              <a:buSzPct val="75000"/>
              <a:buNone/>
              <a:tabLst>
                <a:tab pos="287338" algn="l"/>
              </a:tabLst>
            </a:pPr>
            <a:r>
              <a:rPr lang="ko-KR" altLang="en-US" sz="1600" dirty="0" smtClean="0"/>
              <a:t>공주시의 </a:t>
            </a:r>
            <a:r>
              <a:rPr lang="ko-KR" altLang="en-US" sz="1600" dirty="0"/>
              <a:t>기능</a:t>
            </a:r>
            <a:r>
              <a:rPr lang="en-US" altLang="ko-KR" sz="1600" dirty="0"/>
              <a:t>, </a:t>
            </a:r>
            <a:r>
              <a:rPr lang="ko-KR" altLang="en-US" sz="1600" dirty="0"/>
              <a:t>조직 및 인력에 대한 </a:t>
            </a:r>
            <a:r>
              <a:rPr lang="ko-KR" altLang="en-US" sz="1600" dirty="0" smtClean="0"/>
              <a:t>정확한 진단을 기반으로 조직 </a:t>
            </a:r>
            <a:r>
              <a:rPr lang="ko-KR" altLang="en-US" sz="1600" dirty="0"/>
              <a:t>재설계 및 </a:t>
            </a:r>
            <a:r>
              <a:rPr lang="ko-KR" altLang="en-US" sz="1600" dirty="0" smtClean="0"/>
              <a:t>중장기 발전 </a:t>
            </a:r>
            <a:r>
              <a:rPr lang="ko-KR" altLang="en-US" sz="1600" dirty="0"/>
              <a:t>방안 마련</a:t>
            </a:r>
            <a:r>
              <a:rPr lang="en-US" altLang="ko-KR" sz="1600" dirty="0"/>
              <a:t>/</a:t>
            </a:r>
            <a:r>
              <a:rPr lang="ko-KR" altLang="en-US" sz="1600" dirty="0"/>
              <a:t>실행을 통한 비전 및 미션 </a:t>
            </a:r>
            <a:r>
              <a:rPr lang="ko-KR" altLang="en-US" sz="1600" dirty="0" smtClean="0"/>
              <a:t>달성의 추진력을 확보</a:t>
            </a:r>
            <a:endParaRPr lang="ko-KR" altLang="en-US" sz="1600" dirty="0"/>
          </a:p>
        </p:txBody>
      </p:sp>
      <p:sp>
        <p:nvSpPr>
          <p:cNvPr id="78" name="제목 3"/>
          <p:cNvSpPr txBox="1">
            <a:spLocks/>
          </p:cNvSpPr>
          <p:nvPr/>
        </p:nvSpPr>
        <p:spPr>
          <a:xfrm>
            <a:off x="57116" y="143344"/>
            <a:ext cx="2752677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2. </a:t>
            </a:r>
            <a:r>
              <a:rPr lang="ko-KR" altLang="en-US" dirty="0" smtClean="0">
                <a:latin typeface="맑은 고딕" panose="020B0503020000020004" pitchFamily="50" charset="-127"/>
              </a:rPr>
              <a:t>프로젝트 기대효과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8070749" y="187786"/>
            <a:ext cx="151515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프로젝트 개요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오른쪽 화살표 8"/>
          <p:cNvSpPr/>
          <p:nvPr/>
        </p:nvSpPr>
        <p:spPr>
          <a:xfrm>
            <a:off x="6167446" y="2428868"/>
            <a:ext cx="409304" cy="1512168"/>
          </a:xfrm>
          <a:prstGeom prst="rightArrow">
            <a:avLst/>
          </a:prstGeom>
          <a:solidFill>
            <a:schemeClr val="bg1">
              <a:lumMod val="85000"/>
            </a:schemeClr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" name="내용 개체 틀 2"/>
          <p:cNvSpPr txBox="1">
            <a:spLocks/>
          </p:cNvSpPr>
          <p:nvPr/>
        </p:nvSpPr>
        <p:spPr>
          <a:xfrm>
            <a:off x="273000" y="688956"/>
            <a:ext cx="9360000" cy="65409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/>
              <a:t>논산시청 조직은 </a:t>
            </a:r>
            <a:r>
              <a:rPr kumimoji="1" lang="en-US" altLang="ko-KR" dirty="0"/>
              <a:t>2</a:t>
            </a:r>
            <a:r>
              <a:rPr kumimoji="1" lang="ko-KR" altLang="en-US" dirty="0"/>
              <a:t>국</a:t>
            </a:r>
            <a:r>
              <a:rPr kumimoji="1" lang="en-US" altLang="ko-KR" dirty="0"/>
              <a:t>, 1</a:t>
            </a:r>
            <a:r>
              <a:rPr kumimoji="1" lang="ko-KR" altLang="en-US" dirty="0"/>
              <a:t>단</a:t>
            </a:r>
            <a:r>
              <a:rPr kumimoji="1" lang="en-US" altLang="ko-KR" dirty="0"/>
              <a:t>, 1</a:t>
            </a:r>
            <a:r>
              <a:rPr kumimoji="1" lang="ko-KR" altLang="en-US" dirty="0"/>
              <a:t>실</a:t>
            </a:r>
            <a:r>
              <a:rPr kumimoji="1" lang="en-US" altLang="ko-KR" dirty="0"/>
              <a:t>, 3</a:t>
            </a:r>
            <a:r>
              <a:rPr kumimoji="1" lang="ko-KR" altLang="en-US" dirty="0"/>
              <a:t>담당관으로 </a:t>
            </a:r>
            <a:r>
              <a:rPr kumimoji="1" lang="ko-KR" altLang="en-US" dirty="0" smtClean="0"/>
              <a:t>구성이 되어 있으며</a:t>
            </a:r>
            <a:r>
              <a:rPr kumimoji="1" lang="en-US" altLang="ko-KR" dirty="0" smtClean="0"/>
              <a:t>, </a:t>
            </a:r>
            <a:r>
              <a:rPr kumimoji="1" lang="ko-KR" altLang="en-US" dirty="0" smtClean="0"/>
              <a:t>별도의 직속기관 및 산하기관을 </a:t>
            </a:r>
            <a:endParaRPr kumimoji="1" lang="en-US" altLang="ko-KR" dirty="0" smtClean="0"/>
          </a:p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/>
              <a:t>유지함</a:t>
            </a:r>
            <a:endParaRPr kumimoji="1" lang="ko-KR" altLang="en-US" dirty="0"/>
          </a:p>
        </p:txBody>
      </p:sp>
      <p:sp>
        <p:nvSpPr>
          <p:cNvPr id="21" name="제목 3"/>
          <p:cNvSpPr txBox="1">
            <a:spLocks/>
          </p:cNvSpPr>
          <p:nvPr/>
        </p:nvSpPr>
        <p:spPr>
          <a:xfrm>
            <a:off x="57116" y="143344"/>
            <a:ext cx="1933543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+mn-ea"/>
                <a:ea typeface="+mn-ea"/>
              </a:rPr>
              <a:t>3. </a:t>
            </a:r>
            <a:r>
              <a:rPr lang="ko-KR" altLang="en-US" dirty="0" smtClean="0">
                <a:latin typeface="+mn-ea"/>
                <a:ea typeface="+mn-ea"/>
              </a:rPr>
              <a:t>논산시 분석</a:t>
            </a:r>
            <a:endParaRPr lang="en-US" altLang="ko-KR" dirty="0">
              <a:latin typeface="+mn-ea"/>
              <a:ea typeface="+mn-ea"/>
            </a:endParaRPr>
          </a:p>
        </p:txBody>
      </p:sp>
      <p:sp>
        <p:nvSpPr>
          <p:cNvPr id="23" name="직사각형 22"/>
          <p:cNvSpPr/>
          <p:nvPr/>
        </p:nvSpPr>
        <p:spPr>
          <a:xfrm>
            <a:off x="6667512" y="2029005"/>
            <a:ext cx="2889202" cy="21731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rtlCol="0" anchor="ctr"/>
          <a:lstStyle/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전략기획기능 강화를 위한 별도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＂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실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” 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설치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 (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기획 및 인사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정무 기능 통합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.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시장 직속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)</a:t>
            </a:r>
          </a:p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endParaRPr lang="en-US" altLang="ko-KR" sz="1200" dirty="0" smtClean="0">
              <a:solidFill>
                <a:schemeClr val="tx1"/>
              </a:solidFill>
              <a:latin typeface="+mn-ea"/>
            </a:endParaRPr>
          </a:p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핵심사업 추진을 위한 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사업단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“ 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운영</a:t>
            </a:r>
            <a:endParaRPr lang="en-US" altLang="ko-KR" sz="1200" dirty="0" smtClean="0">
              <a:solidFill>
                <a:schemeClr val="tx1"/>
              </a:solidFill>
              <a:latin typeface="+mn-ea"/>
            </a:endParaRPr>
          </a:p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홍보 및 예산 담당관 별도 설치</a:t>
            </a:r>
            <a:endParaRPr lang="en-US" altLang="ko-KR" sz="1200" dirty="0" smtClean="0">
              <a:solidFill>
                <a:schemeClr val="tx1"/>
              </a:solidFill>
              <a:latin typeface="+mn-ea"/>
            </a:endParaRPr>
          </a:p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시민관점에서 기능을 설정 및 기능별 조직구조 설정 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(20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개과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)</a:t>
            </a:r>
            <a:endParaRPr lang="ko-KR" altLang="en-US" sz="12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422478" y="1437489"/>
            <a:ext cx="15247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i="1" u="sng" dirty="0" smtClean="0">
                <a:latin typeface="+mn-ea"/>
              </a:rPr>
              <a:t>논산시청 조직 구성</a:t>
            </a:r>
            <a:endParaRPr lang="en-US" altLang="ko-KR" sz="1200" i="1" u="sng" dirty="0" smtClean="0">
              <a:latin typeface="+mn-ea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8484348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2812189" y="1857364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0">
                <a:schemeClr val="accent3">
                  <a:shade val="100000"/>
                  <a:satMod val="115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dirty="0" smtClean="0">
                <a:solidFill>
                  <a:schemeClr val="bg1"/>
                </a:solidFill>
                <a:latin typeface="+mn-ea"/>
              </a:rPr>
              <a:t>시장</a:t>
            </a:r>
          </a:p>
        </p:txBody>
      </p:sp>
      <p:sp>
        <p:nvSpPr>
          <p:cNvPr id="19" name="직사각형 18"/>
          <p:cNvSpPr/>
          <p:nvPr/>
        </p:nvSpPr>
        <p:spPr>
          <a:xfrm>
            <a:off x="2812189" y="2293136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bg2">
                  <a:lumMod val="50000"/>
                  <a:shade val="30000"/>
                  <a:satMod val="115000"/>
                </a:schemeClr>
              </a:gs>
              <a:gs pos="50000">
                <a:schemeClr val="bg2">
                  <a:lumMod val="50000"/>
                  <a:shade val="67500"/>
                  <a:satMod val="115000"/>
                </a:schemeClr>
              </a:gs>
              <a:gs pos="0">
                <a:schemeClr val="bg2">
                  <a:lumMod val="50000"/>
                  <a:shade val="100000"/>
                  <a:satMod val="115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dirty="0" smtClean="0">
                <a:solidFill>
                  <a:schemeClr val="bg1"/>
                </a:solidFill>
                <a:latin typeface="+mn-ea"/>
              </a:rPr>
              <a:t>부사장</a:t>
            </a:r>
          </a:p>
        </p:txBody>
      </p:sp>
      <p:sp>
        <p:nvSpPr>
          <p:cNvPr id="24" name="직사각형 23"/>
          <p:cNvSpPr/>
          <p:nvPr/>
        </p:nvSpPr>
        <p:spPr>
          <a:xfrm>
            <a:off x="1628930" y="2513226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accent5">
                  <a:lumMod val="50000"/>
                  <a:tint val="66000"/>
                  <a:satMod val="160000"/>
                </a:schemeClr>
              </a:gs>
              <a:gs pos="50000">
                <a:schemeClr val="accent5">
                  <a:lumMod val="50000"/>
                  <a:tint val="44500"/>
                  <a:satMod val="160000"/>
                </a:schemeClr>
              </a:gs>
              <a:gs pos="0">
                <a:schemeClr val="accent1">
                  <a:lumMod val="40000"/>
                  <a:lumOff val="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비서실</a:t>
            </a:r>
          </a:p>
        </p:txBody>
      </p:sp>
      <p:sp>
        <p:nvSpPr>
          <p:cNvPr id="27" name="직사각형 26"/>
          <p:cNvSpPr/>
          <p:nvPr/>
        </p:nvSpPr>
        <p:spPr>
          <a:xfrm>
            <a:off x="3640470" y="2886744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  <a:shade val="30000"/>
                  <a:satMod val="115000"/>
                </a:schemeClr>
              </a:gs>
              <a:gs pos="50000">
                <a:schemeClr val="bg1">
                  <a:lumMod val="65000"/>
                  <a:shade val="67500"/>
                  <a:satMod val="115000"/>
                </a:schemeClr>
              </a:gs>
              <a:gs pos="0">
                <a:schemeClr val="bg1">
                  <a:lumMod val="65000"/>
                  <a:shade val="100000"/>
                  <a:satMod val="115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dirty="0" err="1" smtClean="0">
                <a:solidFill>
                  <a:schemeClr val="bg1"/>
                </a:solidFill>
                <a:latin typeface="+mn-ea"/>
              </a:rPr>
              <a:t>친절행정국</a:t>
            </a:r>
            <a:endParaRPr lang="ko-KR" altLang="en-US" sz="9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8" name="직사각형 27"/>
          <p:cNvSpPr/>
          <p:nvPr/>
        </p:nvSpPr>
        <p:spPr>
          <a:xfrm>
            <a:off x="4468751" y="2886744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  <a:shade val="30000"/>
                  <a:satMod val="115000"/>
                </a:schemeClr>
              </a:gs>
              <a:gs pos="50000">
                <a:schemeClr val="bg1">
                  <a:lumMod val="65000"/>
                  <a:shade val="67500"/>
                  <a:satMod val="115000"/>
                </a:schemeClr>
              </a:gs>
              <a:gs pos="0">
                <a:schemeClr val="bg1">
                  <a:lumMod val="65000"/>
                  <a:shade val="100000"/>
                  <a:satMod val="115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dirty="0" err="1" smtClean="0">
                <a:solidFill>
                  <a:schemeClr val="bg1"/>
                </a:solidFill>
                <a:latin typeface="+mn-ea"/>
              </a:rPr>
              <a:t>행복도시국</a:t>
            </a:r>
            <a:endParaRPr lang="ko-KR" altLang="en-US" sz="9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9" name="직사각형 28"/>
          <p:cNvSpPr/>
          <p:nvPr/>
        </p:nvSpPr>
        <p:spPr>
          <a:xfrm>
            <a:off x="5297032" y="2886744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  <a:shade val="30000"/>
                  <a:satMod val="115000"/>
                </a:schemeClr>
              </a:gs>
              <a:gs pos="50000">
                <a:schemeClr val="bg1">
                  <a:lumMod val="65000"/>
                  <a:shade val="67500"/>
                  <a:satMod val="115000"/>
                </a:schemeClr>
              </a:gs>
              <a:gs pos="0">
                <a:schemeClr val="bg1">
                  <a:lumMod val="65000"/>
                  <a:shade val="100000"/>
                  <a:satMod val="115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spc="-200" dirty="0" smtClean="0">
                <a:solidFill>
                  <a:schemeClr val="bg1"/>
                </a:solidFill>
                <a:latin typeface="+mn-ea"/>
              </a:rPr>
              <a:t>국방대학교</a:t>
            </a:r>
            <a:endParaRPr lang="en-US" altLang="ko-KR" sz="900" b="1" spc="-200" dirty="0" smtClean="0">
              <a:solidFill>
                <a:schemeClr val="bg1"/>
              </a:solidFill>
              <a:latin typeface="+mn-ea"/>
            </a:endParaRPr>
          </a:p>
          <a:p>
            <a:pPr algn="ctr"/>
            <a:r>
              <a:rPr lang="ko-KR" altLang="en-US" sz="900" b="1" spc="-200" dirty="0" smtClean="0">
                <a:solidFill>
                  <a:schemeClr val="bg1"/>
                </a:solidFill>
                <a:latin typeface="+mn-ea"/>
              </a:rPr>
              <a:t>이전지원사업단</a:t>
            </a:r>
          </a:p>
        </p:txBody>
      </p:sp>
      <p:sp>
        <p:nvSpPr>
          <p:cNvPr id="30" name="직사각형 29"/>
          <p:cNvSpPr/>
          <p:nvPr/>
        </p:nvSpPr>
        <p:spPr>
          <a:xfrm>
            <a:off x="327346" y="3384769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accent6">
                  <a:tint val="66000"/>
                  <a:satMod val="160000"/>
                </a:schemeClr>
              </a:gs>
              <a:gs pos="50000">
                <a:schemeClr val="accent6">
                  <a:tint val="44500"/>
                  <a:satMod val="160000"/>
                </a:schemeClr>
              </a:gs>
              <a:gs pos="0">
                <a:schemeClr val="accent6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전략기획실</a:t>
            </a:r>
          </a:p>
        </p:txBody>
      </p:sp>
      <p:sp>
        <p:nvSpPr>
          <p:cNvPr id="31" name="직사각형 30"/>
          <p:cNvSpPr/>
          <p:nvPr/>
        </p:nvSpPr>
        <p:spPr>
          <a:xfrm>
            <a:off x="1155627" y="3384769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accent6">
                  <a:tint val="66000"/>
                  <a:satMod val="160000"/>
                </a:schemeClr>
              </a:gs>
              <a:gs pos="50000">
                <a:schemeClr val="accent6">
                  <a:tint val="44500"/>
                  <a:satMod val="160000"/>
                </a:schemeClr>
              </a:gs>
              <a:gs pos="0">
                <a:schemeClr val="accent6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smtClean="0">
                <a:solidFill>
                  <a:schemeClr val="tx1"/>
                </a:solidFill>
                <a:latin typeface="+mn-ea"/>
              </a:rPr>
              <a:t>예산담당관</a:t>
            </a:r>
            <a:endParaRPr lang="ko-KR" altLang="en-US" sz="9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2" name="직사각형 31"/>
          <p:cNvSpPr/>
          <p:nvPr/>
        </p:nvSpPr>
        <p:spPr>
          <a:xfrm>
            <a:off x="1983908" y="3384769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accent6">
                  <a:tint val="66000"/>
                  <a:satMod val="160000"/>
                </a:schemeClr>
              </a:gs>
              <a:gs pos="50000">
                <a:schemeClr val="accent6">
                  <a:tint val="44500"/>
                  <a:satMod val="160000"/>
                </a:schemeClr>
              </a:gs>
              <a:gs pos="0">
                <a:schemeClr val="accent6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smtClean="0">
                <a:solidFill>
                  <a:schemeClr val="tx1"/>
                </a:solidFill>
                <a:latin typeface="+mn-ea"/>
              </a:rPr>
              <a:t>감사담당관</a:t>
            </a:r>
            <a:endParaRPr lang="ko-KR" altLang="en-US" sz="9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3" name="직사각형 32"/>
          <p:cNvSpPr/>
          <p:nvPr/>
        </p:nvSpPr>
        <p:spPr>
          <a:xfrm>
            <a:off x="2812189" y="3384769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accent6">
                  <a:tint val="66000"/>
                  <a:satMod val="160000"/>
                </a:schemeClr>
              </a:gs>
              <a:gs pos="50000">
                <a:schemeClr val="accent6">
                  <a:tint val="44500"/>
                  <a:satMod val="160000"/>
                </a:schemeClr>
              </a:gs>
              <a:gs pos="0">
                <a:schemeClr val="accent6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smtClean="0">
                <a:solidFill>
                  <a:schemeClr val="tx1"/>
                </a:solidFill>
                <a:latin typeface="+mn-ea"/>
              </a:rPr>
              <a:t>홍보담당관</a:t>
            </a:r>
            <a:endParaRPr lang="ko-KR" altLang="en-US" sz="9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4" name="직사각형 33"/>
          <p:cNvSpPr/>
          <p:nvPr/>
        </p:nvSpPr>
        <p:spPr>
          <a:xfrm>
            <a:off x="3640470" y="3384769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accent6">
                  <a:tint val="66000"/>
                  <a:satMod val="160000"/>
                </a:schemeClr>
              </a:gs>
              <a:gs pos="50000">
                <a:schemeClr val="accent6">
                  <a:tint val="44500"/>
                  <a:satMod val="160000"/>
                </a:schemeClr>
              </a:gs>
              <a:gs pos="0">
                <a:schemeClr val="accent6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smtClean="0">
                <a:solidFill>
                  <a:schemeClr val="tx1"/>
                </a:solidFill>
                <a:latin typeface="+mn-ea"/>
              </a:rPr>
              <a:t>자치행정과</a:t>
            </a:r>
            <a:endParaRPr lang="ko-KR" altLang="en-US" sz="9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5" name="직사각형 34"/>
          <p:cNvSpPr/>
          <p:nvPr/>
        </p:nvSpPr>
        <p:spPr>
          <a:xfrm>
            <a:off x="4468751" y="3384769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accent6">
                  <a:tint val="66000"/>
                  <a:satMod val="160000"/>
                </a:schemeClr>
              </a:gs>
              <a:gs pos="50000">
                <a:schemeClr val="accent6">
                  <a:tint val="44500"/>
                  <a:satMod val="160000"/>
                </a:schemeClr>
              </a:gs>
              <a:gs pos="0">
                <a:schemeClr val="accent6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경제지원과</a:t>
            </a:r>
          </a:p>
        </p:txBody>
      </p:sp>
      <p:sp>
        <p:nvSpPr>
          <p:cNvPr id="36" name="직사각형 35"/>
          <p:cNvSpPr/>
          <p:nvPr/>
        </p:nvSpPr>
        <p:spPr>
          <a:xfrm>
            <a:off x="5297032" y="3384769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accent6">
                  <a:tint val="66000"/>
                  <a:satMod val="160000"/>
                </a:schemeClr>
              </a:gs>
              <a:gs pos="50000">
                <a:schemeClr val="accent6">
                  <a:tint val="44500"/>
                  <a:satMod val="160000"/>
                </a:schemeClr>
              </a:gs>
              <a:gs pos="0">
                <a:schemeClr val="accent6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행정지원과</a:t>
            </a:r>
          </a:p>
        </p:txBody>
      </p:sp>
      <p:cxnSp>
        <p:nvCxnSpPr>
          <p:cNvPr id="38" name="꺾인 연결선 37"/>
          <p:cNvCxnSpPr>
            <a:stCxn id="29" idx="0"/>
            <a:endCxn id="19" idx="2"/>
          </p:cNvCxnSpPr>
          <p:nvPr/>
        </p:nvCxnSpPr>
        <p:spPr>
          <a:xfrm rot="16200000" flipV="1">
            <a:off x="4271655" y="1488690"/>
            <a:ext cx="311266" cy="2484843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꺾인 연결선 38"/>
          <p:cNvCxnSpPr>
            <a:stCxn id="28" idx="0"/>
            <a:endCxn id="19" idx="2"/>
          </p:cNvCxnSpPr>
          <p:nvPr/>
        </p:nvCxnSpPr>
        <p:spPr>
          <a:xfrm rot="16200000" flipV="1">
            <a:off x="3857515" y="1902831"/>
            <a:ext cx="311265" cy="1656562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꺾인 연결선 39"/>
          <p:cNvCxnSpPr>
            <a:stCxn id="27" idx="0"/>
            <a:endCxn id="19" idx="2"/>
          </p:cNvCxnSpPr>
          <p:nvPr/>
        </p:nvCxnSpPr>
        <p:spPr>
          <a:xfrm rot="16200000" flipV="1">
            <a:off x="3443374" y="2316971"/>
            <a:ext cx="311266" cy="828281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꺾인 연결선 40"/>
          <p:cNvCxnSpPr>
            <a:stCxn id="33" idx="0"/>
            <a:endCxn id="19" idx="2"/>
          </p:cNvCxnSpPr>
          <p:nvPr/>
        </p:nvCxnSpPr>
        <p:spPr>
          <a:xfrm rot="5400000" flipH="1" flipV="1">
            <a:off x="2780221" y="2980158"/>
            <a:ext cx="809290" cy="1315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꺾인 연결선 41"/>
          <p:cNvCxnSpPr>
            <a:stCxn id="32" idx="0"/>
            <a:endCxn id="19" idx="2"/>
          </p:cNvCxnSpPr>
          <p:nvPr/>
        </p:nvCxnSpPr>
        <p:spPr>
          <a:xfrm rot="5400000" flipH="1" flipV="1">
            <a:off x="2366080" y="2565983"/>
            <a:ext cx="809290" cy="828281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꺾인 연결선 42"/>
          <p:cNvCxnSpPr>
            <a:stCxn id="31" idx="0"/>
            <a:endCxn id="19" idx="2"/>
          </p:cNvCxnSpPr>
          <p:nvPr/>
        </p:nvCxnSpPr>
        <p:spPr>
          <a:xfrm rot="5400000" flipH="1" flipV="1">
            <a:off x="1951940" y="2151843"/>
            <a:ext cx="809290" cy="1656562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꺾인 연결선 43"/>
          <p:cNvCxnSpPr>
            <a:stCxn id="24" idx="0"/>
            <a:endCxn id="18" idx="2"/>
          </p:cNvCxnSpPr>
          <p:nvPr/>
        </p:nvCxnSpPr>
        <p:spPr>
          <a:xfrm rot="5400000" flipH="1" flipV="1">
            <a:off x="2406477" y="1734837"/>
            <a:ext cx="373519" cy="1183258"/>
          </a:xfrm>
          <a:prstGeom prst="bentConnector3">
            <a:avLst>
              <a:gd name="adj1" fmla="val 73266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꺾인 연결선 44"/>
          <p:cNvCxnSpPr>
            <a:stCxn id="30" idx="0"/>
            <a:endCxn id="19" idx="0"/>
          </p:cNvCxnSpPr>
          <p:nvPr/>
        </p:nvCxnSpPr>
        <p:spPr>
          <a:xfrm rot="5400000" flipH="1" flipV="1">
            <a:off x="1396628" y="1596531"/>
            <a:ext cx="1091633" cy="2484843"/>
          </a:xfrm>
          <a:prstGeom prst="bentConnector3">
            <a:avLst>
              <a:gd name="adj1" fmla="val 105069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/>
          <p:cNvCxnSpPr>
            <a:stCxn id="27" idx="2"/>
            <a:endCxn id="34" idx="0"/>
          </p:cNvCxnSpPr>
          <p:nvPr/>
        </p:nvCxnSpPr>
        <p:spPr>
          <a:xfrm rot="5400000">
            <a:off x="3905306" y="3276962"/>
            <a:ext cx="215682" cy="131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직선 연결선 46"/>
          <p:cNvCxnSpPr>
            <a:stCxn id="28" idx="2"/>
            <a:endCxn id="35" idx="0"/>
          </p:cNvCxnSpPr>
          <p:nvPr/>
        </p:nvCxnSpPr>
        <p:spPr>
          <a:xfrm rot="5400000">
            <a:off x="4733587" y="3276962"/>
            <a:ext cx="215682" cy="131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/>
          <p:cNvCxnSpPr>
            <a:stCxn id="29" idx="2"/>
            <a:endCxn id="36" idx="0"/>
          </p:cNvCxnSpPr>
          <p:nvPr/>
        </p:nvCxnSpPr>
        <p:spPr>
          <a:xfrm rot="5400000">
            <a:off x="5561868" y="3276962"/>
            <a:ext cx="215682" cy="131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직사각형 48"/>
          <p:cNvSpPr/>
          <p:nvPr/>
        </p:nvSpPr>
        <p:spPr>
          <a:xfrm>
            <a:off x="5297032" y="3703266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accent6">
                  <a:tint val="66000"/>
                  <a:satMod val="160000"/>
                </a:schemeClr>
              </a:gs>
              <a:gs pos="50000">
                <a:schemeClr val="accent6">
                  <a:tint val="44500"/>
                  <a:satMod val="160000"/>
                </a:schemeClr>
              </a:gs>
              <a:gs pos="0">
                <a:schemeClr val="accent6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smtClean="0">
                <a:solidFill>
                  <a:schemeClr val="tx1"/>
                </a:solidFill>
                <a:latin typeface="+mn-ea"/>
              </a:rPr>
              <a:t>사업지원과</a:t>
            </a:r>
            <a:endParaRPr lang="ko-KR" altLang="en-US" sz="9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50" name="직사각형 49"/>
          <p:cNvSpPr/>
          <p:nvPr/>
        </p:nvSpPr>
        <p:spPr>
          <a:xfrm>
            <a:off x="3640470" y="3703266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accent6">
                  <a:tint val="66000"/>
                  <a:satMod val="160000"/>
                </a:schemeClr>
              </a:gs>
              <a:gs pos="50000">
                <a:schemeClr val="accent6">
                  <a:tint val="44500"/>
                  <a:satMod val="160000"/>
                </a:schemeClr>
              </a:gs>
              <a:gs pos="0">
                <a:schemeClr val="accent6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spc="-100" dirty="0" smtClean="0">
                <a:solidFill>
                  <a:schemeClr val="tx1"/>
                </a:solidFill>
                <a:latin typeface="+mn-ea"/>
              </a:rPr>
              <a:t>주민생활지원과</a:t>
            </a:r>
          </a:p>
        </p:txBody>
      </p:sp>
      <p:sp>
        <p:nvSpPr>
          <p:cNvPr id="51" name="직사각형 50"/>
          <p:cNvSpPr/>
          <p:nvPr/>
        </p:nvSpPr>
        <p:spPr>
          <a:xfrm>
            <a:off x="3640470" y="4021763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accent6">
                  <a:tint val="66000"/>
                  <a:satMod val="160000"/>
                </a:schemeClr>
              </a:gs>
              <a:gs pos="50000">
                <a:schemeClr val="accent6">
                  <a:tint val="44500"/>
                  <a:satMod val="160000"/>
                </a:schemeClr>
              </a:gs>
              <a:gs pos="0">
                <a:schemeClr val="accent6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smtClean="0">
                <a:solidFill>
                  <a:schemeClr val="tx1"/>
                </a:solidFill>
                <a:latin typeface="+mn-ea"/>
              </a:rPr>
              <a:t>사회복지과</a:t>
            </a:r>
            <a:endParaRPr lang="ko-KR" altLang="en-US" sz="9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52" name="직사각형 51"/>
          <p:cNvSpPr/>
          <p:nvPr/>
        </p:nvSpPr>
        <p:spPr>
          <a:xfrm>
            <a:off x="3640470" y="4340259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accent6">
                  <a:tint val="66000"/>
                  <a:satMod val="160000"/>
                </a:schemeClr>
              </a:gs>
              <a:gs pos="50000">
                <a:schemeClr val="accent6">
                  <a:tint val="44500"/>
                  <a:satMod val="160000"/>
                </a:schemeClr>
              </a:gs>
              <a:gs pos="0">
                <a:schemeClr val="accent6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smtClean="0">
                <a:solidFill>
                  <a:schemeClr val="tx1"/>
                </a:solidFill>
                <a:latin typeface="+mn-ea"/>
              </a:rPr>
              <a:t>문화관광과</a:t>
            </a:r>
            <a:endParaRPr lang="ko-KR" altLang="en-US" sz="9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53" name="직사각형 52"/>
          <p:cNvSpPr/>
          <p:nvPr/>
        </p:nvSpPr>
        <p:spPr>
          <a:xfrm>
            <a:off x="3640470" y="4658756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accent6">
                  <a:tint val="66000"/>
                  <a:satMod val="160000"/>
                </a:schemeClr>
              </a:gs>
              <a:gs pos="50000">
                <a:schemeClr val="accent6">
                  <a:tint val="44500"/>
                  <a:satMod val="160000"/>
                </a:schemeClr>
              </a:gs>
              <a:gs pos="0">
                <a:schemeClr val="accent6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smtClean="0">
                <a:solidFill>
                  <a:schemeClr val="tx1"/>
                </a:solidFill>
                <a:latin typeface="+mn-ea"/>
              </a:rPr>
              <a:t>세무과</a:t>
            </a:r>
            <a:endParaRPr lang="ko-KR" altLang="en-US" sz="9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54" name="직사각형 53"/>
          <p:cNvSpPr/>
          <p:nvPr/>
        </p:nvSpPr>
        <p:spPr>
          <a:xfrm>
            <a:off x="3640470" y="4977253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accent6">
                  <a:tint val="66000"/>
                  <a:satMod val="160000"/>
                </a:schemeClr>
              </a:gs>
              <a:gs pos="50000">
                <a:schemeClr val="accent6">
                  <a:tint val="44500"/>
                  <a:satMod val="160000"/>
                </a:schemeClr>
              </a:gs>
              <a:gs pos="0">
                <a:schemeClr val="accent6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smtClean="0">
                <a:solidFill>
                  <a:schemeClr val="tx1"/>
                </a:solidFill>
                <a:latin typeface="+mn-ea"/>
              </a:rPr>
              <a:t>회계과</a:t>
            </a:r>
            <a:endParaRPr lang="ko-KR" altLang="en-US" sz="9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55" name="직사각형 54"/>
          <p:cNvSpPr/>
          <p:nvPr/>
        </p:nvSpPr>
        <p:spPr>
          <a:xfrm>
            <a:off x="3640470" y="5295749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accent6">
                  <a:tint val="66000"/>
                  <a:satMod val="160000"/>
                </a:schemeClr>
              </a:gs>
              <a:gs pos="50000">
                <a:schemeClr val="accent6">
                  <a:tint val="44500"/>
                  <a:satMod val="160000"/>
                </a:schemeClr>
              </a:gs>
              <a:gs pos="0">
                <a:schemeClr val="accent6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smtClean="0">
                <a:solidFill>
                  <a:schemeClr val="tx1"/>
                </a:solidFill>
                <a:latin typeface="+mn-ea"/>
              </a:rPr>
              <a:t>환경과</a:t>
            </a:r>
            <a:endParaRPr lang="ko-KR" altLang="en-US" sz="9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56" name="직사각형 55"/>
          <p:cNvSpPr/>
          <p:nvPr/>
        </p:nvSpPr>
        <p:spPr>
          <a:xfrm>
            <a:off x="3640470" y="5614246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accent6">
                  <a:tint val="66000"/>
                  <a:satMod val="160000"/>
                </a:schemeClr>
              </a:gs>
              <a:gs pos="50000">
                <a:schemeClr val="accent6">
                  <a:tint val="44500"/>
                  <a:satMod val="160000"/>
                </a:schemeClr>
              </a:gs>
              <a:gs pos="0">
                <a:schemeClr val="accent6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dirty="0" err="1" smtClean="0">
                <a:solidFill>
                  <a:schemeClr val="tx1"/>
                </a:solidFill>
                <a:latin typeface="+mn-ea"/>
              </a:rPr>
              <a:t>원스톱민원과</a:t>
            </a:r>
            <a:endParaRPr lang="ko-KR" altLang="en-US" sz="9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57" name="직사각형 56"/>
          <p:cNvSpPr/>
          <p:nvPr/>
        </p:nvSpPr>
        <p:spPr>
          <a:xfrm>
            <a:off x="3640470" y="5932739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accent6">
                  <a:tint val="66000"/>
                  <a:satMod val="160000"/>
                </a:schemeClr>
              </a:gs>
              <a:gs pos="50000">
                <a:schemeClr val="accent6">
                  <a:tint val="44500"/>
                  <a:satMod val="160000"/>
                </a:schemeClr>
              </a:gs>
              <a:gs pos="0">
                <a:schemeClr val="accent6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smtClean="0">
                <a:solidFill>
                  <a:schemeClr val="tx1"/>
                </a:solidFill>
                <a:latin typeface="+mn-ea"/>
              </a:rPr>
              <a:t>토지관리과</a:t>
            </a:r>
            <a:endParaRPr lang="ko-KR" altLang="en-US" sz="9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58" name="직사각형 57"/>
          <p:cNvSpPr/>
          <p:nvPr/>
        </p:nvSpPr>
        <p:spPr>
          <a:xfrm>
            <a:off x="4468751" y="3703266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accent6">
                  <a:tint val="66000"/>
                  <a:satMod val="160000"/>
                </a:schemeClr>
              </a:gs>
              <a:gs pos="50000">
                <a:schemeClr val="accent6">
                  <a:tint val="44500"/>
                  <a:satMod val="160000"/>
                </a:schemeClr>
              </a:gs>
              <a:gs pos="0">
                <a:schemeClr val="accent6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농정과</a:t>
            </a:r>
          </a:p>
        </p:txBody>
      </p:sp>
      <p:sp>
        <p:nvSpPr>
          <p:cNvPr id="59" name="직사각형 58"/>
          <p:cNvSpPr/>
          <p:nvPr/>
        </p:nvSpPr>
        <p:spPr>
          <a:xfrm>
            <a:off x="4468751" y="4021763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accent6">
                  <a:tint val="66000"/>
                  <a:satMod val="160000"/>
                </a:schemeClr>
              </a:gs>
              <a:gs pos="50000">
                <a:schemeClr val="accent6">
                  <a:tint val="44500"/>
                  <a:satMod val="160000"/>
                </a:schemeClr>
              </a:gs>
              <a:gs pos="0">
                <a:schemeClr val="accent6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smtClean="0">
                <a:solidFill>
                  <a:schemeClr val="tx1"/>
                </a:solidFill>
                <a:latin typeface="+mn-ea"/>
              </a:rPr>
              <a:t>축산과</a:t>
            </a:r>
            <a:endParaRPr lang="ko-KR" altLang="en-US" sz="9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0" name="직사각형 59"/>
          <p:cNvSpPr/>
          <p:nvPr/>
        </p:nvSpPr>
        <p:spPr>
          <a:xfrm>
            <a:off x="4468751" y="4340259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accent6">
                  <a:tint val="66000"/>
                  <a:satMod val="160000"/>
                </a:schemeClr>
              </a:gs>
              <a:gs pos="50000">
                <a:schemeClr val="accent6">
                  <a:tint val="44500"/>
                  <a:satMod val="160000"/>
                </a:schemeClr>
              </a:gs>
              <a:gs pos="0">
                <a:schemeClr val="accent6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smtClean="0">
                <a:solidFill>
                  <a:schemeClr val="tx1"/>
                </a:solidFill>
                <a:latin typeface="+mn-ea"/>
              </a:rPr>
              <a:t>산림공원과</a:t>
            </a:r>
            <a:endParaRPr lang="ko-KR" altLang="en-US" sz="9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4468751" y="4658756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accent6">
                  <a:tint val="66000"/>
                  <a:satMod val="160000"/>
                </a:schemeClr>
              </a:gs>
              <a:gs pos="50000">
                <a:schemeClr val="accent6">
                  <a:tint val="44500"/>
                  <a:satMod val="160000"/>
                </a:schemeClr>
              </a:gs>
              <a:gs pos="0">
                <a:schemeClr val="accent6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안전총괄과</a:t>
            </a:r>
          </a:p>
        </p:txBody>
      </p:sp>
      <p:sp>
        <p:nvSpPr>
          <p:cNvPr id="62" name="직사각형 61"/>
          <p:cNvSpPr/>
          <p:nvPr/>
        </p:nvSpPr>
        <p:spPr>
          <a:xfrm>
            <a:off x="4468751" y="4977253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accent6">
                  <a:tint val="66000"/>
                  <a:satMod val="160000"/>
                </a:schemeClr>
              </a:gs>
              <a:gs pos="50000">
                <a:schemeClr val="accent6">
                  <a:tint val="44500"/>
                  <a:satMod val="160000"/>
                </a:schemeClr>
              </a:gs>
              <a:gs pos="0">
                <a:schemeClr val="accent6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smtClean="0">
                <a:solidFill>
                  <a:schemeClr val="tx1"/>
                </a:solidFill>
                <a:latin typeface="+mn-ea"/>
              </a:rPr>
              <a:t>건설과</a:t>
            </a:r>
            <a:endParaRPr lang="ko-KR" altLang="en-US" sz="9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3" name="직사각형 62"/>
          <p:cNvSpPr/>
          <p:nvPr/>
        </p:nvSpPr>
        <p:spPr>
          <a:xfrm>
            <a:off x="4468751" y="5295749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accent6">
                  <a:tint val="66000"/>
                  <a:satMod val="160000"/>
                </a:schemeClr>
              </a:gs>
              <a:gs pos="50000">
                <a:schemeClr val="accent6">
                  <a:tint val="44500"/>
                  <a:satMod val="160000"/>
                </a:schemeClr>
              </a:gs>
              <a:gs pos="0">
                <a:schemeClr val="accent6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smtClean="0">
                <a:solidFill>
                  <a:schemeClr val="tx1"/>
                </a:solidFill>
                <a:latin typeface="+mn-ea"/>
              </a:rPr>
              <a:t>도시주택과</a:t>
            </a:r>
            <a:endParaRPr lang="ko-KR" altLang="en-US" sz="9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4" name="직사각형 63"/>
          <p:cNvSpPr/>
          <p:nvPr/>
        </p:nvSpPr>
        <p:spPr>
          <a:xfrm>
            <a:off x="4468751" y="5614246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accent6">
                  <a:tint val="66000"/>
                  <a:satMod val="160000"/>
                </a:schemeClr>
              </a:gs>
              <a:gs pos="50000">
                <a:schemeClr val="accent6">
                  <a:tint val="44500"/>
                  <a:satMod val="160000"/>
                </a:schemeClr>
              </a:gs>
              <a:gs pos="0">
                <a:schemeClr val="accent6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smtClean="0">
                <a:solidFill>
                  <a:schemeClr val="tx1"/>
                </a:solidFill>
                <a:latin typeface="+mn-ea"/>
              </a:rPr>
              <a:t>도로교통과</a:t>
            </a:r>
            <a:endParaRPr lang="ko-KR" altLang="en-US" sz="9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5" name="직사각형 64"/>
          <p:cNvSpPr/>
          <p:nvPr/>
        </p:nvSpPr>
        <p:spPr>
          <a:xfrm>
            <a:off x="4468751" y="5932739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accent6">
                  <a:tint val="66000"/>
                  <a:satMod val="160000"/>
                </a:schemeClr>
              </a:gs>
              <a:gs pos="50000">
                <a:schemeClr val="accent6">
                  <a:tint val="44500"/>
                  <a:satMod val="160000"/>
                </a:schemeClr>
              </a:gs>
              <a:gs pos="0">
                <a:schemeClr val="accent6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smtClean="0">
                <a:solidFill>
                  <a:schemeClr val="tx1"/>
                </a:solidFill>
                <a:latin typeface="+mn-ea"/>
              </a:rPr>
              <a:t>맑은물과</a:t>
            </a:r>
            <a:endParaRPr lang="ko-KR" altLang="en-US" sz="9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7" name="직사각형 66"/>
          <p:cNvSpPr/>
          <p:nvPr/>
        </p:nvSpPr>
        <p:spPr>
          <a:xfrm>
            <a:off x="329574" y="5614246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  <a:shade val="30000"/>
                  <a:satMod val="115000"/>
                </a:schemeClr>
              </a:gs>
              <a:gs pos="50000">
                <a:schemeClr val="bg1">
                  <a:lumMod val="65000"/>
                  <a:shade val="67500"/>
                  <a:satMod val="115000"/>
                </a:schemeClr>
              </a:gs>
              <a:gs pos="0">
                <a:schemeClr val="bg1">
                  <a:lumMod val="65000"/>
                  <a:shade val="100000"/>
                  <a:satMod val="115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smtClean="0">
                <a:solidFill>
                  <a:schemeClr val="bg1"/>
                </a:solidFill>
                <a:latin typeface="+mn-ea"/>
              </a:rPr>
              <a:t>직속기관</a:t>
            </a:r>
            <a:endParaRPr lang="ko-KR" altLang="en-US" sz="9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8" name="직사각형 67"/>
          <p:cNvSpPr/>
          <p:nvPr/>
        </p:nvSpPr>
        <p:spPr>
          <a:xfrm>
            <a:off x="329574" y="5932739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  <a:shade val="30000"/>
                  <a:satMod val="115000"/>
                </a:schemeClr>
              </a:gs>
              <a:gs pos="50000">
                <a:schemeClr val="bg1">
                  <a:lumMod val="65000"/>
                  <a:shade val="67500"/>
                  <a:satMod val="115000"/>
                </a:schemeClr>
              </a:gs>
              <a:gs pos="0">
                <a:schemeClr val="bg1">
                  <a:lumMod val="65000"/>
                  <a:shade val="100000"/>
                  <a:satMod val="115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smtClean="0">
                <a:solidFill>
                  <a:schemeClr val="bg1"/>
                </a:solidFill>
                <a:latin typeface="+mn-ea"/>
              </a:rPr>
              <a:t>사업소</a:t>
            </a:r>
            <a:endParaRPr lang="ko-KR" altLang="en-US" sz="9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9" name="직사각형 68"/>
          <p:cNvSpPr/>
          <p:nvPr/>
        </p:nvSpPr>
        <p:spPr>
          <a:xfrm>
            <a:off x="1122644" y="5614246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accent6">
                  <a:tint val="66000"/>
                  <a:satMod val="160000"/>
                </a:schemeClr>
              </a:gs>
              <a:gs pos="50000">
                <a:schemeClr val="accent6">
                  <a:tint val="44500"/>
                  <a:satMod val="160000"/>
                </a:schemeClr>
              </a:gs>
              <a:gs pos="0">
                <a:schemeClr val="accent6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smtClean="0">
                <a:solidFill>
                  <a:schemeClr val="tx1"/>
                </a:solidFill>
                <a:latin typeface="+mn-ea"/>
              </a:rPr>
              <a:t>보건소</a:t>
            </a:r>
            <a:endParaRPr lang="ko-KR" altLang="en-US" sz="9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0" name="직사각형 69"/>
          <p:cNvSpPr/>
          <p:nvPr/>
        </p:nvSpPr>
        <p:spPr>
          <a:xfrm>
            <a:off x="1909981" y="5614246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accent6">
                  <a:tint val="66000"/>
                  <a:satMod val="160000"/>
                </a:schemeClr>
              </a:gs>
              <a:gs pos="50000">
                <a:schemeClr val="accent6">
                  <a:tint val="44500"/>
                  <a:satMod val="160000"/>
                </a:schemeClr>
              </a:gs>
              <a:gs pos="0">
                <a:schemeClr val="accent6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smtClean="0">
                <a:solidFill>
                  <a:schemeClr val="tx1"/>
                </a:solidFill>
                <a:latin typeface="+mn-ea"/>
              </a:rPr>
              <a:t>농업기술센터</a:t>
            </a:r>
            <a:endParaRPr lang="ko-KR" altLang="en-US" sz="9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1" name="직사각형 70"/>
          <p:cNvSpPr/>
          <p:nvPr/>
        </p:nvSpPr>
        <p:spPr>
          <a:xfrm>
            <a:off x="1122644" y="5932739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accent6">
                  <a:tint val="66000"/>
                  <a:satMod val="160000"/>
                </a:schemeClr>
              </a:gs>
              <a:gs pos="50000">
                <a:schemeClr val="accent6">
                  <a:tint val="44500"/>
                  <a:satMod val="160000"/>
                </a:schemeClr>
              </a:gs>
              <a:gs pos="0">
                <a:schemeClr val="accent6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공공시설</a:t>
            </a:r>
            <a:endParaRPr lang="en-US" altLang="ko-KR" sz="900" b="1" dirty="0" smtClean="0">
              <a:solidFill>
                <a:schemeClr val="tx1"/>
              </a:solidFill>
              <a:latin typeface="+mn-ea"/>
            </a:endParaRPr>
          </a:p>
          <a:p>
            <a:pPr algn="ctr"/>
            <a:r>
              <a:rPr lang="ko-KR" altLang="en-US" sz="900" b="1" dirty="0" smtClean="0">
                <a:solidFill>
                  <a:schemeClr val="tx1"/>
                </a:solidFill>
                <a:latin typeface="+mn-ea"/>
              </a:rPr>
              <a:t>사업소</a:t>
            </a:r>
          </a:p>
        </p:txBody>
      </p:sp>
      <p:sp>
        <p:nvSpPr>
          <p:cNvPr id="72" name="직사각형 71"/>
          <p:cNvSpPr/>
          <p:nvPr/>
        </p:nvSpPr>
        <p:spPr>
          <a:xfrm>
            <a:off x="1909981" y="5932739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accent6">
                  <a:tint val="66000"/>
                  <a:satMod val="160000"/>
                </a:schemeClr>
              </a:gs>
              <a:gs pos="50000">
                <a:schemeClr val="accent6">
                  <a:tint val="44500"/>
                  <a:satMod val="160000"/>
                </a:schemeClr>
              </a:gs>
              <a:gs pos="0">
                <a:schemeClr val="accent6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smtClean="0">
                <a:solidFill>
                  <a:schemeClr val="tx1"/>
                </a:solidFill>
                <a:latin typeface="+mn-ea"/>
              </a:rPr>
              <a:t>계백장군유적지관리사업소</a:t>
            </a:r>
            <a:endParaRPr lang="en-US" altLang="ko-KR" sz="9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3" name="직사각형 72"/>
          <p:cNvSpPr/>
          <p:nvPr/>
        </p:nvSpPr>
        <p:spPr>
          <a:xfrm>
            <a:off x="2697478" y="5932739"/>
            <a:ext cx="745354" cy="282343"/>
          </a:xfrm>
          <a:prstGeom prst="rect">
            <a:avLst/>
          </a:prstGeom>
          <a:gradFill flip="none" rotWithShape="1">
            <a:gsLst>
              <a:gs pos="100000">
                <a:schemeClr val="accent6">
                  <a:tint val="66000"/>
                  <a:satMod val="160000"/>
                </a:schemeClr>
              </a:gs>
              <a:gs pos="50000">
                <a:schemeClr val="accent6">
                  <a:tint val="44500"/>
                  <a:satMod val="160000"/>
                </a:schemeClr>
              </a:gs>
              <a:gs pos="0">
                <a:schemeClr val="accent6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smtClean="0">
                <a:solidFill>
                  <a:schemeClr val="tx1"/>
                </a:solidFill>
                <a:latin typeface="+mn-ea"/>
              </a:rPr>
              <a:t>서울사무소</a:t>
            </a:r>
            <a:endParaRPr lang="en-US" altLang="ko-KR" sz="9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" name="직사각형 21"/>
          <p:cNvSpPr/>
          <p:nvPr/>
        </p:nvSpPr>
        <p:spPr>
          <a:xfrm>
            <a:off x="6667512" y="1669458"/>
            <a:ext cx="2889202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400" dirty="0" smtClean="0">
                <a:solidFill>
                  <a:schemeClr val="bg1"/>
                </a:solidFill>
                <a:latin typeface="+mn-ea"/>
              </a:rPr>
              <a:t>논산시 조직 특징</a:t>
            </a:r>
            <a:endParaRPr lang="ko-KR" altLang="en-US" sz="1400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8069359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직사각형 34"/>
          <p:cNvSpPr/>
          <p:nvPr/>
        </p:nvSpPr>
        <p:spPr>
          <a:xfrm>
            <a:off x="5169418" y="2595570"/>
            <a:ext cx="4368314" cy="1641889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rtlCol="0" anchor="ctr"/>
          <a:lstStyle/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비전 및 전략 체계를 구성하여 체계적인 성과 설정</a:t>
            </a:r>
            <a:endParaRPr lang="en-US" altLang="ko-KR" sz="1200" dirty="0" smtClean="0">
              <a:solidFill>
                <a:schemeClr val="tx1"/>
              </a:solidFill>
              <a:latin typeface="+mn-ea"/>
            </a:endParaRPr>
          </a:p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경제를 최우선 전략 목표로 설정</a:t>
            </a:r>
            <a:endParaRPr lang="en-US" altLang="ko-KR" sz="1200" dirty="0" smtClean="0">
              <a:solidFill>
                <a:schemeClr val="tx1"/>
              </a:solidFill>
              <a:latin typeface="+mn-ea"/>
            </a:endParaRPr>
          </a:p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시민 관점에서 전략목표제시를 통한 이해도향상</a:t>
            </a:r>
            <a:endParaRPr lang="en-US" altLang="ko-KR" sz="1200" dirty="0" smtClean="0">
              <a:solidFill>
                <a:schemeClr val="tx1"/>
              </a:solidFill>
              <a:latin typeface="+mn-ea"/>
            </a:endParaRPr>
          </a:p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5</a:t>
            </a:r>
            <a:r>
              <a:rPr lang="ko-KR" altLang="en-US" sz="1200" dirty="0" err="1" smtClean="0">
                <a:solidFill>
                  <a:schemeClr val="tx1"/>
                </a:solidFill>
                <a:latin typeface="+mn-ea"/>
              </a:rPr>
              <a:t>대전략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 목표는 경제와 복지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문화 안전 등 고유 발전 분야와</a:t>
            </a:r>
            <a:endParaRPr lang="en-US" altLang="ko-KR" sz="1200" dirty="0" smtClean="0">
              <a:solidFill>
                <a:schemeClr val="tx1"/>
              </a:solidFill>
              <a:latin typeface="+mn-ea"/>
            </a:endParaRPr>
          </a:p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자치역량이라는 내부 역량 분야로 설정</a:t>
            </a:r>
          </a:p>
        </p:txBody>
      </p:sp>
      <p:sp>
        <p:nvSpPr>
          <p:cNvPr id="12" name="내용 개체 틀 2"/>
          <p:cNvSpPr txBox="1">
            <a:spLocks/>
          </p:cNvSpPr>
          <p:nvPr/>
        </p:nvSpPr>
        <p:spPr>
          <a:xfrm>
            <a:off x="273000" y="688956"/>
            <a:ext cx="9360000" cy="35862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/>
              <a:t>논산시는 시정방향과 시정방침</a:t>
            </a:r>
            <a:r>
              <a:rPr kumimoji="1" lang="en-US" altLang="ko-KR" dirty="0" smtClean="0"/>
              <a:t>, </a:t>
            </a:r>
            <a:r>
              <a:rPr kumimoji="1" lang="ko-KR" altLang="en-US" dirty="0" smtClean="0"/>
              <a:t>이에 따른 전략목표를 구성하여 체계적인 발전계획을 실행하고 있음</a:t>
            </a:r>
            <a:endParaRPr kumimoji="1" lang="ko-KR" altLang="en-US" dirty="0"/>
          </a:p>
        </p:txBody>
      </p:sp>
      <p:sp>
        <p:nvSpPr>
          <p:cNvPr id="17" name="제목 3"/>
          <p:cNvSpPr txBox="1">
            <a:spLocks/>
          </p:cNvSpPr>
          <p:nvPr/>
        </p:nvSpPr>
        <p:spPr>
          <a:xfrm>
            <a:off x="57116" y="143344"/>
            <a:ext cx="1933543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+mn-ea"/>
                <a:ea typeface="+mn-ea"/>
              </a:rPr>
              <a:t>3. </a:t>
            </a:r>
            <a:r>
              <a:rPr lang="ko-KR" altLang="en-US" dirty="0" smtClean="0">
                <a:latin typeface="+mn-ea"/>
                <a:ea typeface="+mn-ea"/>
              </a:rPr>
              <a:t>논산시 분석</a:t>
            </a:r>
            <a:endParaRPr lang="en-US" altLang="ko-KR" dirty="0">
              <a:latin typeface="+mn-ea"/>
              <a:ea typeface="+mn-ea"/>
            </a:endParaRPr>
          </a:p>
        </p:txBody>
      </p:sp>
      <p:sp>
        <p:nvSpPr>
          <p:cNvPr id="26" name="직사각형 25"/>
          <p:cNvSpPr/>
          <p:nvPr/>
        </p:nvSpPr>
        <p:spPr>
          <a:xfrm>
            <a:off x="335188" y="1298460"/>
            <a:ext cx="397026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400" dirty="0" smtClean="0">
                <a:solidFill>
                  <a:schemeClr val="bg1"/>
                </a:solidFill>
                <a:latin typeface="+mn-ea"/>
              </a:rPr>
              <a:t>시정 방향</a:t>
            </a:r>
            <a:endParaRPr lang="ko-KR" altLang="en-US" sz="14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7" name="직사각형 26"/>
          <p:cNvSpPr/>
          <p:nvPr/>
        </p:nvSpPr>
        <p:spPr>
          <a:xfrm>
            <a:off x="335188" y="1658007"/>
            <a:ext cx="3970260" cy="507609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400" dirty="0" smtClean="0">
                <a:solidFill>
                  <a:schemeClr val="tx1"/>
                </a:solidFill>
                <a:latin typeface="+mn-ea"/>
              </a:rPr>
              <a:t>활기찬 논산 행복한 시민</a:t>
            </a:r>
            <a:endParaRPr lang="ko-KR" altLang="en-US" sz="14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" name="직사각형 27"/>
          <p:cNvSpPr/>
          <p:nvPr/>
        </p:nvSpPr>
        <p:spPr>
          <a:xfrm>
            <a:off x="335188" y="2325636"/>
            <a:ext cx="397026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400" dirty="0" smtClean="0">
                <a:solidFill>
                  <a:schemeClr val="bg1"/>
                </a:solidFill>
                <a:latin typeface="+mn-ea"/>
              </a:rPr>
              <a:t>시정 방침</a:t>
            </a:r>
            <a:endParaRPr lang="ko-KR" altLang="en-US" sz="14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9" name="직사각형 28"/>
          <p:cNvSpPr/>
          <p:nvPr/>
        </p:nvSpPr>
        <p:spPr>
          <a:xfrm>
            <a:off x="335188" y="2685183"/>
            <a:ext cx="3970260" cy="507609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400" dirty="0" smtClean="0">
                <a:solidFill>
                  <a:schemeClr val="tx1"/>
                </a:solidFill>
                <a:latin typeface="+mn-ea"/>
              </a:rPr>
              <a:t>원칙과 신뢰</a:t>
            </a:r>
            <a:r>
              <a:rPr lang="en-US" altLang="ko-KR" sz="1400" dirty="0" smtClean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1400" dirty="0" smtClean="0">
                <a:solidFill>
                  <a:schemeClr val="tx1"/>
                </a:solidFill>
                <a:latin typeface="+mn-ea"/>
              </a:rPr>
              <a:t>소통과 참여</a:t>
            </a:r>
            <a:r>
              <a:rPr lang="en-US" altLang="ko-KR" sz="1400" dirty="0" smtClean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1400" dirty="0" smtClean="0">
                <a:solidFill>
                  <a:schemeClr val="tx1"/>
                </a:solidFill>
                <a:latin typeface="+mn-ea"/>
              </a:rPr>
              <a:t>창의와 혁신</a:t>
            </a:r>
            <a:endParaRPr lang="ko-KR" altLang="en-US" sz="14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" name="직사각형 29"/>
          <p:cNvSpPr/>
          <p:nvPr/>
        </p:nvSpPr>
        <p:spPr>
          <a:xfrm>
            <a:off x="335188" y="3301504"/>
            <a:ext cx="397026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en-US" altLang="ko-KR" sz="1400" dirty="0" smtClean="0">
                <a:solidFill>
                  <a:schemeClr val="bg1"/>
                </a:solidFill>
                <a:latin typeface="+mn-ea"/>
              </a:rPr>
              <a:t>5</a:t>
            </a:r>
            <a:r>
              <a:rPr lang="ko-KR" altLang="en-US" sz="1400" dirty="0" smtClean="0">
                <a:solidFill>
                  <a:schemeClr val="bg1"/>
                </a:solidFill>
                <a:latin typeface="+mn-ea"/>
              </a:rPr>
              <a:t>대 전략 목표</a:t>
            </a:r>
            <a:endParaRPr lang="ko-KR" altLang="en-US" sz="14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1" name="직사각형 30"/>
          <p:cNvSpPr/>
          <p:nvPr/>
        </p:nvSpPr>
        <p:spPr>
          <a:xfrm>
            <a:off x="335188" y="3673751"/>
            <a:ext cx="3970260" cy="1469761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rtlCol="0" anchor="ctr"/>
          <a:lstStyle/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400" dirty="0" smtClean="0">
                <a:solidFill>
                  <a:schemeClr val="tx1"/>
                </a:solidFill>
                <a:latin typeface="+mn-ea"/>
              </a:rPr>
              <a:t>활력 있는 경제 도시</a:t>
            </a:r>
            <a:endParaRPr lang="en-US" altLang="ko-KR" sz="1400" dirty="0" smtClean="0">
              <a:solidFill>
                <a:schemeClr val="tx1"/>
              </a:solidFill>
              <a:latin typeface="+mn-ea"/>
            </a:endParaRPr>
          </a:p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400" dirty="0" smtClean="0">
                <a:solidFill>
                  <a:schemeClr val="tx1"/>
                </a:solidFill>
                <a:latin typeface="+mn-ea"/>
              </a:rPr>
              <a:t>시민모두가 건강하고 행복한 교육 복지 도시</a:t>
            </a:r>
            <a:endParaRPr lang="en-US" altLang="ko-KR" sz="1400" dirty="0" smtClean="0">
              <a:solidFill>
                <a:schemeClr val="tx1"/>
              </a:solidFill>
              <a:latin typeface="+mn-ea"/>
            </a:endParaRPr>
          </a:p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400" dirty="0" smtClean="0">
                <a:solidFill>
                  <a:schemeClr val="tx1"/>
                </a:solidFill>
                <a:latin typeface="+mn-ea"/>
              </a:rPr>
              <a:t>더불어 살고 싶은 쾌적하고 안전한 도시</a:t>
            </a:r>
            <a:endParaRPr lang="en-US" altLang="ko-KR" sz="1400" dirty="0" smtClean="0">
              <a:solidFill>
                <a:schemeClr val="tx1"/>
              </a:solidFill>
              <a:latin typeface="+mn-ea"/>
            </a:endParaRPr>
          </a:p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400" dirty="0" smtClean="0">
                <a:solidFill>
                  <a:schemeClr val="tx1"/>
                </a:solidFill>
                <a:latin typeface="+mn-ea"/>
              </a:rPr>
              <a:t>시민이 주인이 되는 자치역량 강화 도시</a:t>
            </a:r>
            <a:endParaRPr lang="en-US" altLang="ko-KR" sz="1400" dirty="0" smtClean="0">
              <a:solidFill>
                <a:schemeClr val="tx1"/>
              </a:solidFill>
              <a:latin typeface="+mn-ea"/>
            </a:endParaRPr>
          </a:p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400" dirty="0" smtClean="0">
                <a:solidFill>
                  <a:schemeClr val="tx1"/>
                </a:solidFill>
                <a:latin typeface="+mn-ea"/>
              </a:rPr>
              <a:t>전통과 문화가 어우러진 문화 관광 도시</a:t>
            </a:r>
          </a:p>
        </p:txBody>
      </p:sp>
      <p:sp>
        <p:nvSpPr>
          <p:cNvPr id="32" name="오른쪽 화살표 31"/>
          <p:cNvSpPr/>
          <p:nvPr/>
        </p:nvSpPr>
        <p:spPr>
          <a:xfrm>
            <a:off x="4570410" y="2882434"/>
            <a:ext cx="409304" cy="1512168"/>
          </a:xfrm>
          <a:prstGeom prst="rightArrow">
            <a:avLst/>
          </a:prstGeom>
          <a:solidFill>
            <a:schemeClr val="bg1">
              <a:lumMod val="85000"/>
            </a:schemeClr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pic>
        <p:nvPicPr>
          <p:cNvPr id="33" name="그림 3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0000" y="3705240"/>
            <a:ext cx="1195466" cy="270208"/>
          </a:xfrm>
          <a:prstGeom prst="rect">
            <a:avLst/>
          </a:prstGeom>
        </p:spPr>
      </p:pic>
      <p:sp>
        <p:nvSpPr>
          <p:cNvPr id="23" name="TextBox 22"/>
          <p:cNvSpPr txBox="1"/>
          <p:nvPr/>
        </p:nvSpPr>
        <p:spPr>
          <a:xfrm>
            <a:off x="8484348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  <p:pic>
        <p:nvPicPr>
          <p:cNvPr id="1026" name="Picture 2" descr="C:\Users\Asus N55SF\Desktop\[2종류]100주년-엠블렘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84624" y="5709396"/>
            <a:ext cx="1706654" cy="720000"/>
          </a:xfrm>
          <a:prstGeom prst="rect">
            <a:avLst/>
          </a:prstGeom>
          <a:noFill/>
        </p:spPr>
      </p:pic>
      <p:pic>
        <p:nvPicPr>
          <p:cNvPr id="1027" name="Picture 3" descr="C:\Users\Asus N55SF\Desktop\[2종류]100주년-엠블렘.pn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2095480" y="5709396"/>
            <a:ext cx="864771" cy="720000"/>
          </a:xfrm>
          <a:prstGeom prst="rect">
            <a:avLst/>
          </a:prstGeom>
          <a:noFill/>
        </p:spPr>
      </p:pic>
      <p:pic>
        <p:nvPicPr>
          <p:cNvPr id="1028" name="Picture 4" descr="C:\Users\Asus N55SF\Desktop\nonsac-ci02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167049" y="5709396"/>
            <a:ext cx="1067914" cy="720000"/>
          </a:xfrm>
          <a:prstGeom prst="rect">
            <a:avLst/>
          </a:prstGeom>
          <a:noFill/>
        </p:spPr>
      </p:pic>
      <p:sp>
        <p:nvSpPr>
          <p:cNvPr id="20" name="직사각형 19"/>
          <p:cNvSpPr/>
          <p:nvPr/>
        </p:nvSpPr>
        <p:spPr>
          <a:xfrm>
            <a:off x="342868" y="5263788"/>
            <a:ext cx="397026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en-US" altLang="ko-KR" sz="1400" dirty="0" smtClean="0">
                <a:solidFill>
                  <a:schemeClr val="bg1"/>
                </a:solidFill>
                <a:latin typeface="+mn-ea"/>
              </a:rPr>
              <a:t>Symbol &amp; Character</a:t>
            </a:r>
            <a:endParaRPr lang="ko-KR" altLang="en-US" sz="14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1" name="직사각형 20"/>
          <p:cNvSpPr/>
          <p:nvPr/>
        </p:nvSpPr>
        <p:spPr>
          <a:xfrm>
            <a:off x="342868" y="5636035"/>
            <a:ext cx="3970260" cy="793361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dirty="0">
              <a:solidFill>
                <a:schemeClr val="tx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446896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오른쪽 화살표 10"/>
          <p:cNvSpPr/>
          <p:nvPr/>
        </p:nvSpPr>
        <p:spPr>
          <a:xfrm>
            <a:off x="5998596" y="2973098"/>
            <a:ext cx="432048" cy="1368152"/>
          </a:xfrm>
          <a:prstGeom prst="rightArrow">
            <a:avLst/>
          </a:prstGeom>
          <a:solidFill>
            <a:schemeClr val="bg1">
              <a:lumMod val="85000"/>
            </a:schemeClr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" name="직사각형 20"/>
          <p:cNvSpPr/>
          <p:nvPr/>
        </p:nvSpPr>
        <p:spPr>
          <a:xfrm>
            <a:off x="6504066" y="2722029"/>
            <a:ext cx="3033666" cy="1870291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rtlCol="0" anchor="ctr"/>
          <a:lstStyle/>
          <a:p>
            <a:pPr marL="108000" indent="-108000" latinLnBrk="0"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각 조직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과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)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별 명확한 변화방향 및 목표 부여</a:t>
            </a:r>
            <a:endParaRPr lang="en-US" altLang="ko-KR" sz="1200" dirty="0" smtClean="0">
              <a:solidFill>
                <a:schemeClr val="tx1"/>
              </a:solidFill>
              <a:latin typeface="+mn-ea"/>
            </a:endParaRPr>
          </a:p>
          <a:p>
            <a:pPr marL="108000" indent="-108000" latinLnBrk="0">
              <a:buFont typeface="Arial" pitchFamily="34" charset="0"/>
              <a:buChar char="•"/>
            </a:pPr>
            <a:endParaRPr lang="en-US" altLang="ko-KR" sz="1200" dirty="0" smtClean="0">
              <a:solidFill>
                <a:schemeClr val="tx1"/>
              </a:solidFill>
              <a:latin typeface="+mn-ea"/>
            </a:endParaRPr>
          </a:p>
          <a:p>
            <a:pPr marL="108000" indent="-108000" latinLnBrk="0"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이의 관리를 통한 실제적인 성과의 창출유도</a:t>
            </a:r>
          </a:p>
          <a:p>
            <a:pPr marL="108000" indent="-108000" latinLnBrk="0">
              <a:buFont typeface="Arial" pitchFamily="34" charset="0"/>
              <a:buChar char="•"/>
            </a:pPr>
            <a:endParaRPr lang="en-US" altLang="ko-KR" sz="1200" dirty="0" smtClean="0">
              <a:solidFill>
                <a:schemeClr val="tx1"/>
              </a:solidFill>
              <a:latin typeface="+mn-ea"/>
            </a:endParaRPr>
          </a:p>
          <a:p>
            <a:pPr marL="108000" indent="-108000" latinLnBrk="0"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내부역량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전략기획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)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의 확보를 바탕으로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성장 동력을 발굴</a:t>
            </a:r>
          </a:p>
        </p:txBody>
      </p:sp>
      <p:sp>
        <p:nvSpPr>
          <p:cNvPr id="13" name="직사각형 12"/>
          <p:cNvSpPr/>
          <p:nvPr/>
        </p:nvSpPr>
        <p:spPr>
          <a:xfrm>
            <a:off x="342026" y="3243247"/>
            <a:ext cx="5544000" cy="36933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400" dirty="0" smtClean="0">
                <a:solidFill>
                  <a:schemeClr val="bg1"/>
                </a:solidFill>
                <a:latin typeface="+mn-ea"/>
              </a:rPr>
              <a:t>추 진 전 </a:t>
            </a:r>
            <a:r>
              <a:rPr lang="ko-KR" altLang="en-US" sz="1400" dirty="0" err="1" smtClean="0">
                <a:solidFill>
                  <a:schemeClr val="bg1"/>
                </a:solidFill>
                <a:latin typeface="+mn-ea"/>
              </a:rPr>
              <a:t>략</a:t>
            </a:r>
            <a:endParaRPr lang="ko-KR" altLang="en-US" sz="14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4" name="직사각형 13"/>
          <p:cNvSpPr/>
          <p:nvPr/>
        </p:nvSpPr>
        <p:spPr>
          <a:xfrm>
            <a:off x="342026" y="2000372"/>
            <a:ext cx="5544000" cy="1071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rtlCol="0" anchor="ctr"/>
          <a:lstStyle/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새로운 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100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년 도약을 위한 종합적인 계획 수립 및 성공적 추진</a:t>
            </a:r>
          </a:p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미래 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100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년 성장동력 창출을 위한 정책비전 및 신규 시책 발굴</a:t>
            </a:r>
          </a:p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기호유교의 전통과 가치를 재조명하고 전승할 구심체 구축</a:t>
            </a:r>
          </a:p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시정의 총괄 기획 조정 기능 강화 및 종합적 관리체계 구축</a:t>
            </a:r>
          </a:p>
        </p:txBody>
      </p:sp>
      <p:sp>
        <p:nvSpPr>
          <p:cNvPr id="15" name="직사각형 14"/>
          <p:cNvSpPr/>
          <p:nvPr/>
        </p:nvSpPr>
        <p:spPr>
          <a:xfrm>
            <a:off x="342026" y="3616108"/>
            <a:ext cx="5544000" cy="245609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rtlCol="0" anchor="ctr"/>
          <a:lstStyle/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국·도정 시책과 신규시책 사업에 부합·연계하는 지역적 대응전략 구축</a:t>
            </a:r>
          </a:p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논산시 미래발전 종합계획 수립완료 및 적극적인 시행</a:t>
            </a:r>
          </a:p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지방정부차원의 집행기능에서 벗어나 신규시책 개발 등 주도적 동참</a:t>
            </a:r>
          </a:p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국·도정 및 시정의 조화와 균형을 통해 상생발전 적극 도모</a:t>
            </a:r>
          </a:p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지난 민선5기 4년의 성과를 바탕으로 민선6기의 새로운 시정방향 정립</a:t>
            </a:r>
          </a:p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충청유교문화원 건립 등 충청유교 문화권 개발사업 기반 구축</a:t>
            </a:r>
          </a:p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200" dirty="0" err="1" smtClean="0">
                <a:solidFill>
                  <a:schemeClr val="tx1"/>
                </a:solidFill>
                <a:latin typeface="+mn-ea"/>
              </a:rPr>
              <a:t>탑정호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+mn-ea"/>
              </a:rPr>
              <a:t>수변개발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 사업의 조기 실현을 위한 여건 조성</a:t>
            </a:r>
          </a:p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미래 100년 지역성장 동력인「KTX </a:t>
            </a:r>
            <a:r>
              <a:rPr lang="ko-KR" altLang="en-US" sz="1200" dirty="0" err="1" smtClean="0">
                <a:solidFill>
                  <a:schemeClr val="tx1"/>
                </a:solidFill>
                <a:latin typeface="+mn-ea"/>
              </a:rPr>
              <a:t>훈련소역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」신설 지속 전개</a:t>
            </a:r>
          </a:p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행정기관의 형식적 교류에서 민간·교육 차원의 폭 넓은 국제교류 협력 활성화</a:t>
            </a:r>
          </a:p>
          <a:p>
            <a:pPr marL="108000" indent="-108000" latinLnBrk="0">
              <a:lnSpc>
                <a:spcPct val="120000"/>
              </a:lnSpc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희망찬 미래 준비를 위한 논산 새로운 100년 기념사업의 능동적인 추진</a:t>
            </a:r>
          </a:p>
        </p:txBody>
      </p:sp>
      <p:sp>
        <p:nvSpPr>
          <p:cNvPr id="12" name="직사각형 11"/>
          <p:cNvSpPr/>
          <p:nvPr/>
        </p:nvSpPr>
        <p:spPr>
          <a:xfrm>
            <a:off x="342026" y="1627511"/>
            <a:ext cx="5544000" cy="36933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400" dirty="0" smtClean="0">
                <a:solidFill>
                  <a:schemeClr val="bg1"/>
                </a:solidFill>
                <a:latin typeface="+mn-ea"/>
              </a:rPr>
              <a:t>전략기획 추진목표</a:t>
            </a:r>
            <a:endParaRPr lang="ko-KR" altLang="en-US" sz="14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0" name="내용 개체 틀 2"/>
          <p:cNvSpPr txBox="1">
            <a:spLocks/>
          </p:cNvSpPr>
          <p:nvPr/>
        </p:nvSpPr>
        <p:spPr>
          <a:xfrm>
            <a:off x="273000" y="688956"/>
            <a:ext cx="9360000" cy="35862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en-US" altLang="ko-KR" dirty="0" smtClean="0"/>
              <a:t>5</a:t>
            </a:r>
            <a:r>
              <a:rPr kumimoji="1" lang="ko-KR" altLang="en-US" dirty="0" smtClean="0"/>
              <a:t>대 전략목표에 따라 세부 추진 목표와 </a:t>
            </a:r>
            <a:r>
              <a:rPr kumimoji="1" lang="ko-KR" altLang="en-US" dirty="0" err="1" smtClean="0"/>
              <a:t>조직별</a:t>
            </a:r>
            <a:r>
              <a:rPr kumimoji="1" lang="ko-KR" altLang="en-US" dirty="0" smtClean="0"/>
              <a:t> 추진 전략을 수립하여 실행 중</a:t>
            </a:r>
            <a:endParaRPr kumimoji="1" lang="ko-KR" altLang="en-US" dirty="0"/>
          </a:p>
        </p:txBody>
      </p:sp>
      <p:sp>
        <p:nvSpPr>
          <p:cNvPr id="18" name="제목 3"/>
          <p:cNvSpPr txBox="1">
            <a:spLocks/>
          </p:cNvSpPr>
          <p:nvPr/>
        </p:nvSpPr>
        <p:spPr>
          <a:xfrm>
            <a:off x="57116" y="143344"/>
            <a:ext cx="1933543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smtClean="0">
                <a:latin typeface="+mn-ea"/>
                <a:ea typeface="+mn-ea"/>
              </a:rPr>
              <a:t>3. </a:t>
            </a:r>
            <a:r>
              <a:rPr lang="ko-KR" altLang="en-US" dirty="0" smtClean="0">
                <a:latin typeface="+mn-ea"/>
                <a:ea typeface="+mn-ea"/>
              </a:rPr>
              <a:t>논산시 분석</a:t>
            </a:r>
            <a:endParaRPr lang="en-US" altLang="ko-KR" dirty="0">
              <a:latin typeface="+mn-ea"/>
              <a:ea typeface="+mn-ea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8484348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9784154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내용 개체 틀 2"/>
          <p:cNvSpPr txBox="1">
            <a:spLocks/>
          </p:cNvSpPr>
          <p:nvPr/>
        </p:nvSpPr>
        <p:spPr>
          <a:xfrm>
            <a:off x="273000" y="688956"/>
            <a:ext cx="9360000" cy="65409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/>
              <a:t>특히 중장기 목표 설정을 통해 단기간의 일시적인 시정이 아닌</a:t>
            </a:r>
            <a:r>
              <a:rPr kumimoji="1" lang="en-US" altLang="ko-KR" dirty="0" smtClean="0"/>
              <a:t>, </a:t>
            </a:r>
            <a:r>
              <a:rPr kumimoji="1" lang="ko-KR" altLang="en-US" dirty="0" smtClean="0"/>
              <a:t>중장기적이고 비전 지향적인  </a:t>
            </a:r>
            <a:endParaRPr kumimoji="1" lang="en-US" altLang="ko-KR" dirty="0" smtClean="0"/>
          </a:p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/>
              <a:t>시정관리 방향을 설정함</a:t>
            </a:r>
            <a:endParaRPr kumimoji="1" lang="ko-KR" altLang="en-US" dirty="0"/>
          </a:p>
        </p:txBody>
      </p:sp>
      <p:sp>
        <p:nvSpPr>
          <p:cNvPr id="17" name="직사각형 16"/>
          <p:cNvSpPr/>
          <p:nvPr/>
        </p:nvSpPr>
        <p:spPr>
          <a:xfrm>
            <a:off x="3985163" y="6357958"/>
            <a:ext cx="896399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000" dirty="0" smtClean="0">
                <a:latin typeface="+mn-ea"/>
              </a:rPr>
              <a:t>2010</a:t>
            </a:r>
            <a:r>
              <a:rPr lang="ko-KR" altLang="en-US" sz="1000" dirty="0" smtClean="0">
                <a:latin typeface="+mn-ea"/>
              </a:rPr>
              <a:t>년 수립</a:t>
            </a:r>
            <a:endParaRPr lang="ko-KR" altLang="en-US" sz="1000" dirty="0">
              <a:latin typeface="+mn-ea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8484348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23" name="직사각형 22"/>
          <p:cNvSpPr/>
          <p:nvPr/>
        </p:nvSpPr>
        <p:spPr>
          <a:xfrm>
            <a:off x="5667380" y="3989756"/>
            <a:ext cx="3877814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lang="ko-KR" altLang="en-US" sz="1400" dirty="0" smtClean="0">
                <a:solidFill>
                  <a:schemeClr val="bg1"/>
                </a:solidFill>
                <a:latin typeface="+mn-ea"/>
              </a:rPr>
              <a:t>중장기 비전 설정 목적 및 의미</a:t>
            </a:r>
            <a:endParaRPr lang="ko-KR" altLang="en-US" sz="14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4" name="직사각형 23"/>
          <p:cNvSpPr/>
          <p:nvPr/>
        </p:nvSpPr>
        <p:spPr>
          <a:xfrm>
            <a:off x="5667380" y="4357694"/>
            <a:ext cx="3877814" cy="2071701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08000" indent="-108000" latinLnBrk="0">
              <a:spcAft>
                <a:spcPts val="600"/>
              </a:spcAft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체계적인 중장기 비전의 정립을 통해 논산시의 새로운 도약의 체계 마련</a:t>
            </a:r>
          </a:p>
          <a:p>
            <a:pPr marL="108000" indent="-108000" latinLnBrk="0">
              <a:spcAft>
                <a:spcPts val="600"/>
              </a:spcAft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비전을 통하여 직원들의 자발적 참여 유도와 의지를 결집하고 바람직한 조직의 미래상을 정립 및 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조직 존립과 미래 보장</a:t>
            </a:r>
            <a:endParaRPr lang="en-US" altLang="ko-KR" sz="1200" dirty="0" smtClean="0">
              <a:solidFill>
                <a:schemeClr val="tx1"/>
              </a:solidFill>
              <a:latin typeface="+mn-ea"/>
            </a:endParaRPr>
          </a:p>
          <a:p>
            <a:pPr marL="108000" indent="-108000" latinLnBrk="0">
              <a:spcAft>
                <a:spcPts val="600"/>
              </a:spcAft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중장기 전략을 바탕으로 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3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년 단위 계획 수립 및 연도별 계획 수립</a:t>
            </a:r>
            <a:endParaRPr lang="en-US" altLang="ko-KR" sz="1200" dirty="0" smtClean="0">
              <a:solidFill>
                <a:schemeClr val="tx1"/>
              </a:solidFill>
              <a:latin typeface="+mn-ea"/>
            </a:endParaRPr>
          </a:p>
          <a:p>
            <a:pPr marL="108000" indent="-108000" latinLnBrk="0">
              <a:spcAft>
                <a:spcPts val="600"/>
              </a:spcAft>
              <a:buFont typeface="Arial" pitchFamily="34" charset="0"/>
              <a:buChar char="•"/>
            </a:pP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중장기 계획은 매년 정기적인 수정</a:t>
            </a:r>
            <a:r>
              <a:rPr lang="en-US" altLang="ko-KR" sz="1200" dirty="0" smtClean="0">
                <a:solidFill>
                  <a:schemeClr val="tx1"/>
                </a:solidFill>
                <a:latin typeface="+mn-ea"/>
              </a:rPr>
              <a:t>/</a:t>
            </a:r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보완을 통해 달성가능성 및 실행력을 강화함</a:t>
            </a:r>
          </a:p>
        </p:txBody>
      </p:sp>
      <p:sp>
        <p:nvSpPr>
          <p:cNvPr id="25" name="오른쪽 화살표 24"/>
          <p:cNvSpPr/>
          <p:nvPr/>
        </p:nvSpPr>
        <p:spPr>
          <a:xfrm>
            <a:off x="4953000" y="4357694"/>
            <a:ext cx="642942" cy="1244873"/>
          </a:xfrm>
          <a:prstGeom prst="rightArrow">
            <a:avLst/>
          </a:prstGeom>
          <a:solidFill>
            <a:schemeClr val="bg1">
              <a:lumMod val="85000"/>
            </a:schemeClr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graphicFrame>
        <p:nvGraphicFramePr>
          <p:cNvPr id="26" name="표 25"/>
          <p:cNvGraphicFramePr>
            <a:graphicFrameLocks noGrp="1"/>
          </p:cNvGraphicFramePr>
          <p:nvPr/>
        </p:nvGraphicFramePr>
        <p:xfrm>
          <a:off x="238093" y="1571612"/>
          <a:ext cx="4643470" cy="4786347"/>
        </p:xfrm>
        <a:graphic>
          <a:graphicData uri="http://schemas.openxmlformats.org/drawingml/2006/table">
            <a:tbl>
              <a:tblPr/>
              <a:tblGrid>
                <a:gridCol w="1168885"/>
                <a:gridCol w="3474585"/>
              </a:tblGrid>
              <a:tr h="218256"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100" b="0" i="0" u="none" strike="noStrike" dirty="0">
                          <a:solidFill>
                            <a:schemeClr val="bg1"/>
                          </a:solidFill>
                          <a:latin typeface="맑은 고딕"/>
                        </a:rPr>
                        <a:t>구분</a:t>
                      </a:r>
                    </a:p>
                  </a:txBody>
                  <a:tcPr marL="9207" marR="9207" marT="92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100" b="0" i="0" u="none" strike="noStrike" dirty="0">
                          <a:solidFill>
                            <a:schemeClr val="bg1"/>
                          </a:solidFill>
                          <a:latin typeface="맑은 고딕"/>
                        </a:rPr>
                        <a:t>기본방침 내용</a:t>
                      </a:r>
                    </a:p>
                  </a:txBody>
                  <a:tcPr marL="9207" marR="9207" marT="92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873025"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도시의 특성</a:t>
                      </a:r>
                    </a:p>
                  </a:txBody>
                  <a:tcPr marL="9207" marR="9207" marT="92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정보화된 최선의 수치지도 및 </a:t>
                      </a:r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GIS </a:t>
                      </a: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프로그램을 도입하여 도시의 </a:t>
                      </a:r>
                      <a:r>
                        <a:rPr lang="ko-KR" altLang="en-US" sz="11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과거</a:t>
                      </a:r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현재를 분석 및 미래를 예측하고 시민의식 조사와 현장조사를 통하여 보다 구체적인 논산시의 문제점과 잠재력 예측</a:t>
                      </a:r>
                    </a:p>
                  </a:txBody>
                  <a:tcPr marL="9207" marR="9207" marT="92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1202"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도시의 기능과 미래상</a:t>
                      </a:r>
                    </a:p>
                  </a:txBody>
                  <a:tcPr marL="9207" marR="9207" marT="92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상위 및 관련계획과 논산의 지리적</a:t>
                      </a:r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인문사회적</a:t>
                      </a:r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환경적 요인을 고려하여 </a:t>
                      </a:r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21</a:t>
                      </a: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세기 도시 미래상 제시</a:t>
                      </a:r>
                    </a:p>
                  </a:txBody>
                  <a:tcPr marL="9207" marR="9207" marT="92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09538"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계획의 목표 및 도시지표</a:t>
                      </a:r>
                    </a:p>
                  </a:txBody>
                  <a:tcPr marL="9207" marR="9207" marT="92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&lt;</a:t>
                      </a: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제</a:t>
                      </a:r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4</a:t>
                      </a: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차 국토종합계획 수정계획</a:t>
                      </a:r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(2011~2020)&gt;, &lt;</a:t>
                      </a: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충청남도 종합계획 </a:t>
                      </a:r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(2012~2020)&gt;</a:t>
                      </a: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과의 정합성 유지 및 주요 전략사업의 효율적 추진과 일관성 있는 </a:t>
                      </a:r>
                      <a:r>
                        <a:rPr lang="ko-KR" altLang="en-US" sz="11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도시계획 </a:t>
                      </a: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추진을 위하여 목표년도를 </a:t>
                      </a:r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2020</a:t>
                      </a: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년으로 설정</a:t>
                      </a:r>
                      <a:b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</a:b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계획인구 등 부문별 지표는 경제사회적 여건변화를 감안하여 적정수준으로 설정</a:t>
                      </a:r>
                    </a:p>
                  </a:txBody>
                  <a:tcPr marL="9207" marR="9207" marT="92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51843"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도시공간구조</a:t>
                      </a:r>
                    </a:p>
                  </a:txBody>
                  <a:tcPr marL="9207" marR="9207" marT="92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1100" b="0" i="0" u="none" strike="noStrike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세종특별자치시</a:t>
                      </a: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 건설</a:t>
                      </a:r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국제과학비즈니스벨트 지정</a:t>
                      </a:r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KTX </a:t>
                      </a:r>
                      <a:r>
                        <a:rPr lang="ko-KR" altLang="en-US" sz="1100" b="0" i="0" u="none" strike="noStrike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공주역</a:t>
                      </a: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 신설 및 </a:t>
                      </a:r>
                      <a:r>
                        <a:rPr lang="ko-KR" altLang="en-US" sz="1100" b="0" i="0" u="none" strike="noStrike" dirty="0" err="1">
                          <a:solidFill>
                            <a:srgbClr val="000000"/>
                          </a:solidFill>
                          <a:latin typeface="맑은 고딕"/>
                        </a:rPr>
                        <a:t>국방대</a:t>
                      </a: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 이전</a:t>
                      </a:r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탐정저수지 주변개발 등 지역 내외의 여건변화를 감안하여 도시공간구조 구상</a:t>
                      </a:r>
                    </a:p>
                  </a:txBody>
                  <a:tcPr marL="9207" marR="9207" marT="92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91281"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주요과제 및 발전전략</a:t>
                      </a:r>
                    </a:p>
                  </a:txBody>
                  <a:tcPr marL="9207" marR="9207" marT="92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경제활동인구 증대를 통한 도시활력 재창조</a:t>
                      </a:r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고부가가치산업 육성으로 산업구조의 개선</a:t>
                      </a:r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Amenity </a:t>
                      </a: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요소 활용 극대화로 삶의 질 향상</a:t>
                      </a:r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, </a:t>
                      </a: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기후변화 대응전략 다변화로 친환경 </a:t>
                      </a:r>
                      <a:r>
                        <a:rPr lang="ko-KR" altLang="en-US" sz="1100" b="0" i="0" u="none" strike="noStrike" dirty="0" smtClean="0">
                          <a:solidFill>
                            <a:srgbClr val="000000"/>
                          </a:solidFill>
                          <a:latin typeface="맑은 고딕"/>
                        </a:rPr>
                        <a:t>녹색도시 </a:t>
                      </a:r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구현 등 도시의 미래상을 정립하고 이를 위한 실천과제 및 발전전략 제시</a:t>
                      </a:r>
                    </a:p>
                  </a:txBody>
                  <a:tcPr marL="9207" marR="9207" marT="92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1202">
                <a:tc>
                  <a:txBody>
                    <a:bodyPr/>
                    <a:lstStyle/>
                    <a:p>
                      <a:pPr algn="ctr" fontAlgn="ctr" latinLnBrk="0"/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부문별 계획</a:t>
                      </a:r>
                    </a:p>
                  </a:txBody>
                  <a:tcPr marL="9207" marR="9207" marT="92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 latinLnBrk="0"/>
                      <a:r>
                        <a:rPr lang="ko-KR" altLang="en-US" sz="1100" b="0" i="0" u="none" strike="noStrike" dirty="0">
                          <a:solidFill>
                            <a:srgbClr val="000000"/>
                          </a:solidFill>
                          <a:latin typeface="맑은 고딕"/>
                        </a:rPr>
                        <a:t>기본계획 수립지침의 부문별 계획 항목을 기준으로 도시발전방향 위주의 전략계획으로 수립</a:t>
                      </a:r>
                    </a:p>
                  </a:txBody>
                  <a:tcPr marL="9207" marR="9207" marT="920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2051" name="Picture 3" descr="C:\Users\Asus N55SF\Desktop\Utility\K-1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24438" y="1571611"/>
            <a:ext cx="4557723" cy="2214579"/>
          </a:xfrm>
          <a:prstGeom prst="rect">
            <a:avLst/>
          </a:prstGeom>
          <a:noFill/>
          <a:ln>
            <a:solidFill>
              <a:schemeClr val="tx1">
                <a:lumMod val="50000"/>
                <a:lumOff val="50000"/>
              </a:schemeClr>
            </a:solidFill>
          </a:ln>
        </p:spPr>
      </p:pic>
      <p:sp>
        <p:nvSpPr>
          <p:cNvPr id="28" name="제목 3"/>
          <p:cNvSpPr txBox="1">
            <a:spLocks/>
          </p:cNvSpPr>
          <p:nvPr/>
        </p:nvSpPr>
        <p:spPr>
          <a:xfrm>
            <a:off x="57116" y="143344"/>
            <a:ext cx="1933543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+mn-ea"/>
                <a:ea typeface="+mn-ea"/>
              </a:rPr>
              <a:t>3. </a:t>
            </a:r>
            <a:r>
              <a:rPr lang="ko-KR" altLang="en-US" dirty="0" smtClean="0">
                <a:latin typeface="+mn-ea"/>
                <a:ea typeface="+mn-ea"/>
              </a:rPr>
              <a:t>논산시 분석</a:t>
            </a:r>
            <a:endParaRPr lang="en-US" altLang="ko-KR" dirty="0">
              <a:latin typeface="+mn-ea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798974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3"/>
          <p:cNvSpPr>
            <a:spLocks noChangeArrowheads="1"/>
          </p:cNvSpPr>
          <p:nvPr/>
        </p:nvSpPr>
        <p:spPr bwMode="auto">
          <a:xfrm>
            <a:off x="2114868" y="1509701"/>
            <a:ext cx="1985962" cy="2762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ko-KR" altLang="en-US" b="0" i="1" u="sng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내부환경분석 시사점 요약</a:t>
            </a:r>
          </a:p>
        </p:txBody>
      </p:sp>
      <p:sp>
        <p:nvSpPr>
          <p:cNvPr id="4" name="이등변 삼각형 3"/>
          <p:cNvSpPr/>
          <p:nvPr/>
        </p:nvSpPr>
        <p:spPr>
          <a:xfrm rot="5400000">
            <a:off x="4299747" y="3700622"/>
            <a:ext cx="2593975" cy="287337"/>
          </a:xfrm>
          <a:prstGeom prst="triangle">
            <a:avLst/>
          </a:prstGeom>
          <a:gradFill flip="none" rotWithShape="1">
            <a:gsLst>
              <a:gs pos="0">
                <a:schemeClr val="dk1">
                  <a:tint val="50000"/>
                  <a:satMod val="300000"/>
                </a:schemeClr>
              </a:gs>
              <a:gs pos="35000">
                <a:schemeClr val="dk1">
                  <a:tint val="37000"/>
                  <a:satMod val="300000"/>
                </a:schemeClr>
              </a:gs>
              <a:gs pos="100000">
                <a:schemeClr val="dk1">
                  <a:tint val="15000"/>
                  <a:satMod val="35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defTabSz="762000" eaLnBrk="0" hangingPunct="0">
              <a:spcBef>
                <a:spcPct val="50000"/>
              </a:spcBef>
            </a:pPr>
            <a:endParaRPr lang="ko-KR" altLang="en-US" i="1" dirty="0">
              <a:solidFill>
                <a:srgbClr val="800000"/>
              </a:solidFill>
              <a:latin typeface="Book Antiqua" pitchFamily="18" charset="0"/>
            </a:endParaRPr>
          </a:p>
        </p:txBody>
      </p:sp>
      <p:sp>
        <p:nvSpPr>
          <p:cNvPr id="5" name="직사각형 21"/>
          <p:cNvSpPr>
            <a:spLocks noChangeArrowheads="1"/>
          </p:cNvSpPr>
          <p:nvPr/>
        </p:nvSpPr>
        <p:spPr bwMode="auto">
          <a:xfrm>
            <a:off x="6100575" y="2084378"/>
            <a:ext cx="3440812" cy="1619884"/>
          </a:xfrm>
          <a:prstGeom prst="rect">
            <a:avLst/>
          </a:prstGeom>
          <a:gradFill flip="none" rotWithShape="1">
            <a:gsLst>
              <a:gs pos="10000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0">
                <a:schemeClr val="accent1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tx1"/>
            </a:solidFill>
            <a:miter lim="800000"/>
            <a:headEnd/>
            <a:tailEnd/>
          </a:ln>
          <a:extLst/>
        </p:spPr>
        <p:txBody>
          <a:bodyPr anchor="ctr"/>
          <a:lstStyle>
            <a:lvl1pPr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상대적인 인적자원의 활용 여유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변화에 대한 이해 및 공감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공무원으로서의 신념 및 애향심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en-US" altLang="ko-KR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Top</a:t>
            </a: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층의 강력한 리더십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강력한 실행력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소규모 조직으로 구성원간 결집력 강화 및 통솔 용이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중간관리자의 성과지향적 업무 추진</a:t>
            </a:r>
            <a:endParaRPr lang="ko-KR" altLang="en-US" b="0" i="1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6" name="직사각형 23"/>
          <p:cNvSpPr>
            <a:spLocks noChangeArrowheads="1"/>
          </p:cNvSpPr>
          <p:nvPr/>
        </p:nvSpPr>
        <p:spPr bwMode="auto">
          <a:xfrm>
            <a:off x="8739214" y="1928802"/>
            <a:ext cx="521019" cy="306467"/>
          </a:xfrm>
          <a:prstGeom prst="roundRect">
            <a:avLst/>
          </a:prstGeom>
          <a:solidFill>
            <a:schemeClr val="accent1">
              <a:lumMod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ko-KR" altLang="en-US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강점</a:t>
            </a:r>
          </a:p>
        </p:txBody>
      </p:sp>
      <p:sp>
        <p:nvSpPr>
          <p:cNvPr id="8" name="직사각형 21"/>
          <p:cNvSpPr>
            <a:spLocks noChangeArrowheads="1"/>
          </p:cNvSpPr>
          <p:nvPr/>
        </p:nvSpPr>
        <p:spPr bwMode="auto">
          <a:xfrm>
            <a:off x="6100575" y="4166569"/>
            <a:ext cx="3440812" cy="1477009"/>
          </a:xfrm>
          <a:prstGeom prst="rect">
            <a:avLst/>
          </a:prstGeom>
          <a:gradFill flip="none" rotWithShape="1">
            <a:gsLst>
              <a:gs pos="100000">
                <a:srgbClr val="C00000">
                  <a:tint val="66000"/>
                  <a:satMod val="160000"/>
                </a:srgbClr>
              </a:gs>
              <a:gs pos="50000">
                <a:srgbClr val="C00000">
                  <a:tint val="44500"/>
                  <a:satMod val="160000"/>
                </a:srgbClr>
              </a:gs>
              <a:gs pos="0">
                <a:srgbClr val="C00000">
                  <a:tint val="23500"/>
                  <a:satMod val="160000"/>
                </a:srgbClr>
              </a:gs>
            </a:gsLst>
            <a:path path="circle">
              <a:fillToRect l="50000" t="50000" r="50000" b="50000"/>
            </a:path>
            <a:tileRect/>
          </a:gradFill>
          <a:ln w="9525">
            <a:solidFill>
              <a:schemeClr val="tx1"/>
            </a:solidFill>
            <a:miter lim="800000"/>
            <a:headEnd/>
            <a:tailEnd/>
          </a:ln>
          <a:extLst/>
        </p:spPr>
        <p:txBody>
          <a:bodyPr anchor="ctr"/>
          <a:lstStyle>
            <a:lvl1pPr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구성원 역량 수준의 미흡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전략 및 가치 체계미흡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대외 환경변화에 대한 거부감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창의적 조직문화 구축  미흡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구성원의 </a:t>
            </a:r>
            <a:r>
              <a:rPr lang="ko-KR" altLang="en-US" b="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고직급화</a:t>
            </a: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및 인사 적체로 인한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/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  사기저하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부서간 소통 및 협업 부족</a:t>
            </a:r>
            <a:endParaRPr lang="ko-KR" altLang="en-US" b="0" i="1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9" name="직사각형 23"/>
          <p:cNvSpPr>
            <a:spLocks noChangeArrowheads="1"/>
          </p:cNvSpPr>
          <p:nvPr/>
        </p:nvSpPr>
        <p:spPr bwMode="auto">
          <a:xfrm>
            <a:off x="8739214" y="4033218"/>
            <a:ext cx="521019" cy="306467"/>
          </a:xfrm>
          <a:prstGeom prst="roundRect">
            <a:avLst/>
          </a:pr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ko-KR" altLang="en-US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약점</a:t>
            </a:r>
          </a:p>
        </p:txBody>
      </p:sp>
      <p:sp>
        <p:nvSpPr>
          <p:cNvPr id="11" name="직사각형 21"/>
          <p:cNvSpPr>
            <a:spLocks noChangeArrowheads="1"/>
          </p:cNvSpPr>
          <p:nvPr/>
        </p:nvSpPr>
        <p:spPr bwMode="auto">
          <a:xfrm>
            <a:off x="334930" y="1919496"/>
            <a:ext cx="431800" cy="417646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xtLst/>
        </p:spPr>
        <p:txBody>
          <a:bodyPr lIns="36000" rIns="36000" anchor="ctr"/>
          <a:lstStyle>
            <a:lvl1pPr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ko-KR" altLang="en-US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내부역량분석</a:t>
            </a:r>
          </a:p>
        </p:txBody>
      </p:sp>
      <p:sp>
        <p:nvSpPr>
          <p:cNvPr id="12" name="TextBox 22"/>
          <p:cNvSpPr txBox="1">
            <a:spLocks noChangeArrowheads="1"/>
          </p:cNvSpPr>
          <p:nvPr/>
        </p:nvSpPr>
        <p:spPr bwMode="auto">
          <a:xfrm>
            <a:off x="1447115" y="1917700"/>
            <a:ext cx="3613486" cy="606344"/>
          </a:xfrm>
          <a:prstGeom prst="rect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72000" rIns="72000" anchor="ctr"/>
          <a:lstStyle>
            <a:defPPr>
              <a:defRPr lang="ko-KR"/>
            </a:defPPr>
            <a:lvl1pPr marL="85725" indent="-85725">
              <a:buFont typeface="Wingdings" panose="05000000000000000000" pitchFamily="2" charset="2"/>
              <a:buChar char="§"/>
              <a:defRPr kumimoji="1" sz="1200" b="1">
                <a:latin typeface="맑은 고딕" panose="020B0503020000020004" pitchFamily="50" charset="-127"/>
                <a:ea typeface="맑은 고딕" panose="020B0503020000020004" pitchFamily="50" charset="-127"/>
              </a:defRPr>
            </a:lvl1pPr>
            <a:lvl2pPr marL="742950" indent="-285750" eaLnBrk="0" hangingPunct="0">
              <a:defRPr kumimoji="1" sz="1200" b="1"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r>
              <a:rPr lang="ko-KR" altLang="en-US" b="0" dirty="0"/>
              <a:t>비전 달성을 위한 전략의 체계 및 구체성 미흡</a:t>
            </a:r>
            <a:endParaRPr lang="en-US" altLang="ko-KR" b="0" dirty="0"/>
          </a:p>
          <a:p>
            <a:r>
              <a:rPr lang="ko-KR" altLang="en-US" b="0" dirty="0"/>
              <a:t>전략체계의 구성원 인지 및 소통 부족</a:t>
            </a:r>
            <a:endParaRPr lang="en-US" altLang="ko-KR" b="0" dirty="0"/>
          </a:p>
          <a:p>
            <a:r>
              <a:rPr lang="ko-KR" altLang="en-US" b="0" dirty="0"/>
              <a:t>비전 고도화의 필요성 공감</a:t>
            </a:r>
          </a:p>
        </p:txBody>
      </p:sp>
      <p:sp>
        <p:nvSpPr>
          <p:cNvPr id="13" name="직사각형 21"/>
          <p:cNvSpPr>
            <a:spLocks noChangeArrowheads="1"/>
          </p:cNvSpPr>
          <p:nvPr/>
        </p:nvSpPr>
        <p:spPr bwMode="auto">
          <a:xfrm>
            <a:off x="857206" y="1917700"/>
            <a:ext cx="576064" cy="606344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solidFill>
              <a:schemeClr val="tx2">
                <a:lumMod val="50000"/>
              </a:schemeClr>
            </a:solidFill>
            <a:miter lim="800000"/>
            <a:headEnd/>
            <a:tailEnd/>
          </a:ln>
          <a:extLst/>
        </p:spPr>
        <p:txBody>
          <a:bodyPr lIns="36000" rIns="36000" anchor="ctr"/>
          <a:lstStyle>
            <a:lvl1pPr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ko-KR" altLang="en-US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전략</a:t>
            </a:r>
          </a:p>
        </p:txBody>
      </p:sp>
      <p:sp>
        <p:nvSpPr>
          <p:cNvPr id="14" name="TextBox 22"/>
          <p:cNvSpPr txBox="1">
            <a:spLocks noChangeArrowheads="1"/>
          </p:cNvSpPr>
          <p:nvPr/>
        </p:nvSpPr>
        <p:spPr bwMode="auto">
          <a:xfrm>
            <a:off x="1447115" y="2574569"/>
            <a:ext cx="3613486" cy="602652"/>
          </a:xfrm>
          <a:prstGeom prst="rect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72000" rIns="72000" anchor="ctr"/>
          <a:lstStyle>
            <a:defPPr>
              <a:defRPr lang="ko-KR"/>
            </a:defPPr>
            <a:lvl1pPr marL="85725" indent="-85725">
              <a:buFont typeface="Wingdings" panose="05000000000000000000" pitchFamily="2" charset="2"/>
              <a:buChar char="§"/>
              <a:defRPr kumimoji="1" sz="1200" b="1">
                <a:latin typeface="맑은 고딕" panose="020B0503020000020004" pitchFamily="50" charset="-127"/>
                <a:ea typeface="맑은 고딕" panose="020B0503020000020004" pitchFamily="50" charset="-127"/>
              </a:defRPr>
            </a:lvl1pPr>
            <a:lvl2pPr marL="742950" indent="-285750" eaLnBrk="0" hangingPunct="0">
              <a:defRPr kumimoji="1" sz="1200" b="1"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r>
              <a:rPr lang="ko-KR" altLang="en-US" b="0" dirty="0"/>
              <a:t>기능별 세분화를 통한 권한 및 책임 명확화</a:t>
            </a:r>
            <a:endParaRPr lang="en-US" altLang="ko-KR" b="0" dirty="0"/>
          </a:p>
          <a:p>
            <a:r>
              <a:rPr lang="ko-KR" altLang="en-US" b="0" dirty="0"/>
              <a:t>일부 기능의 중첩 발생</a:t>
            </a:r>
            <a:endParaRPr lang="en-US" altLang="ko-KR" b="0" dirty="0"/>
          </a:p>
          <a:p>
            <a:r>
              <a:rPr lang="ko-KR" altLang="en-US" b="0" dirty="0"/>
              <a:t>조직간 협업능력의 저하</a:t>
            </a:r>
            <a:endParaRPr lang="en-US" altLang="ko-KR" b="0" dirty="0"/>
          </a:p>
        </p:txBody>
      </p:sp>
      <p:sp>
        <p:nvSpPr>
          <p:cNvPr id="15" name="직사각형 24"/>
          <p:cNvSpPr>
            <a:spLocks noChangeArrowheads="1"/>
          </p:cNvSpPr>
          <p:nvPr/>
        </p:nvSpPr>
        <p:spPr bwMode="auto">
          <a:xfrm>
            <a:off x="857206" y="2574569"/>
            <a:ext cx="576064" cy="60265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solidFill>
              <a:schemeClr val="tx2">
                <a:lumMod val="50000"/>
              </a:schemeClr>
            </a:solidFill>
            <a:miter lim="800000"/>
            <a:headEnd/>
            <a:tailEnd/>
          </a:ln>
          <a:extLst/>
        </p:spPr>
        <p:txBody>
          <a:bodyPr lIns="36000" rIns="36000" anchor="ctr"/>
          <a:lstStyle>
            <a:lvl1pPr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ko-KR" altLang="en-US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조직 구조</a:t>
            </a:r>
          </a:p>
        </p:txBody>
      </p:sp>
      <p:sp>
        <p:nvSpPr>
          <p:cNvPr id="16" name="TextBox 22"/>
          <p:cNvSpPr txBox="1">
            <a:spLocks noChangeArrowheads="1"/>
          </p:cNvSpPr>
          <p:nvPr/>
        </p:nvSpPr>
        <p:spPr bwMode="auto">
          <a:xfrm>
            <a:off x="1447115" y="3202346"/>
            <a:ext cx="3613486" cy="556854"/>
          </a:xfrm>
          <a:prstGeom prst="rect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72000" rIns="72000" anchor="ctr"/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전통적 성과 </a:t>
            </a:r>
            <a:r>
              <a:rPr lang="ko-KR" altLang="en-US" b="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관리형</a:t>
            </a: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체계 유지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성과관리 수준이 낮음</a:t>
            </a:r>
            <a:endParaRPr lang="en-US" altLang="ko-KR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통합적 </a:t>
            </a:r>
            <a:r>
              <a:rPr lang="ko-KR" altLang="en-US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관점의 업무 지원체계 </a:t>
            </a: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미흡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7" name="직사각형 26"/>
          <p:cNvSpPr>
            <a:spLocks noChangeArrowheads="1"/>
          </p:cNvSpPr>
          <p:nvPr/>
        </p:nvSpPr>
        <p:spPr bwMode="auto">
          <a:xfrm>
            <a:off x="857206" y="3202346"/>
            <a:ext cx="576064" cy="556854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solidFill>
              <a:schemeClr val="tx2">
                <a:lumMod val="50000"/>
              </a:schemeClr>
            </a:solidFill>
            <a:miter lim="800000"/>
            <a:headEnd/>
            <a:tailEnd/>
          </a:ln>
          <a:extLst/>
        </p:spPr>
        <p:txBody>
          <a:bodyPr lIns="36000" rIns="36000" anchor="ctr"/>
          <a:lstStyle>
            <a:lvl1pPr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ko-KR" altLang="en-US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시스템</a:t>
            </a:r>
          </a:p>
        </p:txBody>
      </p:sp>
      <p:sp>
        <p:nvSpPr>
          <p:cNvPr id="18" name="TextBox 22"/>
          <p:cNvSpPr txBox="1">
            <a:spLocks noChangeArrowheads="1"/>
          </p:cNvSpPr>
          <p:nvPr/>
        </p:nvSpPr>
        <p:spPr bwMode="auto">
          <a:xfrm>
            <a:off x="1447115" y="3793919"/>
            <a:ext cx="3613486" cy="559005"/>
          </a:xfrm>
          <a:prstGeom prst="rect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72000" rIns="72000" anchor="ctr"/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수직적</a:t>
            </a:r>
            <a:r>
              <a:rPr lang="en-US" altLang="ko-KR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수평적 의사소통 </a:t>
            </a: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미흡</a:t>
            </a:r>
            <a:endParaRPr lang="en-US" altLang="ko-KR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관리자의 리더십 역량 미흡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en-US" altLang="ko-KR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Top </a:t>
            </a: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층의 강력한 리더십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9" name="직사각형 28"/>
          <p:cNvSpPr>
            <a:spLocks noChangeArrowheads="1"/>
          </p:cNvSpPr>
          <p:nvPr/>
        </p:nvSpPr>
        <p:spPr bwMode="auto">
          <a:xfrm>
            <a:off x="857206" y="3793919"/>
            <a:ext cx="576064" cy="559005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solidFill>
              <a:schemeClr val="tx2">
                <a:lumMod val="50000"/>
              </a:schemeClr>
            </a:solidFill>
            <a:miter lim="800000"/>
            <a:headEnd/>
            <a:tailEnd/>
          </a:ln>
          <a:extLst/>
        </p:spPr>
        <p:txBody>
          <a:bodyPr lIns="36000" rIns="36000" anchor="ctr"/>
          <a:lstStyle>
            <a:lvl1pPr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ko-KR" altLang="en-US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관리 역량</a:t>
            </a:r>
          </a:p>
        </p:txBody>
      </p:sp>
      <p:sp>
        <p:nvSpPr>
          <p:cNvPr id="20" name="TextBox 22"/>
          <p:cNvSpPr txBox="1">
            <a:spLocks noChangeArrowheads="1"/>
          </p:cNvSpPr>
          <p:nvPr/>
        </p:nvSpPr>
        <p:spPr bwMode="auto">
          <a:xfrm>
            <a:off x="1447115" y="4407718"/>
            <a:ext cx="3613486" cy="615945"/>
          </a:xfrm>
          <a:prstGeom prst="rect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72000" rIns="72000" anchor="ctr"/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상대적으로 구성원 수가 많음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전략적 </a:t>
            </a:r>
            <a:r>
              <a:rPr lang="ko-KR" altLang="en-US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관점의 인재육성 프로그램 부재</a:t>
            </a:r>
            <a:endParaRPr lang="en-US" altLang="ko-KR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인력의 노령화</a:t>
            </a:r>
            <a:r>
              <a:rPr lang="en-US" altLang="ko-KR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b="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고직급화</a:t>
            </a:r>
            <a:r>
              <a:rPr lang="ko-KR" altLang="en-US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및 인사 적체 발생</a:t>
            </a:r>
            <a:endParaRPr lang="ko-KR" altLang="en-US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1" name="직사각형 30"/>
          <p:cNvSpPr>
            <a:spLocks noChangeArrowheads="1"/>
          </p:cNvSpPr>
          <p:nvPr/>
        </p:nvSpPr>
        <p:spPr bwMode="auto">
          <a:xfrm>
            <a:off x="857206" y="4407718"/>
            <a:ext cx="576064" cy="615945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solidFill>
              <a:schemeClr val="tx2">
                <a:lumMod val="50000"/>
              </a:schemeClr>
            </a:solidFill>
            <a:miter lim="800000"/>
            <a:headEnd/>
            <a:tailEnd/>
          </a:ln>
          <a:extLst/>
        </p:spPr>
        <p:txBody>
          <a:bodyPr lIns="36000" rIns="36000" anchor="ctr"/>
          <a:lstStyle>
            <a:lvl1pPr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ko-KR" altLang="en-US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인적 자원</a:t>
            </a:r>
          </a:p>
        </p:txBody>
      </p:sp>
      <p:sp>
        <p:nvSpPr>
          <p:cNvPr id="22" name="TextBox 22"/>
          <p:cNvSpPr txBox="1">
            <a:spLocks noChangeArrowheads="1"/>
          </p:cNvSpPr>
          <p:nvPr/>
        </p:nvSpPr>
        <p:spPr bwMode="auto">
          <a:xfrm>
            <a:off x="1447115" y="5074188"/>
            <a:ext cx="3613486" cy="548737"/>
          </a:xfrm>
          <a:prstGeom prst="rect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72000" rIns="72000" anchor="ctr"/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변화에 대한 낮은 기대수준 및 거부감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전통적 업무 스타일 고수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직렬간 경쟁심리</a:t>
            </a:r>
            <a:endParaRPr lang="ko-KR" altLang="en-US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3" name="직사각형 33"/>
          <p:cNvSpPr>
            <a:spLocks noChangeArrowheads="1"/>
          </p:cNvSpPr>
          <p:nvPr/>
        </p:nvSpPr>
        <p:spPr bwMode="auto">
          <a:xfrm>
            <a:off x="857206" y="5074188"/>
            <a:ext cx="576064" cy="548737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solidFill>
              <a:schemeClr val="tx2">
                <a:lumMod val="50000"/>
              </a:schemeClr>
            </a:solidFill>
            <a:miter lim="800000"/>
            <a:headEnd/>
            <a:tailEnd/>
          </a:ln>
          <a:extLst/>
        </p:spPr>
        <p:txBody>
          <a:bodyPr lIns="36000" rIns="36000" anchor="ctr"/>
          <a:lstStyle>
            <a:lvl1pPr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ko-KR" altLang="en-US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스타일</a:t>
            </a:r>
          </a:p>
        </p:txBody>
      </p:sp>
      <p:sp>
        <p:nvSpPr>
          <p:cNvPr id="24" name="TextBox 22"/>
          <p:cNvSpPr txBox="1">
            <a:spLocks noChangeArrowheads="1"/>
          </p:cNvSpPr>
          <p:nvPr/>
        </p:nvSpPr>
        <p:spPr bwMode="auto">
          <a:xfrm>
            <a:off x="1447115" y="5678463"/>
            <a:ext cx="3613486" cy="414322"/>
          </a:xfrm>
          <a:prstGeom prst="rect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72000" rIns="72000" anchor="ctr"/>
          <a:lstStyle>
            <a:lvl1pPr marL="85725" indent="-85725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가치체계가</a:t>
            </a:r>
            <a:r>
              <a:rPr lang="en-US" altLang="ko-KR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부재</a:t>
            </a:r>
            <a:endParaRPr lang="en-US" altLang="ko-KR" b="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전략 </a:t>
            </a:r>
            <a:r>
              <a:rPr lang="ko-KR" altLang="en-US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및 실행과제에 대한 공감대 형성 </a:t>
            </a:r>
            <a:r>
              <a:rPr lang="ko-KR" altLang="en-US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미흡</a:t>
            </a:r>
            <a:endParaRPr lang="ko-KR" altLang="en-US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5" name="직사각형 35"/>
          <p:cNvSpPr>
            <a:spLocks noChangeArrowheads="1"/>
          </p:cNvSpPr>
          <p:nvPr/>
        </p:nvSpPr>
        <p:spPr bwMode="auto">
          <a:xfrm>
            <a:off x="857206" y="5678463"/>
            <a:ext cx="576064" cy="41432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solidFill>
              <a:schemeClr val="tx2">
                <a:lumMod val="50000"/>
              </a:schemeClr>
            </a:solidFill>
            <a:miter lim="800000"/>
            <a:headEnd/>
            <a:tailEnd/>
          </a:ln>
          <a:extLst/>
        </p:spPr>
        <p:txBody>
          <a:bodyPr lIns="36000" rIns="36000" anchor="ctr"/>
          <a:lstStyle>
            <a:lvl1pPr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ko-KR" altLang="en-US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공유 가치</a:t>
            </a:r>
          </a:p>
        </p:txBody>
      </p:sp>
      <p:sp>
        <p:nvSpPr>
          <p:cNvPr id="27" name="내용 개체 틀 2"/>
          <p:cNvSpPr txBox="1">
            <a:spLocks/>
          </p:cNvSpPr>
          <p:nvPr/>
        </p:nvSpPr>
        <p:spPr>
          <a:xfrm>
            <a:off x="273000" y="688956"/>
            <a:ext cx="9360000" cy="35862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/>
              <a:t>내부환경 분석 결과에 따른 시사점으로부터 강점과 약점을 도출하면 다음과 같음</a:t>
            </a:r>
          </a:p>
        </p:txBody>
      </p:sp>
      <p:sp>
        <p:nvSpPr>
          <p:cNvPr id="28" name="제목 3"/>
          <p:cNvSpPr txBox="1">
            <a:spLocks/>
          </p:cNvSpPr>
          <p:nvPr/>
        </p:nvSpPr>
        <p:spPr>
          <a:xfrm>
            <a:off x="57116" y="143344"/>
            <a:ext cx="2882520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+mn-ea"/>
                <a:ea typeface="+mn-ea"/>
              </a:rPr>
              <a:t>4. </a:t>
            </a:r>
            <a:r>
              <a:rPr lang="ko-KR" altLang="en-US" dirty="0" smtClean="0">
                <a:latin typeface="+mn-ea"/>
                <a:ea typeface="+mn-ea"/>
              </a:rPr>
              <a:t>내부 환경 분석 종합</a:t>
            </a:r>
            <a:endParaRPr lang="en-US" altLang="ko-KR" dirty="0">
              <a:latin typeface="+mn-ea"/>
              <a:ea typeface="+mn-ea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8484348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857399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19"/>
          <p:cNvSpPr txBox="1">
            <a:spLocks noChangeArrowheads="1"/>
          </p:cNvSpPr>
          <p:nvPr/>
        </p:nvSpPr>
        <p:spPr bwMode="auto">
          <a:xfrm>
            <a:off x="5953132" y="2709634"/>
            <a:ext cx="3600000" cy="22159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tIns="0" bIns="0" anchor="t">
            <a:spAutoFit/>
          </a:bodyPr>
          <a:lstStyle/>
          <a:p>
            <a:pPr marL="609600" indent="-609600">
              <a:lnSpc>
                <a:spcPct val="180000"/>
              </a:lnSpc>
              <a:defRPr/>
            </a:pPr>
            <a:r>
              <a:rPr kumimoji="1" lang="en-US" altLang="ko-KR" sz="2000" dirty="0" smtClean="0">
                <a:solidFill>
                  <a:prstClr val="black"/>
                </a:solidFill>
              </a:rPr>
              <a:t>1. </a:t>
            </a:r>
            <a:r>
              <a:rPr kumimoji="1" lang="ko-KR" altLang="en-US" sz="2000" dirty="0" smtClean="0">
                <a:solidFill>
                  <a:prstClr val="black"/>
                </a:solidFill>
              </a:rPr>
              <a:t>외부환경분석</a:t>
            </a:r>
            <a:endParaRPr kumimoji="1" lang="en-US" altLang="ko-KR" sz="2000" dirty="0" smtClean="0">
              <a:solidFill>
                <a:prstClr val="black"/>
              </a:solidFill>
            </a:endParaRPr>
          </a:p>
          <a:p>
            <a:pPr marL="609600" indent="-609600">
              <a:lnSpc>
                <a:spcPct val="180000"/>
              </a:lnSpc>
              <a:defRPr/>
            </a:pPr>
            <a:r>
              <a:rPr kumimoji="1" lang="en-US" altLang="ko-KR" sz="2000" dirty="0" smtClean="0">
                <a:solidFill>
                  <a:prstClr val="black"/>
                </a:solidFill>
              </a:rPr>
              <a:t>2. </a:t>
            </a:r>
            <a:r>
              <a:rPr kumimoji="1" lang="ko-KR" altLang="en-US" sz="2000" dirty="0" smtClean="0">
                <a:solidFill>
                  <a:prstClr val="black"/>
                </a:solidFill>
              </a:rPr>
              <a:t>내부환경분석</a:t>
            </a:r>
            <a:endParaRPr kumimoji="1" lang="en-US" altLang="ko-KR" sz="2000" dirty="0" smtClean="0">
              <a:solidFill>
                <a:prstClr val="black"/>
              </a:solidFill>
            </a:endParaRPr>
          </a:p>
          <a:p>
            <a:pPr marL="609600" indent="-609600">
              <a:lnSpc>
                <a:spcPct val="180000"/>
              </a:lnSpc>
              <a:defRPr/>
            </a:pPr>
            <a:r>
              <a:rPr kumimoji="1" lang="en-US" altLang="ko-KR" sz="2000" dirty="0">
                <a:solidFill>
                  <a:prstClr val="black"/>
                </a:solidFill>
              </a:rPr>
              <a:t>3. Benchmarking</a:t>
            </a:r>
          </a:p>
          <a:p>
            <a:pPr marL="609600" indent="-609600">
              <a:lnSpc>
                <a:spcPct val="180000"/>
              </a:lnSpc>
              <a:defRPr/>
            </a:pPr>
            <a:r>
              <a:rPr kumimoji="1" lang="en-US" altLang="ko-KR" sz="2000" b="1" dirty="0">
                <a:solidFill>
                  <a:srgbClr val="C00000"/>
                </a:solidFill>
              </a:rPr>
              <a:t>4. </a:t>
            </a:r>
            <a:r>
              <a:rPr kumimoji="1" lang="ko-KR" altLang="en-US" sz="2000" b="1" dirty="0">
                <a:solidFill>
                  <a:srgbClr val="C00000"/>
                </a:solidFill>
              </a:rPr>
              <a:t>설문조사 결과</a:t>
            </a:r>
          </a:p>
        </p:txBody>
      </p:sp>
      <p:sp>
        <p:nvSpPr>
          <p:cNvPr id="8" name="직사각형 7"/>
          <p:cNvSpPr/>
          <p:nvPr/>
        </p:nvSpPr>
        <p:spPr>
          <a:xfrm flipH="1">
            <a:off x="0" y="2678620"/>
            <a:ext cx="8501122" cy="36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prstClr val="black"/>
              </a:solidFill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238092" y="1722426"/>
            <a:ext cx="3752630" cy="964880"/>
          </a:xfrm>
          <a:prstGeom prst="rect">
            <a:avLst/>
          </a:prstGeom>
        </p:spPr>
        <p:txBody>
          <a:bodyPr wrap="none" lIns="0" tIns="0" rIns="0" bIns="0" anchor="b">
            <a:spAutoFit/>
          </a:bodyPr>
          <a:lstStyle/>
          <a:p>
            <a:pPr>
              <a:lnSpc>
                <a:spcPct val="95000"/>
              </a:lnSpc>
            </a:pPr>
            <a:r>
              <a:rPr lang="en-US" altLang="ko-KR" sz="2800" dirty="0" smtClean="0">
                <a:solidFill>
                  <a:prstClr val="black"/>
                </a:solidFill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Ch.</a:t>
            </a:r>
            <a:r>
              <a:rPr lang="en-US" altLang="ko-KR" sz="6600" dirty="0" smtClean="0">
                <a:solidFill>
                  <a:prstClr val="black"/>
                </a:solidFill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2</a:t>
            </a:r>
            <a:r>
              <a:rPr lang="en-US" altLang="ko-KR" sz="4000" dirty="0" smtClean="0">
                <a:solidFill>
                  <a:prstClr val="black"/>
                </a:solidFill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   </a:t>
            </a:r>
            <a:r>
              <a:rPr lang="ko-KR" altLang="en-US" sz="4000" dirty="0" smtClean="0">
                <a:solidFill>
                  <a:prstClr val="black"/>
                </a:solidFill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환경분석</a:t>
            </a:r>
          </a:p>
        </p:txBody>
      </p:sp>
    </p:spTree>
    <p:extLst>
      <p:ext uri="{BB962C8B-B14F-4D97-AF65-F5344CB8AC3E}">
        <p14:creationId xmlns:p14="http://schemas.microsoft.com/office/powerpoint/2010/main" val="1003138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4024306" y="2161546"/>
            <a:ext cx="2160000" cy="2520000"/>
          </a:xfrm>
          <a:prstGeom prst="rect">
            <a:avLst/>
          </a:prstGeom>
          <a:noFill/>
          <a:ln w="254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4" name="제목 3"/>
          <p:cNvSpPr txBox="1">
            <a:spLocks/>
          </p:cNvSpPr>
          <p:nvPr/>
        </p:nvSpPr>
        <p:spPr>
          <a:xfrm>
            <a:off x="57116" y="143344"/>
            <a:ext cx="2949846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1. </a:t>
            </a:r>
            <a:r>
              <a:rPr lang="ko-KR" altLang="en-US" dirty="0" smtClean="0">
                <a:latin typeface="맑은 고딕" panose="020B0503020000020004" pitchFamily="50" charset="-127"/>
              </a:rPr>
              <a:t>행정</a:t>
            </a:r>
            <a:r>
              <a:rPr lang="en-US" altLang="ko-KR" dirty="0" smtClean="0">
                <a:latin typeface="맑은 고딕" panose="020B0503020000020004" pitchFamily="50" charset="-127"/>
              </a:rPr>
              <a:t>(</a:t>
            </a:r>
            <a:r>
              <a:rPr lang="ko-KR" altLang="en-US" dirty="0" smtClean="0">
                <a:latin typeface="맑은 고딕" panose="020B0503020000020004" pitchFamily="50" charset="-127"/>
              </a:rPr>
              <a:t>경영</a:t>
            </a:r>
            <a:r>
              <a:rPr lang="en-US" altLang="ko-KR" dirty="0" smtClean="0">
                <a:latin typeface="맑은 고딕" panose="020B0503020000020004" pitchFamily="50" charset="-127"/>
              </a:rPr>
              <a:t>) </a:t>
            </a:r>
            <a:r>
              <a:rPr lang="ko-KR" altLang="en-US" dirty="0" smtClean="0">
                <a:latin typeface="맑은 고딕" panose="020B0503020000020004" pitchFamily="50" charset="-127"/>
              </a:rPr>
              <a:t>환경 변화</a:t>
            </a:r>
            <a:endParaRPr lang="en-US" altLang="ko-KR" dirty="0" smtClean="0">
              <a:latin typeface="맑은 고딕" panose="020B0503020000020004" pitchFamily="50" charset="-127"/>
            </a:endParaRPr>
          </a:p>
        </p:txBody>
      </p:sp>
      <p:graphicFrame>
        <p:nvGraphicFramePr>
          <p:cNvPr id="3" name="차트 2"/>
          <p:cNvGraphicFramePr>
            <a:graphicFrameLocks/>
          </p:cNvGraphicFramePr>
          <p:nvPr/>
        </p:nvGraphicFramePr>
        <p:xfrm>
          <a:off x="326166" y="1279022"/>
          <a:ext cx="7200000" cy="504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직사각형 7"/>
          <p:cNvSpPr/>
          <p:nvPr/>
        </p:nvSpPr>
        <p:spPr>
          <a:xfrm>
            <a:off x="326166" y="831832"/>
            <a:ext cx="7200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/>
            <a:r>
              <a:rPr lang="ko-KR" altLang="en-US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환경 변화에 </a:t>
            </a:r>
            <a:r>
              <a:rPr lang="ko-KR" altLang="en-US" sz="140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대한 현재와 미래</a:t>
            </a:r>
            <a:endParaRPr lang="en-US" altLang="ko-KR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2" name="Rectangle 21"/>
          <p:cNvSpPr>
            <a:spLocks noChangeArrowheads="1"/>
          </p:cNvSpPr>
          <p:nvPr/>
        </p:nvSpPr>
        <p:spPr bwMode="auto">
          <a:xfrm>
            <a:off x="326166" y="1189022"/>
            <a:ext cx="7200000" cy="5220000"/>
          </a:xfrm>
          <a:prstGeom prst="rect">
            <a:avLst/>
          </a:prstGeom>
          <a:noFill/>
          <a:ln w="9525" algn="ctr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ko-KR" altLang="en-US" sz="1100" b="1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4" name="Rectangle 89"/>
          <p:cNvSpPr>
            <a:spLocks noChangeArrowheads="1"/>
          </p:cNvSpPr>
          <p:nvPr/>
        </p:nvSpPr>
        <p:spPr bwMode="auto">
          <a:xfrm>
            <a:off x="7932758" y="1189022"/>
            <a:ext cx="1620000" cy="522000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90000" tIns="46800" rIns="90000" bIns="46800" anchor="ctr"/>
          <a:lstStyle/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외부환경 변화의 가속화를 인지하고 있으나</a:t>
            </a: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방향성에 대해서는 위기 의식을 느끼고 있음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내외부적으로도 경쟁이 심화될 것으로 판단하고 있으며 이에 대한 대처의 필요성을 실감하고 있음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이를 위한 적극적 대응</a:t>
            </a: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전략 수립</a:t>
            </a: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역량 강화에 대해 가장 높은 </a:t>
            </a:r>
            <a:r>
              <a:rPr lang="ko-KR" altLang="en-US" sz="110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니즈를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보이고 있음</a:t>
            </a:r>
            <a:endParaRPr lang="ko-KR" altLang="en-US" sz="11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5" name="Text Box 6"/>
          <p:cNvSpPr txBox="1">
            <a:spLocks noChangeArrowheads="1"/>
          </p:cNvSpPr>
          <p:nvPr/>
        </p:nvSpPr>
        <p:spPr bwMode="auto">
          <a:xfrm>
            <a:off x="7932758" y="831832"/>
            <a:ext cx="1620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>
            <a:defPPr>
              <a:defRPr lang="ko-KR"/>
            </a:defPPr>
            <a:lvl1pPr algn="ctr" latinLnBrk="0">
              <a:buFont typeface="Wingdings" pitchFamily="2" charset="2"/>
              <a:buNone/>
              <a:defRPr>
                <a:solidFill>
                  <a:prstClr val="white"/>
                </a:solidFill>
                <a:latin typeface="+mn-ea"/>
                <a:ea typeface="+mn-ea"/>
              </a:defRPr>
            </a:lvl1pPr>
          </a:lstStyle>
          <a:p>
            <a:r>
              <a:rPr lang="ko-KR" altLang="en-US" sz="14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시사점</a:t>
            </a:r>
          </a:p>
        </p:txBody>
      </p:sp>
      <p:sp>
        <p:nvSpPr>
          <p:cNvPr id="16" name="이등변 삼각형 15"/>
          <p:cNvSpPr/>
          <p:nvPr/>
        </p:nvSpPr>
        <p:spPr>
          <a:xfrm rot="5400000">
            <a:off x="6443510" y="3496774"/>
            <a:ext cx="2593975" cy="247307"/>
          </a:xfrm>
          <a:prstGeom prst="triangle">
            <a:avLst/>
          </a:prstGeom>
          <a:gradFill flip="none" rotWithShape="1">
            <a:gsLst>
              <a:gs pos="0">
                <a:schemeClr val="dk1">
                  <a:tint val="50000"/>
                  <a:satMod val="300000"/>
                </a:schemeClr>
              </a:gs>
              <a:gs pos="35000">
                <a:schemeClr val="dk1">
                  <a:tint val="37000"/>
                  <a:satMod val="300000"/>
                </a:schemeClr>
              </a:gs>
              <a:gs pos="100000">
                <a:schemeClr val="dk1">
                  <a:tint val="15000"/>
                  <a:satMod val="35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defTabSz="762000" eaLnBrk="0" hangingPunct="0">
              <a:spcBef>
                <a:spcPct val="50000"/>
              </a:spcBef>
            </a:pPr>
            <a:endParaRPr lang="ko-KR" altLang="en-US" i="1" dirty="0">
              <a:solidFill>
                <a:srgbClr val="800000"/>
              </a:solidFill>
              <a:latin typeface="Book Antiqua" pitchFamily="18" charset="0"/>
            </a:endParaRPr>
          </a:p>
        </p:txBody>
      </p:sp>
      <p:sp>
        <p:nvSpPr>
          <p:cNvPr id="18" name="Text Box 10"/>
          <p:cNvSpPr txBox="1">
            <a:spLocks noChangeArrowheads="1"/>
          </p:cNvSpPr>
          <p:nvPr/>
        </p:nvSpPr>
        <p:spPr bwMode="auto">
          <a:xfrm>
            <a:off x="355678" y="6464422"/>
            <a:ext cx="5040000" cy="153888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r>
              <a:rPr kumimoji="1" lang="en-US" altLang="ko-KR" sz="1000" dirty="0" smtClean="0">
                <a:latin typeface="+mn-ea"/>
              </a:rPr>
              <a:t>※ Source: </a:t>
            </a:r>
            <a:r>
              <a:rPr kumimoji="1" lang="ko-KR" altLang="en-US" sz="1000" dirty="0" smtClean="0">
                <a:latin typeface="+mn-ea"/>
              </a:rPr>
              <a:t>공주시청 내부직원 및 외부고객 설문조사 결과 </a:t>
            </a:r>
            <a:r>
              <a:rPr kumimoji="1" lang="en-US" altLang="ko-KR" sz="1000" dirty="0" smtClean="0">
                <a:latin typeface="+mn-ea"/>
              </a:rPr>
              <a:t>(2014)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8484348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4605694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차트 1"/>
          <p:cNvGraphicFramePr>
            <a:graphicFrameLocks/>
          </p:cNvGraphicFramePr>
          <p:nvPr/>
        </p:nvGraphicFramePr>
        <p:xfrm>
          <a:off x="325574" y="1280811"/>
          <a:ext cx="7200000" cy="504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제목 3"/>
          <p:cNvSpPr txBox="1">
            <a:spLocks/>
          </p:cNvSpPr>
          <p:nvPr/>
        </p:nvSpPr>
        <p:spPr>
          <a:xfrm>
            <a:off x="57116" y="143344"/>
            <a:ext cx="2446504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2. </a:t>
            </a:r>
            <a:r>
              <a:rPr lang="ko-KR" altLang="en-US" dirty="0" smtClean="0">
                <a:latin typeface="맑은 고딕" panose="020B0503020000020004" pitchFamily="50" charset="-127"/>
              </a:rPr>
              <a:t>관리자의 리더십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325574" y="831832"/>
            <a:ext cx="7200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/>
            <a:r>
              <a:rPr lang="ko-KR" altLang="en-US" sz="140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리더십 역량의 현재와 미래</a:t>
            </a:r>
            <a:endParaRPr lang="en-US" altLang="ko-KR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7" name="Rectangle 21"/>
          <p:cNvSpPr>
            <a:spLocks noChangeArrowheads="1"/>
          </p:cNvSpPr>
          <p:nvPr/>
        </p:nvSpPr>
        <p:spPr bwMode="auto">
          <a:xfrm>
            <a:off x="325574" y="1190811"/>
            <a:ext cx="7200000" cy="5220000"/>
          </a:xfrm>
          <a:prstGeom prst="rect">
            <a:avLst/>
          </a:prstGeom>
          <a:noFill/>
          <a:ln w="9525" algn="ctr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ko-KR" altLang="en-US" sz="1100" b="1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" name="Rectangle 89"/>
          <p:cNvSpPr>
            <a:spLocks noChangeArrowheads="1"/>
          </p:cNvSpPr>
          <p:nvPr/>
        </p:nvSpPr>
        <p:spPr bwMode="auto">
          <a:xfrm>
            <a:off x="7932758" y="1189022"/>
            <a:ext cx="1620000" cy="522000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90000" tIns="46800" rIns="90000" bIns="46800" anchor="ctr"/>
          <a:lstStyle/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리더십에 대해서는 종합적 관점에서의 강화를 요구하고 있음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현재 리더십 측면에 있어 내부 직원들이 가장 부족하다고 느끼는 부분은 성과 창출을 위한 자원 제공에 대한 것으로</a:t>
            </a: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업무 위임에 있어 책임과 권한 이전의 불일치를 해결할 필요성이 있음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현재 개략적인 방향성에 대한 제시는 이루어 졌으며</a:t>
            </a: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비전 공유가 필요한 단계로 판단됨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7932758" y="831832"/>
            <a:ext cx="1620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>
            <a:defPPr>
              <a:defRPr lang="ko-KR"/>
            </a:defPPr>
            <a:lvl1pPr algn="ctr" latinLnBrk="0">
              <a:buFont typeface="Wingdings" pitchFamily="2" charset="2"/>
              <a:buNone/>
              <a:defRPr>
                <a:solidFill>
                  <a:prstClr val="white"/>
                </a:solidFill>
                <a:latin typeface="+mn-ea"/>
                <a:ea typeface="+mn-ea"/>
              </a:defRPr>
            </a:lvl1pPr>
          </a:lstStyle>
          <a:p>
            <a:r>
              <a:rPr lang="ko-KR" altLang="en-US" sz="14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시사점</a:t>
            </a:r>
          </a:p>
        </p:txBody>
      </p:sp>
      <p:sp>
        <p:nvSpPr>
          <p:cNvPr id="10" name="이등변 삼각형 9"/>
          <p:cNvSpPr/>
          <p:nvPr/>
        </p:nvSpPr>
        <p:spPr>
          <a:xfrm rot="5400000">
            <a:off x="6443510" y="3496774"/>
            <a:ext cx="2593975" cy="247307"/>
          </a:xfrm>
          <a:prstGeom prst="triangle">
            <a:avLst/>
          </a:prstGeom>
          <a:gradFill flip="none" rotWithShape="1">
            <a:gsLst>
              <a:gs pos="0">
                <a:schemeClr val="dk1">
                  <a:tint val="50000"/>
                  <a:satMod val="300000"/>
                </a:schemeClr>
              </a:gs>
              <a:gs pos="35000">
                <a:schemeClr val="dk1">
                  <a:tint val="37000"/>
                  <a:satMod val="300000"/>
                </a:schemeClr>
              </a:gs>
              <a:gs pos="100000">
                <a:schemeClr val="dk1">
                  <a:tint val="15000"/>
                  <a:satMod val="35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defTabSz="762000" eaLnBrk="0" hangingPunct="0">
              <a:spcBef>
                <a:spcPct val="50000"/>
              </a:spcBef>
            </a:pPr>
            <a:endParaRPr lang="ko-KR" altLang="en-US" i="1" dirty="0">
              <a:solidFill>
                <a:srgbClr val="800000"/>
              </a:solidFill>
              <a:latin typeface="Book Antiqua" pitchFamily="18" charset="0"/>
            </a:endParaRPr>
          </a:p>
        </p:txBody>
      </p:sp>
      <p:sp>
        <p:nvSpPr>
          <p:cNvPr id="11" name="Text Box 10"/>
          <p:cNvSpPr txBox="1">
            <a:spLocks noChangeArrowheads="1"/>
          </p:cNvSpPr>
          <p:nvPr/>
        </p:nvSpPr>
        <p:spPr bwMode="auto">
          <a:xfrm>
            <a:off x="355678" y="6464422"/>
            <a:ext cx="5040000" cy="153888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r>
              <a:rPr kumimoji="1" lang="en-US" altLang="ko-KR" sz="1000" dirty="0" smtClean="0">
                <a:latin typeface="+mn-ea"/>
              </a:rPr>
              <a:t>※ Source: </a:t>
            </a:r>
            <a:r>
              <a:rPr kumimoji="1" lang="ko-KR" altLang="en-US" sz="1000" dirty="0" smtClean="0">
                <a:latin typeface="+mn-ea"/>
              </a:rPr>
              <a:t>공주시청 내부직원 및 외부고객 설문조사 결과 </a:t>
            </a:r>
            <a:r>
              <a:rPr kumimoji="1" lang="en-US" altLang="ko-KR" sz="1000" dirty="0" smtClean="0">
                <a:latin typeface="+mn-ea"/>
              </a:rPr>
              <a:t>(2014)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8484348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4570462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제목 3"/>
          <p:cNvSpPr txBox="1">
            <a:spLocks/>
          </p:cNvSpPr>
          <p:nvPr/>
        </p:nvSpPr>
        <p:spPr>
          <a:xfrm>
            <a:off x="57116" y="143344"/>
            <a:ext cx="1677062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3. </a:t>
            </a:r>
            <a:r>
              <a:rPr lang="ko-KR" altLang="en-US" dirty="0" smtClean="0">
                <a:latin typeface="맑은 고딕" panose="020B0503020000020004" pitchFamily="50" charset="-127"/>
              </a:rPr>
              <a:t>고객 관리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graphicFrame>
        <p:nvGraphicFramePr>
          <p:cNvPr id="2" name="차트 1"/>
          <p:cNvGraphicFramePr>
            <a:graphicFrameLocks/>
          </p:cNvGraphicFramePr>
          <p:nvPr/>
        </p:nvGraphicFramePr>
        <p:xfrm>
          <a:off x="331817" y="1280303"/>
          <a:ext cx="7200000" cy="252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차트 3"/>
          <p:cNvGraphicFramePr/>
          <p:nvPr/>
        </p:nvGraphicFramePr>
        <p:xfrm>
          <a:off x="331816" y="3797741"/>
          <a:ext cx="6764323" cy="252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직사각형 6"/>
          <p:cNvSpPr/>
          <p:nvPr/>
        </p:nvSpPr>
        <p:spPr>
          <a:xfrm>
            <a:off x="331817" y="831832"/>
            <a:ext cx="7200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/>
            <a:r>
              <a:rPr lang="ko-KR" altLang="en-US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고객 관리에 대한 내 외부 인식의 현재와 미래</a:t>
            </a:r>
            <a:endParaRPr lang="en-US" altLang="ko-KR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" name="Rectangle 21"/>
          <p:cNvSpPr>
            <a:spLocks noChangeArrowheads="1"/>
          </p:cNvSpPr>
          <p:nvPr/>
        </p:nvSpPr>
        <p:spPr bwMode="auto">
          <a:xfrm>
            <a:off x="331817" y="1189022"/>
            <a:ext cx="7200000" cy="5220000"/>
          </a:xfrm>
          <a:prstGeom prst="rect">
            <a:avLst/>
          </a:prstGeom>
          <a:noFill/>
          <a:ln w="9525" algn="ctr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ko-KR" altLang="en-US" sz="1100" b="1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1" name="Rectangle 89"/>
          <p:cNvSpPr>
            <a:spLocks noChangeArrowheads="1"/>
          </p:cNvSpPr>
          <p:nvPr/>
        </p:nvSpPr>
        <p:spPr bwMode="auto">
          <a:xfrm>
            <a:off x="7932758" y="1189022"/>
            <a:ext cx="1620000" cy="522000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90000" tIns="46800" rIns="90000" bIns="46800" anchor="ctr"/>
          <a:lstStyle/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내부적으로 고객 </a:t>
            </a:r>
            <a:r>
              <a:rPr lang="ko-KR" altLang="en-US" sz="110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니즈를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충족시키지 못하고 있다는 인식을 가지고 있으며</a:t>
            </a: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이에 대한 개선 필요성에 대해 내외부가 공통된 의견을 보임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내부직원의 고객 만족을 위한 노력에 대해 외부에서는 높게 평가하고 있음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하지만 외부고객의 만족도 개선 필요성에 대해서는 내부에서 바라보는 것 이상을 요구하고 있음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endParaRPr lang="ko-KR" altLang="en-US" sz="11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2" name="Text Box 6"/>
          <p:cNvSpPr txBox="1">
            <a:spLocks noChangeArrowheads="1"/>
          </p:cNvSpPr>
          <p:nvPr/>
        </p:nvSpPr>
        <p:spPr bwMode="auto">
          <a:xfrm>
            <a:off x="7932758" y="831832"/>
            <a:ext cx="1620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>
            <a:defPPr>
              <a:defRPr lang="ko-KR"/>
            </a:defPPr>
            <a:lvl1pPr algn="ctr" latinLnBrk="0">
              <a:buFont typeface="Wingdings" pitchFamily="2" charset="2"/>
              <a:buNone/>
              <a:defRPr>
                <a:solidFill>
                  <a:prstClr val="white"/>
                </a:solidFill>
                <a:latin typeface="+mn-ea"/>
                <a:ea typeface="+mn-ea"/>
              </a:defRPr>
            </a:lvl1pPr>
          </a:lstStyle>
          <a:p>
            <a:r>
              <a:rPr lang="ko-KR" altLang="en-US" sz="14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시사점</a:t>
            </a:r>
          </a:p>
        </p:txBody>
      </p:sp>
      <p:sp>
        <p:nvSpPr>
          <p:cNvPr id="13" name="이등변 삼각형 12"/>
          <p:cNvSpPr/>
          <p:nvPr/>
        </p:nvSpPr>
        <p:spPr>
          <a:xfrm rot="5400000">
            <a:off x="6443510" y="3496774"/>
            <a:ext cx="2593975" cy="247307"/>
          </a:xfrm>
          <a:prstGeom prst="triangle">
            <a:avLst/>
          </a:prstGeom>
          <a:gradFill flip="none" rotWithShape="1">
            <a:gsLst>
              <a:gs pos="0">
                <a:schemeClr val="dk1">
                  <a:tint val="50000"/>
                  <a:satMod val="300000"/>
                </a:schemeClr>
              </a:gs>
              <a:gs pos="35000">
                <a:schemeClr val="dk1">
                  <a:tint val="37000"/>
                  <a:satMod val="300000"/>
                </a:schemeClr>
              </a:gs>
              <a:gs pos="100000">
                <a:schemeClr val="dk1">
                  <a:tint val="15000"/>
                  <a:satMod val="35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defTabSz="762000" eaLnBrk="0" hangingPunct="0">
              <a:spcBef>
                <a:spcPct val="50000"/>
              </a:spcBef>
            </a:pPr>
            <a:endParaRPr lang="ko-KR" altLang="en-US" i="1" dirty="0">
              <a:solidFill>
                <a:srgbClr val="800000"/>
              </a:solidFill>
              <a:latin typeface="Book Antiqua" pitchFamily="18" charset="0"/>
            </a:endParaRPr>
          </a:p>
        </p:txBody>
      </p:sp>
      <p:sp>
        <p:nvSpPr>
          <p:cNvPr id="14" name="Text Box 10"/>
          <p:cNvSpPr txBox="1">
            <a:spLocks noChangeArrowheads="1"/>
          </p:cNvSpPr>
          <p:nvPr/>
        </p:nvSpPr>
        <p:spPr bwMode="auto">
          <a:xfrm>
            <a:off x="355678" y="6464422"/>
            <a:ext cx="5040000" cy="153888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r>
              <a:rPr kumimoji="1" lang="en-US" altLang="ko-KR" sz="1000" dirty="0" smtClean="0">
                <a:latin typeface="+mn-ea"/>
              </a:rPr>
              <a:t>※ Source: </a:t>
            </a:r>
            <a:r>
              <a:rPr kumimoji="1" lang="ko-KR" altLang="en-US" sz="1000" dirty="0" smtClean="0">
                <a:latin typeface="+mn-ea"/>
              </a:rPr>
              <a:t>공주시청 내부직원 및 외부고객 설문조사 결과 </a:t>
            </a:r>
            <a:r>
              <a:rPr kumimoji="1" lang="en-US" altLang="ko-KR" sz="1000" dirty="0" smtClean="0">
                <a:latin typeface="+mn-ea"/>
              </a:rPr>
              <a:t>(2014)</a:t>
            </a:r>
          </a:p>
        </p:txBody>
      </p:sp>
      <p:sp>
        <p:nvSpPr>
          <p:cNvPr id="15" name="직사각형 14"/>
          <p:cNvSpPr/>
          <p:nvPr/>
        </p:nvSpPr>
        <p:spPr>
          <a:xfrm>
            <a:off x="1595414" y="1714488"/>
            <a:ext cx="714380" cy="1143008"/>
          </a:xfrm>
          <a:prstGeom prst="rect">
            <a:avLst/>
          </a:prstGeom>
          <a:noFill/>
          <a:ln w="254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6" name="직사각형 15"/>
          <p:cNvSpPr/>
          <p:nvPr/>
        </p:nvSpPr>
        <p:spPr>
          <a:xfrm>
            <a:off x="3986206" y="3857628"/>
            <a:ext cx="1466860" cy="1512898"/>
          </a:xfrm>
          <a:prstGeom prst="rect">
            <a:avLst/>
          </a:prstGeom>
          <a:noFill/>
          <a:ln w="254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4738686" y="1592250"/>
            <a:ext cx="714380" cy="1260000"/>
          </a:xfrm>
          <a:prstGeom prst="rect">
            <a:avLst/>
          </a:prstGeom>
          <a:noFill/>
          <a:ln w="25400">
            <a:solidFill>
              <a:srgbClr val="0070C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2432032" y="3883512"/>
            <a:ext cx="714380" cy="1474314"/>
          </a:xfrm>
          <a:prstGeom prst="rect">
            <a:avLst/>
          </a:prstGeom>
          <a:noFill/>
          <a:ln w="25400">
            <a:solidFill>
              <a:srgbClr val="0070C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9" name="오각형 18"/>
          <p:cNvSpPr/>
          <p:nvPr/>
        </p:nvSpPr>
        <p:spPr>
          <a:xfrm>
            <a:off x="380968" y="1260460"/>
            <a:ext cx="928694" cy="428628"/>
          </a:xfrm>
          <a:prstGeom prst="homePlate">
            <a:avLst/>
          </a:prstGeom>
          <a:solidFill>
            <a:schemeClr val="bg1">
              <a:lumMod val="85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200" smtClean="0">
                <a:solidFill>
                  <a:schemeClr val="tx1"/>
                </a:solidFill>
                <a:latin typeface="+mn-ea"/>
              </a:rPr>
              <a:t>내부</a:t>
            </a:r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" name="오각형 19"/>
          <p:cNvSpPr/>
          <p:nvPr/>
        </p:nvSpPr>
        <p:spPr>
          <a:xfrm>
            <a:off x="380968" y="3768728"/>
            <a:ext cx="928694" cy="428628"/>
          </a:xfrm>
          <a:prstGeom prst="homePlate">
            <a:avLst/>
          </a:prstGeom>
          <a:solidFill>
            <a:schemeClr val="bg1">
              <a:lumMod val="85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200" smtClean="0">
                <a:solidFill>
                  <a:schemeClr val="tx1"/>
                </a:solidFill>
                <a:latin typeface="+mn-ea"/>
              </a:rPr>
              <a:t>외부</a:t>
            </a:r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8484348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209558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차트 1"/>
          <p:cNvGraphicFramePr/>
          <p:nvPr/>
        </p:nvGraphicFramePr>
        <p:xfrm>
          <a:off x="338106" y="1243710"/>
          <a:ext cx="7200000" cy="28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차트 2"/>
          <p:cNvGraphicFramePr/>
          <p:nvPr/>
        </p:nvGraphicFramePr>
        <p:xfrm>
          <a:off x="338106" y="3860548"/>
          <a:ext cx="7200000" cy="28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제목 3"/>
          <p:cNvSpPr txBox="1">
            <a:spLocks/>
          </p:cNvSpPr>
          <p:nvPr/>
        </p:nvSpPr>
        <p:spPr>
          <a:xfrm>
            <a:off x="57116" y="143344"/>
            <a:ext cx="1899879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4. </a:t>
            </a:r>
            <a:r>
              <a:rPr lang="ko-KR" altLang="en-US" dirty="0" smtClean="0">
                <a:latin typeface="맑은 고딕" panose="020B0503020000020004" pitchFamily="50" charset="-127"/>
              </a:rPr>
              <a:t>교육 </a:t>
            </a:r>
            <a:r>
              <a:rPr lang="en-US" altLang="ko-KR" dirty="0" smtClean="0">
                <a:latin typeface="맑은 고딕" panose="020B0503020000020004" pitchFamily="50" charset="-127"/>
              </a:rPr>
              <a:t>Needs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326166" y="831832"/>
            <a:ext cx="7200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/>
            <a:r>
              <a:rPr lang="ko-KR" altLang="en-US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교육 프로그램 </a:t>
            </a:r>
            <a:r>
              <a:rPr lang="ko-KR" altLang="en-US" sz="1400" dirty="0" err="1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니즈</a:t>
            </a:r>
            <a:r>
              <a:rPr lang="ko-KR" altLang="en-US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분석 결과</a:t>
            </a:r>
            <a:endParaRPr lang="en-US" altLang="ko-KR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" name="Rectangle 21"/>
          <p:cNvSpPr>
            <a:spLocks noChangeArrowheads="1"/>
          </p:cNvSpPr>
          <p:nvPr/>
        </p:nvSpPr>
        <p:spPr bwMode="auto">
          <a:xfrm>
            <a:off x="326166" y="1189022"/>
            <a:ext cx="7200000" cy="5220000"/>
          </a:xfrm>
          <a:prstGeom prst="rect">
            <a:avLst/>
          </a:prstGeom>
          <a:noFill/>
          <a:ln w="9525" algn="ctr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ko-KR" altLang="en-US" sz="1100" b="1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9" name="Rectangle 89"/>
          <p:cNvSpPr>
            <a:spLocks noChangeArrowheads="1"/>
          </p:cNvSpPr>
          <p:nvPr/>
        </p:nvSpPr>
        <p:spPr bwMode="auto">
          <a:xfrm>
            <a:off x="7932758" y="1189022"/>
            <a:ext cx="1620000" cy="522000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90000" tIns="46800" rIns="90000" bIns="46800" anchor="ctr"/>
          <a:lstStyle/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자기개발에 대한 욕구가 가장 크게 나타나고 있으며</a:t>
            </a: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그 다음으로 문화탐방에 대한 교육 수요가 높음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하지만 일부 교육을 의사소통에 대한 관점에서 바라볼 경우 가장 높은 수요를 보임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실제로 개방형 질문에서 소통과 화합에 대한 언급을 가장 많이 하고 있음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또한 견학 </a:t>
            </a: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외부 벤치마킹</a:t>
            </a: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과 직무 교육도 역량 강화라는 측면에서 높은 수요를 보임</a:t>
            </a:r>
            <a:endParaRPr lang="ko-KR" altLang="en-US" sz="11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7932758" y="831832"/>
            <a:ext cx="1620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>
            <a:defPPr>
              <a:defRPr lang="ko-KR"/>
            </a:defPPr>
            <a:lvl1pPr algn="ctr" latinLnBrk="0">
              <a:buFont typeface="Wingdings" pitchFamily="2" charset="2"/>
              <a:buNone/>
              <a:defRPr>
                <a:solidFill>
                  <a:prstClr val="white"/>
                </a:solidFill>
                <a:latin typeface="+mn-ea"/>
                <a:ea typeface="+mn-ea"/>
              </a:defRPr>
            </a:lvl1pPr>
          </a:lstStyle>
          <a:p>
            <a:r>
              <a:rPr lang="ko-KR" altLang="en-US" sz="14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시사점</a:t>
            </a:r>
          </a:p>
        </p:txBody>
      </p:sp>
      <p:sp>
        <p:nvSpPr>
          <p:cNvPr id="11" name="이등변 삼각형 10"/>
          <p:cNvSpPr/>
          <p:nvPr/>
        </p:nvSpPr>
        <p:spPr>
          <a:xfrm rot="5400000">
            <a:off x="6443510" y="3496774"/>
            <a:ext cx="2593975" cy="247307"/>
          </a:xfrm>
          <a:prstGeom prst="triangle">
            <a:avLst/>
          </a:prstGeom>
          <a:gradFill flip="none" rotWithShape="1">
            <a:gsLst>
              <a:gs pos="0">
                <a:schemeClr val="dk1">
                  <a:tint val="50000"/>
                  <a:satMod val="300000"/>
                </a:schemeClr>
              </a:gs>
              <a:gs pos="35000">
                <a:schemeClr val="dk1">
                  <a:tint val="37000"/>
                  <a:satMod val="300000"/>
                </a:schemeClr>
              </a:gs>
              <a:gs pos="100000">
                <a:schemeClr val="dk1">
                  <a:tint val="15000"/>
                  <a:satMod val="35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defTabSz="762000" eaLnBrk="0" hangingPunct="0">
              <a:spcBef>
                <a:spcPct val="50000"/>
              </a:spcBef>
            </a:pPr>
            <a:endParaRPr lang="ko-KR" altLang="en-US" i="1" dirty="0">
              <a:solidFill>
                <a:srgbClr val="800000"/>
              </a:solidFill>
              <a:latin typeface="Book Antiqua" pitchFamily="18" charset="0"/>
            </a:endParaRPr>
          </a:p>
        </p:txBody>
      </p:sp>
      <p:sp>
        <p:nvSpPr>
          <p:cNvPr id="12" name="Text Box 10"/>
          <p:cNvSpPr txBox="1">
            <a:spLocks noChangeArrowheads="1"/>
          </p:cNvSpPr>
          <p:nvPr/>
        </p:nvSpPr>
        <p:spPr bwMode="auto">
          <a:xfrm>
            <a:off x="355678" y="6464422"/>
            <a:ext cx="5040000" cy="153888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r>
              <a:rPr kumimoji="1" lang="en-US" altLang="ko-KR" sz="1000" dirty="0" smtClean="0">
                <a:latin typeface="+mn-ea"/>
              </a:rPr>
              <a:t>※ Source: </a:t>
            </a:r>
            <a:r>
              <a:rPr kumimoji="1" lang="ko-KR" altLang="en-US" sz="1000" dirty="0" smtClean="0">
                <a:latin typeface="+mn-ea"/>
              </a:rPr>
              <a:t>공주시청 내부직원 및 외부고객 설문조사 결과 </a:t>
            </a:r>
            <a:r>
              <a:rPr kumimoji="1" lang="en-US" altLang="ko-KR" sz="1000" dirty="0" smtClean="0">
                <a:latin typeface="+mn-ea"/>
              </a:rPr>
              <a:t>(2014)</a:t>
            </a:r>
          </a:p>
        </p:txBody>
      </p:sp>
      <p:sp>
        <p:nvSpPr>
          <p:cNvPr id="14" name="오각형 13"/>
          <p:cNvSpPr/>
          <p:nvPr/>
        </p:nvSpPr>
        <p:spPr>
          <a:xfrm>
            <a:off x="380968" y="1260460"/>
            <a:ext cx="928694" cy="428628"/>
          </a:xfrm>
          <a:prstGeom prst="homePlate">
            <a:avLst/>
          </a:prstGeom>
          <a:solidFill>
            <a:schemeClr val="bg1">
              <a:lumMod val="85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200" smtClean="0">
                <a:solidFill>
                  <a:schemeClr val="tx1"/>
                </a:solidFill>
                <a:latin typeface="+mn-ea"/>
              </a:rPr>
              <a:t>선택형질문</a:t>
            </a:r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" name="오각형 14"/>
          <p:cNvSpPr/>
          <p:nvPr/>
        </p:nvSpPr>
        <p:spPr>
          <a:xfrm>
            <a:off x="380968" y="3500438"/>
            <a:ext cx="928694" cy="428628"/>
          </a:xfrm>
          <a:prstGeom prst="homePlate">
            <a:avLst/>
          </a:prstGeom>
          <a:solidFill>
            <a:schemeClr val="bg1">
              <a:lumMod val="85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200" dirty="0" smtClean="0">
                <a:solidFill>
                  <a:schemeClr val="tx1"/>
                </a:solidFill>
                <a:latin typeface="+mn-ea"/>
              </a:rPr>
              <a:t>개방형 질문</a:t>
            </a:r>
          </a:p>
        </p:txBody>
      </p:sp>
      <p:sp>
        <p:nvSpPr>
          <p:cNvPr id="16" name="직사각형 15"/>
          <p:cNvSpPr/>
          <p:nvPr/>
        </p:nvSpPr>
        <p:spPr>
          <a:xfrm>
            <a:off x="990572" y="1765288"/>
            <a:ext cx="3429024" cy="877894"/>
          </a:xfrm>
          <a:prstGeom prst="rect">
            <a:avLst/>
          </a:prstGeom>
          <a:noFill/>
          <a:ln w="254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927072" y="3929066"/>
            <a:ext cx="357190" cy="1357322"/>
          </a:xfrm>
          <a:prstGeom prst="rect">
            <a:avLst/>
          </a:prstGeom>
          <a:noFill/>
          <a:ln w="254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6953264" y="3929066"/>
            <a:ext cx="357190" cy="1357322"/>
          </a:xfrm>
          <a:prstGeom prst="rect">
            <a:avLst/>
          </a:prstGeom>
          <a:noFill/>
          <a:ln w="25400">
            <a:solidFill>
              <a:schemeClr val="accent3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9" name="직사각형 18"/>
          <p:cNvSpPr/>
          <p:nvPr/>
        </p:nvSpPr>
        <p:spPr>
          <a:xfrm>
            <a:off x="3667116" y="4714884"/>
            <a:ext cx="357190" cy="571504"/>
          </a:xfrm>
          <a:prstGeom prst="rect">
            <a:avLst/>
          </a:prstGeom>
          <a:noFill/>
          <a:ln w="25400">
            <a:solidFill>
              <a:schemeClr val="accent3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8484348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9350435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TextBox 10"/>
          <p:cNvSpPr txBox="1">
            <a:spLocks noChangeArrowheads="1"/>
          </p:cNvSpPr>
          <p:nvPr/>
        </p:nvSpPr>
        <p:spPr bwMode="auto">
          <a:xfrm>
            <a:off x="273000" y="687286"/>
            <a:ext cx="9360000" cy="683264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맑은 고딕" panose="020B0503020000020004" pitchFamily="50" charset="-127"/>
                <a:ea typeface="맑은 고딕" panose="020B0503020000020004" pitchFamily="50" charset="-127"/>
              </a:defRPr>
            </a:lvl9pPr>
          </a:lstStyle>
          <a:p>
            <a:pPr latinLnBrk="0">
              <a:lnSpc>
                <a:spcPct val="120000"/>
              </a:lnSpc>
              <a:spcBef>
                <a:spcPts val="0"/>
              </a:spcBef>
              <a:buClr>
                <a:schemeClr val="bg2"/>
              </a:buClr>
              <a:buSzPct val="75000"/>
              <a:buFont typeface="Wingdings" pitchFamily="2" charset="2"/>
              <a:buNone/>
              <a:tabLst>
                <a:tab pos="287338" algn="l"/>
              </a:tabLst>
            </a:pPr>
            <a:r>
              <a:rPr lang="ko-KR" altLang="en-US" sz="1600" dirty="0" smtClean="0"/>
              <a:t>비전체계 설정과 이의 실행을 위한 조직의 최적화를 통해 공주시가 지향하는 비전을 달성하기 위한</a:t>
            </a:r>
            <a:endParaRPr lang="en-US" altLang="ko-KR" sz="1600" dirty="0" smtClean="0"/>
          </a:p>
          <a:p>
            <a:pPr latinLnBrk="0">
              <a:lnSpc>
                <a:spcPct val="120000"/>
              </a:lnSpc>
              <a:spcBef>
                <a:spcPts val="0"/>
              </a:spcBef>
              <a:buClr>
                <a:schemeClr val="bg2"/>
              </a:buClr>
              <a:buSzPct val="75000"/>
              <a:buFont typeface="Wingdings" pitchFamily="2" charset="2"/>
              <a:buNone/>
              <a:tabLst>
                <a:tab pos="287338" algn="l"/>
              </a:tabLst>
            </a:pPr>
            <a:r>
              <a:rPr lang="ko-KR" altLang="en-US" sz="1600" dirty="0" err="1" smtClean="0"/>
              <a:t>모멘텀을</a:t>
            </a:r>
            <a:r>
              <a:rPr lang="ko-KR" altLang="en-US" sz="1600" dirty="0" smtClean="0"/>
              <a:t> 확보함</a:t>
            </a:r>
          </a:p>
        </p:txBody>
      </p:sp>
      <p:sp>
        <p:nvSpPr>
          <p:cNvPr id="3" name="오각형 2"/>
          <p:cNvSpPr/>
          <p:nvPr/>
        </p:nvSpPr>
        <p:spPr>
          <a:xfrm>
            <a:off x="435210" y="2276838"/>
            <a:ext cx="1567293" cy="357192"/>
          </a:xfrm>
          <a:prstGeom prst="homePlate">
            <a:avLst>
              <a:gd name="adj" fmla="val 30606"/>
            </a:avLst>
          </a:prstGeom>
          <a:solidFill>
            <a:schemeClr val="accent1">
              <a:lumMod val="50000"/>
            </a:schemeClr>
          </a:solidFill>
          <a:ln w="9525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marL="82550" marR="0" lvl="0" indent="-82550" algn="ctr" defTabSz="914400" eaLnBrk="1" fontAlgn="auto" latinLnBrk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10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</a:rPr>
              <a:t>환경분석</a:t>
            </a:r>
          </a:p>
        </p:txBody>
      </p:sp>
      <p:sp>
        <p:nvSpPr>
          <p:cNvPr id="4" name="오각형 3"/>
          <p:cNvSpPr/>
          <p:nvPr/>
        </p:nvSpPr>
        <p:spPr>
          <a:xfrm>
            <a:off x="2204669" y="2276838"/>
            <a:ext cx="1567293" cy="357192"/>
          </a:xfrm>
          <a:prstGeom prst="homePlate">
            <a:avLst>
              <a:gd name="adj" fmla="val 30606"/>
            </a:avLst>
          </a:prstGeom>
          <a:solidFill>
            <a:schemeClr val="accent1">
              <a:lumMod val="50000"/>
            </a:schemeClr>
          </a:solidFill>
          <a:ln w="9525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marL="82550" marR="0" lvl="0" indent="-82550" algn="ctr" defTabSz="914400" eaLnBrk="1" fontAlgn="auto" latinLnBrk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10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</a:rPr>
              <a:t>현상진단</a:t>
            </a:r>
          </a:p>
        </p:txBody>
      </p:sp>
      <p:sp>
        <p:nvSpPr>
          <p:cNvPr id="5" name="오각형 4"/>
          <p:cNvSpPr/>
          <p:nvPr/>
        </p:nvSpPr>
        <p:spPr>
          <a:xfrm>
            <a:off x="3974116" y="2276838"/>
            <a:ext cx="2969814" cy="357192"/>
          </a:xfrm>
          <a:prstGeom prst="homePlate">
            <a:avLst>
              <a:gd name="adj" fmla="val 30606"/>
            </a:avLst>
          </a:prstGeom>
          <a:solidFill>
            <a:schemeClr val="accent1">
              <a:lumMod val="50000"/>
            </a:schemeClr>
          </a:solidFill>
          <a:ln w="9525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marL="82550" marR="0" lvl="0" indent="-82550" algn="ctr" defTabSz="914400" eaLnBrk="1" fontAlgn="auto" latinLnBrk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10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</a:rPr>
              <a:t>조직 구조 재설정</a:t>
            </a:r>
          </a:p>
        </p:txBody>
      </p:sp>
      <p:sp>
        <p:nvSpPr>
          <p:cNvPr id="6" name="오각형 5"/>
          <p:cNvSpPr/>
          <p:nvPr/>
        </p:nvSpPr>
        <p:spPr>
          <a:xfrm>
            <a:off x="7191981" y="2276838"/>
            <a:ext cx="2037408" cy="357192"/>
          </a:xfrm>
          <a:prstGeom prst="homePlate">
            <a:avLst>
              <a:gd name="adj" fmla="val 30606"/>
            </a:avLst>
          </a:prstGeom>
          <a:solidFill>
            <a:schemeClr val="accent1">
              <a:lumMod val="50000"/>
            </a:schemeClr>
          </a:solidFill>
          <a:ln w="9525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marL="82550" marR="0" lvl="0" indent="-82550" algn="ctr" defTabSz="914400" eaLnBrk="1" fontAlgn="auto" latinLnBrk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10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</a:rPr>
              <a:t>변화관리 방안 제안</a:t>
            </a:r>
          </a:p>
        </p:txBody>
      </p:sp>
      <p:sp>
        <p:nvSpPr>
          <p:cNvPr id="7" name="오각형 6"/>
          <p:cNvSpPr/>
          <p:nvPr/>
        </p:nvSpPr>
        <p:spPr>
          <a:xfrm>
            <a:off x="435209" y="2719655"/>
            <a:ext cx="1217830" cy="432000"/>
          </a:xfrm>
          <a:prstGeom prst="homePlate">
            <a:avLst>
              <a:gd name="adj" fmla="val 30606"/>
            </a:avLst>
          </a:prstGeom>
          <a:solidFill>
            <a:schemeClr val="accent1">
              <a:lumMod val="40000"/>
              <a:lumOff val="60000"/>
            </a:schemeClr>
          </a:solidFill>
          <a:ln w="9525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marL="82550" indent="-82550" algn="ctr" fontAlgn="auto" latinLnBrk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</a:pPr>
            <a:r>
              <a:rPr kumimoji="1" lang="ko-KR" altLang="en-US" sz="1200" kern="0" dirty="0">
                <a:latin typeface="+mn-ea"/>
              </a:rPr>
              <a:t>현황진단</a:t>
            </a:r>
          </a:p>
        </p:txBody>
      </p:sp>
      <p:sp>
        <p:nvSpPr>
          <p:cNvPr id="8" name="오각형 7"/>
          <p:cNvSpPr/>
          <p:nvPr/>
        </p:nvSpPr>
        <p:spPr>
          <a:xfrm>
            <a:off x="435209" y="4345805"/>
            <a:ext cx="1217830" cy="432000"/>
          </a:xfrm>
          <a:prstGeom prst="homePlate">
            <a:avLst>
              <a:gd name="adj" fmla="val 30606"/>
            </a:avLst>
          </a:prstGeom>
          <a:solidFill>
            <a:schemeClr val="accent1">
              <a:lumMod val="40000"/>
              <a:lumOff val="60000"/>
            </a:schemeClr>
          </a:solidFill>
          <a:ln w="9525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marL="82550" lvl="0" indent="-82550" algn="ctr" latinLnBrk="0">
              <a:lnSpc>
                <a:spcPct val="110000"/>
              </a:lnSpc>
              <a:defRPr/>
            </a:pPr>
            <a:r>
              <a:rPr kumimoji="1" lang="ko-KR" altLang="en-US" sz="1200" kern="0" dirty="0">
                <a:latin typeface="+mn-ea"/>
              </a:rPr>
              <a:t>원인</a:t>
            </a:r>
            <a:r>
              <a:rPr kumimoji="1" lang="en-US" altLang="ko-KR" sz="1200" kern="0" dirty="0">
                <a:latin typeface="+mn-ea"/>
              </a:rPr>
              <a:t>/</a:t>
            </a:r>
            <a:r>
              <a:rPr kumimoji="1" lang="ko-KR" altLang="en-US" sz="1200" kern="0" dirty="0">
                <a:latin typeface="+mn-ea"/>
              </a:rPr>
              <a:t>문제점</a:t>
            </a:r>
          </a:p>
          <a:p>
            <a:pPr marL="82550" lvl="0" indent="-82550" algn="ctr" latinLnBrk="0">
              <a:lnSpc>
                <a:spcPct val="110000"/>
              </a:lnSpc>
              <a:defRPr/>
            </a:pPr>
            <a:r>
              <a:rPr kumimoji="1" lang="ko-KR" altLang="en-US" sz="1200" kern="0" dirty="0">
                <a:latin typeface="+mn-ea"/>
              </a:rPr>
              <a:t>분석</a:t>
            </a:r>
          </a:p>
        </p:txBody>
      </p:sp>
      <p:sp>
        <p:nvSpPr>
          <p:cNvPr id="9" name="오각형 8"/>
          <p:cNvSpPr/>
          <p:nvPr/>
        </p:nvSpPr>
        <p:spPr>
          <a:xfrm>
            <a:off x="2204663" y="4027594"/>
            <a:ext cx="1192506" cy="432000"/>
          </a:xfrm>
          <a:prstGeom prst="homePlate">
            <a:avLst>
              <a:gd name="adj" fmla="val 30606"/>
            </a:avLst>
          </a:prstGeom>
          <a:solidFill>
            <a:srgbClr val="FFC000"/>
          </a:solidFill>
          <a:ln w="9525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marL="82550" marR="0" lvl="0" indent="-82550" algn="ctr" defTabSz="914400" eaLnBrk="1" fontAlgn="auto" latinLnBrk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20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ea"/>
              </a:rPr>
              <a:t>기능</a:t>
            </a:r>
            <a:r>
              <a:rPr kumimoji="1" lang="en-US" altLang="ko-KR" sz="120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ea"/>
              </a:rPr>
              <a:t>/</a:t>
            </a:r>
            <a:r>
              <a:rPr kumimoji="1" lang="ko-KR" altLang="en-US" sz="120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ea"/>
              </a:rPr>
              <a:t>조직</a:t>
            </a:r>
            <a:endParaRPr kumimoji="1" lang="en-US" altLang="ko-KR" sz="1200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ea"/>
            </a:endParaRPr>
          </a:p>
          <a:p>
            <a:pPr marL="82550" marR="0" lvl="0" indent="-82550" algn="ctr" defTabSz="914400" eaLnBrk="1" fontAlgn="auto" latinLnBrk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20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ea"/>
              </a:rPr>
              <a:t>진단</a:t>
            </a:r>
          </a:p>
        </p:txBody>
      </p:sp>
      <p:cxnSp>
        <p:nvCxnSpPr>
          <p:cNvPr id="10" name="직선 화살표 연결선 9"/>
          <p:cNvCxnSpPr>
            <a:stCxn id="9" idx="3"/>
            <a:endCxn id="16" idx="1"/>
          </p:cNvCxnSpPr>
          <p:nvPr/>
        </p:nvCxnSpPr>
        <p:spPr>
          <a:xfrm>
            <a:off x="3397168" y="4243594"/>
            <a:ext cx="622468" cy="1588"/>
          </a:xfrm>
          <a:prstGeom prst="straightConnector1">
            <a:avLst/>
          </a:prstGeom>
          <a:noFill/>
          <a:ln w="6350" cap="flat" cmpd="sng" algn="ctr">
            <a:solidFill>
              <a:srgbClr val="000000"/>
            </a:solidFill>
            <a:prstDash val="solid"/>
            <a:headEnd type="none" w="med" len="med"/>
            <a:tailEnd type="triangle" w="med" len="med"/>
          </a:ln>
          <a:effectLst/>
        </p:spPr>
      </p:cxnSp>
      <p:cxnSp>
        <p:nvCxnSpPr>
          <p:cNvPr id="11" name="꺾인 연결선 10"/>
          <p:cNvCxnSpPr>
            <a:stCxn id="8" idx="3"/>
            <a:endCxn id="9" idx="1"/>
          </p:cNvCxnSpPr>
          <p:nvPr/>
        </p:nvCxnSpPr>
        <p:spPr>
          <a:xfrm flipV="1">
            <a:off x="1653037" y="4243594"/>
            <a:ext cx="551625" cy="318211"/>
          </a:xfrm>
          <a:prstGeom prst="bentConnector3">
            <a:avLst>
              <a:gd name="adj1" fmla="val 50000"/>
            </a:avLst>
          </a:prstGeom>
          <a:noFill/>
          <a:ln w="6350" cap="flat" cmpd="sng" algn="ctr">
            <a:solidFill>
              <a:srgbClr val="000000"/>
            </a:solidFill>
            <a:prstDash val="solid"/>
            <a:headEnd type="none" w="med" len="med"/>
            <a:tailEnd type="triangle" w="med" len="med"/>
          </a:ln>
          <a:effectLst/>
        </p:spPr>
      </p:cxnSp>
      <p:sp>
        <p:nvSpPr>
          <p:cNvPr id="12" name="TextBox 11"/>
          <p:cNvSpPr txBox="1"/>
          <p:nvPr/>
        </p:nvSpPr>
        <p:spPr>
          <a:xfrm>
            <a:off x="440117" y="3148430"/>
            <a:ext cx="1249056" cy="67710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90488" indent="-90488" eaLnBrk="1" latinLnBrk="0">
              <a:lnSpc>
                <a:spcPct val="110000"/>
              </a:lnSpc>
              <a:spcBef>
                <a:spcPts val="300"/>
              </a:spcBef>
              <a:buFont typeface="Wingdings" pitchFamily="2" charset="2"/>
              <a:buChar char="§"/>
            </a:pPr>
            <a:r>
              <a:rPr kumimoji="1" lang="ko-KR" altLang="en-US" sz="1000" dirty="0" smtClean="0">
                <a:latin typeface="+mn-ea"/>
              </a:rPr>
              <a:t>외부 환경분석</a:t>
            </a:r>
            <a:endParaRPr kumimoji="1" lang="en-US" altLang="ko-KR" sz="1000" dirty="0" smtClean="0">
              <a:latin typeface="+mn-ea"/>
            </a:endParaRPr>
          </a:p>
          <a:p>
            <a:pPr marL="90488" indent="-90488" eaLnBrk="1" latinLnBrk="0">
              <a:lnSpc>
                <a:spcPct val="110000"/>
              </a:lnSpc>
              <a:spcBef>
                <a:spcPts val="300"/>
              </a:spcBef>
              <a:buFont typeface="Wingdings" pitchFamily="2" charset="2"/>
              <a:buChar char="§"/>
            </a:pPr>
            <a:r>
              <a:rPr kumimoji="1" lang="ko-KR" altLang="en-US" sz="1000" dirty="0" smtClean="0">
                <a:solidFill>
                  <a:srgbClr val="000000"/>
                </a:solidFill>
                <a:latin typeface="+mn-ea"/>
              </a:rPr>
              <a:t>내부 환경분석</a:t>
            </a:r>
            <a:endParaRPr kumimoji="1" lang="en-US" altLang="ko-KR" sz="1000" dirty="0" smtClean="0">
              <a:solidFill>
                <a:srgbClr val="000000"/>
              </a:solidFill>
              <a:latin typeface="+mn-ea"/>
            </a:endParaRPr>
          </a:p>
          <a:p>
            <a:pPr marL="90488" indent="-90488" eaLnBrk="1" latinLnBrk="0">
              <a:lnSpc>
                <a:spcPct val="110000"/>
              </a:lnSpc>
              <a:spcBef>
                <a:spcPts val="300"/>
              </a:spcBef>
              <a:buFont typeface="Wingdings" pitchFamily="2" charset="2"/>
              <a:buChar char="§"/>
            </a:pPr>
            <a:r>
              <a:rPr kumimoji="1" lang="ko-KR" altLang="en-US" sz="1000" dirty="0" smtClean="0">
                <a:latin typeface="+mn-ea"/>
              </a:rPr>
              <a:t>벤치 </a:t>
            </a:r>
            <a:r>
              <a:rPr kumimoji="1" lang="ko-KR" altLang="en-US" sz="1000" dirty="0" err="1" smtClean="0">
                <a:latin typeface="+mn-ea"/>
              </a:rPr>
              <a:t>마킹</a:t>
            </a:r>
            <a:endParaRPr kumimoji="1" lang="ko-KR" altLang="en-US" sz="1000" dirty="0" smtClean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40117" y="4792104"/>
            <a:ext cx="1333187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90488" indent="-90488" eaLnBrk="1" latinLnBrk="0">
              <a:lnSpc>
                <a:spcPct val="110000"/>
              </a:lnSpc>
              <a:spcBef>
                <a:spcPts val="300"/>
              </a:spcBef>
              <a:buFont typeface="Wingdings" pitchFamily="2" charset="2"/>
              <a:buChar char="§"/>
            </a:pPr>
            <a:r>
              <a:rPr kumimoji="1" lang="ko-KR" altLang="en-US" sz="1000" dirty="0" smtClean="0">
                <a:latin typeface="+mn-ea"/>
              </a:rPr>
              <a:t>기회</a:t>
            </a:r>
            <a:r>
              <a:rPr kumimoji="1" lang="en-US" altLang="ko-KR" sz="1000" dirty="0" smtClean="0">
                <a:latin typeface="+mn-ea"/>
              </a:rPr>
              <a:t>/</a:t>
            </a:r>
            <a:r>
              <a:rPr kumimoji="1" lang="ko-KR" altLang="en-US" sz="1000" dirty="0" smtClean="0">
                <a:latin typeface="+mn-ea"/>
              </a:rPr>
              <a:t>위협 요인 </a:t>
            </a:r>
            <a:r>
              <a:rPr kumimoji="1" lang="ko-KR" altLang="en-US" sz="1000" dirty="0">
                <a:latin typeface="+mn-ea"/>
              </a:rPr>
              <a:t>및 </a:t>
            </a:r>
            <a:r>
              <a:rPr kumimoji="1" lang="ko-KR" altLang="en-US" sz="1000" dirty="0" err="1" smtClean="0">
                <a:latin typeface="+mn-ea"/>
              </a:rPr>
              <a:t>강약점</a:t>
            </a:r>
            <a:r>
              <a:rPr kumimoji="1" lang="ko-KR" altLang="en-US" sz="1000" dirty="0" smtClean="0">
                <a:latin typeface="+mn-ea"/>
              </a:rPr>
              <a:t> 파악</a:t>
            </a:r>
            <a:endParaRPr kumimoji="1" lang="en-US" altLang="ko-KR" sz="1000" dirty="0" smtClean="0">
              <a:latin typeface="+mn-ea"/>
            </a:endParaRPr>
          </a:p>
          <a:p>
            <a:pPr marL="90488" indent="-90488" eaLnBrk="1" latinLnBrk="0">
              <a:lnSpc>
                <a:spcPct val="110000"/>
              </a:lnSpc>
              <a:spcBef>
                <a:spcPts val="300"/>
              </a:spcBef>
              <a:buFont typeface="Wingdings" pitchFamily="2" charset="2"/>
              <a:buChar char="§"/>
            </a:pPr>
            <a:r>
              <a:rPr kumimoji="1" lang="en-US" altLang="ko-KR" sz="1000" dirty="0" smtClean="0">
                <a:latin typeface="+mn-ea"/>
              </a:rPr>
              <a:t>SWOT </a:t>
            </a:r>
            <a:r>
              <a:rPr kumimoji="1" lang="ko-KR" altLang="en-US" sz="1000" dirty="0" smtClean="0">
                <a:latin typeface="+mn-ea"/>
              </a:rPr>
              <a:t>분석</a:t>
            </a:r>
            <a:endParaRPr kumimoji="1" lang="ko-KR" altLang="en-US" sz="1000" dirty="0">
              <a:latin typeface="+mn-ea"/>
            </a:endParaRPr>
          </a:p>
          <a:p>
            <a:pPr marL="90488" indent="-90488" eaLnBrk="1" latinLnBrk="0">
              <a:lnSpc>
                <a:spcPct val="110000"/>
              </a:lnSpc>
              <a:spcBef>
                <a:spcPts val="300"/>
              </a:spcBef>
              <a:buFont typeface="Wingdings" pitchFamily="2" charset="2"/>
              <a:buChar char="§"/>
            </a:pPr>
            <a:r>
              <a:rPr kumimoji="1" lang="ko-KR" altLang="en-US" sz="1000" dirty="0" smtClean="0">
                <a:latin typeface="+mn-ea"/>
              </a:rPr>
              <a:t>전략적 방향성 도출</a:t>
            </a:r>
            <a:endParaRPr kumimoji="1" lang="ko-KR" altLang="en-US" sz="1000" dirty="0">
              <a:latin typeface="+mn-ea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300354" y="4431122"/>
            <a:ext cx="1698278" cy="8463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90488" indent="-90488" eaLnBrk="1" latinLnBrk="0">
              <a:lnSpc>
                <a:spcPct val="110000"/>
              </a:lnSpc>
              <a:spcBef>
                <a:spcPts val="300"/>
              </a:spcBef>
              <a:buFont typeface="Wingdings" pitchFamily="2" charset="2"/>
              <a:buChar char="§"/>
            </a:pPr>
            <a:r>
              <a:rPr kumimoji="1" lang="ko-KR" altLang="en-US" sz="1000" dirty="0" smtClean="0">
                <a:latin typeface="+mn-ea"/>
              </a:rPr>
              <a:t>기능</a:t>
            </a:r>
            <a:r>
              <a:rPr kumimoji="1" lang="en-US" altLang="ko-KR" sz="1000" dirty="0" smtClean="0">
                <a:latin typeface="+mn-ea"/>
              </a:rPr>
              <a:t>/</a:t>
            </a:r>
            <a:r>
              <a:rPr kumimoji="1" lang="ko-KR" altLang="en-US" sz="1000" dirty="0" smtClean="0">
                <a:latin typeface="+mn-ea"/>
              </a:rPr>
              <a:t>조직 체계분석</a:t>
            </a:r>
            <a:endParaRPr kumimoji="1" lang="en-US" altLang="ko-KR" sz="1000" dirty="0" smtClean="0">
              <a:latin typeface="+mn-ea"/>
            </a:endParaRPr>
          </a:p>
          <a:p>
            <a:pPr marL="90488" indent="-90488" eaLnBrk="1" latinLnBrk="0">
              <a:lnSpc>
                <a:spcPct val="110000"/>
              </a:lnSpc>
              <a:spcBef>
                <a:spcPts val="300"/>
              </a:spcBef>
              <a:buFont typeface="Wingdings" pitchFamily="2" charset="2"/>
              <a:buChar char="§"/>
            </a:pPr>
            <a:r>
              <a:rPr kumimoji="1" lang="ko-KR" altLang="en-US" sz="1000" dirty="0" smtClean="0">
                <a:latin typeface="+mn-ea"/>
              </a:rPr>
              <a:t>기능</a:t>
            </a:r>
            <a:r>
              <a:rPr kumimoji="1" lang="en-US" altLang="ko-KR" sz="1000" dirty="0" smtClean="0">
                <a:latin typeface="+mn-ea"/>
              </a:rPr>
              <a:t>/</a:t>
            </a:r>
            <a:r>
              <a:rPr kumimoji="1" lang="ko-KR" altLang="en-US" sz="1000" dirty="0" smtClean="0">
                <a:latin typeface="+mn-ea"/>
              </a:rPr>
              <a:t>조직효율성 평가</a:t>
            </a:r>
            <a:endParaRPr kumimoji="1" lang="en-US" altLang="ko-KR" sz="1000" dirty="0" smtClean="0">
              <a:latin typeface="+mn-ea"/>
            </a:endParaRPr>
          </a:p>
          <a:p>
            <a:pPr marL="90488" indent="-90488" latinLnBrk="0">
              <a:lnSpc>
                <a:spcPct val="110000"/>
              </a:lnSpc>
              <a:spcBef>
                <a:spcPts val="300"/>
              </a:spcBef>
              <a:buFont typeface="Wingdings" pitchFamily="2" charset="2"/>
              <a:buChar char="§"/>
            </a:pPr>
            <a:r>
              <a:rPr kumimoji="1" lang="ko-KR" altLang="en-US" sz="1000" dirty="0" smtClean="0">
                <a:latin typeface="+mn-ea"/>
              </a:rPr>
              <a:t>기능</a:t>
            </a:r>
            <a:r>
              <a:rPr kumimoji="1" lang="en-US" altLang="ko-KR" sz="1000" dirty="0" smtClean="0">
                <a:latin typeface="+mn-ea"/>
              </a:rPr>
              <a:t>/</a:t>
            </a:r>
            <a:r>
              <a:rPr kumimoji="1" lang="ko-KR" altLang="en-US" sz="1000" dirty="0" smtClean="0">
                <a:latin typeface="+mn-ea"/>
              </a:rPr>
              <a:t>조직 </a:t>
            </a:r>
            <a:r>
              <a:rPr kumimoji="1" lang="ko-KR" altLang="en-US" sz="1000" dirty="0">
                <a:latin typeface="+mn-ea"/>
              </a:rPr>
              <a:t>재설계 기준 </a:t>
            </a:r>
            <a:r>
              <a:rPr kumimoji="1" lang="ko-KR" altLang="en-US" sz="1000" dirty="0" smtClean="0">
                <a:latin typeface="+mn-ea"/>
              </a:rPr>
              <a:t>설정</a:t>
            </a:r>
            <a:endParaRPr kumimoji="1" lang="ko-KR" altLang="en-US" sz="1000" dirty="0">
              <a:latin typeface="+mn-ea"/>
            </a:endParaRPr>
          </a:p>
        </p:txBody>
      </p:sp>
      <p:sp>
        <p:nvSpPr>
          <p:cNvPr id="15" name="오각형 14"/>
          <p:cNvSpPr/>
          <p:nvPr/>
        </p:nvSpPr>
        <p:spPr>
          <a:xfrm>
            <a:off x="2204663" y="5273516"/>
            <a:ext cx="1192506" cy="432000"/>
          </a:xfrm>
          <a:prstGeom prst="homePlate">
            <a:avLst>
              <a:gd name="adj" fmla="val 30606"/>
            </a:avLst>
          </a:prstGeom>
          <a:solidFill>
            <a:schemeClr val="accent6">
              <a:lumMod val="40000"/>
              <a:lumOff val="60000"/>
            </a:schemeClr>
          </a:solidFill>
          <a:ln w="9525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marL="82550" indent="-82550" algn="ctr" fontAlgn="auto" latinLnBrk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</a:pPr>
            <a:r>
              <a:rPr kumimoji="1" lang="ko-KR" altLang="en-US" sz="1200" kern="0" spc="-50" dirty="0">
                <a:latin typeface="+mn-ea"/>
              </a:rPr>
              <a:t>인력진단</a:t>
            </a:r>
          </a:p>
        </p:txBody>
      </p:sp>
      <p:sp>
        <p:nvSpPr>
          <p:cNvPr id="16" name="오각형 15"/>
          <p:cNvSpPr/>
          <p:nvPr/>
        </p:nvSpPr>
        <p:spPr>
          <a:xfrm>
            <a:off x="4019636" y="4027594"/>
            <a:ext cx="1192506" cy="432000"/>
          </a:xfrm>
          <a:prstGeom prst="homePlate">
            <a:avLst>
              <a:gd name="adj" fmla="val 30606"/>
            </a:avLst>
          </a:prstGeom>
          <a:solidFill>
            <a:srgbClr val="FFC000"/>
          </a:solidFill>
          <a:ln w="9525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marL="82550" lvl="0" indent="-82550" algn="ctr" fontAlgn="auto" latinLnBrk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kumimoji="1" lang="ko-KR" altLang="en-US" sz="1200" kern="0" dirty="0" smtClean="0">
                <a:latin typeface="+mn-ea"/>
              </a:rPr>
              <a:t>기능</a:t>
            </a:r>
            <a:r>
              <a:rPr kumimoji="1" lang="en-US" altLang="ko-KR" sz="1200" kern="0" dirty="0" smtClean="0">
                <a:latin typeface="+mn-ea"/>
              </a:rPr>
              <a:t>/</a:t>
            </a:r>
            <a:r>
              <a:rPr lang="ko-KR" altLang="en-US" sz="1200" kern="0" dirty="0" smtClean="0">
                <a:latin typeface="+mn-ea"/>
              </a:rPr>
              <a:t>조직</a:t>
            </a:r>
            <a:endParaRPr lang="en-US" altLang="ko-KR" sz="1200" kern="0" dirty="0" smtClean="0">
              <a:latin typeface="+mn-ea"/>
            </a:endParaRPr>
          </a:p>
          <a:p>
            <a:pPr marL="82550" lvl="0" indent="-82550" algn="ctr" fontAlgn="auto" latinLnBrk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kumimoji="1" lang="ko-KR" altLang="en-US" sz="1200" kern="0" dirty="0" smtClean="0">
                <a:latin typeface="+mn-ea"/>
              </a:rPr>
              <a:t>재설정</a:t>
            </a:r>
            <a:endParaRPr kumimoji="1" lang="ko-KR" altLang="en-US" sz="1200" kern="0" dirty="0">
              <a:latin typeface="+mn-ea"/>
            </a:endParaRPr>
          </a:p>
        </p:txBody>
      </p:sp>
      <p:sp>
        <p:nvSpPr>
          <p:cNvPr id="17" name="오각형 16"/>
          <p:cNvSpPr/>
          <p:nvPr/>
        </p:nvSpPr>
        <p:spPr>
          <a:xfrm>
            <a:off x="4019636" y="5273516"/>
            <a:ext cx="1192506" cy="432000"/>
          </a:xfrm>
          <a:prstGeom prst="homePlate">
            <a:avLst>
              <a:gd name="adj" fmla="val 30606"/>
            </a:avLst>
          </a:prstGeom>
          <a:solidFill>
            <a:schemeClr val="accent6">
              <a:lumMod val="40000"/>
              <a:lumOff val="60000"/>
            </a:schemeClr>
          </a:solidFill>
          <a:ln w="9525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marL="82550" indent="-82550" algn="ctr" fontAlgn="auto" latinLnBrk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</a:pPr>
            <a:r>
              <a:rPr kumimoji="1" lang="ko-KR" altLang="en-US" sz="1200" kern="0" spc="-50" dirty="0">
                <a:latin typeface="+mn-ea"/>
              </a:rPr>
              <a:t>소요인력 산정</a:t>
            </a:r>
          </a:p>
        </p:txBody>
      </p:sp>
      <p:sp>
        <p:nvSpPr>
          <p:cNvPr id="18" name="오각형 17"/>
          <p:cNvSpPr/>
          <p:nvPr/>
        </p:nvSpPr>
        <p:spPr>
          <a:xfrm>
            <a:off x="7637027" y="2719655"/>
            <a:ext cx="1217830" cy="432000"/>
          </a:xfrm>
          <a:prstGeom prst="homePlate">
            <a:avLst>
              <a:gd name="adj" fmla="val 30606"/>
            </a:avLst>
          </a:prstGeom>
          <a:solidFill>
            <a:schemeClr val="accent1">
              <a:lumMod val="40000"/>
              <a:lumOff val="60000"/>
            </a:schemeClr>
          </a:solidFill>
          <a:ln w="9525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marL="82550" indent="-82550" algn="ctr" fontAlgn="auto" latinLnBrk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</a:pPr>
            <a:r>
              <a:rPr kumimoji="1" lang="ko-KR" altLang="en-US" sz="1200" kern="0" dirty="0" smtClean="0">
                <a:latin typeface="+mn-ea"/>
              </a:rPr>
              <a:t>구성원</a:t>
            </a:r>
            <a:r>
              <a:rPr kumimoji="1" lang="en-US" altLang="ko-KR" sz="1200" kern="0" dirty="0" smtClean="0">
                <a:latin typeface="+mn-ea"/>
              </a:rPr>
              <a:t/>
            </a:r>
            <a:br>
              <a:rPr kumimoji="1" lang="en-US" altLang="ko-KR" sz="1200" kern="0" dirty="0" smtClean="0">
                <a:latin typeface="+mn-ea"/>
              </a:rPr>
            </a:br>
            <a:r>
              <a:rPr kumimoji="1" lang="ko-KR" altLang="en-US" sz="1200" kern="0" dirty="0" smtClean="0">
                <a:latin typeface="+mn-ea"/>
              </a:rPr>
              <a:t>역량 </a:t>
            </a:r>
            <a:r>
              <a:rPr kumimoji="1" lang="ko-KR" altLang="en-US" sz="1200" kern="0" dirty="0">
                <a:latin typeface="+mn-ea"/>
              </a:rPr>
              <a:t>강화</a:t>
            </a:r>
          </a:p>
        </p:txBody>
      </p:sp>
      <p:cxnSp>
        <p:nvCxnSpPr>
          <p:cNvPr id="19" name="직선 화살표 연결선 18"/>
          <p:cNvCxnSpPr/>
          <p:nvPr/>
        </p:nvCxnSpPr>
        <p:spPr bwMode="auto">
          <a:xfrm>
            <a:off x="489356" y="3149030"/>
            <a:ext cx="0" cy="1188000"/>
          </a:xfrm>
          <a:prstGeom prst="straightConnector1">
            <a:avLst/>
          </a:prstGeom>
          <a:noFill/>
          <a:ln w="6350" cap="flat" cmpd="sng" algn="ctr">
            <a:solidFill>
              <a:srgbClr val="000000"/>
            </a:solidFill>
            <a:prstDash val="solid"/>
            <a:headEnd type="none" w="med" len="med"/>
            <a:tailEnd type="triangle" w="med" len="med"/>
          </a:ln>
          <a:effectLst/>
        </p:spPr>
      </p:cxnSp>
      <p:cxnSp>
        <p:nvCxnSpPr>
          <p:cNvPr id="20" name="직선 화살표 연결선 19"/>
          <p:cNvCxnSpPr/>
          <p:nvPr/>
        </p:nvCxnSpPr>
        <p:spPr bwMode="auto">
          <a:xfrm>
            <a:off x="2276073" y="4481512"/>
            <a:ext cx="0" cy="792000"/>
          </a:xfrm>
          <a:prstGeom prst="straightConnector1">
            <a:avLst/>
          </a:prstGeom>
          <a:noFill/>
          <a:ln w="6350" cap="flat" cmpd="sng" algn="ctr">
            <a:solidFill>
              <a:srgbClr val="000000"/>
            </a:solidFill>
            <a:prstDash val="solid"/>
            <a:headEnd type="triangle" w="med" len="med"/>
            <a:tailEnd type="triangle" w="med" len="med"/>
          </a:ln>
          <a:effectLst/>
        </p:spPr>
      </p:cxnSp>
      <p:cxnSp>
        <p:nvCxnSpPr>
          <p:cNvPr id="22" name="직선 화살표 연결선 21"/>
          <p:cNvCxnSpPr/>
          <p:nvPr/>
        </p:nvCxnSpPr>
        <p:spPr>
          <a:xfrm>
            <a:off x="3397168" y="5488263"/>
            <a:ext cx="632846" cy="0"/>
          </a:xfrm>
          <a:prstGeom prst="straightConnector1">
            <a:avLst/>
          </a:prstGeom>
          <a:noFill/>
          <a:ln w="6350" cap="flat" cmpd="sng" algn="ctr">
            <a:solidFill>
              <a:srgbClr val="000000"/>
            </a:solidFill>
            <a:prstDash val="solid"/>
            <a:headEnd type="none" w="med" len="med"/>
            <a:tailEnd type="triangle" w="med" len="med"/>
          </a:ln>
          <a:effectLst/>
        </p:spPr>
      </p:cxnSp>
      <p:cxnSp>
        <p:nvCxnSpPr>
          <p:cNvPr id="23" name="직선 화살표 연결선 22"/>
          <p:cNvCxnSpPr/>
          <p:nvPr/>
        </p:nvCxnSpPr>
        <p:spPr bwMode="auto">
          <a:xfrm>
            <a:off x="4079026" y="4481512"/>
            <a:ext cx="0" cy="792000"/>
          </a:xfrm>
          <a:prstGeom prst="straightConnector1">
            <a:avLst/>
          </a:prstGeom>
          <a:noFill/>
          <a:ln w="6350" cap="flat" cmpd="sng" algn="ctr">
            <a:solidFill>
              <a:srgbClr val="000000"/>
            </a:solidFill>
            <a:prstDash val="solid"/>
            <a:headEnd type="triangle" w="med" len="med"/>
            <a:tailEnd type="triangle" w="med" len="med"/>
          </a:ln>
          <a:effectLst/>
        </p:spPr>
      </p:cxnSp>
      <p:sp>
        <p:nvSpPr>
          <p:cNvPr id="25" name="오각형 24"/>
          <p:cNvSpPr/>
          <p:nvPr/>
        </p:nvSpPr>
        <p:spPr>
          <a:xfrm>
            <a:off x="5727677" y="3934758"/>
            <a:ext cx="1446172" cy="432000"/>
          </a:xfrm>
          <a:prstGeom prst="homePlate">
            <a:avLst>
              <a:gd name="adj" fmla="val 30606"/>
            </a:avLst>
          </a:prstGeom>
          <a:solidFill>
            <a:schemeClr val="accent1">
              <a:lumMod val="40000"/>
              <a:lumOff val="60000"/>
            </a:schemeClr>
          </a:solidFill>
          <a:ln w="9525" cap="flat" cmpd="sng" algn="ctr">
            <a:solidFill>
              <a:srgbClr val="000000"/>
            </a:solidFill>
            <a:prstDash val="solid"/>
          </a:ln>
          <a:effectLst/>
        </p:spPr>
        <p:txBody>
          <a:bodyPr wrap="none" rtlCol="0" anchor="ctr"/>
          <a:lstStyle/>
          <a:p>
            <a:pPr marL="82550" indent="-82550" algn="ctr" latinLnBrk="0">
              <a:lnSpc>
                <a:spcPct val="110000"/>
              </a:lnSpc>
            </a:pPr>
            <a:r>
              <a:rPr kumimoji="1" lang="ko-KR" altLang="en-US" sz="1200" kern="0" dirty="0" smtClean="0">
                <a:latin typeface="+mn-ea"/>
              </a:rPr>
              <a:t>비전 정합성</a:t>
            </a:r>
            <a:endParaRPr kumimoji="1" lang="en-US" altLang="ko-KR" sz="1200" kern="0" dirty="0" smtClean="0">
              <a:latin typeface="+mn-ea"/>
            </a:endParaRPr>
          </a:p>
          <a:p>
            <a:pPr marL="82550" indent="-82550" algn="ctr" latinLnBrk="0">
              <a:lnSpc>
                <a:spcPct val="110000"/>
              </a:lnSpc>
            </a:pPr>
            <a:r>
              <a:rPr kumimoji="1" lang="ko-KR" altLang="en-US" sz="1200" kern="0" dirty="0" smtClean="0">
                <a:latin typeface="+mn-ea"/>
              </a:rPr>
              <a:t>검증</a:t>
            </a:r>
            <a:endParaRPr kumimoji="1" lang="ko-KR" altLang="en-US" sz="1200" kern="0" dirty="0">
              <a:latin typeface="+mn-ea"/>
            </a:endParaRPr>
          </a:p>
        </p:txBody>
      </p:sp>
      <p:cxnSp>
        <p:nvCxnSpPr>
          <p:cNvPr id="26" name="꺾인 연결선 25"/>
          <p:cNvCxnSpPr>
            <a:stCxn id="16" idx="3"/>
            <a:endCxn id="25" idx="1"/>
          </p:cNvCxnSpPr>
          <p:nvPr/>
        </p:nvCxnSpPr>
        <p:spPr>
          <a:xfrm flipV="1">
            <a:off x="5212141" y="4150758"/>
            <a:ext cx="515536" cy="92836"/>
          </a:xfrm>
          <a:prstGeom prst="bentConnector3">
            <a:avLst>
              <a:gd name="adj1" fmla="val 50000"/>
            </a:avLst>
          </a:prstGeom>
          <a:noFill/>
          <a:ln w="6350" cap="flat" cmpd="sng" algn="ctr">
            <a:solidFill>
              <a:srgbClr val="000000"/>
            </a:solidFill>
            <a:prstDash val="solid"/>
            <a:headEnd type="none" w="med" len="med"/>
            <a:tailEnd type="triangle" w="med" len="med"/>
          </a:ln>
          <a:effectLst/>
        </p:spPr>
      </p:cxnSp>
      <p:cxnSp>
        <p:nvCxnSpPr>
          <p:cNvPr id="27" name="꺾인 연결선 26"/>
          <p:cNvCxnSpPr>
            <a:stCxn id="17" idx="3"/>
            <a:endCxn id="25" idx="1"/>
          </p:cNvCxnSpPr>
          <p:nvPr/>
        </p:nvCxnSpPr>
        <p:spPr>
          <a:xfrm flipV="1">
            <a:off x="5212141" y="4150758"/>
            <a:ext cx="515536" cy="1338758"/>
          </a:xfrm>
          <a:prstGeom prst="bentConnector3">
            <a:avLst>
              <a:gd name="adj1" fmla="val 50000"/>
            </a:avLst>
          </a:prstGeom>
          <a:noFill/>
          <a:ln w="6350" cap="flat" cmpd="sng" algn="ctr">
            <a:solidFill>
              <a:srgbClr val="000000"/>
            </a:solidFill>
            <a:prstDash val="solid"/>
            <a:headEnd type="none" w="med" len="med"/>
            <a:tailEnd type="triangle" w="med" len="med"/>
          </a:ln>
          <a:effectLst/>
        </p:spPr>
      </p:cxnSp>
      <p:cxnSp>
        <p:nvCxnSpPr>
          <p:cNvPr id="28" name="꺾인 연결선 27"/>
          <p:cNvCxnSpPr>
            <a:stCxn id="25" idx="3"/>
            <a:endCxn id="18" idx="1"/>
          </p:cNvCxnSpPr>
          <p:nvPr/>
        </p:nvCxnSpPr>
        <p:spPr>
          <a:xfrm flipV="1">
            <a:off x="7173849" y="2935655"/>
            <a:ext cx="463178" cy="1215103"/>
          </a:xfrm>
          <a:prstGeom prst="bentConnector3">
            <a:avLst>
              <a:gd name="adj1" fmla="val 50000"/>
            </a:avLst>
          </a:prstGeom>
          <a:noFill/>
          <a:ln w="6350" cap="flat" cmpd="sng" algn="ctr">
            <a:solidFill>
              <a:srgbClr val="000000"/>
            </a:solidFill>
            <a:prstDash val="solid"/>
            <a:headEnd type="none" w="med" len="med"/>
            <a:tailEnd type="triangle" w="med" len="med"/>
          </a:ln>
          <a:effectLst/>
        </p:spPr>
      </p:cxnSp>
      <p:cxnSp>
        <p:nvCxnSpPr>
          <p:cNvPr id="29" name="직선 연결선 28"/>
          <p:cNvCxnSpPr/>
          <p:nvPr/>
        </p:nvCxnSpPr>
        <p:spPr>
          <a:xfrm>
            <a:off x="380968" y="1961217"/>
            <a:ext cx="0" cy="746856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ysDash"/>
          </a:ln>
          <a:effectLst/>
        </p:spPr>
      </p:cxnSp>
      <p:cxnSp>
        <p:nvCxnSpPr>
          <p:cNvPr id="30" name="직선 연결선 29"/>
          <p:cNvCxnSpPr/>
          <p:nvPr/>
        </p:nvCxnSpPr>
        <p:spPr>
          <a:xfrm>
            <a:off x="9256080" y="1961217"/>
            <a:ext cx="0" cy="746856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ysDash"/>
          </a:ln>
          <a:effectLst/>
        </p:spPr>
      </p:cxnSp>
      <p:cxnSp>
        <p:nvCxnSpPr>
          <p:cNvPr id="31" name="직선 연결선 30"/>
          <p:cNvCxnSpPr/>
          <p:nvPr/>
        </p:nvCxnSpPr>
        <p:spPr>
          <a:xfrm>
            <a:off x="3936160" y="1961217"/>
            <a:ext cx="0" cy="746856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ysDash"/>
          </a:ln>
          <a:effectLst/>
        </p:spPr>
      </p:cxnSp>
      <p:cxnSp>
        <p:nvCxnSpPr>
          <p:cNvPr id="32" name="직선 연결선 31"/>
          <p:cNvCxnSpPr/>
          <p:nvPr/>
        </p:nvCxnSpPr>
        <p:spPr>
          <a:xfrm>
            <a:off x="7040605" y="1961217"/>
            <a:ext cx="0" cy="746856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ysDash"/>
          </a:ln>
          <a:effectLst/>
        </p:spPr>
      </p:cxnSp>
      <p:cxnSp>
        <p:nvCxnSpPr>
          <p:cNvPr id="33" name="직선 화살표 연결선 32"/>
          <p:cNvCxnSpPr/>
          <p:nvPr/>
        </p:nvCxnSpPr>
        <p:spPr>
          <a:xfrm>
            <a:off x="414233" y="2200920"/>
            <a:ext cx="3511243" cy="0"/>
          </a:xfrm>
          <a:prstGeom prst="straightConnector1">
            <a:avLst/>
          </a:prstGeom>
          <a:noFill/>
          <a:ln w="9525" cap="flat" cmpd="sng" algn="ctr">
            <a:solidFill>
              <a:srgbClr val="000000"/>
            </a:solidFill>
            <a:prstDash val="solid"/>
            <a:tailEnd type="arrow"/>
          </a:ln>
          <a:effectLst/>
        </p:spPr>
      </p:cxnSp>
      <p:cxnSp>
        <p:nvCxnSpPr>
          <p:cNvPr id="34" name="직선 화살표 연결선 33"/>
          <p:cNvCxnSpPr/>
          <p:nvPr/>
        </p:nvCxnSpPr>
        <p:spPr>
          <a:xfrm>
            <a:off x="7134744" y="2200920"/>
            <a:ext cx="2111781" cy="0"/>
          </a:xfrm>
          <a:prstGeom prst="straightConnector1">
            <a:avLst/>
          </a:prstGeom>
          <a:noFill/>
          <a:ln w="9525" cap="flat" cmpd="sng" algn="ctr">
            <a:solidFill>
              <a:srgbClr val="000000"/>
            </a:solidFill>
            <a:prstDash val="solid"/>
            <a:tailEnd type="arrow"/>
          </a:ln>
          <a:effectLst/>
        </p:spPr>
      </p:cxnSp>
      <p:cxnSp>
        <p:nvCxnSpPr>
          <p:cNvPr id="35" name="직선 화살표 연결선 34"/>
          <p:cNvCxnSpPr/>
          <p:nvPr/>
        </p:nvCxnSpPr>
        <p:spPr>
          <a:xfrm>
            <a:off x="3971721" y="2200920"/>
            <a:ext cx="3041324" cy="0"/>
          </a:xfrm>
          <a:prstGeom prst="straightConnector1">
            <a:avLst/>
          </a:prstGeom>
          <a:noFill/>
          <a:ln w="9525" cap="flat" cmpd="sng" algn="ctr">
            <a:solidFill>
              <a:srgbClr val="000000"/>
            </a:solidFill>
            <a:prstDash val="solid"/>
            <a:tailEnd type="arrow"/>
          </a:ln>
          <a:effectLst/>
        </p:spPr>
      </p:cxnSp>
      <p:sp>
        <p:nvSpPr>
          <p:cNvPr id="36" name="TextBox 35"/>
          <p:cNvSpPr txBox="1"/>
          <p:nvPr/>
        </p:nvSpPr>
        <p:spPr>
          <a:xfrm>
            <a:off x="837854" y="1714488"/>
            <a:ext cx="2664001" cy="4985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90488" indent="-90488" algn="ctr" eaLnBrk="1" latinLnBrk="0">
              <a:lnSpc>
                <a:spcPct val="110000"/>
              </a:lnSpc>
              <a:spcBef>
                <a:spcPts val="600"/>
              </a:spcBef>
            </a:pPr>
            <a:r>
              <a:rPr kumimoji="1" lang="ko-KR" altLang="en-US" sz="1200" i="1" dirty="0">
                <a:solidFill>
                  <a:schemeClr val="tx1"/>
                </a:solidFill>
                <a:latin typeface="+mn-ea"/>
              </a:rPr>
              <a:t>환경변화 분석 및 행정 실태 조사  및 현 내부 자원 현황 </a:t>
            </a:r>
            <a:r>
              <a:rPr kumimoji="1" lang="ko-KR" altLang="en-US" sz="1200" i="1" dirty="0" smtClean="0">
                <a:solidFill>
                  <a:schemeClr val="tx1"/>
                </a:solidFill>
                <a:latin typeface="+mn-ea"/>
              </a:rPr>
              <a:t>파악</a:t>
            </a:r>
            <a:endParaRPr kumimoji="1" lang="ko-KR" altLang="en-US" sz="1200" i="1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4160382" y="1714488"/>
            <a:ext cx="2664001" cy="4985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ko-KR"/>
            </a:defPPr>
            <a:lvl1pPr marL="90488" indent="-90488" algn="ctr" eaLnBrk="1" hangingPunct="1">
              <a:lnSpc>
                <a:spcPct val="110000"/>
              </a:lnSpc>
              <a:spcBef>
                <a:spcPts val="600"/>
              </a:spcBef>
              <a:defRPr kumimoji="1" sz="1200" i="1">
                <a:solidFill>
                  <a:srgbClr val="CC3300"/>
                </a:solidFill>
                <a:ea typeface="맑은 고딕" pitchFamily="50" charset="-127"/>
              </a:defRPr>
            </a:lvl1pPr>
          </a:lstStyle>
          <a:p>
            <a:pPr latinLnBrk="0"/>
            <a:r>
              <a:rPr lang="ko-KR" altLang="en-US" dirty="0" smtClean="0">
                <a:solidFill>
                  <a:schemeClr val="tx1"/>
                </a:solidFill>
                <a:latin typeface="+mn-ea"/>
                <a:ea typeface="+mn-ea"/>
              </a:rPr>
              <a:t>공주시의 </a:t>
            </a:r>
            <a:r>
              <a:rPr lang="ko-KR" altLang="en-US" dirty="0">
                <a:solidFill>
                  <a:schemeClr val="tx1"/>
                </a:solidFill>
                <a:latin typeface="+mn-ea"/>
                <a:ea typeface="+mn-ea"/>
              </a:rPr>
              <a:t>비전 및 국정과제 달성을 위한 조직구조 재설계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6792167" y="1714488"/>
            <a:ext cx="2727753" cy="4985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ko-KR"/>
            </a:defPPr>
            <a:lvl1pPr marL="90488" indent="-90488" algn="ctr" eaLnBrk="1" hangingPunct="1">
              <a:lnSpc>
                <a:spcPct val="110000"/>
              </a:lnSpc>
              <a:spcBef>
                <a:spcPts val="600"/>
              </a:spcBef>
              <a:defRPr kumimoji="1" sz="1200" i="1">
                <a:solidFill>
                  <a:srgbClr val="CC3300"/>
                </a:solidFill>
                <a:ea typeface="맑은 고딕" pitchFamily="50" charset="-127"/>
              </a:defRPr>
            </a:lvl1pPr>
          </a:lstStyle>
          <a:p>
            <a:pPr latinLnBrk="0"/>
            <a:r>
              <a:rPr lang="ko-KR" altLang="en-US" dirty="0" smtClean="0">
                <a:solidFill>
                  <a:schemeClr val="tx1"/>
                </a:solidFill>
                <a:latin typeface="+mn-ea"/>
                <a:ea typeface="+mn-ea"/>
              </a:rPr>
              <a:t>공주시의 지속가능 발전을</a:t>
            </a:r>
            <a:r>
              <a:rPr lang="en-US" altLang="ko-KR" dirty="0" smtClean="0">
                <a:solidFill>
                  <a:schemeClr val="tx1"/>
                </a:solidFill>
                <a:latin typeface="+mn-ea"/>
                <a:ea typeface="+mn-ea"/>
              </a:rPr>
              <a:t> </a:t>
            </a:r>
            <a:r>
              <a:rPr lang="ko-KR" altLang="en-US" dirty="0" smtClean="0">
                <a:solidFill>
                  <a:schemeClr val="tx1"/>
                </a:solidFill>
                <a:latin typeface="+mn-ea"/>
                <a:ea typeface="+mn-ea"/>
              </a:rPr>
              <a:t>위한 </a:t>
            </a:r>
            <a:r>
              <a:rPr lang="ko-KR" altLang="en-US" dirty="0">
                <a:solidFill>
                  <a:schemeClr val="tx1"/>
                </a:solidFill>
                <a:latin typeface="+mn-ea"/>
                <a:ea typeface="+mn-ea"/>
              </a:rPr>
              <a:t>인프라 확충방안</a:t>
            </a:r>
          </a:p>
        </p:txBody>
      </p:sp>
      <p:sp>
        <p:nvSpPr>
          <p:cNvPr id="39" name="직사각형 38"/>
          <p:cNvSpPr/>
          <p:nvPr/>
        </p:nvSpPr>
        <p:spPr bwMode="auto">
          <a:xfrm>
            <a:off x="1821972" y="3904494"/>
            <a:ext cx="3729601" cy="2530684"/>
          </a:xfrm>
          <a:prstGeom prst="rect">
            <a:avLst/>
          </a:prstGeom>
          <a:noFill/>
          <a:ln w="28575" cap="flat" cmpd="sng" algn="ctr">
            <a:solidFill>
              <a:srgbClr val="336699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</a:pPr>
            <a:endParaRPr kumimoji="0" lang="ko-KR" altLang="en-US" sz="110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+mn-ea"/>
            </a:endParaRPr>
          </a:p>
        </p:txBody>
      </p:sp>
      <p:sp>
        <p:nvSpPr>
          <p:cNvPr id="40" name="직사각형 39"/>
          <p:cNvSpPr/>
          <p:nvPr/>
        </p:nvSpPr>
        <p:spPr bwMode="auto">
          <a:xfrm>
            <a:off x="1861104" y="3886061"/>
            <a:ext cx="69" cy="186205"/>
          </a:xfrm>
          <a:prstGeom prst="rect">
            <a:avLst/>
          </a:prstGeom>
          <a:noFill/>
          <a:ln w="12700" cap="flat" cmpd="sng" algn="ctr">
            <a:solidFill>
              <a:srgbClr val="336699"/>
            </a:solidFill>
            <a:prstDash val="lgDash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1" fontAlgn="base" latinLnBrk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</a:pPr>
            <a:endParaRPr kumimoji="0" lang="ko-KR" altLang="en-US" sz="110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+mn-ea"/>
            </a:endParaRPr>
          </a:p>
        </p:txBody>
      </p:sp>
      <p:sp>
        <p:nvSpPr>
          <p:cNvPr id="41" name="직사각형 40"/>
          <p:cNvSpPr/>
          <p:nvPr/>
        </p:nvSpPr>
        <p:spPr bwMode="auto">
          <a:xfrm>
            <a:off x="1821972" y="2844340"/>
            <a:ext cx="5462748" cy="971157"/>
          </a:xfrm>
          <a:prstGeom prst="rect">
            <a:avLst/>
          </a:prstGeom>
          <a:noFill/>
          <a:ln w="28575" cap="flat" cmpd="sng" algn="ctr">
            <a:solidFill>
              <a:srgbClr val="C0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1" fontAlgn="base" latinLnBrk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</a:pPr>
            <a:endParaRPr kumimoji="0" lang="ko-KR" altLang="en-US" sz="110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+mn-ea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540911" y="5515859"/>
            <a:ext cx="1141715" cy="3293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eaLnBrk="1" latinLnBrk="0">
              <a:lnSpc>
                <a:spcPct val="110000"/>
              </a:lnSpc>
              <a:spcBef>
                <a:spcPts val="300"/>
              </a:spcBef>
            </a:pPr>
            <a:r>
              <a:rPr kumimoji="1" lang="en-US" altLang="ko-KR" sz="1400" i="1" dirty="0" smtClean="0">
                <a:solidFill>
                  <a:srgbClr val="0070C0"/>
                </a:solidFill>
                <a:latin typeface="+mn-ea"/>
              </a:rPr>
              <a:t>Track 2</a:t>
            </a:r>
            <a:endParaRPr kumimoji="1" lang="ko-KR" altLang="en-US" sz="1400" i="1" dirty="0" smtClean="0">
              <a:solidFill>
                <a:srgbClr val="0070C0"/>
              </a:solidFill>
              <a:latin typeface="+mn-ea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4084219" y="4431122"/>
            <a:ext cx="1698278" cy="8079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90488" indent="-90488" eaLnBrk="1" latinLnBrk="0">
              <a:lnSpc>
                <a:spcPct val="110000"/>
              </a:lnSpc>
              <a:spcBef>
                <a:spcPts val="300"/>
              </a:spcBef>
              <a:buFont typeface="Wingdings" pitchFamily="2" charset="2"/>
              <a:buChar char="§"/>
            </a:pPr>
            <a:r>
              <a:rPr kumimoji="1" lang="ko-KR" altLang="en-US" sz="1000" dirty="0" smtClean="0">
                <a:latin typeface="+mn-ea"/>
              </a:rPr>
              <a:t>기능</a:t>
            </a:r>
            <a:r>
              <a:rPr kumimoji="1" lang="en-US" altLang="ko-KR" sz="1000" dirty="0" smtClean="0">
                <a:latin typeface="+mn-ea"/>
              </a:rPr>
              <a:t>/</a:t>
            </a:r>
            <a:r>
              <a:rPr kumimoji="1" lang="ko-KR" altLang="en-US" sz="1000" dirty="0" smtClean="0">
                <a:latin typeface="+mn-ea"/>
              </a:rPr>
              <a:t>조직 외부화 방안설계</a:t>
            </a:r>
            <a:endParaRPr kumimoji="1" lang="en-US" altLang="ko-KR" sz="1000" dirty="0" smtClean="0">
              <a:latin typeface="+mn-ea"/>
            </a:endParaRPr>
          </a:p>
          <a:p>
            <a:pPr marL="90488" indent="-90488" eaLnBrk="1" latinLnBrk="0">
              <a:lnSpc>
                <a:spcPct val="110000"/>
              </a:lnSpc>
              <a:spcBef>
                <a:spcPts val="300"/>
              </a:spcBef>
              <a:buFont typeface="Wingdings" pitchFamily="2" charset="2"/>
              <a:buChar char="§"/>
            </a:pPr>
            <a:r>
              <a:rPr kumimoji="1" lang="ko-KR" altLang="en-US" sz="1000" dirty="0" smtClean="0">
                <a:latin typeface="+mn-ea"/>
              </a:rPr>
              <a:t>기능 </a:t>
            </a:r>
            <a:r>
              <a:rPr kumimoji="1" lang="en-US" altLang="ko-KR" sz="1000" dirty="0" smtClean="0">
                <a:latin typeface="+mn-ea"/>
              </a:rPr>
              <a:t>/</a:t>
            </a:r>
            <a:r>
              <a:rPr kumimoji="1" lang="ko-KR" altLang="en-US" sz="1000" dirty="0" smtClean="0">
                <a:latin typeface="+mn-ea"/>
              </a:rPr>
              <a:t>조직효율화 방안설계</a:t>
            </a:r>
            <a:endParaRPr kumimoji="1" lang="ko-KR" altLang="en-US" sz="1000" dirty="0">
              <a:latin typeface="+mn-ea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2124052" y="5681787"/>
            <a:ext cx="1698278" cy="67710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90488" indent="-90488" eaLnBrk="1" latinLnBrk="0">
              <a:lnSpc>
                <a:spcPct val="110000"/>
              </a:lnSpc>
              <a:spcBef>
                <a:spcPts val="300"/>
              </a:spcBef>
              <a:buFont typeface="Wingdings" pitchFamily="2" charset="2"/>
              <a:buChar char="§"/>
            </a:pPr>
            <a:r>
              <a:rPr kumimoji="1" lang="ko-KR" altLang="en-US" sz="1000" dirty="0">
                <a:latin typeface="+mn-ea"/>
              </a:rPr>
              <a:t>현재 </a:t>
            </a:r>
            <a:r>
              <a:rPr kumimoji="1" lang="ko-KR" altLang="en-US" sz="1000" dirty="0" smtClean="0">
                <a:latin typeface="+mn-ea"/>
              </a:rPr>
              <a:t>업무량 조사</a:t>
            </a:r>
            <a:endParaRPr kumimoji="1" lang="en-US" altLang="ko-KR" sz="1000" dirty="0" smtClean="0">
              <a:latin typeface="+mn-ea"/>
            </a:endParaRPr>
          </a:p>
          <a:p>
            <a:pPr marL="90488" indent="-90488" eaLnBrk="1" latinLnBrk="0">
              <a:lnSpc>
                <a:spcPct val="110000"/>
              </a:lnSpc>
              <a:spcBef>
                <a:spcPts val="300"/>
              </a:spcBef>
              <a:buFont typeface="Wingdings" pitchFamily="2" charset="2"/>
              <a:buChar char="§"/>
            </a:pPr>
            <a:r>
              <a:rPr kumimoji="1" lang="ko-KR" altLang="en-US" sz="1000" dirty="0" smtClean="0">
                <a:latin typeface="+mn-ea"/>
              </a:rPr>
              <a:t>신규</a:t>
            </a:r>
            <a:r>
              <a:rPr kumimoji="1" lang="en-US" altLang="ko-KR" sz="1000" dirty="0" smtClean="0">
                <a:latin typeface="+mn-ea"/>
              </a:rPr>
              <a:t>/</a:t>
            </a:r>
            <a:r>
              <a:rPr kumimoji="1" lang="ko-KR" altLang="en-US" sz="1000" dirty="0" smtClean="0">
                <a:latin typeface="+mn-ea"/>
              </a:rPr>
              <a:t>강화 업무량 조사</a:t>
            </a:r>
            <a:endParaRPr kumimoji="1" lang="ko-KR" altLang="en-US" sz="1000" dirty="0">
              <a:latin typeface="+mn-ea"/>
            </a:endParaRPr>
          </a:p>
          <a:p>
            <a:pPr marL="90488" indent="-90488" eaLnBrk="1" latinLnBrk="0">
              <a:lnSpc>
                <a:spcPct val="110000"/>
              </a:lnSpc>
              <a:spcBef>
                <a:spcPts val="300"/>
              </a:spcBef>
              <a:buFont typeface="Wingdings" pitchFamily="2" charset="2"/>
              <a:buChar char="§"/>
            </a:pPr>
            <a:r>
              <a:rPr kumimoji="1" lang="ko-KR" altLang="en-US" sz="1000" dirty="0">
                <a:latin typeface="+mn-ea"/>
              </a:rPr>
              <a:t>현원 </a:t>
            </a:r>
            <a:r>
              <a:rPr kumimoji="1" lang="ko-KR" altLang="en-US" sz="1000" dirty="0" smtClean="0">
                <a:latin typeface="+mn-ea"/>
              </a:rPr>
              <a:t>대비 </a:t>
            </a:r>
            <a:r>
              <a:rPr kumimoji="1" lang="en-US" altLang="ko-KR" sz="1000" dirty="0" smtClean="0">
                <a:latin typeface="+mn-ea"/>
              </a:rPr>
              <a:t>GAP</a:t>
            </a:r>
            <a:r>
              <a:rPr kumimoji="1" lang="ko-KR" altLang="en-US" sz="1000" dirty="0" smtClean="0">
                <a:latin typeface="+mn-ea"/>
              </a:rPr>
              <a:t>분석</a:t>
            </a:r>
            <a:endParaRPr kumimoji="1" lang="ko-KR" altLang="en-US" sz="1000" dirty="0">
              <a:latin typeface="+mn-ea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3907918" y="5681787"/>
            <a:ext cx="1877938" cy="67710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90488" indent="-90488" eaLnBrk="1" latinLnBrk="0">
              <a:lnSpc>
                <a:spcPct val="110000"/>
              </a:lnSpc>
              <a:spcBef>
                <a:spcPts val="300"/>
              </a:spcBef>
              <a:buFont typeface="Wingdings" pitchFamily="2" charset="2"/>
              <a:buChar char="§"/>
            </a:pPr>
            <a:r>
              <a:rPr kumimoji="1" lang="ko-KR" altLang="en-US" sz="1000" dirty="0" smtClean="0">
                <a:latin typeface="+mn-ea"/>
              </a:rPr>
              <a:t>차이인력 </a:t>
            </a:r>
            <a:r>
              <a:rPr kumimoji="1" lang="ko-KR" altLang="en-US" sz="1000" dirty="0">
                <a:latin typeface="+mn-ea"/>
              </a:rPr>
              <a:t>재배치안 </a:t>
            </a:r>
            <a:r>
              <a:rPr kumimoji="1" lang="ko-KR" altLang="en-US" sz="1000" dirty="0" smtClean="0">
                <a:latin typeface="+mn-ea"/>
              </a:rPr>
              <a:t>수립</a:t>
            </a:r>
            <a:endParaRPr kumimoji="1" lang="en-US" altLang="ko-KR" sz="1000" dirty="0" smtClean="0">
              <a:latin typeface="+mn-ea"/>
            </a:endParaRPr>
          </a:p>
          <a:p>
            <a:pPr marL="90488" indent="-90488" eaLnBrk="1" latinLnBrk="0">
              <a:lnSpc>
                <a:spcPct val="110000"/>
              </a:lnSpc>
              <a:spcBef>
                <a:spcPts val="300"/>
              </a:spcBef>
              <a:buFont typeface="Wingdings" pitchFamily="2" charset="2"/>
              <a:buChar char="§"/>
            </a:pPr>
            <a:r>
              <a:rPr kumimoji="1" lang="ko-KR" altLang="en-US" sz="1000" dirty="0">
                <a:latin typeface="+mn-ea"/>
              </a:rPr>
              <a:t>중장기 인력기획</a:t>
            </a:r>
          </a:p>
          <a:p>
            <a:pPr marL="90488" indent="-90488" eaLnBrk="1" latinLnBrk="0">
              <a:lnSpc>
                <a:spcPct val="110000"/>
              </a:lnSpc>
              <a:spcBef>
                <a:spcPts val="300"/>
              </a:spcBef>
              <a:buFont typeface="Wingdings" pitchFamily="2" charset="2"/>
              <a:buChar char="§"/>
            </a:pPr>
            <a:r>
              <a:rPr kumimoji="1" lang="ko-KR" altLang="en-US" sz="1000" dirty="0">
                <a:latin typeface="+mn-ea"/>
              </a:rPr>
              <a:t>부족인력 확보 </a:t>
            </a:r>
            <a:r>
              <a:rPr kumimoji="1" lang="ko-KR" altLang="en-US" sz="1000" dirty="0" smtClean="0">
                <a:latin typeface="+mn-ea"/>
              </a:rPr>
              <a:t>방안</a:t>
            </a:r>
            <a:endParaRPr kumimoji="1" lang="ko-KR" altLang="en-US" sz="1000" dirty="0">
              <a:latin typeface="+mn-ea"/>
            </a:endParaRPr>
          </a:p>
        </p:txBody>
      </p:sp>
      <p:sp>
        <p:nvSpPr>
          <p:cNvPr id="46" name="Text Box 81"/>
          <p:cNvSpPr txBox="1">
            <a:spLocks noChangeArrowheads="1"/>
          </p:cNvSpPr>
          <p:nvPr/>
        </p:nvSpPr>
        <p:spPr bwMode="auto">
          <a:xfrm>
            <a:off x="7584485" y="3242522"/>
            <a:ext cx="1940547" cy="469359"/>
          </a:xfrm>
          <a:prstGeom prst="rect">
            <a:avLst/>
          </a:prstGeom>
          <a:noFill/>
          <a:extLst/>
        </p:spPr>
        <p:txBody>
          <a:bodyPr wrap="square" rtlCol="0" anchor="ctr">
            <a:spAutoFit/>
          </a:bodyPr>
          <a:lstStyle>
            <a:defPPr>
              <a:defRPr lang="ko-KR"/>
            </a:defPPr>
            <a:lvl1pPr marL="90488" indent="-90488" eaLnBrk="1" hangingPunct="1">
              <a:spcBef>
                <a:spcPts val="300"/>
              </a:spcBef>
              <a:buFont typeface="Wingdings" pitchFamily="2" charset="2"/>
              <a:buChar char="§"/>
              <a:defRPr kumimoji="1" sz="1000" b="0">
                <a:ea typeface="맑은 고딕" pitchFamily="50" charset="-127"/>
              </a:defRPr>
            </a:lvl1pPr>
          </a:lstStyle>
          <a:p>
            <a:pPr latinLnBrk="0">
              <a:lnSpc>
                <a:spcPct val="110000"/>
              </a:lnSpc>
            </a:pPr>
            <a:r>
              <a:rPr lang="ko-KR" altLang="en-US" dirty="0" smtClean="0">
                <a:latin typeface="+mn-ea"/>
                <a:ea typeface="+mn-ea"/>
              </a:rPr>
              <a:t>역량 </a:t>
            </a:r>
            <a:r>
              <a:rPr lang="ko-KR" altLang="en-US" dirty="0">
                <a:latin typeface="+mn-ea"/>
                <a:ea typeface="+mn-ea"/>
              </a:rPr>
              <a:t>강화방안 도출</a:t>
            </a:r>
          </a:p>
          <a:p>
            <a:pPr latinLnBrk="0">
              <a:lnSpc>
                <a:spcPct val="110000"/>
              </a:lnSpc>
            </a:pPr>
            <a:r>
              <a:rPr lang="ko-KR" altLang="en-US" dirty="0" smtClean="0">
                <a:latin typeface="+mn-ea"/>
                <a:ea typeface="+mn-ea"/>
              </a:rPr>
              <a:t>소통을 </a:t>
            </a:r>
            <a:r>
              <a:rPr lang="ko-KR" altLang="en-US" dirty="0">
                <a:latin typeface="+mn-ea"/>
                <a:ea typeface="+mn-ea"/>
              </a:rPr>
              <a:t>위한 교육방안 제시</a:t>
            </a:r>
          </a:p>
        </p:txBody>
      </p:sp>
      <p:cxnSp>
        <p:nvCxnSpPr>
          <p:cNvPr id="53" name="꺾인 연결선 52"/>
          <p:cNvCxnSpPr>
            <a:stCxn id="51" idx="3"/>
            <a:endCxn id="18" idx="1"/>
          </p:cNvCxnSpPr>
          <p:nvPr/>
        </p:nvCxnSpPr>
        <p:spPr>
          <a:xfrm flipV="1">
            <a:off x="7184624" y="2935655"/>
            <a:ext cx="452404" cy="394263"/>
          </a:xfrm>
          <a:prstGeom prst="bentConnector3">
            <a:avLst>
              <a:gd name="adj1" fmla="val 50000"/>
            </a:avLst>
          </a:prstGeom>
          <a:noFill/>
          <a:ln w="6350" cap="flat" cmpd="sng" algn="ctr">
            <a:solidFill>
              <a:srgbClr val="000000"/>
            </a:solidFill>
            <a:prstDash val="solid"/>
            <a:headEnd type="none" w="med" len="med"/>
            <a:tailEnd type="triangle" w="med" len="med"/>
          </a:ln>
          <a:effectLst/>
        </p:spPr>
      </p:cxnSp>
      <p:sp>
        <p:nvSpPr>
          <p:cNvPr id="49" name="오각형 48"/>
          <p:cNvSpPr/>
          <p:nvPr/>
        </p:nvSpPr>
        <p:spPr>
          <a:xfrm>
            <a:off x="2204663" y="3113918"/>
            <a:ext cx="1192506" cy="432000"/>
          </a:xfrm>
          <a:prstGeom prst="homePlate">
            <a:avLst>
              <a:gd name="adj" fmla="val 30606"/>
            </a:avLst>
          </a:prstGeom>
          <a:solidFill>
            <a:schemeClr val="accent1">
              <a:lumMod val="40000"/>
              <a:lumOff val="60000"/>
            </a:schemeClr>
          </a:solidFill>
          <a:ln w="9525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marL="82550" marR="0" lvl="0" indent="-82550" algn="ctr" defTabSz="914400" eaLnBrk="1" fontAlgn="auto" latinLnBrk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200" kern="0" dirty="0" smtClean="0">
                <a:solidFill>
                  <a:srgbClr val="000000"/>
                </a:solidFill>
                <a:latin typeface="+mn-ea"/>
              </a:rPr>
              <a:t>비전 체계</a:t>
            </a:r>
            <a:endParaRPr lang="en-US" altLang="ko-KR" sz="1200" kern="0" dirty="0" smtClean="0">
              <a:solidFill>
                <a:srgbClr val="000000"/>
              </a:solidFill>
              <a:latin typeface="+mn-ea"/>
            </a:endParaRPr>
          </a:p>
          <a:p>
            <a:pPr marL="82550" marR="0" lvl="0" indent="-82550" algn="ctr" defTabSz="914400" eaLnBrk="1" fontAlgn="auto" latinLnBrk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200" kern="0" dirty="0" smtClean="0">
                <a:solidFill>
                  <a:srgbClr val="000000"/>
                </a:solidFill>
                <a:latin typeface="+mn-ea"/>
              </a:rPr>
              <a:t>설정</a:t>
            </a:r>
            <a:endParaRPr kumimoji="1" lang="en-US" altLang="ko-KR" sz="1200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ea"/>
            </a:endParaRPr>
          </a:p>
        </p:txBody>
      </p:sp>
      <p:sp>
        <p:nvSpPr>
          <p:cNvPr id="50" name="오각형 49"/>
          <p:cNvSpPr/>
          <p:nvPr/>
        </p:nvSpPr>
        <p:spPr>
          <a:xfrm>
            <a:off x="4019636" y="3113918"/>
            <a:ext cx="1192506" cy="432000"/>
          </a:xfrm>
          <a:prstGeom prst="homePlate">
            <a:avLst>
              <a:gd name="adj" fmla="val 30606"/>
            </a:avLst>
          </a:prstGeom>
          <a:solidFill>
            <a:schemeClr val="accent1">
              <a:lumMod val="40000"/>
              <a:lumOff val="60000"/>
            </a:schemeClr>
          </a:solidFill>
          <a:ln w="9525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marL="82550" indent="-82550" algn="ctr" fontAlgn="auto" latinLnBrk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200" kern="0" dirty="0">
                <a:latin typeface="+mn-ea"/>
              </a:rPr>
              <a:t>전략 체계 설정</a:t>
            </a:r>
          </a:p>
        </p:txBody>
      </p:sp>
      <p:sp>
        <p:nvSpPr>
          <p:cNvPr id="51" name="오각형 50"/>
          <p:cNvSpPr/>
          <p:nvPr/>
        </p:nvSpPr>
        <p:spPr>
          <a:xfrm>
            <a:off x="5738452" y="3113918"/>
            <a:ext cx="1446172" cy="432000"/>
          </a:xfrm>
          <a:prstGeom prst="homePlate">
            <a:avLst>
              <a:gd name="adj" fmla="val 30606"/>
            </a:avLst>
          </a:prstGeom>
          <a:solidFill>
            <a:schemeClr val="accent1">
              <a:lumMod val="40000"/>
              <a:lumOff val="60000"/>
            </a:schemeClr>
          </a:solidFill>
          <a:ln w="9525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marL="82550" indent="-82550" algn="ctr" fontAlgn="auto" latinLnBrk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200" kern="0" dirty="0">
                <a:latin typeface="+mn-ea"/>
              </a:rPr>
              <a:t>슬로건</a:t>
            </a:r>
            <a:endParaRPr lang="en-US" altLang="ko-KR" sz="1200" kern="0" dirty="0">
              <a:latin typeface="+mn-ea"/>
            </a:endParaRPr>
          </a:p>
          <a:p>
            <a:pPr marL="82550" indent="-82550" algn="ctr" fontAlgn="auto" latinLnBrk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</a:pPr>
            <a:r>
              <a:rPr lang="ko-KR" altLang="en-US" sz="1200" kern="0" dirty="0">
                <a:latin typeface="+mn-ea"/>
              </a:rPr>
              <a:t>설정</a:t>
            </a:r>
            <a:endParaRPr lang="en-US" altLang="ko-KR" sz="1200" kern="0" dirty="0">
              <a:latin typeface="+mn-ea"/>
            </a:endParaRPr>
          </a:p>
        </p:txBody>
      </p:sp>
      <p:cxnSp>
        <p:nvCxnSpPr>
          <p:cNvPr id="52" name="직선 화살표 연결선 51"/>
          <p:cNvCxnSpPr>
            <a:stCxn id="49" idx="3"/>
            <a:endCxn id="50" idx="1"/>
          </p:cNvCxnSpPr>
          <p:nvPr/>
        </p:nvCxnSpPr>
        <p:spPr>
          <a:xfrm>
            <a:off x="3397168" y="3329918"/>
            <a:ext cx="622468" cy="1588"/>
          </a:xfrm>
          <a:prstGeom prst="straightConnector1">
            <a:avLst/>
          </a:prstGeom>
          <a:noFill/>
          <a:ln w="6350" cap="flat" cmpd="sng" algn="ctr">
            <a:solidFill>
              <a:srgbClr val="000000"/>
            </a:solidFill>
            <a:prstDash val="solid"/>
            <a:headEnd type="none" w="med" len="med"/>
            <a:tailEnd type="triangle" w="med" len="med"/>
          </a:ln>
          <a:effectLst/>
        </p:spPr>
      </p:cxnSp>
      <p:cxnSp>
        <p:nvCxnSpPr>
          <p:cNvPr id="54" name="직선 화살표 연결선 53"/>
          <p:cNvCxnSpPr>
            <a:stCxn id="50" idx="3"/>
            <a:endCxn id="51" idx="1"/>
          </p:cNvCxnSpPr>
          <p:nvPr/>
        </p:nvCxnSpPr>
        <p:spPr>
          <a:xfrm>
            <a:off x="5212141" y="3329918"/>
            <a:ext cx="526311" cy="1588"/>
          </a:xfrm>
          <a:prstGeom prst="straightConnector1">
            <a:avLst/>
          </a:prstGeom>
          <a:noFill/>
          <a:ln w="6350" cap="flat" cmpd="sng" algn="ctr">
            <a:solidFill>
              <a:srgbClr val="000000"/>
            </a:solidFill>
            <a:prstDash val="solid"/>
            <a:headEnd type="none" w="med" len="med"/>
            <a:tailEnd type="triangle" w="med" len="med"/>
          </a:ln>
          <a:effectLst/>
        </p:spPr>
      </p:cxnSp>
      <p:sp>
        <p:nvSpPr>
          <p:cNvPr id="55" name="TextBox 54"/>
          <p:cNvSpPr txBox="1"/>
          <p:nvPr/>
        </p:nvSpPr>
        <p:spPr>
          <a:xfrm>
            <a:off x="6516273" y="3515527"/>
            <a:ext cx="803609" cy="3293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eaLnBrk="1" latinLnBrk="0">
              <a:lnSpc>
                <a:spcPct val="110000"/>
              </a:lnSpc>
              <a:spcBef>
                <a:spcPts val="300"/>
              </a:spcBef>
            </a:pPr>
            <a:r>
              <a:rPr kumimoji="1" lang="en-US" altLang="ko-KR" sz="1400" i="1" dirty="0" smtClean="0">
                <a:solidFill>
                  <a:srgbClr val="C00000"/>
                </a:solidFill>
                <a:latin typeface="+mn-ea"/>
              </a:rPr>
              <a:t>Track 1</a:t>
            </a:r>
            <a:endParaRPr kumimoji="1" lang="ko-KR" altLang="en-US" sz="1400" i="1" dirty="0" smtClean="0">
              <a:solidFill>
                <a:srgbClr val="C00000"/>
              </a:solidFill>
              <a:latin typeface="+mn-ea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8070749" y="187786"/>
            <a:ext cx="151515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프로젝트 개요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9" name="제목 3"/>
          <p:cNvSpPr txBox="1">
            <a:spLocks/>
          </p:cNvSpPr>
          <p:nvPr/>
        </p:nvSpPr>
        <p:spPr>
          <a:xfrm>
            <a:off x="57116" y="143344"/>
            <a:ext cx="3809056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3. </a:t>
            </a:r>
            <a:r>
              <a:rPr lang="ko-KR" altLang="en-US" dirty="0" smtClean="0">
                <a:latin typeface="맑은 고딕" panose="020B0503020000020004" pitchFamily="50" charset="-127"/>
              </a:rPr>
              <a:t>비전설정∙조직진단 프로세스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제목 3"/>
          <p:cNvSpPr txBox="1">
            <a:spLocks/>
          </p:cNvSpPr>
          <p:nvPr/>
        </p:nvSpPr>
        <p:spPr>
          <a:xfrm>
            <a:off x="57116" y="143344"/>
            <a:ext cx="3526928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5. </a:t>
            </a:r>
            <a:r>
              <a:rPr lang="ko-KR" altLang="en-US" dirty="0" smtClean="0">
                <a:latin typeface="맑은 고딕" panose="020B0503020000020004" pitchFamily="50" charset="-127"/>
              </a:rPr>
              <a:t>공약사업 </a:t>
            </a:r>
            <a:r>
              <a:rPr lang="en-US" altLang="ko-KR" dirty="0" smtClean="0">
                <a:latin typeface="맑은 고딕" panose="020B0503020000020004" pitchFamily="50" charset="-127"/>
              </a:rPr>
              <a:t>– </a:t>
            </a:r>
            <a:r>
              <a:rPr lang="ko-KR" altLang="en-US" dirty="0" smtClean="0">
                <a:latin typeface="맑은 고딕" panose="020B0503020000020004" pitchFamily="50" charset="-127"/>
              </a:rPr>
              <a:t>창조기업 도시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grpSp>
        <p:nvGrpSpPr>
          <p:cNvPr id="12" name="그룹 11"/>
          <p:cNvGrpSpPr/>
          <p:nvPr/>
        </p:nvGrpSpPr>
        <p:grpSpPr>
          <a:xfrm>
            <a:off x="324983" y="1189022"/>
            <a:ext cx="7200000" cy="5220000"/>
            <a:chOff x="324983" y="1049011"/>
            <a:chExt cx="7200000" cy="5220000"/>
          </a:xfrm>
        </p:grpSpPr>
        <p:graphicFrame>
          <p:nvGraphicFramePr>
            <p:cNvPr id="2" name="차트 1"/>
            <p:cNvGraphicFramePr>
              <a:graphicFrameLocks/>
            </p:cNvGraphicFramePr>
            <p:nvPr/>
          </p:nvGraphicFramePr>
          <p:xfrm>
            <a:off x="324983" y="1139011"/>
            <a:ext cx="7200000" cy="504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9" name="Rectangle 21"/>
            <p:cNvSpPr>
              <a:spLocks noChangeArrowheads="1"/>
            </p:cNvSpPr>
            <p:nvPr/>
          </p:nvSpPr>
          <p:spPr bwMode="auto">
            <a:xfrm>
              <a:off x="324983" y="1049011"/>
              <a:ext cx="7200000" cy="5220000"/>
            </a:xfrm>
            <a:prstGeom prst="rect">
              <a:avLst/>
            </a:prstGeom>
            <a:noFill/>
            <a:ln w="9525" algn="ctr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ko-KR" altLang="en-US" sz="1100" b="1" dirty="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sp>
        <p:nvSpPr>
          <p:cNvPr id="10" name="Rectangle 89"/>
          <p:cNvSpPr>
            <a:spLocks noChangeArrowheads="1"/>
          </p:cNvSpPr>
          <p:nvPr/>
        </p:nvSpPr>
        <p:spPr bwMode="auto">
          <a:xfrm>
            <a:off x="7932758" y="1189022"/>
            <a:ext cx="1620000" cy="522000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90000" tIns="46800" rIns="90000" bIns="46800" anchor="ctr"/>
          <a:lstStyle/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중요도와 시급도가 큰 차이를 보이지 않으며 선정된 사업의 적절성에 대한 공감하고 있는 것으로 판단할 수 있음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그 중에서도 기업유치활동 행정강화</a:t>
            </a: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맞춤형 기업유치</a:t>
            </a: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2030 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 비전수립</a:t>
            </a: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2030 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 도시 기본 계획 재정비</a:t>
            </a: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LH </a:t>
            </a:r>
            <a:r>
              <a:rPr lang="ko-KR" altLang="en-US" sz="110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월송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주택단지 조기 착공</a:t>
            </a: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KTX 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 </a:t>
            </a:r>
            <a:r>
              <a:rPr lang="ko-KR" altLang="en-US" sz="110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역세권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개발 촉진 사업에 높은 우선순위를 주고 있음</a:t>
            </a:r>
            <a:endParaRPr lang="ko-KR" altLang="en-US" sz="110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1" name="Text Box 6"/>
          <p:cNvSpPr txBox="1">
            <a:spLocks noChangeArrowheads="1"/>
          </p:cNvSpPr>
          <p:nvPr/>
        </p:nvSpPr>
        <p:spPr bwMode="auto">
          <a:xfrm>
            <a:off x="7932758" y="831832"/>
            <a:ext cx="1620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>
            <a:defPPr>
              <a:defRPr lang="ko-KR"/>
            </a:defPPr>
            <a:lvl1pPr algn="ctr" latinLnBrk="0">
              <a:buFont typeface="Wingdings" pitchFamily="2" charset="2"/>
              <a:buNone/>
              <a:defRPr>
                <a:solidFill>
                  <a:prstClr val="white"/>
                </a:solidFill>
                <a:latin typeface="+mn-ea"/>
                <a:ea typeface="+mn-ea"/>
              </a:defRPr>
            </a:lvl1pPr>
          </a:lstStyle>
          <a:p>
            <a:r>
              <a:rPr lang="ko-KR" altLang="en-US" sz="14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시사점</a:t>
            </a:r>
          </a:p>
        </p:txBody>
      </p:sp>
      <p:sp>
        <p:nvSpPr>
          <p:cNvPr id="8" name="직사각형 7"/>
          <p:cNvSpPr/>
          <p:nvPr/>
        </p:nvSpPr>
        <p:spPr>
          <a:xfrm>
            <a:off x="324983" y="831832"/>
            <a:ext cx="7200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/>
            <a:r>
              <a:rPr lang="ko-KR" altLang="en-US" sz="140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창조기업 도시 사업에 </a:t>
            </a:r>
            <a:r>
              <a:rPr lang="ko-KR" altLang="en-US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대한 중요도와 시급도</a:t>
            </a:r>
            <a:endParaRPr lang="en-US" altLang="ko-KR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3" name="이등변 삼각형 12"/>
          <p:cNvSpPr/>
          <p:nvPr/>
        </p:nvSpPr>
        <p:spPr>
          <a:xfrm rot="5400000">
            <a:off x="6443510" y="3496774"/>
            <a:ext cx="2593975" cy="247307"/>
          </a:xfrm>
          <a:prstGeom prst="triangle">
            <a:avLst/>
          </a:prstGeom>
          <a:gradFill flip="none" rotWithShape="1">
            <a:gsLst>
              <a:gs pos="0">
                <a:schemeClr val="dk1">
                  <a:tint val="50000"/>
                  <a:satMod val="300000"/>
                </a:schemeClr>
              </a:gs>
              <a:gs pos="35000">
                <a:schemeClr val="dk1">
                  <a:tint val="37000"/>
                  <a:satMod val="300000"/>
                </a:schemeClr>
              </a:gs>
              <a:gs pos="100000">
                <a:schemeClr val="dk1">
                  <a:tint val="15000"/>
                  <a:satMod val="35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defTabSz="762000" eaLnBrk="0" hangingPunct="0">
              <a:spcBef>
                <a:spcPct val="50000"/>
              </a:spcBef>
            </a:pPr>
            <a:endParaRPr lang="ko-KR" altLang="en-US" i="1" dirty="0">
              <a:solidFill>
                <a:srgbClr val="800000"/>
              </a:solidFill>
              <a:latin typeface="Book Antiqua" pitchFamily="18" charset="0"/>
            </a:endParaRPr>
          </a:p>
        </p:txBody>
      </p:sp>
      <p:sp>
        <p:nvSpPr>
          <p:cNvPr id="14" name="Text Box 10"/>
          <p:cNvSpPr txBox="1">
            <a:spLocks noChangeArrowheads="1"/>
          </p:cNvSpPr>
          <p:nvPr/>
        </p:nvSpPr>
        <p:spPr bwMode="auto">
          <a:xfrm>
            <a:off x="355678" y="6464422"/>
            <a:ext cx="5040000" cy="153888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r>
              <a:rPr kumimoji="1" lang="en-US" altLang="ko-KR" sz="1000" dirty="0" smtClean="0">
                <a:latin typeface="+mn-ea"/>
              </a:rPr>
              <a:t>※ Source: </a:t>
            </a:r>
            <a:r>
              <a:rPr kumimoji="1" lang="ko-KR" altLang="en-US" sz="1000" dirty="0" smtClean="0">
                <a:latin typeface="+mn-ea"/>
              </a:rPr>
              <a:t>공주시청 내부직원 및 외부고객 설문조사 결과 </a:t>
            </a:r>
            <a:r>
              <a:rPr kumimoji="1" lang="en-US" altLang="ko-KR" sz="1000" dirty="0" smtClean="0">
                <a:latin typeface="+mn-ea"/>
              </a:rPr>
              <a:t>(2014)</a:t>
            </a:r>
          </a:p>
        </p:txBody>
      </p:sp>
      <p:cxnSp>
        <p:nvCxnSpPr>
          <p:cNvPr id="16" name="직선 연결선 15"/>
          <p:cNvCxnSpPr/>
          <p:nvPr/>
        </p:nvCxnSpPr>
        <p:spPr>
          <a:xfrm flipV="1">
            <a:off x="738158" y="2105016"/>
            <a:ext cx="6480000" cy="0"/>
          </a:xfrm>
          <a:prstGeom prst="line">
            <a:avLst/>
          </a:prstGeom>
          <a:noFill/>
          <a:ln w="254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5" name="TextBox 14"/>
          <p:cNvSpPr txBox="1"/>
          <p:nvPr/>
        </p:nvSpPr>
        <p:spPr>
          <a:xfrm>
            <a:off x="8484348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643836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제목 3"/>
          <p:cNvSpPr txBox="1">
            <a:spLocks/>
          </p:cNvSpPr>
          <p:nvPr/>
        </p:nvSpPr>
        <p:spPr>
          <a:xfrm>
            <a:off x="57116" y="143344"/>
            <a:ext cx="3526928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5. </a:t>
            </a:r>
            <a:r>
              <a:rPr lang="ko-KR" altLang="en-US" dirty="0" smtClean="0">
                <a:latin typeface="맑은 고딕" panose="020B0503020000020004" pitchFamily="50" charset="-127"/>
              </a:rPr>
              <a:t>공약사업 </a:t>
            </a:r>
            <a:r>
              <a:rPr lang="en-US" altLang="ko-KR" dirty="0" smtClean="0">
                <a:latin typeface="맑은 고딕" panose="020B0503020000020004" pitchFamily="50" charset="-127"/>
              </a:rPr>
              <a:t>– </a:t>
            </a:r>
            <a:r>
              <a:rPr lang="ko-KR" altLang="en-US" dirty="0" smtClean="0">
                <a:latin typeface="맑은 고딕" panose="020B0503020000020004" pitchFamily="50" charset="-127"/>
              </a:rPr>
              <a:t>역사문화 도시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grpSp>
        <p:nvGrpSpPr>
          <p:cNvPr id="12" name="그룹 11"/>
          <p:cNvGrpSpPr/>
          <p:nvPr/>
        </p:nvGrpSpPr>
        <p:grpSpPr>
          <a:xfrm>
            <a:off x="324983" y="1189022"/>
            <a:ext cx="7200000" cy="5220000"/>
            <a:chOff x="324983" y="1049011"/>
            <a:chExt cx="7200000" cy="5220000"/>
          </a:xfrm>
        </p:grpSpPr>
        <p:graphicFrame>
          <p:nvGraphicFramePr>
            <p:cNvPr id="2" name="차트 1"/>
            <p:cNvGraphicFramePr>
              <a:graphicFrameLocks/>
            </p:cNvGraphicFramePr>
            <p:nvPr/>
          </p:nvGraphicFramePr>
          <p:xfrm>
            <a:off x="324983" y="1139011"/>
            <a:ext cx="7200000" cy="504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8" name="Rectangle 21"/>
            <p:cNvSpPr>
              <a:spLocks noChangeArrowheads="1"/>
            </p:cNvSpPr>
            <p:nvPr/>
          </p:nvSpPr>
          <p:spPr bwMode="auto">
            <a:xfrm>
              <a:off x="324983" y="1049011"/>
              <a:ext cx="7200000" cy="5220000"/>
            </a:xfrm>
            <a:prstGeom prst="rect">
              <a:avLst/>
            </a:prstGeom>
            <a:noFill/>
            <a:ln w="9525" algn="ctr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ko-KR" altLang="en-US" sz="1100" b="1" dirty="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sp>
        <p:nvSpPr>
          <p:cNvPr id="9" name="Rectangle 89"/>
          <p:cNvSpPr>
            <a:spLocks noChangeArrowheads="1"/>
          </p:cNvSpPr>
          <p:nvPr/>
        </p:nvSpPr>
        <p:spPr bwMode="auto">
          <a:xfrm>
            <a:off x="7932758" y="1189022"/>
            <a:ext cx="1620000" cy="522000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90000" tIns="46800" rIns="90000" bIns="46800" anchor="ctr"/>
          <a:lstStyle/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사업 선정의 적절성에 대한 의견은 창조기업 사업과 유사함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금강 관광레저 개발</a:t>
            </a: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백제역사 유적지구 세계유산 등재</a:t>
            </a: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10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공산성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주변 주차장 확충 사업에 높은 우선순위를 보임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반면 </a:t>
            </a:r>
            <a:r>
              <a:rPr lang="ko-KR" altLang="en-US" sz="110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동학사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야외 무대 공연장 설치에 대해서는 중요도와 시급도 측면에서 상대적으로 낮은 관심을 보임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7932758" y="831832"/>
            <a:ext cx="1620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>
            <a:defPPr>
              <a:defRPr lang="ko-KR"/>
            </a:defPPr>
            <a:lvl1pPr algn="ctr" latinLnBrk="0">
              <a:buFont typeface="Wingdings" pitchFamily="2" charset="2"/>
              <a:buNone/>
              <a:defRPr>
                <a:solidFill>
                  <a:prstClr val="white"/>
                </a:solidFill>
                <a:latin typeface="+mn-ea"/>
                <a:ea typeface="+mn-ea"/>
              </a:defRPr>
            </a:lvl1pPr>
          </a:lstStyle>
          <a:p>
            <a:r>
              <a:rPr lang="ko-KR" altLang="en-US" sz="14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시사점</a:t>
            </a:r>
          </a:p>
        </p:txBody>
      </p:sp>
      <p:sp>
        <p:nvSpPr>
          <p:cNvPr id="7" name="직사각형 6"/>
          <p:cNvSpPr/>
          <p:nvPr/>
        </p:nvSpPr>
        <p:spPr>
          <a:xfrm>
            <a:off x="324983" y="831832"/>
            <a:ext cx="7200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/>
            <a:r>
              <a:rPr lang="ko-KR" altLang="en-US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역사문화 도시 사업에 대한 중요도와 시급도</a:t>
            </a:r>
            <a:endParaRPr lang="en-US" altLang="ko-KR" sz="1400" dirty="0" smtClean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3" name="이등변 삼각형 12"/>
          <p:cNvSpPr/>
          <p:nvPr/>
        </p:nvSpPr>
        <p:spPr>
          <a:xfrm rot="5400000">
            <a:off x="6443510" y="3496774"/>
            <a:ext cx="2593975" cy="247307"/>
          </a:xfrm>
          <a:prstGeom prst="triangle">
            <a:avLst/>
          </a:prstGeom>
          <a:gradFill flip="none" rotWithShape="1">
            <a:gsLst>
              <a:gs pos="0">
                <a:schemeClr val="dk1">
                  <a:tint val="50000"/>
                  <a:satMod val="300000"/>
                </a:schemeClr>
              </a:gs>
              <a:gs pos="35000">
                <a:schemeClr val="dk1">
                  <a:tint val="37000"/>
                  <a:satMod val="300000"/>
                </a:schemeClr>
              </a:gs>
              <a:gs pos="100000">
                <a:schemeClr val="dk1">
                  <a:tint val="15000"/>
                  <a:satMod val="35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defTabSz="762000" eaLnBrk="0" hangingPunct="0">
              <a:spcBef>
                <a:spcPct val="50000"/>
              </a:spcBef>
            </a:pPr>
            <a:endParaRPr lang="ko-KR" altLang="en-US" i="1" dirty="0">
              <a:solidFill>
                <a:srgbClr val="800000"/>
              </a:solidFill>
              <a:latin typeface="Book Antiqua" pitchFamily="18" charset="0"/>
            </a:endParaRPr>
          </a:p>
        </p:txBody>
      </p:sp>
      <p:sp>
        <p:nvSpPr>
          <p:cNvPr id="14" name="Text Box 10"/>
          <p:cNvSpPr txBox="1">
            <a:spLocks noChangeArrowheads="1"/>
          </p:cNvSpPr>
          <p:nvPr/>
        </p:nvSpPr>
        <p:spPr bwMode="auto">
          <a:xfrm>
            <a:off x="355678" y="6464422"/>
            <a:ext cx="5040000" cy="153888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r>
              <a:rPr kumimoji="1" lang="en-US" altLang="ko-KR" sz="1000" dirty="0" smtClean="0">
                <a:latin typeface="+mn-ea"/>
              </a:rPr>
              <a:t>※ Source: </a:t>
            </a:r>
            <a:r>
              <a:rPr kumimoji="1" lang="ko-KR" altLang="en-US" sz="1000" dirty="0" smtClean="0">
                <a:latin typeface="+mn-ea"/>
              </a:rPr>
              <a:t>공주시청 내부직원 및 외부고객 설문조사 결과 </a:t>
            </a:r>
            <a:r>
              <a:rPr kumimoji="1" lang="en-US" altLang="ko-KR" sz="1000" dirty="0" smtClean="0">
                <a:latin typeface="+mn-ea"/>
              </a:rPr>
              <a:t>(2014)</a:t>
            </a:r>
          </a:p>
        </p:txBody>
      </p:sp>
      <p:cxnSp>
        <p:nvCxnSpPr>
          <p:cNvPr id="15" name="직선 연결선 14"/>
          <p:cNvCxnSpPr/>
          <p:nvPr/>
        </p:nvCxnSpPr>
        <p:spPr>
          <a:xfrm flipV="1">
            <a:off x="915958" y="2105016"/>
            <a:ext cx="6480000" cy="0"/>
          </a:xfrm>
          <a:prstGeom prst="line">
            <a:avLst/>
          </a:prstGeom>
          <a:noFill/>
          <a:ln w="254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6" name="직선 연결선 15"/>
          <p:cNvCxnSpPr/>
          <p:nvPr/>
        </p:nvCxnSpPr>
        <p:spPr>
          <a:xfrm flipV="1">
            <a:off x="915958" y="3395662"/>
            <a:ext cx="6480000" cy="0"/>
          </a:xfrm>
          <a:prstGeom prst="line">
            <a:avLst/>
          </a:prstGeom>
          <a:noFill/>
          <a:ln w="25400">
            <a:solidFill>
              <a:srgbClr val="0070C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7" name="TextBox 16"/>
          <p:cNvSpPr txBox="1"/>
          <p:nvPr/>
        </p:nvSpPr>
        <p:spPr>
          <a:xfrm>
            <a:off x="8484348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6797995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제목 3"/>
          <p:cNvSpPr txBox="1">
            <a:spLocks/>
          </p:cNvSpPr>
          <p:nvPr/>
        </p:nvSpPr>
        <p:spPr>
          <a:xfrm>
            <a:off x="57116" y="143344"/>
            <a:ext cx="4129657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6. </a:t>
            </a:r>
            <a:r>
              <a:rPr lang="ko-KR" altLang="en-US" dirty="0" smtClean="0">
                <a:latin typeface="맑은 고딕" panose="020B0503020000020004" pitchFamily="50" charset="-127"/>
              </a:rPr>
              <a:t>공약사업 </a:t>
            </a:r>
            <a:r>
              <a:rPr lang="en-US" altLang="ko-KR" dirty="0" smtClean="0">
                <a:latin typeface="맑은 고딕" panose="020B0503020000020004" pitchFamily="50" charset="-127"/>
              </a:rPr>
              <a:t>– </a:t>
            </a:r>
            <a:r>
              <a:rPr lang="ko-KR" altLang="en-US" dirty="0" smtClean="0">
                <a:latin typeface="맑은 고딕" panose="020B0503020000020004" pitchFamily="50" charset="-127"/>
              </a:rPr>
              <a:t>풍요로운 농촌 도시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324983" y="831832"/>
            <a:ext cx="7200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/>
            <a:r>
              <a:rPr lang="ko-KR" altLang="en-US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농촌활성화 사업에 대한 </a:t>
            </a:r>
            <a:r>
              <a:rPr lang="ko-KR" altLang="en-US" sz="140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중요도와 시급도</a:t>
            </a:r>
            <a:endParaRPr lang="en-US" altLang="ko-KR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aphicFrame>
        <p:nvGraphicFramePr>
          <p:cNvPr id="2" name="차트 1"/>
          <p:cNvGraphicFramePr>
            <a:graphicFrameLocks/>
          </p:cNvGraphicFramePr>
          <p:nvPr/>
        </p:nvGraphicFramePr>
        <p:xfrm>
          <a:off x="324983" y="1279022"/>
          <a:ext cx="7200000" cy="504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Rectangle 21"/>
          <p:cNvSpPr>
            <a:spLocks noChangeArrowheads="1"/>
          </p:cNvSpPr>
          <p:nvPr/>
        </p:nvSpPr>
        <p:spPr bwMode="auto">
          <a:xfrm>
            <a:off x="324983" y="1189022"/>
            <a:ext cx="7200000" cy="5220000"/>
          </a:xfrm>
          <a:prstGeom prst="rect">
            <a:avLst/>
          </a:prstGeom>
          <a:noFill/>
          <a:ln w="9525" algn="ctr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ko-KR" altLang="en-US" sz="1100" b="1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" name="Rectangle 89"/>
          <p:cNvSpPr>
            <a:spLocks noChangeArrowheads="1"/>
          </p:cNvSpPr>
          <p:nvPr/>
        </p:nvSpPr>
        <p:spPr bwMode="auto">
          <a:xfrm>
            <a:off x="7932758" y="1189022"/>
            <a:ext cx="1620000" cy="522000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90000" tIns="46800" rIns="90000" bIns="46800" anchor="ctr"/>
          <a:lstStyle/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역시 중요도와 </a:t>
            </a:r>
            <a:r>
              <a:rPr lang="ko-KR" altLang="en-US" sz="110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시급도에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큰 편차를 보이지 않음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농산 유통체제 지원</a:t>
            </a: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농산물 직거래</a:t>
            </a: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학교급식 지원 등에 높은 우선순위를 두고 있음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7932758" y="831832"/>
            <a:ext cx="1620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>
            <a:defPPr>
              <a:defRPr lang="ko-KR"/>
            </a:defPPr>
            <a:lvl1pPr algn="ctr" latinLnBrk="0">
              <a:buFont typeface="Wingdings" pitchFamily="2" charset="2"/>
              <a:buNone/>
              <a:defRPr>
                <a:solidFill>
                  <a:prstClr val="white"/>
                </a:solidFill>
                <a:latin typeface="+mn-ea"/>
                <a:ea typeface="+mn-ea"/>
              </a:defRPr>
            </a:lvl1pPr>
          </a:lstStyle>
          <a:p>
            <a:r>
              <a:rPr lang="ko-KR" altLang="en-US" sz="14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시사점</a:t>
            </a:r>
          </a:p>
        </p:txBody>
      </p:sp>
      <p:sp>
        <p:nvSpPr>
          <p:cNvPr id="11" name="이등변 삼각형 10"/>
          <p:cNvSpPr/>
          <p:nvPr/>
        </p:nvSpPr>
        <p:spPr>
          <a:xfrm rot="5400000">
            <a:off x="6443510" y="3496774"/>
            <a:ext cx="2593975" cy="247307"/>
          </a:xfrm>
          <a:prstGeom prst="triangle">
            <a:avLst/>
          </a:prstGeom>
          <a:gradFill flip="none" rotWithShape="1">
            <a:gsLst>
              <a:gs pos="0">
                <a:schemeClr val="dk1">
                  <a:tint val="50000"/>
                  <a:satMod val="300000"/>
                </a:schemeClr>
              </a:gs>
              <a:gs pos="35000">
                <a:schemeClr val="dk1">
                  <a:tint val="37000"/>
                  <a:satMod val="300000"/>
                </a:schemeClr>
              </a:gs>
              <a:gs pos="100000">
                <a:schemeClr val="dk1">
                  <a:tint val="15000"/>
                  <a:satMod val="35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defTabSz="762000" eaLnBrk="0" hangingPunct="0">
              <a:spcBef>
                <a:spcPct val="50000"/>
              </a:spcBef>
            </a:pPr>
            <a:endParaRPr lang="ko-KR" altLang="en-US" i="1" dirty="0">
              <a:solidFill>
                <a:srgbClr val="800000"/>
              </a:solidFill>
              <a:latin typeface="Book Antiqua" pitchFamily="18" charset="0"/>
            </a:endParaRPr>
          </a:p>
        </p:txBody>
      </p:sp>
      <p:sp>
        <p:nvSpPr>
          <p:cNvPr id="12" name="Text Box 10"/>
          <p:cNvSpPr txBox="1">
            <a:spLocks noChangeArrowheads="1"/>
          </p:cNvSpPr>
          <p:nvPr/>
        </p:nvSpPr>
        <p:spPr bwMode="auto">
          <a:xfrm>
            <a:off x="355678" y="6464422"/>
            <a:ext cx="5040000" cy="153888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r>
              <a:rPr kumimoji="1" lang="en-US" altLang="ko-KR" sz="1000" dirty="0" smtClean="0">
                <a:latin typeface="+mn-ea"/>
              </a:rPr>
              <a:t>※ Source: </a:t>
            </a:r>
            <a:r>
              <a:rPr kumimoji="1" lang="ko-KR" altLang="en-US" sz="1000" dirty="0" smtClean="0">
                <a:latin typeface="+mn-ea"/>
              </a:rPr>
              <a:t>공주시청 내부직원 및 외부고객 설문조사 결과 </a:t>
            </a:r>
            <a:r>
              <a:rPr kumimoji="1" lang="en-US" altLang="ko-KR" sz="1000" dirty="0" smtClean="0">
                <a:latin typeface="+mn-ea"/>
              </a:rPr>
              <a:t>(2014)</a:t>
            </a:r>
          </a:p>
        </p:txBody>
      </p:sp>
      <p:cxnSp>
        <p:nvCxnSpPr>
          <p:cNvPr id="14" name="직선 연결선 13"/>
          <p:cNvCxnSpPr/>
          <p:nvPr/>
        </p:nvCxnSpPr>
        <p:spPr>
          <a:xfrm flipV="1">
            <a:off x="738158" y="2105016"/>
            <a:ext cx="6480000" cy="0"/>
          </a:xfrm>
          <a:prstGeom prst="line">
            <a:avLst/>
          </a:prstGeom>
          <a:noFill/>
          <a:ln w="254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3" name="TextBox 12"/>
          <p:cNvSpPr txBox="1"/>
          <p:nvPr/>
        </p:nvSpPr>
        <p:spPr>
          <a:xfrm>
            <a:off x="8484348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3148550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3"/>
          <p:cNvSpPr txBox="1">
            <a:spLocks/>
          </p:cNvSpPr>
          <p:nvPr/>
        </p:nvSpPr>
        <p:spPr>
          <a:xfrm>
            <a:off x="57116" y="143344"/>
            <a:ext cx="3070071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6. </a:t>
            </a:r>
            <a:r>
              <a:rPr lang="ko-KR" altLang="en-US" dirty="0" smtClean="0">
                <a:latin typeface="맑은 고딕" panose="020B0503020000020004" pitchFamily="50" charset="-127"/>
              </a:rPr>
              <a:t>공약사업 </a:t>
            </a:r>
            <a:r>
              <a:rPr lang="en-US" altLang="ko-KR" dirty="0" smtClean="0">
                <a:latin typeface="맑은 고딕" panose="020B0503020000020004" pitchFamily="50" charset="-127"/>
              </a:rPr>
              <a:t>– </a:t>
            </a:r>
            <a:r>
              <a:rPr lang="ko-KR" altLang="en-US" dirty="0" smtClean="0">
                <a:latin typeface="맑은 고딕" panose="020B0503020000020004" pitchFamily="50" charset="-127"/>
              </a:rPr>
              <a:t>교육</a:t>
            </a:r>
            <a:r>
              <a:rPr lang="en-US" altLang="ko-KR" dirty="0" smtClean="0">
                <a:latin typeface="맑은 고딕" panose="020B0503020000020004" pitchFamily="50" charset="-127"/>
              </a:rPr>
              <a:t>, </a:t>
            </a:r>
            <a:r>
              <a:rPr lang="ko-KR" altLang="en-US" dirty="0" smtClean="0">
                <a:latin typeface="맑은 고딕" panose="020B0503020000020004" pitchFamily="50" charset="-127"/>
              </a:rPr>
              <a:t>복지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graphicFrame>
        <p:nvGraphicFramePr>
          <p:cNvPr id="2" name="차트 1"/>
          <p:cNvGraphicFramePr>
            <a:graphicFrameLocks/>
          </p:cNvGraphicFramePr>
          <p:nvPr/>
        </p:nvGraphicFramePr>
        <p:xfrm>
          <a:off x="324983" y="1279022"/>
          <a:ext cx="7200000" cy="504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Rectangle 21"/>
          <p:cNvSpPr>
            <a:spLocks noChangeArrowheads="1"/>
          </p:cNvSpPr>
          <p:nvPr/>
        </p:nvSpPr>
        <p:spPr bwMode="auto">
          <a:xfrm>
            <a:off x="324983" y="1189022"/>
            <a:ext cx="7200000" cy="5220000"/>
          </a:xfrm>
          <a:prstGeom prst="rect">
            <a:avLst/>
          </a:prstGeom>
          <a:noFill/>
          <a:ln w="9525" algn="ctr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ko-KR" altLang="en-US" sz="1100" b="1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7" name="Rectangle 89"/>
          <p:cNvSpPr>
            <a:spLocks noChangeArrowheads="1"/>
          </p:cNvSpPr>
          <p:nvPr/>
        </p:nvSpPr>
        <p:spPr bwMode="auto">
          <a:xfrm>
            <a:off x="7932758" y="1189022"/>
            <a:ext cx="1620000" cy="522000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90000" tIns="46800" rIns="90000" bIns="46800" anchor="ctr"/>
          <a:lstStyle/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도심 및 신관상가 주차장 확충에 높은 관심을 보이고 있음</a:t>
            </a: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. </a:t>
            </a:r>
            <a:r>
              <a:rPr lang="ko-KR" altLang="en-US" sz="110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공산성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주차장 사업과 함께 주차 공간 확보를 주요 이슈라 생각하고 있다고 보임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반면 학교 신설</a:t>
            </a: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갑사지구 청소년 시설확충</a:t>
            </a: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10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마곡사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인근 </a:t>
            </a:r>
            <a:r>
              <a:rPr lang="ko-KR" altLang="en-US" sz="110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복합실버단지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개발에 대해서는 상대적으로 낮은 관심을 보이고 있음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7932758" y="831832"/>
            <a:ext cx="1620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>
            <a:defPPr>
              <a:defRPr lang="ko-KR"/>
            </a:defPPr>
            <a:lvl1pPr algn="ctr" latinLnBrk="0">
              <a:buFont typeface="Wingdings" pitchFamily="2" charset="2"/>
              <a:buNone/>
              <a:defRPr>
                <a:solidFill>
                  <a:prstClr val="white"/>
                </a:solidFill>
                <a:latin typeface="+mn-ea"/>
                <a:ea typeface="+mn-ea"/>
              </a:defRPr>
            </a:lvl1pPr>
          </a:lstStyle>
          <a:p>
            <a:r>
              <a:rPr lang="ko-KR" altLang="en-US" sz="14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시사점</a:t>
            </a:r>
          </a:p>
        </p:txBody>
      </p:sp>
      <p:sp>
        <p:nvSpPr>
          <p:cNvPr id="5" name="직사각형 4"/>
          <p:cNvSpPr/>
          <p:nvPr/>
        </p:nvSpPr>
        <p:spPr>
          <a:xfrm>
            <a:off x="324983" y="831832"/>
            <a:ext cx="7200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/>
            <a:r>
              <a:rPr lang="ko-KR" altLang="en-US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교육</a:t>
            </a:r>
            <a:r>
              <a:rPr lang="en-US" altLang="ko-KR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400" dirty="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복지 사업에 대한 중요도와 시급도</a:t>
            </a:r>
            <a:endParaRPr lang="en-US" altLang="ko-KR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9" name="이등변 삼각형 8"/>
          <p:cNvSpPr/>
          <p:nvPr/>
        </p:nvSpPr>
        <p:spPr>
          <a:xfrm rot="5400000">
            <a:off x="6443510" y="3496774"/>
            <a:ext cx="2593975" cy="247307"/>
          </a:xfrm>
          <a:prstGeom prst="triangle">
            <a:avLst/>
          </a:prstGeom>
          <a:gradFill flip="none" rotWithShape="1">
            <a:gsLst>
              <a:gs pos="0">
                <a:schemeClr val="dk1">
                  <a:tint val="50000"/>
                  <a:satMod val="300000"/>
                </a:schemeClr>
              </a:gs>
              <a:gs pos="35000">
                <a:schemeClr val="dk1">
                  <a:tint val="37000"/>
                  <a:satMod val="300000"/>
                </a:schemeClr>
              </a:gs>
              <a:gs pos="100000">
                <a:schemeClr val="dk1">
                  <a:tint val="15000"/>
                  <a:satMod val="35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defTabSz="762000" eaLnBrk="0" hangingPunct="0">
              <a:spcBef>
                <a:spcPct val="50000"/>
              </a:spcBef>
            </a:pPr>
            <a:endParaRPr lang="ko-KR" altLang="en-US" i="1" dirty="0">
              <a:solidFill>
                <a:srgbClr val="800000"/>
              </a:solidFill>
              <a:latin typeface="Book Antiqua" pitchFamily="18" charset="0"/>
            </a:endParaRPr>
          </a:p>
        </p:txBody>
      </p:sp>
      <p:sp>
        <p:nvSpPr>
          <p:cNvPr id="10" name="Text Box 10"/>
          <p:cNvSpPr txBox="1">
            <a:spLocks noChangeArrowheads="1"/>
          </p:cNvSpPr>
          <p:nvPr/>
        </p:nvSpPr>
        <p:spPr bwMode="auto">
          <a:xfrm>
            <a:off x="355678" y="6464422"/>
            <a:ext cx="5040000" cy="153888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r>
              <a:rPr kumimoji="1" lang="en-US" altLang="ko-KR" sz="1000" dirty="0" smtClean="0">
                <a:latin typeface="+mn-ea"/>
              </a:rPr>
              <a:t>※ Source: </a:t>
            </a:r>
            <a:r>
              <a:rPr kumimoji="1" lang="ko-KR" altLang="en-US" sz="1000" dirty="0" smtClean="0">
                <a:latin typeface="+mn-ea"/>
              </a:rPr>
              <a:t>공주시청 내부직원 및 외부고객 설문조사 결과 </a:t>
            </a:r>
            <a:r>
              <a:rPr kumimoji="1" lang="en-US" altLang="ko-KR" sz="1000" dirty="0" smtClean="0">
                <a:latin typeface="+mn-ea"/>
              </a:rPr>
              <a:t>(2014)</a:t>
            </a:r>
          </a:p>
        </p:txBody>
      </p:sp>
      <p:cxnSp>
        <p:nvCxnSpPr>
          <p:cNvPr id="13" name="직선 연결선 12"/>
          <p:cNvCxnSpPr/>
          <p:nvPr/>
        </p:nvCxnSpPr>
        <p:spPr>
          <a:xfrm flipV="1">
            <a:off x="620682" y="2000240"/>
            <a:ext cx="6840000" cy="0"/>
          </a:xfrm>
          <a:prstGeom prst="line">
            <a:avLst/>
          </a:prstGeom>
          <a:noFill/>
          <a:ln w="254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" name="직선 연결선 13"/>
          <p:cNvCxnSpPr/>
          <p:nvPr/>
        </p:nvCxnSpPr>
        <p:spPr>
          <a:xfrm flipV="1">
            <a:off x="620682" y="3000372"/>
            <a:ext cx="6840000" cy="0"/>
          </a:xfrm>
          <a:prstGeom prst="line">
            <a:avLst/>
          </a:prstGeom>
          <a:noFill/>
          <a:ln w="25400">
            <a:solidFill>
              <a:srgbClr val="0070C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2" name="TextBox 11"/>
          <p:cNvSpPr txBox="1"/>
          <p:nvPr/>
        </p:nvSpPr>
        <p:spPr>
          <a:xfrm>
            <a:off x="8484348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601924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차트 1"/>
          <p:cNvGraphicFramePr>
            <a:graphicFrameLocks/>
          </p:cNvGraphicFramePr>
          <p:nvPr/>
        </p:nvGraphicFramePr>
        <p:xfrm>
          <a:off x="324983" y="1374807"/>
          <a:ext cx="7200000" cy="504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제목 3"/>
          <p:cNvSpPr txBox="1">
            <a:spLocks/>
          </p:cNvSpPr>
          <p:nvPr/>
        </p:nvSpPr>
        <p:spPr>
          <a:xfrm>
            <a:off x="57116" y="143344"/>
            <a:ext cx="3672800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6. </a:t>
            </a:r>
            <a:r>
              <a:rPr lang="ko-KR" altLang="en-US" dirty="0" smtClean="0">
                <a:latin typeface="맑은 고딕" panose="020B0503020000020004" pitchFamily="50" charset="-127"/>
              </a:rPr>
              <a:t>공약사업 </a:t>
            </a:r>
            <a:r>
              <a:rPr lang="en-US" altLang="ko-KR" dirty="0" smtClean="0">
                <a:latin typeface="맑은 고딕" panose="020B0503020000020004" pitchFamily="50" charset="-127"/>
              </a:rPr>
              <a:t>– </a:t>
            </a:r>
            <a:r>
              <a:rPr lang="ko-KR" altLang="en-US" dirty="0" smtClean="0">
                <a:latin typeface="맑은 고딕" panose="020B0503020000020004" pitchFamily="50" charset="-127"/>
              </a:rPr>
              <a:t>소통</a:t>
            </a:r>
            <a:r>
              <a:rPr lang="en-US" altLang="ko-KR" dirty="0" smtClean="0">
                <a:latin typeface="맑은 고딕" panose="020B0503020000020004" pitchFamily="50" charset="-127"/>
              </a:rPr>
              <a:t>, </a:t>
            </a:r>
            <a:r>
              <a:rPr lang="ko-KR" altLang="en-US" dirty="0" smtClean="0">
                <a:latin typeface="맑은 고딕" panose="020B0503020000020004" pitchFamily="50" charset="-127"/>
              </a:rPr>
              <a:t>선진 행정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10" name="Rectangle 21"/>
          <p:cNvSpPr>
            <a:spLocks noChangeArrowheads="1"/>
          </p:cNvSpPr>
          <p:nvPr/>
        </p:nvSpPr>
        <p:spPr bwMode="auto">
          <a:xfrm>
            <a:off x="324983" y="1189022"/>
            <a:ext cx="7200000" cy="5220000"/>
          </a:xfrm>
          <a:prstGeom prst="rect">
            <a:avLst/>
          </a:prstGeom>
          <a:noFill/>
          <a:ln w="9525" algn="ctr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ko-KR" altLang="en-US" sz="1100" b="1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324983" y="831832"/>
            <a:ext cx="7200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/>
          <a:p>
            <a:pPr algn="ctr" latinLnBrk="0"/>
            <a:r>
              <a:rPr lang="ko-KR" altLang="en-US" sz="1400" smtClean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소통과 선진 행정에 대한 중요도와 시급도</a:t>
            </a:r>
            <a:endParaRPr lang="en-US" altLang="ko-KR" sz="1400" dirty="0">
              <a:solidFill>
                <a:prstClr val="white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2" name="이등변 삼각형 11"/>
          <p:cNvSpPr/>
          <p:nvPr/>
        </p:nvSpPr>
        <p:spPr>
          <a:xfrm rot="5400000">
            <a:off x="6443510" y="3496774"/>
            <a:ext cx="2593975" cy="247307"/>
          </a:xfrm>
          <a:prstGeom prst="triangle">
            <a:avLst/>
          </a:prstGeom>
          <a:gradFill flip="none" rotWithShape="1">
            <a:gsLst>
              <a:gs pos="0">
                <a:schemeClr val="dk1">
                  <a:tint val="50000"/>
                  <a:satMod val="300000"/>
                </a:schemeClr>
              </a:gs>
              <a:gs pos="35000">
                <a:schemeClr val="dk1">
                  <a:tint val="37000"/>
                  <a:satMod val="300000"/>
                </a:schemeClr>
              </a:gs>
              <a:gs pos="100000">
                <a:schemeClr val="dk1">
                  <a:tint val="15000"/>
                  <a:satMod val="35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defTabSz="762000" eaLnBrk="0" hangingPunct="0">
              <a:spcBef>
                <a:spcPct val="50000"/>
              </a:spcBef>
            </a:pPr>
            <a:endParaRPr lang="ko-KR" altLang="en-US" i="1" dirty="0">
              <a:solidFill>
                <a:srgbClr val="800000"/>
              </a:solidFill>
              <a:latin typeface="Book Antiqua" pitchFamily="18" charset="0"/>
            </a:endParaRP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7932758" y="831832"/>
            <a:ext cx="1620000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lIns="72000" tIns="72000" rIns="72000" bIns="72000" anchor="ctr"/>
          <a:lstStyle>
            <a:defPPr>
              <a:defRPr lang="ko-KR"/>
            </a:defPPr>
            <a:lvl1pPr algn="ctr" latinLnBrk="0">
              <a:buFont typeface="Wingdings" pitchFamily="2" charset="2"/>
              <a:buNone/>
              <a:defRPr>
                <a:solidFill>
                  <a:prstClr val="white"/>
                </a:solidFill>
                <a:latin typeface="+mn-ea"/>
                <a:ea typeface="+mn-ea"/>
              </a:defRPr>
            </a:lvl1pPr>
          </a:lstStyle>
          <a:p>
            <a:r>
              <a:rPr lang="ko-KR" altLang="en-US" sz="14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시사점</a:t>
            </a:r>
          </a:p>
        </p:txBody>
      </p:sp>
      <p:sp>
        <p:nvSpPr>
          <p:cNvPr id="13" name="Text Box 10"/>
          <p:cNvSpPr txBox="1">
            <a:spLocks noChangeArrowheads="1"/>
          </p:cNvSpPr>
          <p:nvPr/>
        </p:nvSpPr>
        <p:spPr bwMode="auto">
          <a:xfrm>
            <a:off x="355678" y="6464422"/>
            <a:ext cx="5040000" cy="153888"/>
          </a:xfrm>
          <a:prstGeom prst="rect">
            <a:avLst/>
          </a:prstGeom>
        </p:spPr>
        <p:txBody>
          <a:bodyPr wrap="square" lIns="18000" tIns="0" rIns="18000" bIns="0">
            <a:spAutoFit/>
          </a:bodyPr>
          <a:lstStyle/>
          <a:p>
            <a:r>
              <a:rPr kumimoji="1" lang="en-US" altLang="ko-KR" sz="1000" dirty="0" smtClean="0">
                <a:latin typeface="+mn-ea"/>
              </a:rPr>
              <a:t>※ Source: </a:t>
            </a:r>
            <a:r>
              <a:rPr kumimoji="1" lang="ko-KR" altLang="en-US" sz="1000" dirty="0" smtClean="0">
                <a:latin typeface="+mn-ea"/>
              </a:rPr>
              <a:t>공주시청 내부직원 및 외부고객 설문조사 결과 </a:t>
            </a:r>
            <a:r>
              <a:rPr kumimoji="1" lang="en-US" altLang="ko-KR" sz="1000" dirty="0" smtClean="0">
                <a:latin typeface="+mn-ea"/>
              </a:rPr>
              <a:t>(2014)</a:t>
            </a:r>
          </a:p>
        </p:txBody>
      </p:sp>
      <p:sp>
        <p:nvSpPr>
          <p:cNvPr id="15" name="Rectangle 89"/>
          <p:cNvSpPr>
            <a:spLocks noChangeArrowheads="1"/>
          </p:cNvSpPr>
          <p:nvPr/>
        </p:nvSpPr>
        <p:spPr bwMode="auto">
          <a:xfrm>
            <a:off x="7932758" y="1189022"/>
            <a:ext cx="1620000" cy="522000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90000" tIns="46800" rIns="90000" bIns="46800" anchor="ctr"/>
          <a:lstStyle/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r>
              <a:rPr lang="ko-KR" altLang="en-US" sz="110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타 공약사업 군에 비해 각 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사업간의 </a:t>
            </a:r>
            <a:r>
              <a:rPr lang="ko-KR" altLang="en-US" sz="110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편차가 크지 않음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재난안전센터 설립 지원 사업을 가장 중요하고 시급한 사업이라고 내부적으로 판단하고 있음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88900" indent="-88900" latinLnBrk="0">
              <a:lnSpc>
                <a:spcPct val="130000"/>
              </a:lnSpc>
              <a:spcBef>
                <a:spcPts val="0"/>
              </a:spcBef>
              <a:buFont typeface="Wingdings" pitchFamily="2" charset="2"/>
              <a:buChar char="§"/>
            </a:pP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시민 행복지수 향상 정책</a:t>
            </a:r>
            <a:r>
              <a:rPr lang="en-US" altLang="ko-KR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110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사곡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sz="1100" dirty="0" err="1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계실지구</a:t>
            </a:r>
            <a:r>
              <a:rPr lang="ko-KR" altLang="en-US" sz="11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복합연수단지 주변개발계획이 그 다음 주요사업으로 나타나고 있음</a:t>
            </a:r>
            <a:endParaRPr lang="en-US" altLang="ko-KR" sz="11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5381628" y="2428868"/>
            <a:ext cx="714380" cy="3071834"/>
          </a:xfrm>
          <a:prstGeom prst="rect">
            <a:avLst/>
          </a:prstGeom>
          <a:noFill/>
          <a:ln w="254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8484348" y="187786"/>
            <a:ext cx="11015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환경분석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162754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/>
          <p:cNvSpPr/>
          <p:nvPr/>
        </p:nvSpPr>
        <p:spPr>
          <a:xfrm flipH="1">
            <a:off x="0" y="2678620"/>
            <a:ext cx="8501122" cy="36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prstClr val="black"/>
              </a:solidFill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238092" y="1722426"/>
            <a:ext cx="5463034" cy="964880"/>
          </a:xfrm>
          <a:prstGeom prst="rect">
            <a:avLst/>
          </a:prstGeom>
        </p:spPr>
        <p:txBody>
          <a:bodyPr wrap="none" lIns="0" tIns="0" rIns="0" bIns="0" anchor="b">
            <a:spAutoFit/>
          </a:bodyPr>
          <a:lstStyle/>
          <a:p>
            <a:pPr>
              <a:lnSpc>
                <a:spcPct val="95000"/>
              </a:lnSpc>
            </a:pPr>
            <a:r>
              <a:rPr lang="en-US" altLang="ko-KR" sz="2800" dirty="0" smtClean="0">
                <a:solidFill>
                  <a:prstClr val="black"/>
                </a:solidFill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Ch.</a:t>
            </a:r>
            <a:r>
              <a:rPr lang="en-US" altLang="ko-KR" sz="6600" dirty="0" smtClean="0">
                <a:solidFill>
                  <a:prstClr val="black"/>
                </a:solidFill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3</a:t>
            </a:r>
            <a:r>
              <a:rPr lang="en-US" altLang="ko-KR" sz="4000" dirty="0" smtClean="0">
                <a:solidFill>
                  <a:prstClr val="black"/>
                </a:solidFill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   </a:t>
            </a:r>
            <a:r>
              <a:rPr lang="ko-KR" altLang="en-US" sz="4000" dirty="0" smtClean="0">
                <a:solidFill>
                  <a:prstClr val="black"/>
                </a:solidFill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조직진단 방향성</a:t>
            </a:r>
          </a:p>
        </p:txBody>
      </p:sp>
      <p:sp>
        <p:nvSpPr>
          <p:cNvPr id="4" name="Text Box 19"/>
          <p:cNvSpPr txBox="1">
            <a:spLocks noChangeArrowheads="1"/>
          </p:cNvSpPr>
          <p:nvPr/>
        </p:nvSpPr>
        <p:spPr bwMode="auto">
          <a:xfrm>
            <a:off x="5953132" y="2709634"/>
            <a:ext cx="4328460" cy="15794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tIns="0" bIns="0" anchor="t">
            <a:spAutoFit/>
          </a:bodyPr>
          <a:lstStyle/>
          <a:p>
            <a:pPr marL="609600" indent="-609600">
              <a:lnSpc>
                <a:spcPct val="180000"/>
              </a:lnSpc>
              <a:defRPr/>
            </a:pPr>
            <a:r>
              <a:rPr kumimoji="1" lang="en-US" altLang="ko-KR" sz="2000" dirty="0" smtClean="0">
                <a:solidFill>
                  <a:prstClr val="black"/>
                </a:solidFill>
              </a:rPr>
              <a:t>1. </a:t>
            </a:r>
            <a:r>
              <a:rPr kumimoji="1" lang="ko-KR" altLang="en-US" sz="2000" dirty="0">
                <a:solidFill>
                  <a:prstClr val="black"/>
                </a:solidFill>
              </a:rPr>
              <a:t>공주시 기능에 대한 고객 요구</a:t>
            </a:r>
          </a:p>
          <a:p>
            <a:pPr marL="609600" indent="-609600">
              <a:lnSpc>
                <a:spcPct val="180000"/>
              </a:lnSpc>
              <a:defRPr/>
            </a:pPr>
            <a:r>
              <a:rPr kumimoji="1" lang="en-US" altLang="ko-KR" sz="2000" dirty="0" smtClean="0">
                <a:solidFill>
                  <a:prstClr val="black"/>
                </a:solidFill>
              </a:rPr>
              <a:t>2. </a:t>
            </a:r>
            <a:r>
              <a:rPr kumimoji="1" lang="ko-KR" altLang="en-US" sz="2000" dirty="0">
                <a:solidFill>
                  <a:prstClr val="black"/>
                </a:solidFill>
              </a:rPr>
              <a:t>조직설계 기반분석</a:t>
            </a:r>
          </a:p>
          <a:p>
            <a:pPr marL="609600" indent="-609600">
              <a:lnSpc>
                <a:spcPct val="180000"/>
              </a:lnSpc>
              <a:defRPr/>
            </a:pPr>
            <a:r>
              <a:rPr kumimoji="1" lang="en-US" altLang="ko-KR" sz="2000" dirty="0" smtClean="0">
                <a:solidFill>
                  <a:prstClr val="black"/>
                </a:solidFill>
              </a:rPr>
              <a:t>3. </a:t>
            </a:r>
            <a:r>
              <a:rPr kumimoji="1" lang="ko-KR" altLang="en-US" sz="2000" dirty="0" smtClean="0">
                <a:solidFill>
                  <a:prstClr val="black"/>
                </a:solidFill>
              </a:rPr>
              <a:t>기능분석 방향성</a:t>
            </a:r>
            <a:endParaRPr kumimoji="1" lang="ko-KR" altLang="en-US" sz="200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35387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AutoShape 8"/>
          <p:cNvSpPr>
            <a:spLocks noChangeArrowheads="1"/>
          </p:cNvSpPr>
          <p:nvPr/>
        </p:nvSpPr>
        <p:spPr bwMode="auto">
          <a:xfrm>
            <a:off x="3603569" y="1679984"/>
            <a:ext cx="2703512" cy="3515821"/>
          </a:xfrm>
          <a:prstGeom prst="downArrow">
            <a:avLst>
              <a:gd name="adj1" fmla="val 79926"/>
              <a:gd name="adj2" fmla="val 22591"/>
            </a:avLst>
          </a:prstGeom>
          <a:solidFill>
            <a:srgbClr val="EAEAEA"/>
          </a:solidFill>
          <a:ln w="3175" algn="ctr">
            <a:solidFill>
              <a:srgbClr val="B2B2B2"/>
            </a:solidFill>
            <a:miter lim="800000"/>
            <a:headEnd/>
            <a:tailEnd/>
          </a:ln>
          <a:effectLst/>
        </p:spPr>
        <p:txBody>
          <a:bodyPr lIns="36000" tIns="72000" rIns="36000" bIns="3600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algn="ctr" fontAlgn="auto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kumimoji="0" lang="ko-KR" altLang="en-US" sz="1800" b="0" kern="0" dirty="0">
              <a:solidFill>
                <a:srgbClr val="000000"/>
              </a:solidFill>
              <a:ea typeface="맑은 고딕" panose="020B0503020000020004" pitchFamily="50" charset="-127"/>
            </a:endParaRPr>
          </a:p>
        </p:txBody>
      </p:sp>
      <p:sp>
        <p:nvSpPr>
          <p:cNvPr id="22" name="Rectangle 9"/>
          <p:cNvSpPr>
            <a:spLocks noChangeArrowheads="1"/>
          </p:cNvSpPr>
          <p:nvPr/>
        </p:nvSpPr>
        <p:spPr bwMode="auto">
          <a:xfrm>
            <a:off x="4014731" y="1757257"/>
            <a:ext cx="1879600" cy="2241044"/>
          </a:xfrm>
          <a:prstGeom prst="rect">
            <a:avLst/>
          </a:prstGeom>
          <a:solidFill>
            <a:srgbClr val="FFFFFF"/>
          </a:solidFill>
          <a:ln w="9525" algn="ctr">
            <a:noFill/>
            <a:miter lim="800000"/>
            <a:headEnd/>
            <a:tailEnd/>
          </a:ln>
          <a:effectLst/>
        </p:spPr>
        <p:txBody>
          <a:bodyPr lIns="128016" tIns="36000" rIns="128016" bIns="3600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algn="ctr" fontAlgn="auto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kumimoji="0" lang="ko-KR" altLang="en-US" sz="1100" b="0" kern="0" dirty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fontAlgn="auto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kumimoji="0" lang="ko-KR" altLang="en-US" sz="1100" b="0" kern="0" dirty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fontAlgn="auto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kumimoji="0" lang="ko-KR" altLang="en-US" sz="1100" b="0" kern="0" dirty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fontAlgn="auto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kumimoji="0" lang="ko-KR" altLang="en-US" sz="1100" b="0" kern="0" dirty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fontAlgn="auto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kumimoji="0" lang="en-US" altLang="ko-KR" sz="1100" b="0" kern="0" dirty="0" smtClea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fontAlgn="auto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en-US" altLang="ko-KR" sz="1100" kern="0" dirty="0" smtClea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fontAlgn="auto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r>
              <a:rPr lang="en-US" altLang="ko-KR" sz="1100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“</a:t>
            </a:r>
            <a:r>
              <a:rPr lang="ko-KR" altLang="en-US" sz="1100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시민들이 요구하는 시청의 역할이 과거와는 다르게</a:t>
            </a:r>
            <a:r>
              <a:rPr lang="en-US" altLang="ko-KR" sz="1100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, </a:t>
            </a:r>
            <a:r>
              <a:rPr lang="ko-KR" altLang="en-US" sz="1100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적극적으로 시의 재도약을 위한 실제적인</a:t>
            </a:r>
            <a:endParaRPr lang="en-US" altLang="ko-KR" sz="1100" kern="0" dirty="0" smtClea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fontAlgn="auto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r>
              <a:rPr lang="ko-KR" altLang="en-US" sz="1100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성과창출을 요구하고 있다</a:t>
            </a:r>
            <a:r>
              <a:rPr lang="en-US" altLang="ko-KR" sz="1100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”</a:t>
            </a:r>
            <a:endParaRPr kumimoji="0" lang="ko-KR" altLang="en-US" sz="1100" b="0" kern="0" dirty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23" name="Picture 11" descr="d2cfcibq[1]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567181" y="1974791"/>
            <a:ext cx="773113" cy="744537"/>
          </a:xfrm>
          <a:prstGeom prst="rect">
            <a:avLst/>
          </a:prstGeom>
          <a:noFill/>
        </p:spPr>
      </p:pic>
      <p:sp>
        <p:nvSpPr>
          <p:cNvPr id="24" name="AutoShape 12"/>
          <p:cNvSpPr>
            <a:spLocks noChangeArrowheads="1"/>
          </p:cNvSpPr>
          <p:nvPr/>
        </p:nvSpPr>
        <p:spPr bwMode="auto">
          <a:xfrm>
            <a:off x="6572194" y="1678912"/>
            <a:ext cx="2703512" cy="3517003"/>
          </a:xfrm>
          <a:prstGeom prst="downArrow">
            <a:avLst>
              <a:gd name="adj1" fmla="val 79926"/>
              <a:gd name="adj2" fmla="val 22591"/>
            </a:avLst>
          </a:prstGeom>
          <a:solidFill>
            <a:srgbClr val="EAEAEA"/>
          </a:solidFill>
          <a:ln w="3175" algn="ctr">
            <a:solidFill>
              <a:srgbClr val="B2B2B2"/>
            </a:solidFill>
            <a:miter lim="800000"/>
            <a:headEnd/>
            <a:tailEnd/>
          </a:ln>
          <a:effectLst/>
        </p:spPr>
        <p:txBody>
          <a:bodyPr lIns="36000" tIns="72000" rIns="36000" bIns="3600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algn="ctr" fontAlgn="auto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kumimoji="0" lang="ko-KR" altLang="en-US" sz="1800" b="0" kern="0" dirty="0">
              <a:solidFill>
                <a:srgbClr val="000000"/>
              </a:solidFill>
              <a:ea typeface="맑은 고딕" panose="020B0503020000020004" pitchFamily="50" charset="-127"/>
            </a:endParaRPr>
          </a:p>
        </p:txBody>
      </p:sp>
      <p:sp>
        <p:nvSpPr>
          <p:cNvPr id="25" name="Rectangle 13"/>
          <p:cNvSpPr>
            <a:spLocks noChangeArrowheads="1"/>
          </p:cNvSpPr>
          <p:nvPr/>
        </p:nvSpPr>
        <p:spPr bwMode="auto">
          <a:xfrm>
            <a:off x="6984944" y="1757257"/>
            <a:ext cx="1879600" cy="2240924"/>
          </a:xfrm>
          <a:prstGeom prst="rect">
            <a:avLst/>
          </a:prstGeom>
          <a:solidFill>
            <a:srgbClr val="FFFFFF"/>
          </a:solidFill>
          <a:ln w="9525" algn="ctr">
            <a:noFill/>
            <a:miter lim="800000"/>
            <a:headEnd/>
            <a:tailEnd/>
          </a:ln>
          <a:effectLst/>
        </p:spPr>
        <p:txBody>
          <a:bodyPr lIns="128016" tIns="36000" rIns="128016" bIns="3600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algn="ctr" fontAlgn="auto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kumimoji="0" lang="ko-KR" altLang="en-US" sz="1100" kern="0" dirty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fontAlgn="auto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kumimoji="0" lang="ko-KR" altLang="en-US" sz="1100" kern="0" dirty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fontAlgn="auto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kumimoji="0" lang="ko-KR" altLang="en-US" sz="1100" kern="0" dirty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fontAlgn="auto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kumimoji="0" lang="ko-KR" altLang="en-US" sz="1100" kern="0" dirty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fontAlgn="auto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kumimoji="0" lang="en-US" altLang="ko-KR" sz="1100" kern="0" dirty="0" smtClea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fontAlgn="auto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kumimoji="0" lang="ko-KR" altLang="en-US" sz="1100" kern="0" dirty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fontAlgn="auto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r>
              <a:rPr kumimoji="0" lang="ko-KR" altLang="en-US" sz="1100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“외부환경 변화에 부정적 인식과 소극적 대응이 반복되어 공주시에 대한 이미지가 하락하고 있다</a:t>
            </a:r>
            <a:r>
              <a:rPr lang="en-US" altLang="ko-KR" sz="1100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”</a:t>
            </a:r>
            <a:endParaRPr kumimoji="0" lang="en-US" altLang="ko-KR" sz="1100" kern="0" dirty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26" name="Picture 15"/>
          <p:cNvPicPr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502469" y="1973203"/>
            <a:ext cx="842962" cy="747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0" name="Rectangle 42"/>
          <p:cNvSpPr>
            <a:spLocks noChangeArrowheads="1"/>
          </p:cNvSpPr>
          <p:nvPr/>
        </p:nvSpPr>
        <p:spPr bwMode="auto">
          <a:xfrm>
            <a:off x="3878687" y="1419590"/>
            <a:ext cx="2160000" cy="254443"/>
          </a:xfrm>
          <a:prstGeom prst="rect">
            <a:avLst/>
          </a:prstGeom>
          <a:solidFill>
            <a:srgbClr val="3E7898"/>
          </a:solidFill>
          <a:ln w="12700" algn="ctr">
            <a:solidFill>
              <a:srgbClr val="808080"/>
            </a:solidFill>
            <a:miter lim="800000"/>
            <a:headEnd/>
            <a:tailEnd/>
          </a:ln>
          <a:effectLst/>
        </p:spPr>
        <p:txBody>
          <a:bodyPr lIns="0" tIns="0" rIns="0" bIns="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algn="ctr" defTabSz="762000" fontAlgn="auto">
              <a:spcBef>
                <a:spcPts val="0"/>
              </a:spcBef>
              <a:buFontTx/>
              <a:buNone/>
              <a:defRPr/>
            </a:pPr>
            <a:r>
              <a:rPr lang="ko-KR" altLang="en-US" sz="1600" kern="0" dirty="0" smtClean="0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시민의 요구</a:t>
            </a:r>
            <a:endParaRPr lang="ko-KR" altLang="en-US" sz="1600" kern="0" baseline="30000" dirty="0">
              <a:solidFill>
                <a:srgbClr val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" name="Rectangle 42"/>
          <p:cNvSpPr>
            <a:spLocks noChangeArrowheads="1"/>
          </p:cNvSpPr>
          <p:nvPr/>
        </p:nvSpPr>
        <p:spPr bwMode="auto">
          <a:xfrm>
            <a:off x="6850298" y="1420642"/>
            <a:ext cx="2160000" cy="254443"/>
          </a:xfrm>
          <a:prstGeom prst="rect">
            <a:avLst/>
          </a:prstGeom>
          <a:solidFill>
            <a:srgbClr val="3E7898"/>
          </a:solidFill>
          <a:ln w="12700" algn="ctr">
            <a:solidFill>
              <a:srgbClr val="808080"/>
            </a:solidFill>
            <a:miter lim="800000"/>
            <a:headEnd/>
            <a:tailEnd/>
          </a:ln>
          <a:effectLst/>
        </p:spPr>
        <p:txBody>
          <a:bodyPr lIns="0" tIns="0" rIns="0" bIns="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algn="ctr" defTabSz="762000" fontAlgn="auto">
              <a:spcBef>
                <a:spcPts val="0"/>
              </a:spcBef>
              <a:buFontTx/>
              <a:buNone/>
              <a:defRPr/>
            </a:pPr>
            <a:r>
              <a:rPr lang="ko-KR" altLang="en-US" sz="1600" kern="0" dirty="0" smtClean="0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환경변화의  요구</a:t>
            </a:r>
            <a:endParaRPr lang="ko-KR" altLang="en-US" sz="1600" kern="0" baseline="30000" dirty="0">
              <a:solidFill>
                <a:srgbClr val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3" name="Text Box 10"/>
          <p:cNvSpPr txBox="1">
            <a:spLocks noChangeArrowheads="1"/>
          </p:cNvSpPr>
          <p:nvPr/>
        </p:nvSpPr>
        <p:spPr bwMode="auto">
          <a:xfrm>
            <a:off x="3899897" y="4122354"/>
            <a:ext cx="2073976" cy="4451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36000" tIns="36000" rIns="36000" bIns="36000">
            <a:spAutoFit/>
          </a:bodyPr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algn="ctr">
              <a:buFontTx/>
              <a:buNone/>
            </a:pPr>
            <a:r>
              <a:rPr lang="ko-KR" altLang="en-US" sz="1100" i="1" dirty="0" smtClean="0">
                <a:solidFill>
                  <a:srgbClr val="002060"/>
                </a:solidFill>
                <a:latin typeface="맑은 고딕" pitchFamily="50" charset="-127"/>
                <a:ea typeface="맑은 고딕" pitchFamily="50" charset="-127"/>
              </a:rPr>
              <a:t>공주시의 재도약을 위한</a:t>
            </a:r>
            <a:endParaRPr lang="en-US" altLang="ko-KR" sz="1100" i="1" dirty="0" smtClean="0">
              <a:solidFill>
                <a:srgbClr val="00206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>
              <a:buFontTx/>
              <a:buNone/>
            </a:pPr>
            <a:r>
              <a:rPr lang="ko-KR" altLang="en-US" sz="1100" i="1" dirty="0" smtClean="0">
                <a:solidFill>
                  <a:srgbClr val="002060"/>
                </a:solidFill>
                <a:latin typeface="맑은 고딕" pitchFamily="50" charset="-127"/>
                <a:ea typeface="맑은 고딕" pitchFamily="50" charset="-127"/>
              </a:rPr>
              <a:t>시의 역할 강화 요구</a:t>
            </a:r>
            <a:endParaRPr lang="ko-KR" altLang="en-US" sz="1100" i="1" dirty="0">
              <a:solidFill>
                <a:srgbClr val="00206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" name="Text Box 14"/>
          <p:cNvSpPr txBox="1">
            <a:spLocks noChangeArrowheads="1"/>
          </p:cNvSpPr>
          <p:nvPr/>
        </p:nvSpPr>
        <p:spPr bwMode="auto">
          <a:xfrm>
            <a:off x="7088131" y="4089230"/>
            <a:ext cx="1671638" cy="63131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36000" tIns="36000" rIns="36000" bIns="36000">
            <a:spAutoFit/>
          </a:bodyPr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algn="ctr">
              <a:buFontTx/>
              <a:buNone/>
            </a:pPr>
            <a:r>
              <a:rPr lang="ko-KR" altLang="en-US" sz="1100" i="1" dirty="0" smtClean="0">
                <a:solidFill>
                  <a:srgbClr val="002060"/>
                </a:solidFill>
                <a:latin typeface="맑은 고딕" pitchFamily="50" charset="-127"/>
                <a:ea typeface="맑은 고딕" pitchFamily="50" charset="-127"/>
              </a:rPr>
              <a:t>시의 </a:t>
            </a:r>
            <a:r>
              <a:rPr lang="en-US" altLang="ko-KR" sz="1100" i="1" dirty="0" smtClean="0">
                <a:solidFill>
                  <a:srgbClr val="002060"/>
                </a:solidFill>
                <a:latin typeface="맑은 고딕" pitchFamily="50" charset="-127"/>
                <a:ea typeface="맑은 고딕" pitchFamily="50" charset="-127"/>
              </a:rPr>
              <a:t/>
            </a:r>
            <a:br>
              <a:rPr lang="en-US" altLang="ko-KR" sz="1100" i="1" dirty="0" smtClean="0">
                <a:solidFill>
                  <a:srgbClr val="002060"/>
                </a:solidFill>
                <a:latin typeface="맑은 고딕" pitchFamily="50" charset="-127"/>
                <a:ea typeface="맑은 고딕" pitchFamily="50" charset="-127"/>
              </a:rPr>
            </a:br>
            <a:r>
              <a:rPr lang="ko-KR" altLang="en-US" sz="1100" i="1" dirty="0" smtClean="0">
                <a:solidFill>
                  <a:srgbClr val="002060"/>
                </a:solidFill>
                <a:latin typeface="맑은 고딕" pitchFamily="50" charset="-127"/>
                <a:ea typeface="맑은 고딕" pitchFamily="50" charset="-127"/>
              </a:rPr>
              <a:t>전략적 기획 및 홍보</a:t>
            </a:r>
            <a:endParaRPr lang="en-US" altLang="ko-KR" sz="1100" i="1" dirty="0" smtClean="0">
              <a:solidFill>
                <a:srgbClr val="00206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>
              <a:buFontTx/>
              <a:buNone/>
            </a:pPr>
            <a:r>
              <a:rPr lang="ko-KR" altLang="en-US" sz="1100" i="1" dirty="0" smtClean="0">
                <a:solidFill>
                  <a:srgbClr val="002060"/>
                </a:solidFill>
                <a:latin typeface="맑은 고딕" pitchFamily="50" charset="-127"/>
                <a:ea typeface="맑은 고딕" pitchFamily="50" charset="-127"/>
              </a:rPr>
              <a:t>역량 강화</a:t>
            </a:r>
            <a:r>
              <a:rPr lang="en-US" altLang="ko-KR" sz="1100" i="1" dirty="0">
                <a:solidFill>
                  <a:srgbClr val="00206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100" i="1" dirty="0" smtClean="0">
                <a:solidFill>
                  <a:srgbClr val="002060"/>
                </a:solidFill>
                <a:latin typeface="맑은 고딕" pitchFamily="50" charset="-127"/>
                <a:ea typeface="맑은 고딕" pitchFamily="50" charset="-127"/>
              </a:rPr>
              <a:t>요구</a:t>
            </a:r>
            <a:endParaRPr lang="ko-KR" altLang="en-US" sz="1100" i="1" dirty="0">
              <a:solidFill>
                <a:srgbClr val="00206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7" name="AutoShape 16"/>
          <p:cNvSpPr>
            <a:spLocks noChangeArrowheads="1"/>
          </p:cNvSpPr>
          <p:nvPr/>
        </p:nvSpPr>
        <p:spPr bwMode="auto">
          <a:xfrm>
            <a:off x="607953" y="1678912"/>
            <a:ext cx="2703512" cy="3517003"/>
          </a:xfrm>
          <a:prstGeom prst="downArrow">
            <a:avLst>
              <a:gd name="adj1" fmla="val 79926"/>
              <a:gd name="adj2" fmla="val 22591"/>
            </a:avLst>
          </a:prstGeom>
          <a:solidFill>
            <a:srgbClr val="EAEAEA"/>
          </a:solidFill>
          <a:ln w="3175" algn="ctr">
            <a:solidFill>
              <a:srgbClr val="B2B2B2"/>
            </a:solidFill>
            <a:miter lim="800000"/>
            <a:headEnd/>
            <a:tailEnd/>
          </a:ln>
          <a:effectLst/>
        </p:spPr>
        <p:txBody>
          <a:bodyPr lIns="36000" tIns="72000" rIns="36000" bIns="3600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algn="ctr" fontAlgn="auto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kumimoji="0" lang="ko-KR" altLang="en-US" sz="1800" b="0" kern="0" dirty="0">
              <a:solidFill>
                <a:srgbClr val="000000"/>
              </a:solidFill>
              <a:ea typeface="맑은 고딕" panose="020B0503020000020004" pitchFamily="50" charset="-127"/>
            </a:endParaRPr>
          </a:p>
        </p:txBody>
      </p:sp>
      <p:sp>
        <p:nvSpPr>
          <p:cNvPr id="28" name="Rectangle 17"/>
          <p:cNvSpPr>
            <a:spLocks noChangeArrowheads="1"/>
          </p:cNvSpPr>
          <p:nvPr/>
        </p:nvSpPr>
        <p:spPr bwMode="auto">
          <a:xfrm>
            <a:off x="974050" y="1757257"/>
            <a:ext cx="1983754" cy="2240924"/>
          </a:xfrm>
          <a:prstGeom prst="rect">
            <a:avLst/>
          </a:prstGeom>
          <a:solidFill>
            <a:srgbClr val="FFFFFF"/>
          </a:solidFill>
          <a:ln w="9525" algn="ctr">
            <a:noFill/>
            <a:miter lim="800000"/>
            <a:headEnd/>
            <a:tailEnd/>
          </a:ln>
          <a:effectLst/>
        </p:spPr>
        <p:txBody>
          <a:bodyPr lIns="128016" tIns="36000" rIns="128016" bIns="3600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algn="ctr" fontAlgn="auto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kumimoji="0" lang="ko-KR" altLang="en-US" sz="1100" kern="0" dirty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fontAlgn="auto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kumimoji="0" lang="ko-KR" altLang="en-US" sz="1100" kern="0" dirty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fontAlgn="auto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kumimoji="0" lang="ko-KR" altLang="en-US" sz="1100" kern="0" dirty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fontAlgn="auto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kumimoji="0" lang="en-US" altLang="ko-KR" sz="1100" kern="0" dirty="0" smtClea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fontAlgn="auto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en-US" altLang="ko-KR" sz="1100" kern="0" dirty="0" smtClea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fontAlgn="auto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en-US" altLang="ko-KR" sz="1100" kern="0" dirty="0" smtClea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fontAlgn="auto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r>
              <a:rPr kumimoji="0" lang="ko-KR" altLang="ko-KR" sz="1100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“</a:t>
            </a:r>
            <a:r>
              <a:rPr kumimoji="0" lang="ko-KR" altLang="en-US" sz="1100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 관습적으로 행해져 오던</a:t>
            </a:r>
            <a:endParaRPr kumimoji="0" lang="en-US" altLang="ko-KR" sz="1100" kern="0" dirty="0" smtClea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fontAlgn="auto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r>
              <a:rPr kumimoji="0" lang="ko-KR" altLang="en-US" sz="1100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기능 위주로 되어 있다</a:t>
            </a:r>
            <a:r>
              <a:rPr kumimoji="0" lang="ko-KR" altLang="ko-KR" sz="1100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”</a:t>
            </a:r>
            <a:endParaRPr kumimoji="0" lang="en-US" altLang="ko-KR" sz="1100" kern="0" dirty="0" smtClea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buFontTx/>
              <a:buNone/>
            </a:pPr>
            <a:r>
              <a:rPr lang="ko-KR" altLang="ko-KR" sz="1100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“</a:t>
            </a:r>
            <a:r>
              <a:rPr lang="ko-KR" altLang="en-US" sz="1100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전략적인 새로운 기능이 개발되지 못하고 있다</a:t>
            </a:r>
            <a:r>
              <a:rPr lang="ko-KR" altLang="ko-KR" sz="1100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”</a:t>
            </a:r>
            <a:endParaRPr lang="en-US" altLang="ko-KR" sz="1100" kern="0" dirty="0" smtClea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buFontTx/>
              <a:buNone/>
            </a:pPr>
            <a:r>
              <a:rPr lang="en-US" altLang="ko-KR" sz="1100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“</a:t>
            </a:r>
            <a:r>
              <a:rPr lang="ko-KR" altLang="en-US" sz="1100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이전의 신기능 설정은</a:t>
            </a:r>
            <a:endParaRPr lang="en-US" altLang="ko-KR" sz="1100" kern="0" dirty="0" smtClea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buFontTx/>
              <a:buNone/>
            </a:pPr>
            <a:r>
              <a:rPr lang="ko-KR" altLang="en-US" sz="1100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다소 정치적으로 구성되어  실행력이 떨어졌다</a:t>
            </a:r>
            <a:r>
              <a:rPr lang="en-US" altLang="ko-KR" sz="1100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＂</a:t>
            </a:r>
          </a:p>
        </p:txBody>
      </p:sp>
      <p:pic>
        <p:nvPicPr>
          <p:cNvPr id="29" name="Picture 19" descr="b0ztvwvq[1]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552515" y="2003366"/>
            <a:ext cx="815975" cy="687387"/>
          </a:xfrm>
          <a:prstGeom prst="rect">
            <a:avLst/>
          </a:prstGeom>
          <a:noFill/>
        </p:spPr>
      </p:pic>
      <p:sp>
        <p:nvSpPr>
          <p:cNvPr id="32" name="Rectangle 42"/>
          <p:cNvSpPr>
            <a:spLocks noChangeArrowheads="1"/>
          </p:cNvSpPr>
          <p:nvPr/>
        </p:nvSpPr>
        <p:spPr bwMode="auto">
          <a:xfrm>
            <a:off x="871975" y="1420642"/>
            <a:ext cx="2160000" cy="254443"/>
          </a:xfrm>
          <a:prstGeom prst="rect">
            <a:avLst/>
          </a:prstGeom>
          <a:solidFill>
            <a:srgbClr val="3E7898"/>
          </a:solidFill>
          <a:ln w="12700" algn="ctr">
            <a:solidFill>
              <a:srgbClr val="808080"/>
            </a:solidFill>
            <a:miter lim="800000"/>
            <a:headEnd/>
            <a:tailEnd/>
          </a:ln>
          <a:effectLst/>
        </p:spPr>
        <p:txBody>
          <a:bodyPr lIns="0" tIns="0" rIns="0" bIns="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algn="ctr" defTabSz="762000" fontAlgn="auto">
              <a:spcBef>
                <a:spcPts val="0"/>
              </a:spcBef>
              <a:buFontTx/>
              <a:buNone/>
              <a:defRPr/>
            </a:pPr>
            <a:r>
              <a:rPr lang="ko-KR" altLang="en-US" sz="1600" kern="0" dirty="0" smtClean="0">
                <a:solidFill>
                  <a:srgbClr val="FFFFFF"/>
                </a:solidFill>
                <a:latin typeface="맑은 고딕" pitchFamily="50" charset="-127"/>
                <a:ea typeface="맑은 고딕" pitchFamily="50" charset="-127"/>
              </a:rPr>
              <a:t>내부 고객의 요구</a:t>
            </a:r>
            <a:endParaRPr lang="ko-KR" altLang="en-US" sz="1600" kern="0" baseline="30000" dirty="0">
              <a:solidFill>
                <a:srgbClr val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5" name="Text Box 18"/>
          <p:cNvSpPr txBox="1">
            <a:spLocks noChangeArrowheads="1"/>
          </p:cNvSpPr>
          <p:nvPr/>
        </p:nvSpPr>
        <p:spPr bwMode="auto">
          <a:xfrm>
            <a:off x="1123890" y="4097805"/>
            <a:ext cx="1670050" cy="63131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36000" tIns="36000" rIns="36000" bIns="36000">
            <a:spAutoFit/>
          </a:bodyPr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algn="ctr">
              <a:buFontTx/>
              <a:buNone/>
            </a:pPr>
            <a:r>
              <a:rPr lang="ko-KR" altLang="en-US" sz="1100" i="1" dirty="0" smtClean="0">
                <a:solidFill>
                  <a:srgbClr val="002060"/>
                </a:solidFill>
                <a:latin typeface="맑은 고딕" pitchFamily="50" charset="-127"/>
                <a:ea typeface="맑은 고딕" pitchFamily="50" charset="-127"/>
              </a:rPr>
              <a:t>미래 모습에 대한 명확한</a:t>
            </a:r>
            <a:r>
              <a:rPr lang="en-US" altLang="ko-KR" sz="1100" i="1" dirty="0" smtClean="0">
                <a:solidFill>
                  <a:srgbClr val="002060"/>
                </a:solidFill>
                <a:latin typeface="맑은 고딕" pitchFamily="50" charset="-127"/>
                <a:ea typeface="맑은 고딕" pitchFamily="50" charset="-127"/>
              </a:rPr>
              <a:t/>
            </a:r>
            <a:br>
              <a:rPr lang="en-US" altLang="ko-KR" sz="1100" i="1" dirty="0" smtClean="0">
                <a:solidFill>
                  <a:srgbClr val="002060"/>
                </a:solidFill>
                <a:latin typeface="맑은 고딕" pitchFamily="50" charset="-127"/>
                <a:ea typeface="맑은 고딕" pitchFamily="50" charset="-127"/>
              </a:rPr>
            </a:br>
            <a:r>
              <a:rPr lang="ko-KR" altLang="en-US" sz="1100" i="1" dirty="0" smtClean="0">
                <a:solidFill>
                  <a:srgbClr val="002060"/>
                </a:solidFill>
                <a:latin typeface="맑은 고딕" pitchFamily="50" charset="-127"/>
                <a:ea typeface="맑은 고딕" pitchFamily="50" charset="-127"/>
              </a:rPr>
              <a:t>청사진을 바탕으로 한 </a:t>
            </a:r>
            <a:r>
              <a:rPr lang="en-US" altLang="ko-KR" sz="1100" i="1" dirty="0" smtClean="0">
                <a:solidFill>
                  <a:srgbClr val="002060"/>
                </a:solidFill>
                <a:latin typeface="맑은 고딕" pitchFamily="50" charset="-127"/>
                <a:ea typeface="맑은 고딕" pitchFamily="50" charset="-127"/>
              </a:rPr>
              <a:t/>
            </a:r>
            <a:br>
              <a:rPr lang="en-US" altLang="ko-KR" sz="1100" i="1" dirty="0" smtClean="0">
                <a:solidFill>
                  <a:srgbClr val="002060"/>
                </a:solidFill>
                <a:latin typeface="맑은 고딕" pitchFamily="50" charset="-127"/>
                <a:ea typeface="맑은 고딕" pitchFamily="50" charset="-127"/>
              </a:rPr>
            </a:br>
            <a:r>
              <a:rPr lang="ko-KR" altLang="en-US" sz="1100" i="1" dirty="0" smtClean="0">
                <a:solidFill>
                  <a:srgbClr val="002060"/>
                </a:solidFill>
                <a:latin typeface="맑은 고딕" pitchFamily="50" charset="-127"/>
                <a:ea typeface="맑은 고딕" pitchFamily="50" charset="-127"/>
              </a:rPr>
              <a:t>업무 재정비 요구</a:t>
            </a:r>
            <a:endParaRPr lang="ko-KR" altLang="en-US" sz="1100" i="1" dirty="0">
              <a:solidFill>
                <a:srgbClr val="00206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484265" y="5488019"/>
            <a:ext cx="69009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600" b="1" i="1" dirty="0" smtClean="0">
                <a:solidFill>
                  <a:srgbClr val="C00000"/>
                </a:solidFill>
                <a:latin typeface="Arial" pitchFamily="34" charset="0"/>
              </a:rPr>
              <a:t>“</a:t>
            </a:r>
            <a:r>
              <a:rPr kumimoji="1" lang="ko-KR" altLang="en-US" sz="1600" b="1" i="1" dirty="0" smtClean="0">
                <a:solidFill>
                  <a:srgbClr val="C00000"/>
                </a:solidFill>
                <a:latin typeface="Arial" pitchFamily="34" charset="0"/>
              </a:rPr>
              <a:t>기업과 사람이 몰려오는 공주시를 만들기 위한  市 기능 및 업무 재정비</a:t>
            </a:r>
            <a:r>
              <a:rPr kumimoji="1" lang="en-US" altLang="ko-KR" sz="1600" b="1" i="1" dirty="0" smtClean="0">
                <a:solidFill>
                  <a:srgbClr val="C00000"/>
                </a:solidFill>
                <a:latin typeface="Arial" pitchFamily="34" charset="0"/>
              </a:rPr>
              <a:t>”</a:t>
            </a:r>
            <a:r>
              <a:rPr kumimoji="1" lang="ko-KR" altLang="en-US" sz="1600" b="1" i="1" dirty="0" smtClean="0">
                <a:solidFill>
                  <a:srgbClr val="C00000"/>
                </a:solidFill>
                <a:latin typeface="Arial" pitchFamily="34" charset="0"/>
              </a:rPr>
              <a:t> </a:t>
            </a:r>
            <a:endParaRPr kumimoji="1" lang="ko-KR" altLang="en-US" sz="1600" b="1" i="1" dirty="0">
              <a:solidFill>
                <a:srgbClr val="C00000"/>
              </a:solidFill>
              <a:latin typeface="Arial" pitchFamily="34" charset="0"/>
            </a:endParaRPr>
          </a:p>
        </p:txBody>
      </p:sp>
      <p:sp>
        <p:nvSpPr>
          <p:cNvPr id="40" name="내용 개체 틀 2"/>
          <p:cNvSpPr txBox="1">
            <a:spLocks/>
          </p:cNvSpPr>
          <p:nvPr/>
        </p:nvSpPr>
        <p:spPr>
          <a:xfrm>
            <a:off x="273000" y="688956"/>
            <a:ext cx="9360000" cy="35862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/>
              <a:t>공주시의 재도약을 위한 기능의 재정립이 필요함</a:t>
            </a:r>
          </a:p>
        </p:txBody>
      </p:sp>
      <p:sp>
        <p:nvSpPr>
          <p:cNvPr id="41" name="제목 3"/>
          <p:cNvSpPr txBox="1">
            <a:spLocks/>
          </p:cNvSpPr>
          <p:nvPr/>
        </p:nvSpPr>
        <p:spPr>
          <a:xfrm>
            <a:off x="57116" y="143344"/>
            <a:ext cx="3998210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>
                <a:latin typeface="맑은 고딕" panose="020B0503020000020004" pitchFamily="50" charset="-127"/>
              </a:rPr>
              <a:t>1. </a:t>
            </a:r>
            <a:r>
              <a:rPr lang="ko-KR" altLang="en-US" dirty="0">
                <a:latin typeface="맑은 고딕" panose="020B0503020000020004" pitchFamily="50" charset="-127"/>
              </a:rPr>
              <a:t>공주시 기능에 대한 고객 요구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7835157" y="187786"/>
            <a:ext cx="17508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smtClean="0">
                <a:solidFill>
                  <a:srgbClr val="000000"/>
                </a:solidFill>
                <a:latin typeface="+mn-ea"/>
              </a:rPr>
              <a:t>III.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조직진단 방향성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79858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9030502" y="1446547"/>
            <a:ext cx="677863" cy="43576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kumimoji="1" lang="ko-KR" altLang="en-US" sz="1200" b="1" dirty="0">
              <a:solidFill>
                <a:schemeClr val="tx1"/>
              </a:solidFill>
              <a:latin typeface="맑은 고딕" panose="020B0503020000020004" pitchFamily="50" charset="-127"/>
            </a:endParaRPr>
          </a:p>
        </p:txBody>
      </p:sp>
      <p:sp>
        <p:nvSpPr>
          <p:cNvPr id="3" name="오른쪽 화살표 설명선 2"/>
          <p:cNvSpPr/>
          <p:nvPr/>
        </p:nvSpPr>
        <p:spPr>
          <a:xfrm>
            <a:off x="6523840" y="2589547"/>
            <a:ext cx="2538412" cy="2143125"/>
          </a:xfrm>
          <a:prstGeom prst="rightArrowCallout">
            <a:avLst>
              <a:gd name="adj1" fmla="val 45523"/>
              <a:gd name="adj2" fmla="val 36342"/>
              <a:gd name="adj3" fmla="val 12114"/>
              <a:gd name="adj4" fmla="val 85619"/>
            </a:avLst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kumimoji="1" lang="ko-KR" altLang="en-US" sz="1200" b="1" dirty="0">
              <a:solidFill>
                <a:srgbClr val="FFFFFF"/>
              </a:solidFill>
              <a:latin typeface="맑은 고딕" panose="020B0503020000020004" pitchFamily="50" charset="-127"/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446890" y="1517984"/>
            <a:ext cx="1350962" cy="34925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1200" b="1" dirty="0">
                <a:solidFill>
                  <a:srgbClr val="FFFFFF"/>
                </a:solidFill>
                <a:latin typeface="맑은 고딕" panose="020B0503020000020004" pitchFamily="50" charset="-127"/>
              </a:rPr>
              <a:t>Policy</a:t>
            </a:r>
          </a:p>
        </p:txBody>
      </p:sp>
      <p:sp>
        <p:nvSpPr>
          <p:cNvPr id="6" name="직사각형 5"/>
          <p:cNvSpPr/>
          <p:nvPr/>
        </p:nvSpPr>
        <p:spPr>
          <a:xfrm>
            <a:off x="1870877" y="1517984"/>
            <a:ext cx="1349375" cy="34925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1200" b="1" dirty="0">
                <a:solidFill>
                  <a:srgbClr val="FFFFFF"/>
                </a:solidFill>
                <a:latin typeface="맑은 고딕" panose="020B0503020000020004" pitchFamily="50" charset="-127"/>
              </a:rPr>
              <a:t>Economic</a:t>
            </a:r>
            <a:endParaRPr kumimoji="1" lang="ko-KR" altLang="en-US" sz="1200" b="1" dirty="0">
              <a:solidFill>
                <a:srgbClr val="FFFFFF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3274227" y="1517984"/>
            <a:ext cx="1350963" cy="34925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1200" b="1" dirty="0">
                <a:solidFill>
                  <a:srgbClr val="FFFFFF"/>
                </a:solidFill>
                <a:latin typeface="맑은 고딕" panose="020B0503020000020004" pitchFamily="50" charset="-127"/>
              </a:rPr>
              <a:t>Social</a:t>
            </a:r>
            <a:endParaRPr kumimoji="1" lang="ko-KR" altLang="en-US" sz="1200" b="1" dirty="0">
              <a:solidFill>
                <a:srgbClr val="FFFFFF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" name="직사각형 7"/>
          <p:cNvSpPr/>
          <p:nvPr/>
        </p:nvSpPr>
        <p:spPr>
          <a:xfrm>
            <a:off x="4701390" y="1517984"/>
            <a:ext cx="1350962" cy="34925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1200" b="1" dirty="0">
                <a:solidFill>
                  <a:srgbClr val="FFFFFF"/>
                </a:solidFill>
                <a:latin typeface="맑은 고딕" panose="020B0503020000020004" pitchFamily="50" charset="-127"/>
              </a:rPr>
              <a:t>Technology</a:t>
            </a:r>
            <a:endParaRPr kumimoji="1" lang="ko-KR" altLang="en-US" sz="1200" b="1" dirty="0">
              <a:solidFill>
                <a:srgbClr val="FFFFFF"/>
              </a:solidFill>
              <a:latin typeface="맑은 고딕" panose="020B0503020000020004" pitchFamily="50" charset="-127"/>
            </a:endParaRPr>
          </a:p>
        </p:txBody>
      </p:sp>
      <p:sp>
        <p:nvSpPr>
          <p:cNvPr id="4" name="오른쪽 화살표 설명선 3"/>
          <p:cNvSpPr/>
          <p:nvPr/>
        </p:nvSpPr>
        <p:spPr>
          <a:xfrm>
            <a:off x="345290" y="1375109"/>
            <a:ext cx="6196012" cy="4572000"/>
          </a:xfrm>
          <a:prstGeom prst="rightArrowCallout">
            <a:avLst>
              <a:gd name="adj1" fmla="val 33713"/>
              <a:gd name="adj2" fmla="val 23416"/>
              <a:gd name="adj3" fmla="val 4943"/>
              <a:gd name="adj4" fmla="val 93592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kumimoji="1" lang="ko-KR" altLang="en-US" sz="1200" b="1" dirty="0">
              <a:solidFill>
                <a:srgbClr val="FFFFFF"/>
              </a:solidFill>
              <a:latin typeface="맑은 고딕" panose="020B0503020000020004" pitchFamily="50" charset="-127"/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2480477" y="3372184"/>
            <a:ext cx="1579563" cy="598488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1200" b="1" dirty="0" smtClean="0">
                <a:solidFill>
                  <a:srgbClr val="FFFFFF"/>
                </a:solidFill>
                <a:latin typeface="맑은 고딕" panose="020B0503020000020004" pitchFamily="50" charset="-127"/>
              </a:rPr>
              <a:t>공주시</a:t>
            </a:r>
            <a:endParaRPr kumimoji="1" lang="ko-KR" altLang="en-US" sz="1200" b="1" dirty="0">
              <a:solidFill>
                <a:srgbClr val="FFFFFF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6469865" y="2692734"/>
            <a:ext cx="2422458" cy="177279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buFont typeface="Arial" pitchFamily="34" charset="0"/>
              <a:buChar char="•"/>
              <a:defRPr/>
            </a:pPr>
            <a:r>
              <a:rPr kumimoji="1" lang="ko-KR" altLang="en-US" sz="1200" b="1" dirty="0">
                <a:solidFill>
                  <a:srgbClr val="000000"/>
                </a:solidFill>
                <a:latin typeface="맑은 고딕" panose="020B0503020000020004" pitchFamily="50" charset="-127"/>
              </a:rPr>
              <a:t> 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</a:rPr>
              <a:t>도약을 위한 전략 설정</a:t>
            </a:r>
            <a:endParaRPr kumimoji="1" lang="en-US" altLang="ko-KR" sz="1200" b="1" dirty="0">
              <a:solidFill>
                <a:srgbClr val="000000"/>
              </a:solidFill>
              <a:latin typeface="맑은 고딕" panose="020B0503020000020004" pitchFamily="50" charset="-127"/>
            </a:endParaRPr>
          </a:p>
          <a:p>
            <a:pPr fontAlgn="base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sz="1200" b="1">
                <a:solidFill>
                  <a:srgbClr val="000000"/>
                </a:solidFill>
                <a:latin typeface=""/>
              </a:rPr>
              <a:t> </a:t>
            </a:r>
            <a:r>
              <a:rPr kumimoji="1" lang="en-US" sz="1200" b="1" smtClean="0">
                <a:solidFill>
                  <a:srgbClr val="000000"/>
                </a:solidFill>
                <a:latin typeface=""/>
              </a:rPr>
              <a:t>- </a:t>
            </a:r>
            <a:r>
              <a:rPr kumimoji="1" lang="ko-KR" altLang="en-US" sz="1200" b="1" smtClean="0">
                <a:solidFill>
                  <a:srgbClr val="000000"/>
                </a:solidFill>
                <a:latin typeface="맑은 고딕" panose="020B0503020000020004" pitchFamily="50" charset="-127"/>
              </a:rPr>
              <a:t>환경변화에 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</a:rPr>
              <a:t>선제적 대응 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</a:endParaRPr>
          </a:p>
          <a:p>
            <a:pPr fontAlgn="base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sz="1200" b="1">
                <a:solidFill>
                  <a:srgbClr val="000000"/>
                </a:solidFill>
                <a:latin typeface=""/>
              </a:rPr>
              <a:t> </a:t>
            </a:r>
            <a:r>
              <a:rPr kumimoji="1" lang="en-US" sz="1200" b="1" smtClean="0">
                <a:solidFill>
                  <a:srgbClr val="000000"/>
                </a:solidFill>
                <a:latin typeface=""/>
              </a:rPr>
              <a:t>- </a:t>
            </a:r>
            <a:r>
              <a:rPr kumimoji="1" lang="ko-KR" altLang="en-US" sz="1200" b="1" smtClean="0">
                <a:solidFill>
                  <a:srgbClr val="000000"/>
                </a:solidFill>
                <a:latin typeface="맑은 고딕" panose="020B0503020000020004" pitchFamily="50" charset="-127"/>
              </a:rPr>
              <a:t>제한된 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</a:rPr>
              <a:t>자원의 효율적 활용</a:t>
            </a:r>
            <a:endParaRPr kumimoji="1" lang="en-US" sz="1200" b="1" dirty="0">
              <a:solidFill>
                <a:srgbClr val="000000"/>
              </a:solidFill>
              <a:latin typeface=""/>
            </a:endParaRPr>
          </a:p>
          <a:p>
            <a:pPr fontAlgn="base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/>
            </a:pPr>
            <a:endParaRPr kumimoji="1" lang="en-US" altLang="ko-KR" sz="1200" b="1" dirty="0">
              <a:solidFill>
                <a:srgbClr val="000000"/>
              </a:solidFill>
              <a:latin typeface="맑은 고딕" panose="020B0503020000020004" pitchFamily="50" charset="-127"/>
            </a:endParaRPr>
          </a:p>
          <a:p>
            <a:pPr fontAlgn="base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buFont typeface="Arial" pitchFamily="34" charset="0"/>
              <a:buChar char="•"/>
              <a:defRPr/>
            </a:pPr>
            <a:r>
              <a:rPr kumimoji="1" lang="ko-KR" altLang="en-US" sz="1200" b="1" dirty="0">
                <a:solidFill>
                  <a:srgbClr val="000000"/>
                </a:solidFill>
                <a:latin typeface="맑은 고딕" panose="020B0503020000020004" pitchFamily="50" charset="-127"/>
              </a:rPr>
              <a:t> 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</a:rPr>
              <a:t>성장을 위한 動因 확보</a:t>
            </a:r>
            <a:endParaRPr kumimoji="1" lang="en-US" sz="1200" b="1" dirty="0">
              <a:solidFill>
                <a:srgbClr val="FFFFFF">
                  <a:lumMod val="50000"/>
                </a:srgbClr>
              </a:solidFill>
              <a:latin typeface=""/>
            </a:endParaRPr>
          </a:p>
          <a:p>
            <a:pPr fontAlgn="base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1200" b="1">
                <a:solidFill>
                  <a:srgbClr val="FFFFFF">
                    <a:lumMod val="50000"/>
                  </a:srgbClr>
                </a:solidFill>
                <a:latin typeface="맑은 고딕" panose="020B0503020000020004" pitchFamily="50" charset="-127"/>
              </a:rPr>
              <a:t> </a:t>
            </a:r>
            <a:r>
              <a:rPr kumimoji="1" lang="en-US" altLang="ko-KR" sz="1200" b="1" smtClean="0">
                <a:solidFill>
                  <a:srgbClr val="000000"/>
                </a:solidFill>
                <a:latin typeface="맑은 고딕" panose="020B0503020000020004" pitchFamily="50" charset="-127"/>
              </a:rPr>
              <a:t>- </a:t>
            </a:r>
            <a:r>
              <a:rPr kumimoji="1" lang="ko-KR" altLang="en-US" sz="1200" b="1" smtClean="0">
                <a:solidFill>
                  <a:srgbClr val="000000"/>
                </a:solidFill>
                <a:latin typeface="맑은 고딕" panose="020B0503020000020004" pitchFamily="50" charset="-127"/>
              </a:rPr>
              <a:t>기업 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</a:rPr>
              <a:t>유치를 위한 인프라 구축</a:t>
            </a:r>
            <a:endParaRPr kumimoji="1" lang="en-US" altLang="ko-KR" sz="1200" b="1" dirty="0">
              <a:solidFill>
                <a:srgbClr val="000000"/>
              </a:solidFill>
              <a:latin typeface="맑은 고딕" panose="020B0503020000020004" pitchFamily="50" charset="-127"/>
            </a:endParaRPr>
          </a:p>
          <a:p>
            <a:pPr fontAlgn="base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1200" b="1">
                <a:solidFill>
                  <a:srgbClr val="000000"/>
                </a:solidFill>
                <a:latin typeface="맑은 고딕" panose="020B0503020000020004" pitchFamily="50" charset="-127"/>
              </a:rPr>
              <a:t> </a:t>
            </a:r>
            <a:r>
              <a:rPr kumimoji="1" lang="en-US" altLang="ko-KR" sz="1200" b="1" smtClean="0">
                <a:solidFill>
                  <a:srgbClr val="000000"/>
                </a:solidFill>
                <a:latin typeface="맑은 고딕" panose="020B0503020000020004" pitchFamily="50" charset="-127"/>
              </a:rPr>
              <a:t>- </a:t>
            </a:r>
            <a:r>
              <a:rPr kumimoji="1" lang="ko-KR" altLang="en-US" sz="1200" b="1" smtClean="0">
                <a:solidFill>
                  <a:srgbClr val="000000"/>
                </a:solidFill>
                <a:latin typeface="맑은 고딕" panose="020B0503020000020004" pitchFamily="50" charset="-127"/>
              </a:rPr>
              <a:t>현장완결형 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</a:rPr>
              <a:t>행정시스템 구축</a:t>
            </a:r>
            <a:endParaRPr kumimoji="1" lang="ko-KR" altLang="en-US" sz="1200" b="1" dirty="0">
              <a:solidFill>
                <a:srgbClr val="000000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1" name="오른쪽 화살표 10"/>
          <p:cNvSpPr/>
          <p:nvPr/>
        </p:nvSpPr>
        <p:spPr>
          <a:xfrm rot="16200000">
            <a:off x="3071822" y="2622090"/>
            <a:ext cx="315912" cy="4359275"/>
          </a:xfrm>
          <a:prstGeom prst="rightArrow">
            <a:avLst>
              <a:gd name="adj1" fmla="val 50000"/>
              <a:gd name="adj2" fmla="val 70741"/>
            </a:avLst>
          </a:prstGeom>
          <a:solidFill>
            <a:schemeClr val="bg1">
              <a:lumMod val="50000"/>
            </a:schemeClr>
          </a:solidFill>
          <a:ln w="9525" cap="flat" cmpd="sng" algn="ctr">
            <a:noFill/>
            <a:prstDash val="solid"/>
          </a:ln>
          <a:effectLst/>
        </p:spPr>
        <p:txBody>
          <a:bodyPr lIns="36000" rIns="36000" anchor="ctr"/>
          <a:lstStyle/>
          <a:p>
            <a:pPr defTabSz="1055035" latinLnBrk="0">
              <a:defRPr/>
            </a:pPr>
            <a:endParaRPr lang="ko-KR" altLang="en-US" sz="1200" b="1" kern="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2" name="Rectangle 36"/>
          <p:cNvSpPr>
            <a:spLocks noChangeArrowheads="1"/>
          </p:cNvSpPr>
          <p:nvPr/>
        </p:nvSpPr>
        <p:spPr bwMode="auto">
          <a:xfrm>
            <a:off x="423077" y="4188159"/>
            <a:ext cx="5613400" cy="360363"/>
          </a:xfrm>
          <a:prstGeom prst="roundRect">
            <a:avLst/>
          </a:prstGeom>
          <a:solidFill>
            <a:schemeClr val="accent1">
              <a:lumMod val="50000"/>
            </a:schemeClr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46800" rIns="0" anchor="ctr"/>
          <a:lstStyle/>
          <a:p>
            <a:pPr algn="ctr" latinLnBrk="0">
              <a:lnSpc>
                <a:spcPct val="110000"/>
              </a:lnSpc>
              <a:spcBef>
                <a:spcPts val="300"/>
              </a:spcBef>
              <a:defRPr/>
            </a:pPr>
            <a:r>
              <a:rPr lang="ko-KR" altLang="en-US" sz="1200" b="1" kern="0" dirty="0">
                <a:solidFill>
                  <a:prstClr val="white"/>
                </a:solidFill>
                <a:latin typeface="맑은 고딕" panose="020B0503020000020004" pitchFamily="50" charset="-127"/>
                <a:cs typeface="Arial"/>
              </a:rPr>
              <a:t> </a:t>
            </a:r>
            <a:r>
              <a:rPr lang="en-US" altLang="ko-KR" sz="1200" b="1" kern="0" dirty="0">
                <a:solidFill>
                  <a:prstClr val="white"/>
                </a:solidFill>
                <a:latin typeface="맑은 고딕" panose="020B0503020000020004" pitchFamily="50" charset="-127"/>
                <a:cs typeface="Arial"/>
              </a:rPr>
              <a:t>'</a:t>
            </a:r>
            <a:r>
              <a:rPr lang="ko-KR" altLang="en-US" sz="1200" b="1" kern="0" dirty="0">
                <a:solidFill>
                  <a:prstClr val="white"/>
                </a:solidFill>
                <a:latin typeface="맑은 고딕" panose="020B0503020000020004" pitchFamily="50" charset="-127"/>
                <a:cs typeface="Arial"/>
              </a:rPr>
              <a:t>힘찬 도전</a:t>
            </a:r>
            <a:r>
              <a:rPr lang="en-US" altLang="ko-KR" sz="1200" b="1" kern="0" dirty="0">
                <a:solidFill>
                  <a:prstClr val="white"/>
                </a:solidFill>
                <a:latin typeface="맑은 고딕" panose="020B0503020000020004" pitchFamily="50" charset="-127"/>
                <a:cs typeface="Arial"/>
              </a:rPr>
              <a:t>! </a:t>
            </a:r>
            <a:r>
              <a:rPr lang="ko-KR" altLang="en-US" sz="1200" b="1" kern="0" dirty="0">
                <a:solidFill>
                  <a:prstClr val="white"/>
                </a:solidFill>
                <a:latin typeface="맑은 고딕" panose="020B0503020000020004" pitchFamily="50" charset="-127"/>
                <a:cs typeface="Arial"/>
              </a:rPr>
              <a:t>위대한 </a:t>
            </a:r>
            <a:r>
              <a:rPr lang="ko-KR" altLang="en-US" sz="1200" b="1" kern="0" dirty="0" smtClean="0">
                <a:solidFill>
                  <a:prstClr val="white"/>
                </a:solidFill>
                <a:latin typeface="맑은 고딕" panose="020B0503020000020004" pitchFamily="50" charset="-127"/>
                <a:cs typeface="Arial"/>
              </a:rPr>
              <a:t>공주</a:t>
            </a:r>
            <a:r>
              <a:rPr lang="en-US" altLang="ko-KR" sz="1200" b="1" kern="0" dirty="0" smtClean="0">
                <a:solidFill>
                  <a:prstClr val="white"/>
                </a:solidFill>
                <a:latin typeface="맑은 고딕" panose="020B0503020000020004" pitchFamily="50" charset="-127"/>
                <a:cs typeface="Arial"/>
              </a:rPr>
              <a:t>’</a:t>
            </a:r>
            <a:endParaRPr lang="ko-KR" altLang="en-US" sz="1200" b="1" kern="0" dirty="0">
              <a:solidFill>
                <a:prstClr val="white"/>
              </a:solidFill>
              <a:latin typeface="맑은 고딕" panose="020B0503020000020004" pitchFamily="50" charset="-127"/>
              <a:cs typeface="Arial"/>
            </a:endParaRPr>
          </a:p>
        </p:txBody>
      </p:sp>
      <p:sp>
        <p:nvSpPr>
          <p:cNvPr id="13" name="Rectangle 35"/>
          <p:cNvSpPr>
            <a:spLocks noChangeArrowheads="1"/>
          </p:cNvSpPr>
          <p:nvPr/>
        </p:nvSpPr>
        <p:spPr bwMode="auto">
          <a:xfrm>
            <a:off x="421490" y="4973972"/>
            <a:ext cx="5616575" cy="25241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algn="ctr">
            <a:noFill/>
            <a:miter lim="800000"/>
            <a:headEnd/>
            <a:tailEnd/>
          </a:ln>
        </p:spPr>
        <p:txBody>
          <a:bodyPr lIns="72000" tIns="46800" rIns="0" anchor="ctr"/>
          <a:lstStyle/>
          <a:p>
            <a:pPr latinLnBrk="0">
              <a:lnSpc>
                <a:spcPct val="110000"/>
              </a:lnSpc>
              <a:spcBef>
                <a:spcPts val="300"/>
              </a:spcBef>
              <a:defRPr/>
            </a:pPr>
            <a:r>
              <a:rPr lang="en-US" altLang="ko-KR" sz="1200" b="1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1. </a:t>
            </a:r>
            <a:r>
              <a:rPr lang="ko-KR" altLang="en-US" sz="1200" b="1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기업 유치를 통한 市勢 성장 유도</a:t>
            </a:r>
            <a:endParaRPr lang="ko-KR" altLang="en-US" sz="1200" b="1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4" name="Rectangle 36"/>
          <p:cNvSpPr>
            <a:spLocks noChangeArrowheads="1"/>
          </p:cNvSpPr>
          <p:nvPr/>
        </p:nvSpPr>
        <p:spPr bwMode="auto">
          <a:xfrm>
            <a:off x="419902" y="5286709"/>
            <a:ext cx="5616575" cy="250825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algn="ctr">
            <a:noFill/>
            <a:miter lim="800000"/>
            <a:headEnd/>
            <a:tailEnd/>
          </a:ln>
        </p:spPr>
        <p:txBody>
          <a:bodyPr lIns="72000" tIns="46800" rIns="0" anchor="ctr"/>
          <a:lstStyle/>
          <a:p>
            <a:pPr latinLnBrk="0">
              <a:lnSpc>
                <a:spcPct val="110000"/>
              </a:lnSpc>
              <a:spcBef>
                <a:spcPts val="300"/>
              </a:spcBef>
              <a:defRPr/>
            </a:pPr>
            <a:r>
              <a:rPr lang="en-US" altLang="ko-KR" sz="1200" b="1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2. </a:t>
            </a:r>
            <a:r>
              <a:rPr lang="ko-KR" altLang="en-US" sz="1200" b="1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교육</a:t>
            </a:r>
            <a:r>
              <a:rPr lang="en-US" altLang="ko-KR" sz="1200" b="1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, </a:t>
            </a:r>
            <a:r>
              <a:rPr lang="ko-KR" altLang="en-US" sz="1200" b="1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역사 문화 등 성장컨텐츠 강화</a:t>
            </a:r>
            <a:endParaRPr lang="ko-KR" altLang="en-US" sz="1200" b="1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5" name="Rectangle 38"/>
          <p:cNvSpPr>
            <a:spLocks noChangeArrowheads="1"/>
          </p:cNvSpPr>
          <p:nvPr/>
        </p:nvSpPr>
        <p:spPr bwMode="auto">
          <a:xfrm>
            <a:off x="419902" y="5597859"/>
            <a:ext cx="5616575" cy="252413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algn="ctr">
            <a:noFill/>
            <a:miter lim="800000"/>
            <a:headEnd/>
            <a:tailEnd/>
          </a:ln>
        </p:spPr>
        <p:txBody>
          <a:bodyPr lIns="72000" tIns="46800" rIns="0" anchor="ctr"/>
          <a:lstStyle/>
          <a:p>
            <a:pPr latinLnBrk="0">
              <a:lnSpc>
                <a:spcPct val="110000"/>
              </a:lnSpc>
              <a:spcBef>
                <a:spcPts val="300"/>
              </a:spcBef>
              <a:defRPr/>
            </a:pPr>
            <a:r>
              <a:rPr lang="en-US" altLang="ko-KR" sz="1200" b="1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3. </a:t>
            </a:r>
            <a:r>
              <a:rPr lang="ko-KR" altLang="en-US" sz="1200" b="1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도시 기반 인프라 강화</a:t>
            </a:r>
            <a:endParaRPr lang="ko-KR" altLang="en-US" sz="1200" b="1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6" name="TextBox 40"/>
          <p:cNvSpPr txBox="1">
            <a:spLocks noChangeArrowheads="1"/>
          </p:cNvSpPr>
          <p:nvPr/>
        </p:nvSpPr>
        <p:spPr bwMode="auto">
          <a:xfrm>
            <a:off x="9172861" y="1671972"/>
            <a:ext cx="369332" cy="3857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 anchor="ctr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ko-KR" altLang="en-US" sz="12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공주시의  도약을 위한 </a:t>
            </a:r>
            <a:r>
              <a:rPr lang="en-US" altLang="ko-KR" sz="1200" b="1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sz="12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조직</a:t>
            </a:r>
            <a:r>
              <a:rPr lang="en-US" altLang="ko-KR" sz="12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ko-KR" altLang="en-US" sz="12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재설정 </a:t>
            </a:r>
            <a:endParaRPr lang="en-US" altLang="ko-KR" sz="1200" b="1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440540" y="1891047"/>
            <a:ext cx="1350962" cy="127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kumimoji="1" lang="en-US" altLang="ko-KR" sz="1200" b="1" dirty="0">
              <a:solidFill>
                <a:srgbClr val="000000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1864527" y="1891047"/>
            <a:ext cx="1349375" cy="127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228600" indent="-228600" fontAlgn="base">
              <a:spcBef>
                <a:spcPct val="0"/>
              </a:spcBef>
              <a:spcAft>
                <a:spcPct val="0"/>
              </a:spcAft>
              <a:defRPr/>
            </a:pPr>
            <a:endParaRPr kumimoji="1" lang="en-US" altLang="ko-KR" sz="1050" b="1" dirty="0">
              <a:solidFill>
                <a:srgbClr val="000000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9" name="직사각형 18"/>
          <p:cNvSpPr/>
          <p:nvPr/>
        </p:nvSpPr>
        <p:spPr>
          <a:xfrm>
            <a:off x="3267877" y="1891047"/>
            <a:ext cx="1350963" cy="127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kumimoji="1" lang="ko-KR" altLang="en-US" sz="1200" b="1" dirty="0">
              <a:solidFill>
                <a:srgbClr val="000000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0" name="직사각형 19"/>
          <p:cNvSpPr/>
          <p:nvPr/>
        </p:nvSpPr>
        <p:spPr>
          <a:xfrm>
            <a:off x="4695040" y="1891047"/>
            <a:ext cx="1349375" cy="127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kumimoji="1" lang="ko-KR" altLang="en-US" sz="1200" b="1" dirty="0">
              <a:solidFill>
                <a:srgbClr val="000000"/>
              </a:solidFill>
              <a:latin typeface="맑은 고딕" panose="020B0503020000020004" pitchFamily="50" charset="-127"/>
            </a:endParaRPr>
          </a:p>
        </p:txBody>
      </p:sp>
      <p:cxnSp>
        <p:nvCxnSpPr>
          <p:cNvPr id="21" name="직선 연결선 20"/>
          <p:cNvCxnSpPr/>
          <p:nvPr/>
        </p:nvCxnSpPr>
        <p:spPr>
          <a:xfrm>
            <a:off x="559602" y="3161047"/>
            <a:ext cx="1928813" cy="214312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/>
          <p:nvPr/>
        </p:nvCxnSpPr>
        <p:spPr>
          <a:xfrm flipV="1">
            <a:off x="4060040" y="3161047"/>
            <a:ext cx="1930400" cy="214312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22"/>
          <p:cNvCxnSpPr/>
          <p:nvPr/>
        </p:nvCxnSpPr>
        <p:spPr>
          <a:xfrm flipV="1">
            <a:off x="559602" y="3946859"/>
            <a:ext cx="1928813" cy="21431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>
            <a:off x="4060040" y="3946859"/>
            <a:ext cx="1930400" cy="21431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357507" y="1916832"/>
            <a:ext cx="1534394" cy="9140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lnSpc>
                <a:spcPct val="80000"/>
              </a:lnSpc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민선 </a:t>
            </a: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6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기 출범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fontAlgn="base" latinLnBrk="0">
              <a:lnSpc>
                <a:spcPct val="80000"/>
              </a:lnSpc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구성원의 변화의지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fontAlgn="base" latinLnBrk="0">
              <a:lnSpc>
                <a:spcPct val="80000"/>
              </a:lnSpc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세종시와 협력적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fontAlgn="base" latinLnBrk="0">
              <a:lnSpc>
                <a:spcPct val="80000"/>
              </a:lnSpc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 </a:t>
            </a: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 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경쟁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1830171" y="1916832"/>
            <a:ext cx="1435008" cy="9140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lnSpc>
                <a:spcPct val="80000"/>
              </a:lnSpc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지속적 인구 유출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fontAlgn="base" latinLnBrk="0">
              <a:lnSpc>
                <a:spcPct val="80000"/>
              </a:lnSpc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외부기업 유치에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fontAlgn="base" latinLnBrk="0">
              <a:lnSpc>
                <a:spcPct val="80000"/>
              </a:lnSpc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 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대한 장애물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fontAlgn="base" latinLnBrk="0">
              <a:lnSpc>
                <a:spcPct val="80000"/>
              </a:lnSpc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 </a:t>
            </a: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 (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문화재</a:t>
            </a:r>
            <a:r>
              <a:rPr kumimoji="1" lang="en-US" altLang="ko-KR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 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토출 등</a:t>
            </a: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)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3148835" y="1916832"/>
            <a:ext cx="1588897" cy="9140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lnSpc>
                <a:spcPct val="80000"/>
              </a:lnSpc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보수적 시민문화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fontAlgn="base" latinLnBrk="0">
              <a:lnSpc>
                <a:spcPct val="80000"/>
              </a:lnSpc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변화에 대한 심정적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fontAlgn="base" latinLnBrk="0">
              <a:lnSpc>
                <a:spcPct val="80000"/>
              </a:lnSpc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 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거부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fontAlgn="base" latinLnBrk="0">
              <a:lnSpc>
                <a:spcPct val="80000"/>
              </a:lnSpc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시 인프라의 노후화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4640750" y="1916832"/>
            <a:ext cx="1478290" cy="113877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>
              <a:lnSpc>
                <a:spcPct val="80000"/>
              </a:lnSpc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시민과 소통접점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fontAlgn="base" latinLnBrk="0">
              <a:lnSpc>
                <a:spcPct val="80000"/>
              </a:lnSpc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 </a:t>
            </a: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 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확대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fontAlgn="base" latinLnBrk="0">
              <a:lnSpc>
                <a:spcPct val="80000"/>
              </a:lnSpc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-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시민 요구조건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fontAlgn="base" latinLnBrk="0">
              <a:lnSpc>
                <a:spcPct val="80000"/>
              </a:lnSpc>
              <a:spcBef>
                <a:spcPts val="600"/>
              </a:spcBef>
              <a:spcAft>
                <a:spcPct val="0"/>
              </a:spcAft>
            </a:pP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 (Needs)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의 실시간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  <a:p>
            <a:pPr fontAlgn="base" latinLnBrk="0">
              <a:lnSpc>
                <a:spcPct val="80000"/>
              </a:lnSpc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 반영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32" name="내용 개체 틀 2"/>
          <p:cNvSpPr txBox="1">
            <a:spLocks/>
          </p:cNvSpPr>
          <p:nvPr/>
        </p:nvSpPr>
        <p:spPr>
          <a:xfrm>
            <a:off x="273000" y="688956"/>
            <a:ext cx="9360000" cy="35862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/>
              <a:t>이에 따른 내외부 요구 조건분석을 통해 조직구조 개선 방향성을 도출함</a:t>
            </a:r>
          </a:p>
        </p:txBody>
      </p:sp>
      <p:sp>
        <p:nvSpPr>
          <p:cNvPr id="31" name="제목 3"/>
          <p:cNvSpPr txBox="1">
            <a:spLocks/>
          </p:cNvSpPr>
          <p:nvPr/>
        </p:nvSpPr>
        <p:spPr>
          <a:xfrm>
            <a:off x="57116" y="143344"/>
            <a:ext cx="3998210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>
                <a:latin typeface="맑은 고딕" panose="020B0503020000020004" pitchFamily="50" charset="-127"/>
              </a:rPr>
              <a:t>1. </a:t>
            </a:r>
            <a:r>
              <a:rPr lang="ko-KR" altLang="en-US" dirty="0">
                <a:latin typeface="맑은 고딕" panose="020B0503020000020004" pitchFamily="50" charset="-127"/>
              </a:rPr>
              <a:t>공주시 기능에 대한 고객 요구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7835157" y="187786"/>
            <a:ext cx="17508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smtClean="0">
                <a:solidFill>
                  <a:srgbClr val="000000"/>
                </a:solidFill>
                <a:latin typeface="+mn-ea"/>
              </a:rPr>
              <a:t>III.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조직진단 방향성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225726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Arc 571"/>
          <p:cNvSpPr>
            <a:spLocks/>
          </p:cNvSpPr>
          <p:nvPr/>
        </p:nvSpPr>
        <p:spPr bwMode="auto">
          <a:xfrm>
            <a:off x="777792" y="3893185"/>
            <a:ext cx="1879600" cy="1917700"/>
          </a:xfrm>
          <a:custGeom>
            <a:avLst/>
            <a:gdLst>
              <a:gd name="T0" fmla="*/ 0 w 22626"/>
              <a:gd name="T1" fmla="*/ 2147483647 h 21810"/>
              <a:gd name="T2" fmla="*/ 2147483647 w 22626"/>
              <a:gd name="T3" fmla="*/ 2147483647 h 21810"/>
              <a:gd name="T4" fmla="*/ 2147483647 w 22626"/>
              <a:gd name="T5" fmla="*/ 2147483647 h 21810"/>
              <a:gd name="T6" fmla="*/ 0 60000 65536"/>
              <a:gd name="T7" fmla="*/ 0 60000 65536"/>
              <a:gd name="T8" fmla="*/ 0 60000 65536"/>
              <a:gd name="T9" fmla="*/ 0 w 22626"/>
              <a:gd name="T10" fmla="*/ 0 h 21810"/>
              <a:gd name="T11" fmla="*/ 22626 w 22626"/>
              <a:gd name="T12" fmla="*/ 21810 h 2181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626" h="21810" fill="none" extrusionOk="0">
                <a:moveTo>
                  <a:pt x="0" y="24"/>
                </a:moveTo>
                <a:cubicBezTo>
                  <a:pt x="341" y="8"/>
                  <a:pt x="683" y="-1"/>
                  <a:pt x="1026" y="0"/>
                </a:cubicBezTo>
                <a:cubicBezTo>
                  <a:pt x="12955" y="0"/>
                  <a:pt x="22626" y="9670"/>
                  <a:pt x="22626" y="21600"/>
                </a:cubicBezTo>
                <a:cubicBezTo>
                  <a:pt x="22626" y="21670"/>
                  <a:pt x="22625" y="21740"/>
                  <a:pt x="22624" y="21809"/>
                </a:cubicBezTo>
              </a:path>
              <a:path w="22626" h="21810" stroke="0" extrusionOk="0">
                <a:moveTo>
                  <a:pt x="0" y="24"/>
                </a:moveTo>
                <a:cubicBezTo>
                  <a:pt x="341" y="8"/>
                  <a:pt x="683" y="-1"/>
                  <a:pt x="1026" y="0"/>
                </a:cubicBezTo>
                <a:cubicBezTo>
                  <a:pt x="12955" y="0"/>
                  <a:pt x="22626" y="9670"/>
                  <a:pt x="22626" y="21600"/>
                </a:cubicBezTo>
                <a:cubicBezTo>
                  <a:pt x="22626" y="21670"/>
                  <a:pt x="22625" y="21740"/>
                  <a:pt x="22624" y="21809"/>
                </a:cubicBezTo>
                <a:lnTo>
                  <a:pt x="1026" y="21600"/>
                </a:lnTo>
                <a:close/>
              </a:path>
            </a:pathLst>
          </a:custGeom>
          <a:noFill/>
          <a:ln w="12700">
            <a:solidFill>
              <a:srgbClr val="777777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kumimoji="1" lang="ko-KR" altLang="en-US" sz="1200" b="1" dirty="0">
              <a:solidFill>
                <a:srgbClr val="000000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Arc 572"/>
          <p:cNvSpPr>
            <a:spLocks/>
          </p:cNvSpPr>
          <p:nvPr/>
        </p:nvSpPr>
        <p:spPr bwMode="auto">
          <a:xfrm>
            <a:off x="796842" y="1983423"/>
            <a:ext cx="3762375" cy="3814762"/>
          </a:xfrm>
          <a:custGeom>
            <a:avLst/>
            <a:gdLst>
              <a:gd name="T0" fmla="*/ 0 w 22853"/>
              <a:gd name="T1" fmla="*/ 2147483647 h 21600"/>
              <a:gd name="T2" fmla="*/ 2147483647 w 22853"/>
              <a:gd name="T3" fmla="*/ 2147483647 h 21600"/>
              <a:gd name="T4" fmla="*/ 2147483647 w 22853"/>
              <a:gd name="T5" fmla="*/ 2147483647 h 21600"/>
              <a:gd name="T6" fmla="*/ 0 60000 65536"/>
              <a:gd name="T7" fmla="*/ 0 60000 65536"/>
              <a:gd name="T8" fmla="*/ 0 60000 65536"/>
              <a:gd name="T9" fmla="*/ 0 w 22853"/>
              <a:gd name="T10" fmla="*/ 0 h 21600"/>
              <a:gd name="T11" fmla="*/ 22853 w 22853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853" h="21600" fill="none" extrusionOk="0">
                <a:moveTo>
                  <a:pt x="-1" y="36"/>
                </a:moveTo>
                <a:cubicBezTo>
                  <a:pt x="419" y="12"/>
                  <a:pt x="840" y="-1"/>
                  <a:pt x="1261" y="0"/>
                </a:cubicBezTo>
                <a:cubicBezTo>
                  <a:pt x="12965" y="0"/>
                  <a:pt x="22540" y="9322"/>
                  <a:pt x="22853" y="21022"/>
                </a:cubicBezTo>
              </a:path>
              <a:path w="22853" h="21600" stroke="0" extrusionOk="0">
                <a:moveTo>
                  <a:pt x="-1" y="36"/>
                </a:moveTo>
                <a:cubicBezTo>
                  <a:pt x="419" y="12"/>
                  <a:pt x="840" y="-1"/>
                  <a:pt x="1261" y="0"/>
                </a:cubicBezTo>
                <a:cubicBezTo>
                  <a:pt x="12965" y="0"/>
                  <a:pt x="22540" y="9322"/>
                  <a:pt x="22853" y="21022"/>
                </a:cubicBezTo>
                <a:lnTo>
                  <a:pt x="1261" y="21600"/>
                </a:lnTo>
                <a:close/>
              </a:path>
            </a:pathLst>
          </a:custGeom>
          <a:noFill/>
          <a:ln w="12700">
            <a:solidFill>
              <a:srgbClr val="777777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kumimoji="1" lang="ko-KR" altLang="en-US" sz="1200" b="1" dirty="0">
              <a:solidFill>
                <a:srgbClr val="000000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" name="Rectangle 569"/>
          <p:cNvSpPr>
            <a:spLocks noChangeArrowheads="1"/>
          </p:cNvSpPr>
          <p:nvPr/>
        </p:nvSpPr>
        <p:spPr bwMode="gray">
          <a:xfrm>
            <a:off x="777792" y="1985010"/>
            <a:ext cx="1890712" cy="1908175"/>
          </a:xfrm>
          <a:prstGeom prst="rect">
            <a:avLst/>
          </a:prstGeom>
          <a:noFill/>
          <a:ln w="3175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72000" tIns="0" rIns="72000" bIns="0" anchor="ctr"/>
          <a:lstStyle>
            <a:lvl1pPr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endParaRPr lang="ko-KR" altLang="en-US" sz="1200" b="1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" name="Rectangle 570"/>
          <p:cNvSpPr>
            <a:spLocks noChangeArrowheads="1"/>
          </p:cNvSpPr>
          <p:nvPr/>
        </p:nvSpPr>
        <p:spPr bwMode="gray">
          <a:xfrm>
            <a:off x="779379" y="3893185"/>
            <a:ext cx="1890713" cy="1908175"/>
          </a:xfrm>
          <a:prstGeom prst="rect">
            <a:avLst/>
          </a:prstGeom>
          <a:noFill/>
          <a:ln w="3175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72000" tIns="0" rIns="72000" bIns="0" anchor="ctr"/>
          <a:lstStyle>
            <a:lvl1pPr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endParaRPr lang="ko-KR" altLang="en-US" sz="1200" b="1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9" name="Rectangle 573"/>
          <p:cNvSpPr>
            <a:spLocks noChangeArrowheads="1"/>
          </p:cNvSpPr>
          <p:nvPr/>
        </p:nvSpPr>
        <p:spPr bwMode="gray">
          <a:xfrm>
            <a:off x="2666917" y="1985010"/>
            <a:ext cx="1890712" cy="1908175"/>
          </a:xfrm>
          <a:prstGeom prst="rect">
            <a:avLst/>
          </a:prstGeom>
          <a:noFill/>
          <a:ln w="3175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72000" tIns="0" rIns="72000" bIns="0" anchor="ctr"/>
          <a:lstStyle>
            <a:lvl1pPr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endParaRPr lang="ko-KR" altLang="en-US" sz="1200" b="1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0" name="Rectangle 574"/>
          <p:cNvSpPr>
            <a:spLocks noChangeArrowheads="1"/>
          </p:cNvSpPr>
          <p:nvPr/>
        </p:nvSpPr>
        <p:spPr bwMode="gray">
          <a:xfrm>
            <a:off x="2666917" y="3893185"/>
            <a:ext cx="1890712" cy="1908175"/>
          </a:xfrm>
          <a:prstGeom prst="rect">
            <a:avLst/>
          </a:prstGeom>
          <a:noFill/>
          <a:ln w="3175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72000" tIns="0" rIns="72000" bIns="0" anchor="ctr"/>
          <a:lstStyle>
            <a:lvl1pPr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endParaRPr lang="ko-KR" altLang="en-US" sz="1200" b="1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1" name="Line 577"/>
          <p:cNvSpPr>
            <a:spLocks noChangeShapeType="1"/>
          </p:cNvSpPr>
          <p:nvPr/>
        </p:nvSpPr>
        <p:spPr bwMode="gray">
          <a:xfrm flipV="1">
            <a:off x="779379" y="1716723"/>
            <a:ext cx="0" cy="325437"/>
          </a:xfrm>
          <a:prstGeom prst="line">
            <a:avLst/>
          </a:prstGeom>
          <a:noFill/>
          <a:ln w="3175">
            <a:solidFill>
              <a:srgbClr val="5F5F5F"/>
            </a:solidFill>
            <a:round/>
            <a:headEnd/>
            <a:tailEnd type="arrow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72000" tIns="0" rIns="72000" bIns="0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kumimoji="1" lang="ko-KR" altLang="en-US" sz="1200" b="1" dirty="0">
              <a:solidFill>
                <a:srgbClr val="000000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2" name="Line 578"/>
          <p:cNvSpPr>
            <a:spLocks noChangeShapeType="1"/>
          </p:cNvSpPr>
          <p:nvPr/>
        </p:nvSpPr>
        <p:spPr bwMode="gray">
          <a:xfrm rot="5400000" flipV="1">
            <a:off x="4707648" y="5635466"/>
            <a:ext cx="0" cy="325438"/>
          </a:xfrm>
          <a:prstGeom prst="line">
            <a:avLst/>
          </a:prstGeom>
          <a:noFill/>
          <a:ln w="3175">
            <a:solidFill>
              <a:srgbClr val="5F5F5F"/>
            </a:solidFill>
            <a:round/>
            <a:headEnd/>
            <a:tailEnd type="arrow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72000" tIns="0" rIns="72000" bIns="0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kumimoji="1" lang="ko-KR" altLang="en-US" sz="1200" b="1" dirty="0">
              <a:solidFill>
                <a:srgbClr val="000000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3" name="Text Box 579"/>
          <p:cNvSpPr txBox="1">
            <a:spLocks noChangeArrowheads="1"/>
          </p:cNvSpPr>
          <p:nvPr/>
        </p:nvSpPr>
        <p:spPr bwMode="gray">
          <a:xfrm>
            <a:off x="4514767" y="5610860"/>
            <a:ext cx="1044575" cy="153988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rgbClr val="888C93"/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2000" tIns="0" rIns="72000" bIns="0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ko-KR" altLang="en-US" sz="1000" b="1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수요성</a:t>
            </a:r>
            <a:endParaRPr lang="en-US" altLang="ko-KR" sz="1000" b="1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4" name="Text Box 580"/>
          <p:cNvSpPr txBox="1">
            <a:spLocks noChangeArrowheads="1"/>
          </p:cNvSpPr>
          <p:nvPr/>
        </p:nvSpPr>
        <p:spPr bwMode="gray">
          <a:xfrm>
            <a:off x="753979" y="1753235"/>
            <a:ext cx="1044575" cy="153988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rgbClr val="888C93"/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2000" tIns="0" rIns="72000" bIns="0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ko-KR" altLang="en-US" sz="1000" b="1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대응성</a:t>
            </a:r>
            <a:endParaRPr lang="en-US" altLang="ko-KR" sz="1000" b="1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5" name="Text Box 581"/>
          <p:cNvSpPr txBox="1">
            <a:spLocks noChangeArrowheads="1"/>
          </p:cNvSpPr>
          <p:nvPr/>
        </p:nvSpPr>
        <p:spPr bwMode="gray">
          <a:xfrm>
            <a:off x="95166" y="1897698"/>
            <a:ext cx="684213" cy="153987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rgbClr val="888C93"/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2000" tIns="0" rIns="72000" bIns="0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en-US" altLang="ko-KR" sz="1000" b="1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High</a:t>
            </a:r>
          </a:p>
        </p:txBody>
      </p:sp>
      <p:sp>
        <p:nvSpPr>
          <p:cNvPr id="16" name="Text Box 582"/>
          <p:cNvSpPr txBox="1">
            <a:spLocks noChangeArrowheads="1"/>
          </p:cNvSpPr>
          <p:nvPr/>
        </p:nvSpPr>
        <p:spPr bwMode="gray">
          <a:xfrm>
            <a:off x="3982954" y="5821998"/>
            <a:ext cx="684213" cy="153987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rgbClr val="888C93"/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2000" tIns="0" rIns="72000" bIns="0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en-US" altLang="ko-KR" sz="1000" b="1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High</a:t>
            </a:r>
          </a:p>
        </p:txBody>
      </p:sp>
      <p:sp>
        <p:nvSpPr>
          <p:cNvPr id="17" name="Text Box 583"/>
          <p:cNvSpPr txBox="1">
            <a:spLocks noChangeArrowheads="1"/>
          </p:cNvSpPr>
          <p:nvPr/>
        </p:nvSpPr>
        <p:spPr bwMode="gray">
          <a:xfrm>
            <a:off x="779379" y="5821998"/>
            <a:ext cx="684213" cy="153987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rgbClr val="888C93"/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2000" tIns="0" rIns="72000" bIns="0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en-US" altLang="ko-KR" sz="1000" b="1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Low</a:t>
            </a:r>
          </a:p>
        </p:txBody>
      </p:sp>
      <p:sp>
        <p:nvSpPr>
          <p:cNvPr id="18" name="Text Box 584"/>
          <p:cNvSpPr txBox="1">
            <a:spLocks noChangeArrowheads="1"/>
          </p:cNvSpPr>
          <p:nvPr/>
        </p:nvSpPr>
        <p:spPr bwMode="gray">
          <a:xfrm>
            <a:off x="95166" y="5606098"/>
            <a:ext cx="684213" cy="153987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rgbClr val="888C93"/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2000" tIns="0" rIns="72000" bIns="0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en-US" altLang="ko-KR" sz="1000" b="1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Low</a:t>
            </a:r>
          </a:p>
        </p:txBody>
      </p:sp>
      <p:sp>
        <p:nvSpPr>
          <p:cNvPr id="19" name="Oval 593"/>
          <p:cNvSpPr>
            <a:spLocks noChangeArrowheads="1"/>
          </p:cNvSpPr>
          <p:nvPr/>
        </p:nvSpPr>
        <p:spPr bwMode="gray">
          <a:xfrm>
            <a:off x="1501641" y="3634690"/>
            <a:ext cx="612775" cy="611187"/>
          </a:xfrm>
          <a:prstGeom prst="ellipse">
            <a:avLst/>
          </a:prstGeom>
          <a:solidFill>
            <a:schemeClr val="bg1"/>
          </a:solidFill>
          <a:ln w="3175" algn="ctr">
            <a:solidFill>
              <a:srgbClr val="B2B2B2"/>
            </a:solidFill>
            <a:round/>
            <a:headEnd/>
            <a:tailEnd/>
          </a:ln>
          <a:effectLst>
            <a:outerShdw sy="50000" rotWithShape="0">
              <a:srgbClr val="808080">
                <a:alpha val="50000"/>
              </a:srgbClr>
            </a:outerShdw>
          </a:effectLst>
        </p:spPr>
        <p:txBody>
          <a:bodyPr lIns="0" tIns="0" rIns="0" bIns="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800" b="1" dirty="0">
                <a:solidFill>
                  <a:srgbClr val="000000"/>
                </a:solidFill>
                <a:latin typeface="맑은 고딕" panose="020B0503020000020004" pitchFamily="50" charset="-127"/>
              </a:rPr>
              <a:t>현재 </a:t>
            </a:r>
            <a:r>
              <a:rPr kumimoji="1" lang="ko-KR" altLang="en-US" sz="800" b="1" dirty="0" smtClean="0">
                <a:solidFill>
                  <a:srgbClr val="000000"/>
                </a:solidFill>
                <a:latin typeface="맑은 고딕" panose="020B0503020000020004" pitchFamily="50" charset="-127"/>
              </a:rPr>
              <a:t>공주시 </a:t>
            </a:r>
            <a:r>
              <a:rPr kumimoji="1" lang="ko-KR" altLang="en-US" sz="800" b="1" dirty="0">
                <a:solidFill>
                  <a:srgbClr val="000000"/>
                </a:solidFill>
                <a:latin typeface="맑은 고딕" panose="020B0503020000020004" pitchFamily="50" charset="-127"/>
              </a:rPr>
              <a:t>조직구조</a:t>
            </a:r>
            <a:endParaRPr kumimoji="1" lang="en-US" altLang="en-US" sz="800" b="1" dirty="0">
              <a:solidFill>
                <a:srgbClr val="000000"/>
              </a:solidFill>
              <a:latin typeface=""/>
            </a:endParaRPr>
          </a:p>
        </p:txBody>
      </p:sp>
      <p:sp>
        <p:nvSpPr>
          <p:cNvPr id="20" name="AutoShape 27"/>
          <p:cNvSpPr>
            <a:spLocks noChangeArrowheads="1"/>
          </p:cNvSpPr>
          <p:nvPr/>
        </p:nvSpPr>
        <p:spPr bwMode="gray">
          <a:xfrm rot="10800000">
            <a:off x="7602454" y="2469198"/>
            <a:ext cx="374650" cy="220662"/>
          </a:xfrm>
          <a:prstGeom prst="triangle">
            <a:avLst>
              <a:gd name="adj" fmla="val 50000"/>
            </a:avLst>
          </a:prstGeom>
          <a:solidFill>
            <a:srgbClr val="777777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vert="eaVert" wrap="none" lIns="73152" tIns="73152" rIns="73152" bIns="73152" anchor="ctr"/>
          <a:lstStyle>
            <a:lvl1pPr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9pPr>
          </a:lstStyle>
          <a:p>
            <a:pPr eaLnBrk="1" fontAlgn="base" latinLnBrk="0" hangingPunct="1">
              <a:lnSpc>
                <a:spcPct val="95000"/>
              </a:lnSpc>
              <a:spcBef>
                <a:spcPct val="25000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ko-KR" altLang="en-US" sz="1000" b="1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1" name="Oval 592"/>
          <p:cNvSpPr>
            <a:spLocks noChangeArrowheads="1"/>
          </p:cNvSpPr>
          <p:nvPr/>
        </p:nvSpPr>
        <p:spPr bwMode="gray">
          <a:xfrm>
            <a:off x="2707992" y="3160078"/>
            <a:ext cx="785812" cy="785812"/>
          </a:xfrm>
          <a:prstGeom prst="ellipse">
            <a:avLst/>
          </a:prstGeom>
          <a:solidFill>
            <a:schemeClr val="bg1">
              <a:lumMod val="85000"/>
            </a:schemeClr>
          </a:solidFill>
          <a:ln w="3175" algn="ctr">
            <a:solidFill>
              <a:srgbClr val="B2B2B2"/>
            </a:solidFill>
            <a:round/>
            <a:headEnd/>
            <a:tailEnd/>
          </a:ln>
          <a:effectLst>
            <a:outerShdw sy="50000" rotWithShape="0">
              <a:srgbClr val="808080">
                <a:alpha val="50000"/>
              </a:srgbClr>
            </a:outerShdw>
          </a:effectLst>
        </p:spPr>
        <p:txBody>
          <a:bodyPr lIns="0" tIns="0" rIns="0" bIns="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800" b="1" dirty="0" smtClean="0">
                <a:latin typeface="맑은 고딕" panose="020B0503020000020004" pitchFamily="50" charset="-127"/>
              </a:rPr>
              <a:t>전략형</a:t>
            </a:r>
            <a:endParaRPr kumimoji="1" lang="en-US" altLang="ko-KR" sz="800" b="1" dirty="0">
              <a:latin typeface="맑은 고딕" panose="020B0503020000020004" pitchFamily="50" charset="-127"/>
            </a:endParaRPr>
          </a:p>
          <a:p>
            <a:pPr algn="ctr"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800" b="1" dirty="0" smtClean="0">
                <a:latin typeface="맑은 고딕" panose="020B0503020000020004" pitchFamily="50" charset="-127"/>
              </a:rPr>
              <a:t>공주시 </a:t>
            </a:r>
            <a:r>
              <a:rPr kumimoji="1" lang="ko-KR" altLang="en-US" sz="800" b="1" dirty="0">
                <a:latin typeface="맑은 고딕" panose="020B0503020000020004" pitchFamily="50" charset="-127"/>
              </a:rPr>
              <a:t>조직구조</a:t>
            </a:r>
            <a:endParaRPr kumimoji="1" lang="en-US" altLang="en-US" sz="800" b="1" dirty="0">
              <a:latin typeface=""/>
            </a:endParaRPr>
          </a:p>
        </p:txBody>
      </p:sp>
      <p:sp>
        <p:nvSpPr>
          <p:cNvPr id="22" name="Text Box 599"/>
          <p:cNvSpPr txBox="1">
            <a:spLocks noChangeArrowheads="1"/>
          </p:cNvSpPr>
          <p:nvPr/>
        </p:nvSpPr>
        <p:spPr bwMode="gray">
          <a:xfrm>
            <a:off x="4663992" y="1969135"/>
            <a:ext cx="1441450" cy="415925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  <a:extLst/>
        </p:spPr>
        <p:txBody>
          <a:bodyPr lIns="36000" tIns="0" rIns="36000" bIns="0" anchor="ctr"/>
          <a:lstStyle>
            <a:lvl1pPr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9pPr>
          </a:lstStyle>
          <a:p>
            <a:pPr algn="ctr" eaLnBrk="1" fontAlgn="base" latinLnBrk="0" hangingPunct="1">
              <a:lnSpc>
                <a:spcPct val="110000"/>
              </a:lnSpc>
              <a:spcBef>
                <a:spcPct val="40000"/>
              </a:spcBef>
              <a:spcAft>
                <a:spcPct val="0"/>
              </a:spcAft>
            </a:pPr>
            <a:r>
              <a:rPr lang="ko-KR" altLang="en-US" sz="1000" b="1" dirty="0" smtClean="0">
                <a:solidFill>
                  <a:srgbClr val="FFFF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공주시 </a:t>
            </a:r>
            <a:r>
              <a:rPr lang="ko-KR" altLang="en-US" sz="1000" b="1" dirty="0">
                <a:solidFill>
                  <a:srgbClr val="FFFF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조직구조</a:t>
            </a:r>
          </a:p>
        </p:txBody>
      </p:sp>
      <p:sp>
        <p:nvSpPr>
          <p:cNvPr id="23" name="Text Box 599"/>
          <p:cNvSpPr txBox="1">
            <a:spLocks noChangeArrowheads="1"/>
          </p:cNvSpPr>
          <p:nvPr/>
        </p:nvSpPr>
        <p:spPr bwMode="gray">
          <a:xfrm>
            <a:off x="6608678" y="1969135"/>
            <a:ext cx="2893461" cy="415925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 algn="ctr">
            <a:noFill/>
            <a:miter lim="800000"/>
            <a:headEnd/>
            <a:tailEnd/>
          </a:ln>
          <a:effectLst/>
        </p:spPr>
        <p:txBody>
          <a:bodyPr lIns="36000" tIns="0" rIns="36000" bIns="0" anchor="ctr"/>
          <a:lstStyle/>
          <a:p>
            <a:pPr algn="ctr" fontAlgn="base" latinLnBrk="0">
              <a:lnSpc>
                <a:spcPct val="110000"/>
              </a:lnSpc>
              <a:spcBef>
                <a:spcPct val="40000"/>
              </a:spcBef>
              <a:spcAft>
                <a:spcPct val="0"/>
              </a:spcAft>
              <a:defRPr/>
            </a:pPr>
            <a:r>
              <a:rPr kumimoji="1" lang="ko-KR" altLang="en-US" sz="1000" b="1" dirty="0" smtClean="0">
                <a:solidFill>
                  <a:srgbClr val="000000"/>
                </a:solidFill>
                <a:latin typeface="맑은 고딕" panose="020B0503020000020004" pitchFamily="50" charset="-127"/>
              </a:rPr>
              <a:t>전략형 </a:t>
            </a:r>
            <a:r>
              <a:rPr kumimoji="1" lang="ko-KR" altLang="en-US" sz="1000" b="1" dirty="0">
                <a:solidFill>
                  <a:srgbClr val="000000"/>
                </a:solidFill>
                <a:latin typeface="맑은 고딕" panose="020B0503020000020004" pitchFamily="50" charset="-127"/>
              </a:rPr>
              <a:t>조직구조 </a:t>
            </a:r>
            <a:r>
              <a:rPr kumimoji="1" lang="en-US" altLang="ko-KR" sz="1000" b="1" dirty="0">
                <a:solidFill>
                  <a:srgbClr val="000000"/>
                </a:solidFill>
                <a:latin typeface="맑은 고딕" panose="020B0503020000020004" pitchFamily="50" charset="-127"/>
              </a:rPr>
              <a:t>: </a:t>
            </a:r>
            <a:r>
              <a:rPr kumimoji="1" lang="ko-KR" altLang="en-US" sz="1000" b="1" dirty="0">
                <a:solidFill>
                  <a:srgbClr val="000000"/>
                </a:solidFill>
                <a:latin typeface="맑은 고딕" panose="020B0503020000020004" pitchFamily="50" charset="-127"/>
              </a:rPr>
              <a:t>단기∙중기적 조직구조</a:t>
            </a:r>
          </a:p>
        </p:txBody>
      </p:sp>
      <p:sp>
        <p:nvSpPr>
          <p:cNvPr id="24" name="Text Box 599"/>
          <p:cNvSpPr txBox="1">
            <a:spLocks noChangeArrowheads="1"/>
          </p:cNvSpPr>
          <p:nvPr/>
        </p:nvSpPr>
        <p:spPr bwMode="gray">
          <a:xfrm>
            <a:off x="6608678" y="2734310"/>
            <a:ext cx="2893461" cy="414338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 algn="ctr">
            <a:noFill/>
            <a:miter lim="800000"/>
            <a:headEnd/>
            <a:tailEnd/>
          </a:ln>
          <a:effectLst/>
        </p:spPr>
        <p:txBody>
          <a:bodyPr lIns="36000" tIns="0" rIns="36000" bIns="0" anchor="ctr"/>
          <a:lstStyle/>
          <a:p>
            <a:pPr algn="ctr" fontAlgn="base" latinLnBrk="0">
              <a:lnSpc>
                <a:spcPct val="110000"/>
              </a:lnSpc>
              <a:spcBef>
                <a:spcPct val="40000"/>
              </a:spcBef>
              <a:spcAft>
                <a:spcPct val="0"/>
              </a:spcAft>
              <a:defRPr/>
            </a:pPr>
            <a:r>
              <a:rPr kumimoji="1" lang="ko-KR" altLang="en-US" sz="1000" b="1" dirty="0" smtClean="0">
                <a:solidFill>
                  <a:srgbClr val="000000"/>
                </a:solidFill>
                <a:latin typeface="맑은 고딕" panose="020B0503020000020004" pitchFamily="50" charset="-127"/>
              </a:rPr>
              <a:t>성장</a:t>
            </a:r>
            <a:r>
              <a:rPr kumimoji="1" lang="en-US" altLang="ko-KR" sz="1000" b="1" dirty="0" smtClean="0">
                <a:solidFill>
                  <a:srgbClr val="000000"/>
                </a:solidFill>
                <a:latin typeface="맑은 고딕" panose="020B0503020000020004" pitchFamily="50" charset="-127"/>
              </a:rPr>
              <a:t>/</a:t>
            </a:r>
            <a:r>
              <a:rPr kumimoji="1" lang="ko-KR" altLang="en-US" sz="1000" b="1" dirty="0" smtClean="0">
                <a:solidFill>
                  <a:srgbClr val="000000"/>
                </a:solidFill>
                <a:latin typeface="맑은 고딕" panose="020B0503020000020004" pitchFamily="50" charset="-127"/>
              </a:rPr>
              <a:t>육성형 조직구조 </a:t>
            </a:r>
            <a:r>
              <a:rPr kumimoji="1" lang="en-US" altLang="ko-KR" sz="1000" b="1" dirty="0">
                <a:solidFill>
                  <a:srgbClr val="000000"/>
                </a:solidFill>
                <a:latin typeface="맑은 고딕" panose="020B0503020000020004" pitchFamily="50" charset="-127"/>
              </a:rPr>
              <a:t>: </a:t>
            </a:r>
            <a:r>
              <a:rPr kumimoji="1" lang="ko-KR" altLang="en-US" sz="1000" b="1" dirty="0">
                <a:solidFill>
                  <a:srgbClr val="000000"/>
                </a:solidFill>
                <a:latin typeface="맑은 고딕" panose="020B0503020000020004" pitchFamily="50" charset="-127"/>
              </a:rPr>
              <a:t>장기적 조직구조</a:t>
            </a:r>
          </a:p>
        </p:txBody>
      </p:sp>
      <p:cxnSp>
        <p:nvCxnSpPr>
          <p:cNvPr id="25" name="직선 연결선 24"/>
          <p:cNvCxnSpPr>
            <a:stCxn id="22" idx="3"/>
            <a:endCxn id="23" idx="1"/>
          </p:cNvCxnSpPr>
          <p:nvPr/>
        </p:nvCxnSpPr>
        <p:spPr>
          <a:xfrm>
            <a:off x="6105442" y="2177098"/>
            <a:ext cx="503236" cy="0"/>
          </a:xfrm>
          <a:prstGeom prst="line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6" name="Shape 76"/>
          <p:cNvCxnSpPr>
            <a:stCxn id="22" idx="3"/>
            <a:endCxn id="24" idx="1"/>
          </p:cNvCxnSpPr>
          <p:nvPr/>
        </p:nvCxnSpPr>
        <p:spPr>
          <a:xfrm>
            <a:off x="6105442" y="2177098"/>
            <a:ext cx="503236" cy="764381"/>
          </a:xfrm>
          <a:prstGeom prst="bent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Text Box 599"/>
          <p:cNvSpPr txBox="1">
            <a:spLocks noChangeArrowheads="1"/>
          </p:cNvSpPr>
          <p:nvPr/>
        </p:nvSpPr>
        <p:spPr bwMode="gray">
          <a:xfrm>
            <a:off x="4663992" y="3482023"/>
            <a:ext cx="1441450" cy="415925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 algn="ctr">
            <a:noFill/>
            <a:miter lim="800000"/>
            <a:headEnd/>
            <a:tailEnd/>
          </a:ln>
          <a:effectLst/>
        </p:spPr>
        <p:txBody>
          <a:bodyPr lIns="36000" tIns="0" rIns="36000" bIns="0" anchor="ctr"/>
          <a:lstStyle/>
          <a:p>
            <a:pPr algn="ctr" fontAlgn="base" latinLnBrk="0">
              <a:lnSpc>
                <a:spcPct val="110000"/>
              </a:lnSpc>
              <a:spcBef>
                <a:spcPct val="40000"/>
              </a:spcBef>
              <a:spcAft>
                <a:spcPct val="0"/>
              </a:spcAft>
              <a:defRPr/>
            </a:pPr>
            <a:r>
              <a:rPr kumimoji="1" lang="ko-KR" altLang="en-US" sz="1000" b="1" dirty="0">
                <a:solidFill>
                  <a:srgbClr val="000000"/>
                </a:solidFill>
                <a:latin typeface="맑은 고딕" panose="020B0503020000020004" pitchFamily="50" charset="-127"/>
                <a:ea typeface="굴림" pitchFamily="50" charset="-127"/>
              </a:rPr>
              <a:t>전략형 </a:t>
            </a:r>
            <a:r>
              <a:rPr kumimoji="1" lang="ko-KR" altLang="en-US" sz="1000" b="1" dirty="0" smtClean="0">
                <a:solidFill>
                  <a:srgbClr val="000000"/>
                </a:solidFill>
                <a:latin typeface="맑은 고딕" panose="020B0503020000020004" pitchFamily="50" charset="-127"/>
              </a:rPr>
              <a:t>조직구조</a:t>
            </a:r>
            <a:r>
              <a:rPr kumimoji="1" lang="en-US" altLang="ko-KR" sz="1000" b="1" dirty="0">
                <a:solidFill>
                  <a:srgbClr val="000000"/>
                </a:solidFill>
                <a:latin typeface="맑은 고딕" panose="020B0503020000020004" pitchFamily="50" charset="-127"/>
              </a:rPr>
              <a:t/>
            </a:r>
            <a:br>
              <a:rPr kumimoji="1" lang="en-US" altLang="ko-KR" sz="1000" b="1" dirty="0">
                <a:solidFill>
                  <a:srgbClr val="000000"/>
                </a:solidFill>
                <a:latin typeface="맑은 고딕" panose="020B0503020000020004" pitchFamily="50" charset="-127"/>
              </a:rPr>
            </a:br>
            <a:r>
              <a:rPr kumimoji="1" lang="en-US" altLang="ko-KR" sz="1000" b="1" dirty="0">
                <a:solidFill>
                  <a:srgbClr val="000000"/>
                </a:solidFill>
                <a:latin typeface="맑은 고딕" panose="020B0503020000020004" pitchFamily="50" charset="-127"/>
              </a:rPr>
              <a:t>(</a:t>
            </a:r>
            <a:r>
              <a:rPr kumimoji="1" lang="ko-KR" altLang="en-US" sz="1000" b="1" dirty="0">
                <a:solidFill>
                  <a:srgbClr val="000000"/>
                </a:solidFill>
                <a:latin typeface="맑은 고딕" panose="020B0503020000020004" pitchFamily="50" charset="-127"/>
              </a:rPr>
              <a:t>단기∙중기적 조직구조</a:t>
            </a:r>
            <a:r>
              <a:rPr kumimoji="1" lang="en-US" altLang="ko-KR" sz="1000" b="1" dirty="0">
                <a:solidFill>
                  <a:srgbClr val="000000"/>
                </a:solidFill>
                <a:latin typeface="맑은 고딕" panose="020B0503020000020004" pitchFamily="50" charset="-127"/>
              </a:rPr>
              <a:t>)</a:t>
            </a:r>
            <a:endParaRPr kumimoji="1" lang="ko-KR" altLang="en-US" sz="1000" b="1" dirty="0">
              <a:solidFill>
                <a:srgbClr val="000000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8" name="TextBox 37"/>
          <p:cNvSpPr txBox="1">
            <a:spLocks noChangeArrowheads="1"/>
          </p:cNvSpPr>
          <p:nvPr/>
        </p:nvSpPr>
        <p:spPr bwMode="auto">
          <a:xfrm>
            <a:off x="6610267" y="3482023"/>
            <a:ext cx="2870617" cy="431800"/>
          </a:xfrm>
          <a:prstGeom prst="rect">
            <a:avLst/>
          </a:prstGeom>
          <a:solidFill>
            <a:srgbClr val="D9E2F3"/>
          </a:solidFill>
          <a:ln w="9525">
            <a:solidFill>
              <a:srgbClr val="C0C0C0"/>
            </a:solidFill>
            <a:miter lim="800000"/>
            <a:headEnd/>
            <a:tailEnd/>
          </a:ln>
        </p:spPr>
        <p:txBody>
          <a:bodyPr lIns="36000" rIns="36000" anchor="ctr"/>
          <a:lstStyle>
            <a:lvl1pPr marL="90488" indent="-90488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ko-KR" altLang="en-US" sz="1000" b="1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공주시의 </a:t>
            </a:r>
            <a:r>
              <a:rPr lang="ko-KR" altLang="en-US" sz="1000" b="1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현장성</a:t>
            </a:r>
            <a:r>
              <a:rPr lang="en-US" altLang="ko-KR" sz="1000" b="1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, </a:t>
            </a:r>
            <a:r>
              <a:rPr lang="ko-KR" altLang="en-US" sz="1000" b="1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대응성</a:t>
            </a:r>
            <a:r>
              <a:rPr lang="en-US" altLang="ko-KR" sz="1000" b="1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, </a:t>
            </a:r>
            <a:r>
              <a:rPr lang="ko-KR" altLang="en-US" sz="1000" b="1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전문성</a:t>
            </a:r>
            <a:r>
              <a:rPr lang="en-US" altLang="ko-KR" sz="1000" b="1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, </a:t>
            </a:r>
            <a:r>
              <a:rPr lang="ko-KR" altLang="en-US" sz="1000" b="1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수요성 </a:t>
            </a:r>
            <a:r>
              <a:rPr lang="ko-KR" altLang="en-US" sz="1000" b="1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강화</a:t>
            </a:r>
            <a:r>
              <a:rPr lang="en-US" altLang="ko-KR" sz="1000" b="1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  </a:t>
            </a:r>
            <a:endParaRPr lang="ko-KR" altLang="en-US" sz="1000" b="1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Arial" panose="020B0604020202020204" pitchFamily="34" charset="0"/>
            </a:endParaRPr>
          </a:p>
        </p:txBody>
      </p:sp>
      <p:sp>
        <p:nvSpPr>
          <p:cNvPr id="29" name="TextBox 37"/>
          <p:cNvSpPr txBox="1">
            <a:spLocks noChangeArrowheads="1"/>
          </p:cNvSpPr>
          <p:nvPr/>
        </p:nvSpPr>
        <p:spPr bwMode="auto">
          <a:xfrm>
            <a:off x="6610267" y="3985260"/>
            <a:ext cx="2870617" cy="431800"/>
          </a:xfrm>
          <a:prstGeom prst="rect">
            <a:avLst/>
          </a:prstGeom>
          <a:solidFill>
            <a:srgbClr val="D9E2F3"/>
          </a:solidFill>
          <a:ln w="9525">
            <a:solidFill>
              <a:srgbClr val="C0C0C0"/>
            </a:solidFill>
            <a:miter lim="800000"/>
            <a:headEnd/>
            <a:tailEnd/>
          </a:ln>
        </p:spPr>
        <p:txBody>
          <a:bodyPr lIns="36000" rIns="36000" anchor="ctr"/>
          <a:lstStyle>
            <a:lvl1pPr marL="90488" indent="-90488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ko-KR" altLang="en-US" sz="1000" b="1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공주시의 </a:t>
            </a:r>
            <a:r>
              <a:rPr lang="ko-KR" altLang="en-US" sz="1000" b="1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컨트롤 타워 기능 강화 </a:t>
            </a:r>
            <a:endParaRPr lang="en-US" altLang="ko-KR" sz="1000" b="1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Arial" panose="020B0604020202020204" pitchFamily="34" charset="0"/>
            </a:endParaRPr>
          </a:p>
          <a:p>
            <a:pPr marL="0" indent="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ko-KR" sz="1000" b="1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 (</a:t>
            </a:r>
            <a:r>
              <a:rPr lang="ko-KR" altLang="en-US" sz="1000" b="1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전략 설정 </a:t>
            </a:r>
            <a:r>
              <a:rPr lang="ko-KR" altLang="en-US" sz="1000" b="1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및 </a:t>
            </a:r>
            <a:r>
              <a:rPr lang="ko-KR" altLang="en-US" sz="1000" b="1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기획 </a:t>
            </a:r>
            <a:r>
              <a:rPr lang="ko-KR" altLang="en-US" sz="1000" b="1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기능 </a:t>
            </a:r>
            <a:r>
              <a:rPr lang="ko-KR" altLang="en-US" sz="1000" b="1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강화</a:t>
            </a:r>
            <a:r>
              <a:rPr lang="en-US" altLang="ko-KR" sz="1000" b="1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) </a:t>
            </a:r>
            <a:endParaRPr lang="ko-KR" altLang="en-US" sz="1000" b="1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Arial" panose="020B0604020202020204" pitchFamily="34" charset="0"/>
            </a:endParaRPr>
          </a:p>
        </p:txBody>
      </p:sp>
      <p:sp>
        <p:nvSpPr>
          <p:cNvPr id="30" name="Text Box 599"/>
          <p:cNvSpPr txBox="1">
            <a:spLocks noChangeArrowheads="1"/>
          </p:cNvSpPr>
          <p:nvPr/>
        </p:nvSpPr>
        <p:spPr bwMode="gray">
          <a:xfrm>
            <a:off x="4663992" y="4705985"/>
            <a:ext cx="1441450" cy="415925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 algn="ctr">
            <a:noFill/>
            <a:miter lim="800000"/>
            <a:headEnd/>
            <a:tailEnd/>
          </a:ln>
          <a:effectLst/>
        </p:spPr>
        <p:txBody>
          <a:bodyPr lIns="36000" tIns="0" rIns="36000" bIns="0" anchor="ctr"/>
          <a:lstStyle/>
          <a:p>
            <a:pPr algn="ctr" fontAlgn="base" latinLnBrk="0">
              <a:lnSpc>
                <a:spcPct val="110000"/>
              </a:lnSpc>
              <a:spcBef>
                <a:spcPct val="40000"/>
              </a:spcBef>
              <a:spcAft>
                <a:spcPct val="0"/>
              </a:spcAft>
              <a:defRPr/>
            </a:pPr>
            <a:r>
              <a:rPr kumimoji="1" lang="ko-KR" altLang="en-US" sz="1000" b="1" dirty="0">
                <a:solidFill>
                  <a:srgbClr val="000000"/>
                </a:solidFill>
                <a:latin typeface="맑은 고딕" panose="020B0503020000020004" pitchFamily="50" charset="-127"/>
              </a:rPr>
              <a:t>성장</a:t>
            </a:r>
            <a:r>
              <a:rPr kumimoji="1" lang="en-US" altLang="ko-KR" sz="1000" b="1" dirty="0">
                <a:solidFill>
                  <a:srgbClr val="000000"/>
                </a:solidFill>
                <a:latin typeface="맑은 고딕" panose="020B0503020000020004" pitchFamily="50" charset="-127"/>
              </a:rPr>
              <a:t>/</a:t>
            </a:r>
            <a:r>
              <a:rPr kumimoji="1" lang="ko-KR" altLang="en-US" sz="1000" b="1" dirty="0">
                <a:solidFill>
                  <a:srgbClr val="000000"/>
                </a:solidFill>
                <a:latin typeface="맑은 고딕" panose="020B0503020000020004" pitchFamily="50" charset="-127"/>
              </a:rPr>
              <a:t>육성형 </a:t>
            </a:r>
            <a:r>
              <a:rPr kumimoji="1" lang="en-US" altLang="ko-KR" sz="1000" b="1" dirty="0">
                <a:solidFill>
                  <a:srgbClr val="000000"/>
                </a:solidFill>
                <a:latin typeface="맑은 고딕" panose="020B0503020000020004" pitchFamily="50" charset="-127"/>
              </a:rPr>
              <a:t/>
            </a:r>
            <a:br>
              <a:rPr kumimoji="1" lang="en-US" altLang="ko-KR" sz="1000" b="1" dirty="0">
                <a:solidFill>
                  <a:srgbClr val="000000"/>
                </a:solidFill>
                <a:latin typeface="맑은 고딕" panose="020B0503020000020004" pitchFamily="50" charset="-127"/>
              </a:rPr>
            </a:br>
            <a:r>
              <a:rPr kumimoji="1" lang="en-US" altLang="ko-KR" sz="1000" b="1" dirty="0">
                <a:solidFill>
                  <a:srgbClr val="000000"/>
                </a:solidFill>
                <a:latin typeface="맑은 고딕" panose="020B0503020000020004" pitchFamily="50" charset="-127"/>
              </a:rPr>
              <a:t>(</a:t>
            </a:r>
            <a:r>
              <a:rPr kumimoji="1" lang="ko-KR" altLang="en-US" sz="1000" b="1" dirty="0">
                <a:solidFill>
                  <a:srgbClr val="000000"/>
                </a:solidFill>
                <a:latin typeface="맑은 고딕" panose="020B0503020000020004" pitchFamily="50" charset="-127"/>
              </a:rPr>
              <a:t>장기적 조직구조</a:t>
            </a:r>
            <a:r>
              <a:rPr kumimoji="1" lang="en-US" altLang="ko-KR" sz="1000" b="1" dirty="0">
                <a:solidFill>
                  <a:srgbClr val="000000"/>
                </a:solidFill>
                <a:latin typeface="맑은 고딕" panose="020B0503020000020004" pitchFamily="50" charset="-127"/>
              </a:rPr>
              <a:t>)</a:t>
            </a:r>
            <a:endParaRPr kumimoji="1" lang="ko-KR" altLang="en-US" sz="1000" b="1" dirty="0">
              <a:solidFill>
                <a:srgbClr val="000000"/>
              </a:solidFill>
              <a:latin typeface="맑은 고딕" panose="020B0503020000020004" pitchFamily="50" charset="-127"/>
            </a:endParaRPr>
          </a:p>
        </p:txBody>
      </p:sp>
      <p:sp>
        <p:nvSpPr>
          <p:cNvPr id="31" name="TextBox 37"/>
          <p:cNvSpPr txBox="1">
            <a:spLocks noChangeArrowheads="1"/>
          </p:cNvSpPr>
          <p:nvPr/>
        </p:nvSpPr>
        <p:spPr bwMode="auto">
          <a:xfrm>
            <a:off x="6610267" y="4705985"/>
            <a:ext cx="2870617" cy="431800"/>
          </a:xfrm>
          <a:prstGeom prst="rect">
            <a:avLst/>
          </a:prstGeom>
          <a:solidFill>
            <a:srgbClr val="D9E2F3"/>
          </a:solidFill>
          <a:ln w="9525">
            <a:solidFill>
              <a:srgbClr val="C0C0C0"/>
            </a:solidFill>
            <a:miter lim="800000"/>
            <a:headEnd/>
            <a:tailEnd/>
          </a:ln>
        </p:spPr>
        <p:txBody>
          <a:bodyPr lIns="36000" rIns="36000" anchor="ctr"/>
          <a:lstStyle>
            <a:lvl1pPr marL="90488" indent="-90488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ko-KR" altLang="en-US" sz="1000" b="1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성장동력의 지속적인 확보가능한 강소형 市</a:t>
            </a:r>
            <a:endParaRPr lang="ko-KR" altLang="en-US" sz="1000" b="1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Arial" panose="020B0604020202020204" pitchFamily="34" charset="0"/>
            </a:endParaRPr>
          </a:p>
        </p:txBody>
      </p:sp>
      <p:sp>
        <p:nvSpPr>
          <p:cNvPr id="32" name="TextBox 37"/>
          <p:cNvSpPr txBox="1">
            <a:spLocks noChangeArrowheads="1"/>
          </p:cNvSpPr>
          <p:nvPr/>
        </p:nvSpPr>
        <p:spPr bwMode="auto">
          <a:xfrm>
            <a:off x="6610267" y="5209223"/>
            <a:ext cx="2870617" cy="433387"/>
          </a:xfrm>
          <a:prstGeom prst="rect">
            <a:avLst/>
          </a:prstGeom>
          <a:solidFill>
            <a:srgbClr val="D9E2F3"/>
          </a:solidFill>
          <a:ln w="9525">
            <a:solidFill>
              <a:srgbClr val="C0C0C0"/>
            </a:solidFill>
            <a:miter lim="800000"/>
            <a:headEnd/>
            <a:tailEnd/>
          </a:ln>
        </p:spPr>
        <p:txBody>
          <a:bodyPr lIns="36000" rIns="36000" anchor="ctr"/>
          <a:lstStyle>
            <a:lvl1pPr marL="90488" indent="-90488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ko-KR" altLang="en-US" sz="1000" b="1" dirty="0" err="1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충남권</a:t>
            </a:r>
            <a:r>
              <a:rPr lang="en-US" altLang="ko-KR" sz="1000" b="1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/</a:t>
            </a:r>
            <a:r>
              <a:rPr lang="ko-KR" altLang="en-US" sz="1000" b="1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백제문화권 </a:t>
            </a:r>
            <a:r>
              <a:rPr lang="ko-KR" altLang="en-US" sz="1000" b="1" dirty="0" err="1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거점형</a:t>
            </a:r>
            <a:r>
              <a:rPr lang="ko-KR" altLang="en-US" sz="1000" b="1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 市</a:t>
            </a:r>
            <a:endParaRPr lang="ko-KR" altLang="en-US" sz="1000" b="1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Arial" panose="020B0604020202020204" pitchFamily="34" charset="0"/>
            </a:endParaRPr>
          </a:p>
        </p:txBody>
      </p:sp>
      <p:cxnSp>
        <p:nvCxnSpPr>
          <p:cNvPr id="33" name="직선 연결선 32"/>
          <p:cNvCxnSpPr>
            <a:stCxn id="27" idx="3"/>
            <a:endCxn id="28" idx="1"/>
          </p:cNvCxnSpPr>
          <p:nvPr/>
        </p:nvCxnSpPr>
        <p:spPr>
          <a:xfrm>
            <a:off x="6105442" y="3689986"/>
            <a:ext cx="504825" cy="7937"/>
          </a:xfrm>
          <a:prstGeom prst="line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4" name="꺾인 연결선 33"/>
          <p:cNvCxnSpPr>
            <a:stCxn id="27" idx="3"/>
            <a:endCxn id="29" idx="1"/>
          </p:cNvCxnSpPr>
          <p:nvPr/>
        </p:nvCxnSpPr>
        <p:spPr>
          <a:xfrm>
            <a:off x="6105442" y="3689986"/>
            <a:ext cx="504825" cy="511174"/>
          </a:xfrm>
          <a:prstGeom prst="bent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직선 연결선 34"/>
          <p:cNvCxnSpPr>
            <a:stCxn id="30" idx="3"/>
            <a:endCxn id="31" idx="1"/>
          </p:cNvCxnSpPr>
          <p:nvPr/>
        </p:nvCxnSpPr>
        <p:spPr>
          <a:xfrm>
            <a:off x="6105442" y="4913948"/>
            <a:ext cx="504825" cy="7937"/>
          </a:xfrm>
          <a:prstGeom prst="line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6" name="꺾인 연결선 35"/>
          <p:cNvCxnSpPr>
            <a:stCxn id="30" idx="3"/>
            <a:endCxn id="32" idx="1"/>
          </p:cNvCxnSpPr>
          <p:nvPr/>
        </p:nvCxnSpPr>
        <p:spPr>
          <a:xfrm>
            <a:off x="6105442" y="4913948"/>
            <a:ext cx="504825" cy="511969"/>
          </a:xfrm>
          <a:prstGeom prst="bent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val 590"/>
          <p:cNvSpPr>
            <a:spLocks noChangeArrowheads="1"/>
          </p:cNvSpPr>
          <p:nvPr/>
        </p:nvSpPr>
        <p:spPr bwMode="gray">
          <a:xfrm>
            <a:off x="3636879" y="2119948"/>
            <a:ext cx="811213" cy="785812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 w="3175" algn="ctr">
            <a:solidFill>
              <a:srgbClr val="B2B2B2"/>
            </a:solidFill>
            <a:round/>
            <a:headEnd/>
            <a:tailEnd/>
          </a:ln>
          <a:effectLst>
            <a:outerShdw sy="50000" rotWithShape="0">
              <a:srgbClr val="808080">
                <a:alpha val="50000"/>
              </a:srgbClr>
            </a:outerShdw>
          </a:effectLst>
        </p:spPr>
        <p:txBody>
          <a:bodyPr lIns="0" tIns="0" rIns="0" bIns="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1100" b="1" dirty="0" smtClean="0">
                <a:solidFill>
                  <a:srgbClr val="FFFFFF"/>
                </a:solidFill>
                <a:latin typeface="맑은 고딕" panose="020B0503020000020004" pitchFamily="50" charset="-127"/>
              </a:rPr>
              <a:t>성장</a:t>
            </a:r>
            <a:r>
              <a:rPr kumimoji="1" lang="en-US" altLang="ko-KR" sz="1100" b="1" dirty="0" smtClean="0">
                <a:solidFill>
                  <a:srgbClr val="FFFFFF"/>
                </a:solidFill>
                <a:latin typeface="맑은 고딕" panose="020B0503020000020004" pitchFamily="50" charset="-127"/>
              </a:rPr>
              <a:t>/</a:t>
            </a:r>
          </a:p>
          <a:p>
            <a:pPr algn="ctr"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1100" b="1" dirty="0" smtClean="0">
                <a:solidFill>
                  <a:srgbClr val="FFFFFF"/>
                </a:solidFill>
                <a:latin typeface="맑은 고딕" panose="020B0503020000020004" pitchFamily="50" charset="-127"/>
              </a:rPr>
              <a:t>육성형</a:t>
            </a:r>
            <a:endParaRPr kumimoji="1" lang="en-US" altLang="ko-KR" sz="1100" b="1" dirty="0">
              <a:solidFill>
                <a:srgbClr val="FFFFFF"/>
              </a:solidFill>
              <a:latin typeface="맑은 고딕" panose="020B0503020000020004" pitchFamily="50" charset="-127"/>
            </a:endParaRPr>
          </a:p>
          <a:p>
            <a:pPr algn="ctr"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1100" b="1" dirty="0" smtClean="0">
                <a:solidFill>
                  <a:srgbClr val="FFFFFF"/>
                </a:solidFill>
                <a:latin typeface="맑은 고딕" panose="020B0503020000020004" pitchFamily="50" charset="-127"/>
              </a:rPr>
              <a:t>공주시 </a:t>
            </a:r>
            <a:r>
              <a:rPr kumimoji="1" lang="ko-KR" altLang="en-US" sz="1100" b="1" dirty="0">
                <a:solidFill>
                  <a:srgbClr val="FFFFFF"/>
                </a:solidFill>
                <a:latin typeface="맑은 고딕" panose="020B0503020000020004" pitchFamily="50" charset="-127"/>
              </a:rPr>
              <a:t>조직구조</a:t>
            </a:r>
          </a:p>
        </p:txBody>
      </p:sp>
      <p:sp>
        <p:nvSpPr>
          <p:cNvPr id="40" name="내용 개체 틀 2"/>
          <p:cNvSpPr txBox="1">
            <a:spLocks/>
          </p:cNvSpPr>
          <p:nvPr/>
        </p:nvSpPr>
        <p:spPr>
          <a:xfrm>
            <a:off x="273000" y="688956"/>
            <a:ext cx="9360000" cy="65409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/>
              <a:t>전략형 공주시청 조직은 성장사업 발굴 및 관리 기능이 강화된 동시에 시민 접점이 강화되어</a:t>
            </a:r>
          </a:p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/>
              <a:t>필요한 행정 수요를 적시에 공급하는 공주시청 조직을 의미함</a:t>
            </a:r>
          </a:p>
        </p:txBody>
      </p:sp>
      <p:sp>
        <p:nvSpPr>
          <p:cNvPr id="41" name="제목 3"/>
          <p:cNvSpPr txBox="1">
            <a:spLocks/>
          </p:cNvSpPr>
          <p:nvPr/>
        </p:nvSpPr>
        <p:spPr>
          <a:xfrm>
            <a:off x="57116" y="143344"/>
            <a:ext cx="2702984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2. </a:t>
            </a:r>
            <a:r>
              <a:rPr lang="ko-KR" altLang="en-US" dirty="0">
                <a:latin typeface="맑은 고딕" panose="020B0503020000020004" pitchFamily="50" charset="-127"/>
              </a:rPr>
              <a:t>조직설계 기반분석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7835157" y="187786"/>
            <a:ext cx="17508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smtClean="0">
                <a:solidFill>
                  <a:srgbClr val="000000"/>
                </a:solidFill>
                <a:latin typeface="+mn-ea"/>
              </a:rPr>
              <a:t>III.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조직진단 방향성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760890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 bwMode="auto">
          <a:xfrm>
            <a:off x="742027" y="4934037"/>
            <a:ext cx="3634279" cy="1082629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72000" tIns="0" rIns="72000" bIns="0" numCol="1" rtlCol="0" anchor="ctr" anchorCtr="0" compatLnSpc="1">
            <a:prstTxWarp prst="textNoShape">
              <a:avLst/>
            </a:prstTxWarp>
          </a:bodyPr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marL="85725" indent="-85725" algn="l">
              <a:spcBef>
                <a:spcPct val="10000"/>
              </a:spcBef>
            </a:pPr>
            <a:r>
              <a:rPr kumimoji="1" lang="ko-KR" altLang="en-US" b="1" i="1" dirty="0" smtClean="0">
                <a:latin typeface="맑은 고딕" pitchFamily="50" charset="-127"/>
                <a:ea typeface="맑은 고딕" pitchFamily="50" charset="-127"/>
              </a:rPr>
              <a:t>이해관계자와의 협조 정도</a:t>
            </a:r>
            <a:r>
              <a:rPr kumimoji="1" lang="en-US" altLang="ko-KR" b="1" i="1" smtClean="0">
                <a:latin typeface="맑은 고딕" pitchFamily="50" charset="-127"/>
                <a:ea typeface="맑은 고딕" pitchFamily="50" charset="-127"/>
              </a:rPr>
              <a:t/>
            </a:r>
            <a:br>
              <a:rPr kumimoji="1" lang="en-US" altLang="ko-KR" b="1" i="1" smtClean="0">
                <a:latin typeface="맑은 고딕" pitchFamily="50" charset="-127"/>
                <a:ea typeface="맑은 고딕" pitchFamily="50" charset="-127"/>
              </a:rPr>
            </a:br>
            <a:r>
              <a:rPr kumimoji="1" lang="en-US" altLang="ko-KR" b="1" i="1" smtClean="0">
                <a:latin typeface="맑은 고딕" pitchFamily="50" charset="-127"/>
                <a:ea typeface="맑은 고딕" pitchFamily="50" charset="-127"/>
              </a:rPr>
              <a:t>- </a:t>
            </a:r>
            <a:r>
              <a:rPr kumimoji="1" lang="ko-KR" altLang="en-US" b="1" smtClean="0">
                <a:latin typeface="맑은 고딕" pitchFamily="50" charset="-127"/>
                <a:ea typeface="맑은 고딕" pitchFamily="50" charset="-127"/>
              </a:rPr>
              <a:t>추진되는 </a:t>
            </a:r>
            <a:r>
              <a:rPr kumimoji="1" lang="ko-KR" altLang="en-US" b="1" dirty="0" smtClean="0">
                <a:latin typeface="맑은 고딕" pitchFamily="50" charset="-127"/>
                <a:ea typeface="맑은 고딕" pitchFamily="50" charset="-127"/>
              </a:rPr>
              <a:t>사업의 </a:t>
            </a:r>
            <a:r>
              <a:rPr kumimoji="1" lang="en-US" altLang="ko-KR" b="1" dirty="0" smtClean="0">
                <a:latin typeface="맑은 고딕" pitchFamily="50" charset="-127"/>
                <a:ea typeface="맑은 고딕" pitchFamily="50" charset="-127"/>
              </a:rPr>
              <a:t>Value Chain</a:t>
            </a:r>
            <a:r>
              <a:rPr kumimoji="1" lang="ko-KR" altLang="en-US" b="1" dirty="0" smtClean="0">
                <a:latin typeface="맑은 고딕" pitchFamily="50" charset="-127"/>
                <a:ea typeface="맑은 고딕" pitchFamily="50" charset="-127"/>
              </a:rPr>
              <a:t>에 대한 관여 정도</a:t>
            </a:r>
          </a:p>
          <a:p>
            <a:pPr marL="85725" indent="-85725" algn="l">
              <a:spcBef>
                <a:spcPct val="10000"/>
              </a:spcBef>
            </a:pPr>
            <a:r>
              <a:rPr kumimoji="1" lang="ko-KR" altLang="en-US" b="1" i="1" dirty="0" smtClean="0">
                <a:latin typeface="맑은 고딕" pitchFamily="50" charset="-127"/>
                <a:ea typeface="맑은 고딕" pitchFamily="50" charset="-127"/>
              </a:rPr>
              <a:t>사업 지원 형태</a:t>
            </a:r>
            <a:r>
              <a:rPr kumimoji="1" lang="en-US" altLang="ko-KR" b="1" i="1" smtClean="0">
                <a:latin typeface="맑은 고딕" pitchFamily="50" charset="-127"/>
                <a:ea typeface="맑은 고딕" pitchFamily="50" charset="-127"/>
              </a:rPr>
              <a:t/>
            </a:r>
            <a:br>
              <a:rPr kumimoji="1" lang="en-US" altLang="ko-KR" b="1" i="1" smtClean="0">
                <a:latin typeface="맑은 고딕" pitchFamily="50" charset="-127"/>
                <a:ea typeface="맑은 고딕" pitchFamily="50" charset="-127"/>
              </a:rPr>
            </a:br>
            <a:r>
              <a:rPr kumimoji="1" lang="en-US" altLang="ko-KR" b="1" i="1" smtClean="0">
                <a:latin typeface="맑은 고딕" pitchFamily="50" charset="-127"/>
                <a:ea typeface="맑은 고딕" pitchFamily="50" charset="-127"/>
              </a:rPr>
              <a:t>- </a:t>
            </a:r>
            <a:r>
              <a:rPr kumimoji="1" lang="en-US" altLang="ko-KR" b="1" smtClean="0">
                <a:latin typeface="맑은 고딕" pitchFamily="50" charset="-127"/>
                <a:ea typeface="맑은 고딕" pitchFamily="50" charset="-127"/>
              </a:rPr>
              <a:t>Agent</a:t>
            </a:r>
            <a:r>
              <a:rPr kumimoji="1" lang="en-US" altLang="ko-KR" b="1" dirty="0" smtClean="0">
                <a:latin typeface="맑은 고딕" pitchFamily="50" charset="-127"/>
                <a:ea typeface="맑은 고딕" pitchFamily="50" charset="-127"/>
              </a:rPr>
              <a:t>: </a:t>
            </a:r>
            <a:r>
              <a:rPr kumimoji="1" lang="ko-KR" altLang="en-US" b="1" dirty="0" smtClean="0">
                <a:latin typeface="맑은 고딕" pitchFamily="50" charset="-127"/>
                <a:ea typeface="맑은 고딕" pitchFamily="50" charset="-127"/>
              </a:rPr>
              <a:t>기능의 대행</a:t>
            </a:r>
            <a:r>
              <a:rPr kumimoji="1" lang="en-US" altLang="ko-KR" b="1" dirty="0" smtClean="0">
                <a:latin typeface="맑은 고딕" pitchFamily="50" charset="-127"/>
                <a:ea typeface="맑은 고딕" pitchFamily="50" charset="-127"/>
              </a:rPr>
              <a:t>, </a:t>
            </a:r>
            <a:r>
              <a:rPr kumimoji="1" lang="ko-KR" altLang="en-US" b="1" dirty="0" smtClean="0">
                <a:latin typeface="맑은 고딕" pitchFamily="50" charset="-127"/>
                <a:ea typeface="맑은 고딕" pitchFamily="50" charset="-127"/>
              </a:rPr>
              <a:t>사업의 주관</a:t>
            </a:r>
            <a:r>
              <a:rPr kumimoji="1" lang="en-US" altLang="ko-KR" b="1" smtClean="0">
                <a:latin typeface="맑은 고딕" pitchFamily="50" charset="-127"/>
                <a:ea typeface="맑은 고딕" pitchFamily="50" charset="-127"/>
              </a:rPr>
              <a:t/>
            </a:r>
            <a:br>
              <a:rPr kumimoji="1" lang="en-US" altLang="ko-KR" b="1" smtClean="0">
                <a:latin typeface="맑은 고딕" pitchFamily="50" charset="-127"/>
                <a:ea typeface="맑은 고딕" pitchFamily="50" charset="-127"/>
              </a:rPr>
            </a:br>
            <a:r>
              <a:rPr kumimoji="1" lang="en-US" altLang="ko-KR" b="1" smtClean="0">
                <a:latin typeface="맑은 고딕" pitchFamily="50" charset="-127"/>
                <a:ea typeface="맑은 고딕" pitchFamily="50" charset="-127"/>
              </a:rPr>
              <a:t>- Advisory</a:t>
            </a:r>
            <a:r>
              <a:rPr kumimoji="1" lang="en-US" altLang="ko-KR" b="1" dirty="0" smtClean="0">
                <a:latin typeface="맑은 고딕" pitchFamily="50" charset="-127"/>
                <a:ea typeface="맑은 고딕" pitchFamily="50" charset="-127"/>
              </a:rPr>
              <a:t>: </a:t>
            </a:r>
            <a:r>
              <a:rPr kumimoji="1" lang="ko-KR" altLang="en-US" b="1" dirty="0" smtClean="0">
                <a:latin typeface="맑은 고딕" pitchFamily="50" charset="-127"/>
                <a:ea typeface="맑은 고딕" pitchFamily="50" charset="-127"/>
              </a:rPr>
              <a:t>외부 지원</a:t>
            </a:r>
            <a:endParaRPr kumimoji="1" lang="ko-KR" altLang="en-US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" name="Text Box 16"/>
          <p:cNvSpPr txBox="1">
            <a:spLocks noChangeArrowheads="1"/>
          </p:cNvSpPr>
          <p:nvPr/>
        </p:nvSpPr>
        <p:spPr bwMode="auto">
          <a:xfrm rot="16200000">
            <a:off x="-823821" y="2867405"/>
            <a:ext cx="2691709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eaLnBrk="1" fontAlgn="auto" latinLnBrk="0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ko-KR" altLang="en-US" sz="1000" b="1" i="1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이해관계자와 협조 </a:t>
            </a:r>
            <a:r>
              <a:rPr kumimoji="1" lang="ko-KR" altLang="en-US" sz="1000" b="1" i="1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정도</a:t>
            </a:r>
            <a:endParaRPr lang="ko-KR" altLang="en-US" sz="1000" b="1" i="1" kern="0" dirty="0" smtClea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" name="Text Box 17"/>
          <p:cNvSpPr txBox="1">
            <a:spLocks noChangeArrowheads="1"/>
          </p:cNvSpPr>
          <p:nvPr/>
        </p:nvSpPr>
        <p:spPr bwMode="auto">
          <a:xfrm>
            <a:off x="299263" y="4075569"/>
            <a:ext cx="44114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eaLnBrk="1" fontAlgn="auto" latinLnBrk="0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kumimoji="1" lang="ko-KR" altLang="en-US" sz="1000" b="1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적음</a:t>
            </a:r>
            <a:endParaRPr lang="en-US" altLang="ko-KR" sz="1000" kern="0" dirty="0" smtClea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" name="Text Box 18"/>
          <p:cNvSpPr txBox="1">
            <a:spLocks noChangeArrowheads="1"/>
          </p:cNvSpPr>
          <p:nvPr/>
        </p:nvSpPr>
        <p:spPr bwMode="auto">
          <a:xfrm>
            <a:off x="366840" y="1551929"/>
            <a:ext cx="44114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eaLnBrk="1" fontAlgn="auto" latinLnBrk="0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ko-KR" altLang="en-US" sz="1000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많음</a:t>
            </a:r>
            <a:endParaRPr lang="en-US" altLang="ko-KR" sz="1000" kern="0" dirty="0" smtClea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" name="Line 19"/>
          <p:cNvSpPr>
            <a:spLocks noChangeShapeType="1"/>
          </p:cNvSpPr>
          <p:nvPr/>
        </p:nvSpPr>
        <p:spPr bwMode="auto">
          <a:xfrm>
            <a:off x="637615" y="1921824"/>
            <a:ext cx="0" cy="206319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 type="triangle" w="med" len="med"/>
            <a:tailEnd type="triangle" w="med" len="med"/>
          </a:ln>
        </p:spPr>
        <p:txBody>
          <a:bodyPr wrap="none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eaLnBrk="1" fontAlgn="auto" latinLnBrk="0" hangingPunct="1">
              <a:spcBef>
                <a:spcPts val="0"/>
              </a:spcBef>
              <a:spcAft>
                <a:spcPts val="0"/>
              </a:spcAft>
              <a:defRPr/>
            </a:pPr>
            <a:endParaRPr lang="ko-KR" altLang="en-US" kern="0" smtClea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" name="Text Box 20"/>
          <p:cNvSpPr txBox="1">
            <a:spLocks noChangeArrowheads="1"/>
          </p:cNvSpPr>
          <p:nvPr/>
        </p:nvSpPr>
        <p:spPr bwMode="auto">
          <a:xfrm>
            <a:off x="1491585" y="4566319"/>
            <a:ext cx="2144645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eaLnBrk="1" fontAlgn="auto" latinLnBrk="0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ko-KR" altLang="en-US" sz="1000" b="1" i="1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사업 지원 형태</a:t>
            </a:r>
          </a:p>
        </p:txBody>
      </p:sp>
      <p:sp>
        <p:nvSpPr>
          <p:cNvPr id="13" name="Text Box 21"/>
          <p:cNvSpPr txBox="1">
            <a:spLocks noChangeArrowheads="1"/>
          </p:cNvSpPr>
          <p:nvPr/>
        </p:nvSpPr>
        <p:spPr bwMode="auto">
          <a:xfrm>
            <a:off x="664769" y="4401452"/>
            <a:ext cx="681597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eaLnBrk="1" fontAlgn="auto" latinLnBrk="0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sz="1000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Advisory</a:t>
            </a:r>
          </a:p>
        </p:txBody>
      </p:sp>
      <p:sp>
        <p:nvSpPr>
          <p:cNvPr id="14" name="Text Box 22"/>
          <p:cNvSpPr txBox="1">
            <a:spLocks noChangeArrowheads="1"/>
          </p:cNvSpPr>
          <p:nvPr/>
        </p:nvSpPr>
        <p:spPr bwMode="auto">
          <a:xfrm>
            <a:off x="3794594" y="4401452"/>
            <a:ext cx="534121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eaLnBrk="1" fontAlgn="auto" latinLnBrk="0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sz="1000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Agent</a:t>
            </a:r>
          </a:p>
        </p:txBody>
      </p:sp>
      <p:sp>
        <p:nvSpPr>
          <p:cNvPr id="15" name="Line 23"/>
          <p:cNvSpPr>
            <a:spLocks noChangeShapeType="1"/>
          </p:cNvSpPr>
          <p:nvPr/>
        </p:nvSpPr>
        <p:spPr bwMode="auto">
          <a:xfrm flipV="1">
            <a:off x="1438907" y="4536317"/>
            <a:ext cx="2267229" cy="4112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 type="triangle" w="med" len="med"/>
            <a:tailEnd type="triangle" w="med" len="med"/>
          </a:ln>
        </p:spPr>
        <p:txBody>
          <a:bodyPr wrap="none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eaLnBrk="1" fontAlgn="auto" latinLnBrk="0" hangingPunct="1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1100" kern="0" smtClea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" name="직사각형 15"/>
          <p:cNvSpPr/>
          <p:nvPr/>
        </p:nvSpPr>
        <p:spPr bwMode="auto">
          <a:xfrm>
            <a:off x="749493" y="1549447"/>
            <a:ext cx="3634279" cy="290018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72000" tIns="0" rIns="72000" bIns="0" numCol="1" rtlCol="0" anchor="ctr" anchorCtr="0" compatLnSpc="1">
            <a:prstTxWarp prst="textNoShape">
              <a:avLst/>
            </a:prstTxWarp>
          </a:bodyPr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latinLnBrk="0"/>
            <a:endParaRPr lang="ko-KR" altLang="en-US" dirty="0" err="1" smtClean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" name="Line 10"/>
          <p:cNvSpPr>
            <a:spLocks noChangeShapeType="1"/>
          </p:cNvSpPr>
          <p:nvPr/>
        </p:nvSpPr>
        <p:spPr bwMode="auto">
          <a:xfrm>
            <a:off x="774735" y="3023055"/>
            <a:ext cx="3636294" cy="0"/>
          </a:xfrm>
          <a:prstGeom prst="line">
            <a:avLst/>
          </a:prstGeom>
          <a:noFill/>
          <a:ln w="6350">
            <a:solidFill>
              <a:schemeClr val="bg1">
                <a:lumMod val="50000"/>
              </a:schemeClr>
            </a:solidFill>
            <a:prstDash val="dash"/>
            <a:round/>
            <a:headEnd/>
            <a:tailEnd/>
          </a:ln>
          <a:effectLst/>
        </p:spPr>
        <p:txBody>
          <a:bodyPr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latinLnBrk="0">
              <a:defRPr/>
            </a:pPr>
            <a:endParaRPr kumimoji="1" lang="ko-KR" altLang="en-US" b="1" dirty="0" smtClean="0">
              <a:ea typeface="맑은 고딕" panose="020B0503020000020004" pitchFamily="50" charset="-127"/>
            </a:endParaRPr>
          </a:p>
        </p:txBody>
      </p:sp>
      <p:sp>
        <p:nvSpPr>
          <p:cNvPr id="18" name="Line 12"/>
          <p:cNvSpPr>
            <a:spLocks noChangeShapeType="1"/>
          </p:cNvSpPr>
          <p:nvPr/>
        </p:nvSpPr>
        <p:spPr bwMode="auto">
          <a:xfrm>
            <a:off x="2552913" y="1558509"/>
            <a:ext cx="0" cy="2900182"/>
          </a:xfrm>
          <a:prstGeom prst="line">
            <a:avLst/>
          </a:prstGeom>
          <a:noFill/>
          <a:ln w="6350">
            <a:solidFill>
              <a:schemeClr val="bg1">
                <a:lumMod val="50000"/>
              </a:schemeClr>
            </a:solidFill>
            <a:prstDash val="dash"/>
            <a:round/>
            <a:headEnd/>
            <a:tailEnd/>
          </a:ln>
          <a:effectLst/>
        </p:spPr>
        <p:txBody>
          <a:bodyPr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endParaRPr kumimoji="1" lang="ko-KR" altLang="en-US" b="1" dirty="0" smtClean="0">
              <a:ea typeface="맑은 고딕" panose="020B0503020000020004" pitchFamily="50" charset="-127"/>
            </a:endParaRPr>
          </a:p>
        </p:txBody>
      </p:sp>
      <p:sp>
        <p:nvSpPr>
          <p:cNvPr id="19" name="AutoShape 91"/>
          <p:cNvSpPr>
            <a:spLocks noChangeArrowheads="1"/>
          </p:cNvSpPr>
          <p:nvPr/>
        </p:nvSpPr>
        <p:spPr bwMode="auto">
          <a:xfrm>
            <a:off x="855562" y="1663365"/>
            <a:ext cx="1585543" cy="1219298"/>
          </a:xfrm>
          <a:prstGeom prst="roundRect">
            <a:avLst>
              <a:gd name="adj" fmla="val 12495"/>
            </a:avLst>
          </a:prstGeom>
          <a:solidFill>
            <a:srgbClr val="C0D8E6">
              <a:alpha val="20000"/>
            </a:srgbClr>
          </a:solidFill>
          <a:ln w="25400" algn="ctr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marL="371475" indent="-188913" fontAlgn="auto" latinLnBrk="0">
              <a:lnSpc>
                <a:spcPct val="120000"/>
              </a:lnSpc>
              <a:spcBef>
                <a:spcPct val="30000"/>
              </a:spcBef>
              <a:spcAft>
                <a:spcPts val="0"/>
              </a:spcAft>
              <a:defRPr/>
            </a:pPr>
            <a:endParaRPr lang="ko-KR" altLang="en-US" sz="1000" b="1" kern="0" dirty="0" smtClean="0">
              <a:solidFill>
                <a:sysClr val="windowText" lastClr="000000"/>
              </a:solidFill>
              <a:ea typeface="맑은 고딕" panose="020B0503020000020004" pitchFamily="50" charset="-127"/>
            </a:endParaRPr>
          </a:p>
        </p:txBody>
      </p:sp>
      <p:sp>
        <p:nvSpPr>
          <p:cNvPr id="20" name="AutoShape 91"/>
          <p:cNvSpPr>
            <a:spLocks noChangeArrowheads="1"/>
          </p:cNvSpPr>
          <p:nvPr/>
        </p:nvSpPr>
        <p:spPr bwMode="auto">
          <a:xfrm>
            <a:off x="2664722" y="1655738"/>
            <a:ext cx="1585543" cy="1219298"/>
          </a:xfrm>
          <a:prstGeom prst="roundRect">
            <a:avLst>
              <a:gd name="adj" fmla="val 12495"/>
            </a:avLst>
          </a:prstGeom>
          <a:solidFill>
            <a:srgbClr val="C0D8E6">
              <a:alpha val="20000"/>
            </a:srgbClr>
          </a:solidFill>
          <a:ln w="25400" algn="ctr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marL="371475" indent="-188913" fontAlgn="auto" latinLnBrk="0">
              <a:lnSpc>
                <a:spcPct val="120000"/>
              </a:lnSpc>
              <a:spcBef>
                <a:spcPct val="30000"/>
              </a:spcBef>
              <a:spcAft>
                <a:spcPts val="0"/>
              </a:spcAft>
              <a:defRPr/>
            </a:pPr>
            <a:endParaRPr lang="ko-KR" altLang="en-US" sz="1000" b="1" kern="0" dirty="0" smtClean="0">
              <a:solidFill>
                <a:sysClr val="windowText" lastClr="000000"/>
              </a:solidFill>
              <a:ea typeface="맑은 고딕" panose="020B0503020000020004" pitchFamily="50" charset="-127"/>
            </a:endParaRPr>
          </a:p>
        </p:txBody>
      </p:sp>
      <p:sp>
        <p:nvSpPr>
          <p:cNvPr id="21" name="AutoShape 91"/>
          <p:cNvSpPr>
            <a:spLocks noChangeArrowheads="1"/>
          </p:cNvSpPr>
          <p:nvPr/>
        </p:nvSpPr>
        <p:spPr bwMode="auto">
          <a:xfrm>
            <a:off x="2664722" y="3149905"/>
            <a:ext cx="1585543" cy="1219298"/>
          </a:xfrm>
          <a:prstGeom prst="roundRect">
            <a:avLst>
              <a:gd name="adj" fmla="val 12495"/>
            </a:avLst>
          </a:prstGeom>
          <a:solidFill>
            <a:srgbClr val="C0D8E6">
              <a:alpha val="20000"/>
            </a:srgbClr>
          </a:solidFill>
          <a:ln w="25400" algn="ctr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marL="371475" indent="-188913" fontAlgn="auto" latinLnBrk="0">
              <a:lnSpc>
                <a:spcPct val="120000"/>
              </a:lnSpc>
              <a:spcBef>
                <a:spcPct val="30000"/>
              </a:spcBef>
              <a:spcAft>
                <a:spcPts val="0"/>
              </a:spcAft>
              <a:defRPr/>
            </a:pPr>
            <a:endParaRPr lang="ko-KR" altLang="en-US" sz="1000" b="1" kern="0" dirty="0" smtClean="0">
              <a:solidFill>
                <a:sysClr val="windowText" lastClr="000000"/>
              </a:solidFill>
              <a:ea typeface="맑은 고딕" panose="020B0503020000020004" pitchFamily="50" charset="-127"/>
            </a:endParaRPr>
          </a:p>
        </p:txBody>
      </p:sp>
      <p:sp>
        <p:nvSpPr>
          <p:cNvPr id="22" name="AutoShape 91"/>
          <p:cNvSpPr>
            <a:spLocks noChangeArrowheads="1"/>
          </p:cNvSpPr>
          <p:nvPr/>
        </p:nvSpPr>
        <p:spPr bwMode="auto">
          <a:xfrm>
            <a:off x="855562" y="3152151"/>
            <a:ext cx="1585543" cy="1219298"/>
          </a:xfrm>
          <a:prstGeom prst="roundRect">
            <a:avLst>
              <a:gd name="adj" fmla="val 12495"/>
            </a:avLst>
          </a:prstGeom>
          <a:solidFill>
            <a:srgbClr val="C0D8E6">
              <a:alpha val="20000"/>
            </a:srgbClr>
          </a:solidFill>
          <a:ln w="25400" algn="ctr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marL="371475" indent="-188913" fontAlgn="auto" latinLnBrk="0">
              <a:lnSpc>
                <a:spcPct val="120000"/>
              </a:lnSpc>
              <a:spcBef>
                <a:spcPct val="30000"/>
              </a:spcBef>
              <a:spcAft>
                <a:spcPts val="0"/>
              </a:spcAft>
              <a:defRPr/>
            </a:pPr>
            <a:endParaRPr lang="ko-KR" altLang="en-US" sz="1000" b="1" kern="0" dirty="0" smtClean="0">
              <a:solidFill>
                <a:srgbClr val="FF0000"/>
              </a:solidFill>
              <a:ea typeface="맑은 고딕" panose="020B0503020000020004" pitchFamily="50" charset="-127"/>
            </a:endParaRPr>
          </a:p>
        </p:txBody>
      </p:sp>
      <p:sp>
        <p:nvSpPr>
          <p:cNvPr id="23" name="Rectangle 117"/>
          <p:cNvSpPr>
            <a:spLocks noChangeArrowheads="1"/>
          </p:cNvSpPr>
          <p:nvPr/>
        </p:nvSpPr>
        <p:spPr bwMode="auto">
          <a:xfrm>
            <a:off x="2907427" y="2124080"/>
            <a:ext cx="1100137" cy="274434"/>
          </a:xfrm>
          <a:prstGeom prst="rect">
            <a:avLst/>
          </a:prstGeom>
          <a:noFill/>
          <a:ln w="12700" algn="ctr">
            <a:noFill/>
            <a:miter lim="800000"/>
            <a:headEnd/>
            <a:tailEnd/>
          </a:ln>
        </p:spPr>
        <p:txBody>
          <a:bodyPr lIns="90488" tIns="44450" rIns="90488" bIns="44450" anchor="ctr">
            <a:spAutoFit/>
          </a:bodyPr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fontAlgn="auto" latinLnBrk="0">
              <a:spcAft>
                <a:spcPts val="0"/>
              </a:spcAft>
              <a:defRPr/>
            </a:pPr>
            <a:r>
              <a:rPr lang="en-US" altLang="ko-KR" b="1" kern="0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Coordinator</a:t>
            </a:r>
            <a:endParaRPr lang="ko-KR" altLang="en-US" b="1" kern="0" dirty="0" smtClean="0">
              <a:solidFill>
                <a:srgbClr val="C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4" name="Rectangle 117"/>
          <p:cNvSpPr>
            <a:spLocks noChangeArrowheads="1"/>
          </p:cNvSpPr>
          <p:nvPr/>
        </p:nvSpPr>
        <p:spPr bwMode="auto">
          <a:xfrm>
            <a:off x="1098266" y="3596211"/>
            <a:ext cx="1100137" cy="274434"/>
          </a:xfrm>
          <a:prstGeom prst="rect">
            <a:avLst/>
          </a:prstGeom>
          <a:noFill/>
          <a:ln w="12700" algn="ctr">
            <a:noFill/>
            <a:miter lim="800000"/>
            <a:headEnd/>
            <a:tailEnd/>
          </a:ln>
        </p:spPr>
        <p:txBody>
          <a:bodyPr lIns="90488" tIns="44450" rIns="90488" bIns="44450" anchor="ctr">
            <a:spAutoFit/>
          </a:bodyPr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fontAlgn="auto" latinLnBrk="0">
              <a:spcAft>
                <a:spcPts val="0"/>
              </a:spcAft>
              <a:defRPr/>
            </a:pPr>
            <a:r>
              <a:rPr lang="en-US" altLang="ko-KR" b="1" kern="0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Supporter</a:t>
            </a:r>
            <a:endParaRPr lang="ko-KR" altLang="en-US" b="1" kern="0" dirty="0" smtClean="0">
              <a:solidFill>
                <a:srgbClr val="C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5" name="Rectangle 117"/>
          <p:cNvSpPr>
            <a:spLocks noChangeArrowheads="1"/>
          </p:cNvSpPr>
          <p:nvPr/>
        </p:nvSpPr>
        <p:spPr bwMode="auto">
          <a:xfrm>
            <a:off x="2907427" y="3596211"/>
            <a:ext cx="1100137" cy="292901"/>
          </a:xfrm>
          <a:prstGeom prst="rect">
            <a:avLst/>
          </a:prstGeom>
          <a:noFill/>
          <a:ln w="12700" algn="ctr">
            <a:noFill/>
            <a:miter lim="800000"/>
            <a:headEnd/>
            <a:tailEnd/>
          </a:ln>
        </p:spPr>
        <p:txBody>
          <a:bodyPr lIns="90488" tIns="44450" rIns="90488" bIns="44450" anchor="ctr">
            <a:spAutoFit/>
          </a:bodyPr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fontAlgn="auto">
              <a:spcAft>
                <a:spcPts val="0"/>
              </a:spcAft>
              <a:defRPr/>
            </a:pPr>
            <a:r>
              <a:rPr kumimoji="1" lang="en-US" altLang="ko-KR" b="1" kern="0" dirty="0" smtClean="0">
                <a:solidFill>
                  <a:srgbClr val="336699"/>
                </a:solidFill>
                <a:latin typeface="맑은 고딕" pitchFamily="50" charset="-127"/>
                <a:ea typeface="맑은 고딕" pitchFamily="50" charset="-127"/>
              </a:rPr>
              <a:t>Provider</a:t>
            </a:r>
          </a:p>
        </p:txBody>
      </p:sp>
      <p:sp>
        <p:nvSpPr>
          <p:cNvPr id="26" name="Rectangle 117"/>
          <p:cNvSpPr>
            <a:spLocks noChangeArrowheads="1"/>
          </p:cNvSpPr>
          <p:nvPr/>
        </p:nvSpPr>
        <p:spPr bwMode="auto">
          <a:xfrm>
            <a:off x="1098266" y="2137143"/>
            <a:ext cx="1100137" cy="274434"/>
          </a:xfrm>
          <a:prstGeom prst="rect">
            <a:avLst/>
          </a:prstGeom>
          <a:noFill/>
          <a:ln w="12700" algn="ctr">
            <a:noFill/>
            <a:miter lim="800000"/>
            <a:headEnd/>
            <a:tailEnd/>
          </a:ln>
        </p:spPr>
        <p:txBody>
          <a:bodyPr lIns="90488" tIns="44450" rIns="90488" bIns="44450" anchor="ctr">
            <a:spAutoFit/>
          </a:bodyPr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fontAlgn="auto" latinLnBrk="0">
              <a:spcAft>
                <a:spcPts val="0"/>
              </a:spcAft>
              <a:defRPr/>
            </a:pPr>
            <a:r>
              <a:rPr lang="en-US" altLang="ko-KR" b="1" kern="0" dirty="0" smtClean="0">
                <a:solidFill>
                  <a:srgbClr val="336699"/>
                </a:solidFill>
                <a:latin typeface="맑은 고딕" pitchFamily="50" charset="-127"/>
                <a:ea typeface="맑은 고딕" pitchFamily="50" charset="-127"/>
              </a:rPr>
              <a:t>Consultant</a:t>
            </a:r>
            <a:endParaRPr lang="ko-KR" altLang="en-US" b="1" kern="0" dirty="0" smtClean="0">
              <a:solidFill>
                <a:srgbClr val="336699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7" name="AutoShape 79"/>
          <p:cNvSpPr>
            <a:spLocks noChangeArrowheads="1"/>
          </p:cNvSpPr>
          <p:nvPr/>
        </p:nvSpPr>
        <p:spPr bwMode="auto">
          <a:xfrm rot="5400000">
            <a:off x="3676617" y="3052237"/>
            <a:ext cx="1847850" cy="207962"/>
          </a:xfrm>
          <a:prstGeom prst="triangle">
            <a:avLst>
              <a:gd name="adj" fmla="val 50000"/>
            </a:avLst>
          </a:prstGeom>
          <a:solidFill>
            <a:srgbClr val="FFCC00"/>
          </a:solidFill>
          <a:ln w="12700" algn="ctr">
            <a:noFill/>
            <a:miter lim="800000"/>
            <a:headEnd/>
            <a:tailEnd/>
          </a:ln>
          <a:effectLst/>
        </p:spPr>
        <p:txBody>
          <a:bodyPr wrap="none" lIns="90000" tIns="46800" rIns="90000" bIns="46800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eaLnBrk="1" fontAlgn="auto" latinLnBrk="0" hangingPunct="1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1800" kern="0" smtClea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0" name="Rectangle 44" descr="밝은 상향 대각선"/>
          <p:cNvSpPr>
            <a:spLocks noChangeArrowheads="1"/>
          </p:cNvSpPr>
          <p:nvPr/>
        </p:nvSpPr>
        <p:spPr bwMode="auto">
          <a:xfrm>
            <a:off x="4857330" y="1492456"/>
            <a:ext cx="4749406" cy="4509926"/>
          </a:xfrm>
          <a:prstGeom prst="rect">
            <a:avLst/>
          </a:prstGeom>
          <a:pattFill prst="ltUpDiag">
            <a:fgClr>
              <a:srgbClr val="EAEAEA"/>
            </a:fgClr>
            <a:bgClr>
              <a:srgbClr val="FFFFFF"/>
            </a:bgClr>
          </a:pattFill>
          <a:ln w="12700" algn="ctr">
            <a:solidFill>
              <a:srgbClr val="C0C0C0"/>
            </a:solidFill>
            <a:miter lim="800000"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lIns="0" tIns="0" rIns="0" bIns="0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eaLnBrk="1" fontAlgn="auto" latinLnBrk="0" hangingPunct="1">
              <a:spcBef>
                <a:spcPts val="0"/>
              </a:spcBef>
              <a:spcAft>
                <a:spcPts val="0"/>
              </a:spcAft>
              <a:defRPr/>
            </a:pPr>
            <a:endParaRPr kumimoji="1" lang="ko-KR" altLang="en-US" b="1" kern="0" baseline="30000" dirty="0" smtClea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" name="AutoShape 14"/>
          <p:cNvSpPr>
            <a:spLocks noChangeArrowheads="1"/>
          </p:cNvSpPr>
          <p:nvPr/>
        </p:nvSpPr>
        <p:spPr bwMode="auto">
          <a:xfrm>
            <a:off x="4977586" y="2915318"/>
            <a:ext cx="4509600" cy="728003"/>
          </a:xfrm>
          <a:prstGeom prst="rect">
            <a:avLst/>
          </a:prstGeom>
          <a:solidFill>
            <a:schemeClr val="bg1"/>
          </a:solidFill>
          <a:ln w="12700" algn="ctr">
            <a:solidFill>
              <a:schemeClr val="folHlink"/>
            </a:solidFill>
            <a:round/>
            <a:headEnd/>
            <a:tailEnd/>
          </a:ln>
          <a:effectLst>
            <a:outerShdw dist="35921" dir="2700000" algn="ctr" rotWithShape="0">
              <a:schemeClr val="bg1">
                <a:lumMod val="65000"/>
              </a:schemeClr>
            </a:outerShdw>
          </a:effectLst>
        </p:spPr>
        <p:txBody>
          <a:bodyPr lIns="90000" tIns="90000" rIns="90000" bIns="46800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marL="155575" lvl="1" indent="-153988" defTabSz="900113">
              <a:buClr>
                <a:srgbClr val="000000"/>
              </a:buClr>
              <a:defRPr/>
            </a:pPr>
            <a:endParaRPr kumimoji="1" lang="ko-KR" altLang="en-US" sz="1050" b="1">
              <a:solidFill>
                <a:srgbClr val="80808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" name="AutoShape 14"/>
          <p:cNvSpPr>
            <a:spLocks noChangeArrowheads="1"/>
          </p:cNvSpPr>
          <p:nvPr/>
        </p:nvSpPr>
        <p:spPr bwMode="auto">
          <a:xfrm>
            <a:off x="4977586" y="3926862"/>
            <a:ext cx="4509600" cy="818220"/>
          </a:xfrm>
          <a:prstGeom prst="rect">
            <a:avLst/>
          </a:prstGeom>
          <a:solidFill>
            <a:schemeClr val="bg1"/>
          </a:solidFill>
          <a:ln w="12700" algn="ctr">
            <a:solidFill>
              <a:schemeClr val="folHlink"/>
            </a:solidFill>
            <a:round/>
            <a:headEnd/>
            <a:tailEnd/>
          </a:ln>
          <a:effectLst>
            <a:outerShdw dist="35921" dir="2700000" algn="ctr" rotWithShape="0">
              <a:schemeClr val="bg1">
                <a:lumMod val="65000"/>
              </a:schemeClr>
            </a:outerShdw>
          </a:effectLst>
        </p:spPr>
        <p:txBody>
          <a:bodyPr lIns="90000" tIns="90000" rIns="90000" bIns="46800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marL="155575" lvl="1" indent="-153988" defTabSz="900113">
              <a:buClr>
                <a:srgbClr val="000000"/>
              </a:buClr>
              <a:defRPr/>
            </a:pPr>
            <a:endParaRPr kumimoji="1" lang="ko-KR" altLang="en-US" sz="1050" b="1">
              <a:solidFill>
                <a:srgbClr val="80808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3" name="AutoShape 14"/>
          <p:cNvSpPr>
            <a:spLocks noChangeArrowheads="1"/>
          </p:cNvSpPr>
          <p:nvPr/>
        </p:nvSpPr>
        <p:spPr bwMode="auto">
          <a:xfrm>
            <a:off x="4977586" y="4968857"/>
            <a:ext cx="4509600" cy="845611"/>
          </a:xfrm>
          <a:prstGeom prst="rect">
            <a:avLst/>
          </a:prstGeom>
          <a:solidFill>
            <a:schemeClr val="bg1"/>
          </a:solidFill>
          <a:ln w="12700" algn="ctr">
            <a:solidFill>
              <a:schemeClr val="folHlink"/>
            </a:solidFill>
            <a:round/>
            <a:headEnd/>
            <a:tailEnd/>
          </a:ln>
          <a:effectLst>
            <a:outerShdw dist="35921" dir="2700000" algn="ctr" rotWithShape="0">
              <a:schemeClr val="bg1">
                <a:lumMod val="65000"/>
              </a:schemeClr>
            </a:outerShdw>
          </a:effectLst>
        </p:spPr>
        <p:txBody>
          <a:bodyPr lIns="90000" tIns="90000" rIns="90000" bIns="46800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marL="155575" lvl="1" indent="-153988" defTabSz="900113">
              <a:buClr>
                <a:srgbClr val="000000"/>
              </a:buClr>
              <a:defRPr/>
            </a:pPr>
            <a:endParaRPr kumimoji="1" lang="ko-KR" altLang="en-US" sz="1050" b="1">
              <a:solidFill>
                <a:srgbClr val="80808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" name="AutoShape 14"/>
          <p:cNvSpPr>
            <a:spLocks noChangeArrowheads="1"/>
          </p:cNvSpPr>
          <p:nvPr/>
        </p:nvSpPr>
        <p:spPr bwMode="auto">
          <a:xfrm>
            <a:off x="4977586" y="1651564"/>
            <a:ext cx="4509600" cy="1127482"/>
          </a:xfrm>
          <a:prstGeom prst="rect">
            <a:avLst/>
          </a:prstGeom>
          <a:solidFill>
            <a:schemeClr val="bg1"/>
          </a:solidFill>
          <a:ln w="12700" algn="ctr">
            <a:solidFill>
              <a:schemeClr val="folHlink"/>
            </a:solidFill>
            <a:round/>
            <a:headEnd/>
            <a:tailEnd/>
          </a:ln>
          <a:effectLst>
            <a:outerShdw dist="35921" dir="2700000" algn="ctr" rotWithShape="0">
              <a:schemeClr val="bg1">
                <a:lumMod val="65000"/>
              </a:schemeClr>
            </a:outerShdw>
          </a:effectLst>
        </p:spPr>
        <p:txBody>
          <a:bodyPr lIns="90000" tIns="90000" rIns="90000" bIns="46800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marL="155575" lvl="1" indent="-153988" defTabSz="900113">
              <a:buClr>
                <a:srgbClr val="000000"/>
              </a:buClr>
              <a:defRPr/>
            </a:pPr>
            <a:endParaRPr kumimoji="1" lang="ko-KR" altLang="en-US" sz="1050" b="1">
              <a:solidFill>
                <a:srgbClr val="80808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5" name="Text Box 35"/>
          <p:cNvSpPr txBox="1">
            <a:spLocks noChangeArrowheads="1"/>
          </p:cNvSpPr>
          <p:nvPr/>
        </p:nvSpPr>
        <p:spPr bwMode="auto">
          <a:xfrm>
            <a:off x="6142000" y="1808427"/>
            <a:ext cx="3302100" cy="81253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algn="l" eaLnBrk="1" fontAlgn="auto" hangingPunct="1">
              <a:lnSpc>
                <a:spcPct val="95000"/>
              </a:lnSpc>
              <a:spcBef>
                <a:spcPct val="10000"/>
              </a:spcBef>
              <a:spcAft>
                <a:spcPts val="0"/>
              </a:spcAft>
              <a:defRPr/>
            </a:pPr>
            <a:r>
              <a:rPr kumimoji="1" lang="ko-KR" altLang="en-US" b="1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이해관계자들의 협조가 절대적으로 필요한 사업을 진행하는 경우</a:t>
            </a:r>
            <a:endParaRPr kumimoji="1" lang="en-US" altLang="ko-KR" b="1" kern="0" dirty="0" smtClea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l" eaLnBrk="1" fontAlgn="auto" hangingPunct="1">
              <a:lnSpc>
                <a:spcPct val="95000"/>
              </a:lnSpc>
              <a:spcBef>
                <a:spcPct val="10000"/>
              </a:spcBef>
              <a:spcAft>
                <a:spcPts val="0"/>
              </a:spcAft>
              <a:defRPr/>
            </a:pPr>
            <a:r>
              <a:rPr kumimoji="1" lang="ko-KR" altLang="en-US" b="1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사업전반에 개입하여 사업을 수행하는 주체로 참여함</a:t>
            </a:r>
            <a:endParaRPr kumimoji="1" lang="en-US" altLang="ko-KR" b="1" kern="0" dirty="0" smtClea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6" name="Text Box 37"/>
          <p:cNvSpPr txBox="1">
            <a:spLocks noChangeArrowheads="1"/>
          </p:cNvSpPr>
          <p:nvPr/>
        </p:nvSpPr>
        <p:spPr bwMode="auto">
          <a:xfrm>
            <a:off x="6139550" y="3164997"/>
            <a:ext cx="3302086" cy="46166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marL="85725" indent="-85725" algn="l" eaLnBrk="1" fontAlgn="auto" latinLnBrk="0" hangingPunct="1">
              <a:lnSpc>
                <a:spcPct val="95000"/>
              </a:lnSpc>
              <a:spcBef>
                <a:spcPct val="10000"/>
              </a:spcBef>
              <a:spcAft>
                <a:spcPts val="0"/>
              </a:spcAft>
              <a:defRPr/>
            </a:pPr>
            <a:r>
              <a:rPr kumimoji="1" lang="ko-KR" altLang="en-US" b="1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시가 독자적으로 서비스를 제공하는 경우임</a:t>
            </a:r>
            <a:endParaRPr kumimoji="1" lang="en-US" altLang="ko-KR" b="1" kern="0" dirty="0" smtClean="0">
              <a:solidFill>
                <a:sysClr val="windowText" lastClr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85725" indent="-85725" algn="l" eaLnBrk="1" fontAlgn="auto" latinLnBrk="0" hangingPunct="1">
              <a:lnSpc>
                <a:spcPct val="95000"/>
              </a:lnSpc>
              <a:spcBef>
                <a:spcPct val="10000"/>
              </a:spcBef>
              <a:spcAft>
                <a:spcPts val="0"/>
              </a:spcAft>
              <a:defRPr/>
            </a:pPr>
            <a:r>
              <a:rPr kumimoji="1" lang="en-US" altLang="ko-KR" b="1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(ex </a:t>
            </a:r>
            <a:r>
              <a:rPr kumimoji="1" lang="ko-KR" altLang="en-US" b="1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한옥마을</a:t>
            </a:r>
            <a:r>
              <a:rPr kumimoji="1" lang="en-US" altLang="ko-KR" b="1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)</a:t>
            </a:r>
            <a:endParaRPr kumimoji="1" lang="ko-KR" altLang="en-US" b="1" kern="0" dirty="0" smtClean="0">
              <a:solidFill>
                <a:srgbClr val="00206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7" name="Text Box 39"/>
          <p:cNvSpPr txBox="1">
            <a:spLocks noChangeArrowheads="1"/>
          </p:cNvSpPr>
          <p:nvPr/>
        </p:nvSpPr>
        <p:spPr bwMode="auto">
          <a:xfrm>
            <a:off x="6184086" y="4081478"/>
            <a:ext cx="3227149" cy="44319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algn="l" eaLnBrk="1" fontAlgn="auto" hangingPunct="1">
              <a:lnSpc>
                <a:spcPct val="95000"/>
              </a:lnSpc>
              <a:spcBef>
                <a:spcPct val="10000"/>
              </a:spcBef>
              <a:spcAft>
                <a:spcPts val="0"/>
              </a:spcAft>
              <a:defRPr/>
            </a:pPr>
            <a:r>
              <a:rPr lang="ko-KR" altLang="en-US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다양한 주체들의 요구조건에 따라 </a:t>
            </a:r>
            <a:r>
              <a:rPr kumimoji="1" lang="ko-KR" altLang="en-US" b="1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정보 제공</a:t>
            </a:r>
            <a:r>
              <a:rPr kumimoji="1" lang="en-US" altLang="ko-KR" b="1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, </a:t>
            </a:r>
            <a:r>
              <a:rPr kumimoji="1" lang="ko-KR" altLang="en-US" b="1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행정 서비스</a:t>
            </a:r>
            <a:r>
              <a:rPr kumimoji="1" lang="en-US" altLang="ko-KR" b="1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, </a:t>
            </a:r>
            <a:r>
              <a:rPr kumimoji="1" lang="ko-KR" altLang="en-US" b="1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자금 등을 지원함</a:t>
            </a:r>
            <a:endParaRPr kumimoji="1" lang="ko-KR" altLang="en-US" b="1" kern="0" dirty="0" smtClean="0">
              <a:solidFill>
                <a:srgbClr val="00206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8" name="Text Box 41"/>
          <p:cNvSpPr txBox="1">
            <a:spLocks noChangeArrowheads="1"/>
          </p:cNvSpPr>
          <p:nvPr/>
        </p:nvSpPr>
        <p:spPr bwMode="auto">
          <a:xfrm>
            <a:off x="6123761" y="5171825"/>
            <a:ext cx="3227149" cy="44319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algn="l" eaLnBrk="1" fontAlgn="auto" latinLnBrk="0" hangingPunct="1">
              <a:lnSpc>
                <a:spcPct val="95000"/>
              </a:lnSpc>
              <a:spcBef>
                <a:spcPct val="10000"/>
              </a:spcBef>
              <a:spcAft>
                <a:spcPts val="0"/>
              </a:spcAft>
              <a:defRPr/>
            </a:pPr>
            <a:r>
              <a:rPr kumimoji="1" lang="ko-KR" altLang="en-US" b="1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관련된 주제나 사업 방향이나 추진 방안에 대한 </a:t>
            </a:r>
            <a:r>
              <a:rPr kumimoji="1" lang="ko-KR" altLang="en-US" b="1" kern="0" dirty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kumimoji="1" lang="ko-KR" altLang="en-US" b="1" kern="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rPr>
              <a:t>자문  및 지원 제공</a:t>
            </a:r>
            <a:endParaRPr kumimoji="1" lang="ko-KR" altLang="en-US" b="1" kern="0" dirty="0" smtClean="0">
              <a:solidFill>
                <a:srgbClr val="00206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9" name="Rectangle 9"/>
          <p:cNvSpPr>
            <a:spLocks noChangeArrowheads="1"/>
          </p:cNvSpPr>
          <p:nvPr/>
        </p:nvSpPr>
        <p:spPr bwMode="auto">
          <a:xfrm>
            <a:off x="4977585" y="1915262"/>
            <a:ext cx="1173309" cy="657698"/>
          </a:xfrm>
          <a:prstGeom prst="rect">
            <a:avLst/>
          </a:prstGeom>
          <a:noFill/>
          <a:ln w="12700" algn="ctr">
            <a:noFill/>
            <a:miter lim="800000"/>
            <a:headEnd/>
            <a:tailEnd/>
          </a:ln>
        </p:spPr>
        <p:txBody>
          <a:bodyPr lIns="0" tIns="0" rIns="0" bIns="0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defTabSz="762000" fontAlgn="auto">
              <a:spcAft>
                <a:spcPts val="0"/>
              </a:spcAft>
            </a:pPr>
            <a:r>
              <a:rPr kumimoji="1" lang="en-US" altLang="ko-KR" sz="1400" b="1" i="1" kern="0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Coordinator</a:t>
            </a:r>
          </a:p>
        </p:txBody>
      </p:sp>
      <p:sp>
        <p:nvSpPr>
          <p:cNvPr id="40" name="Rectangle 42"/>
          <p:cNvSpPr>
            <a:spLocks noChangeArrowheads="1"/>
          </p:cNvSpPr>
          <p:nvPr/>
        </p:nvSpPr>
        <p:spPr bwMode="auto">
          <a:xfrm>
            <a:off x="4977586" y="1651564"/>
            <a:ext cx="241300" cy="232131"/>
          </a:xfrm>
          <a:prstGeom prst="rect">
            <a:avLst/>
          </a:prstGeom>
          <a:solidFill>
            <a:srgbClr val="FFCC00"/>
          </a:solidFill>
          <a:ln w="12700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wrap="none" lIns="90000" tIns="46800" rIns="90000" bIns="46800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defTabSz="900113">
              <a:lnSpc>
                <a:spcPct val="90000"/>
              </a:lnSpc>
            </a:pPr>
            <a:r>
              <a:rPr kumimoji="1" lang="en-GB" altLang="ko-KR" sz="1050" b="1" dirty="0">
                <a:latin typeface="맑은 고딕" pitchFamily="50" charset="-127"/>
                <a:ea typeface="맑은 고딕" pitchFamily="50" charset="-127"/>
              </a:rPr>
              <a:t>1</a:t>
            </a:r>
          </a:p>
        </p:txBody>
      </p:sp>
      <p:sp>
        <p:nvSpPr>
          <p:cNvPr id="41" name="Rectangle 9"/>
          <p:cNvSpPr>
            <a:spLocks noChangeArrowheads="1"/>
          </p:cNvSpPr>
          <p:nvPr/>
        </p:nvSpPr>
        <p:spPr bwMode="auto">
          <a:xfrm>
            <a:off x="4977585" y="2949574"/>
            <a:ext cx="1146175" cy="753804"/>
          </a:xfrm>
          <a:prstGeom prst="rect">
            <a:avLst/>
          </a:prstGeom>
          <a:noFill/>
          <a:ln w="12700" algn="ctr">
            <a:noFill/>
            <a:miter lim="800000"/>
            <a:headEnd/>
            <a:tailEnd/>
          </a:ln>
        </p:spPr>
        <p:txBody>
          <a:bodyPr lIns="0" tIns="0" rIns="0" bIns="0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defTabSz="762000" fontAlgn="auto">
              <a:spcAft>
                <a:spcPts val="0"/>
              </a:spcAft>
            </a:pPr>
            <a:r>
              <a:rPr kumimoji="1" lang="en-US" altLang="ko-KR" sz="1400" b="1" i="1" kern="0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Provider</a:t>
            </a:r>
          </a:p>
        </p:txBody>
      </p:sp>
      <p:sp>
        <p:nvSpPr>
          <p:cNvPr id="42" name="Rectangle 9"/>
          <p:cNvSpPr>
            <a:spLocks noChangeArrowheads="1"/>
          </p:cNvSpPr>
          <p:nvPr/>
        </p:nvSpPr>
        <p:spPr bwMode="auto">
          <a:xfrm>
            <a:off x="4977585" y="3924280"/>
            <a:ext cx="1146175" cy="753804"/>
          </a:xfrm>
          <a:prstGeom prst="rect">
            <a:avLst/>
          </a:prstGeom>
          <a:noFill/>
          <a:ln w="12700" algn="ctr">
            <a:noFill/>
            <a:miter lim="800000"/>
            <a:headEnd/>
            <a:tailEnd/>
          </a:ln>
        </p:spPr>
        <p:txBody>
          <a:bodyPr lIns="0" tIns="0" rIns="0" bIns="0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defTabSz="762000" fontAlgn="auto">
              <a:spcAft>
                <a:spcPts val="0"/>
              </a:spcAft>
            </a:pPr>
            <a:r>
              <a:rPr kumimoji="1" lang="en-US" altLang="ko-KR" sz="1400" b="1" i="1" kern="0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Supporter</a:t>
            </a:r>
          </a:p>
        </p:txBody>
      </p:sp>
      <p:sp>
        <p:nvSpPr>
          <p:cNvPr id="43" name="Rectangle 9"/>
          <p:cNvSpPr>
            <a:spLocks noChangeArrowheads="1"/>
          </p:cNvSpPr>
          <p:nvPr/>
        </p:nvSpPr>
        <p:spPr bwMode="auto">
          <a:xfrm>
            <a:off x="4977585" y="5014761"/>
            <a:ext cx="1146175" cy="753804"/>
          </a:xfrm>
          <a:prstGeom prst="rect">
            <a:avLst/>
          </a:prstGeom>
          <a:noFill/>
          <a:ln w="12700" algn="ctr">
            <a:noFill/>
            <a:miter lim="800000"/>
            <a:headEnd/>
            <a:tailEnd/>
          </a:ln>
        </p:spPr>
        <p:txBody>
          <a:bodyPr lIns="0" tIns="0" rIns="0" bIns="0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defTabSz="762000" fontAlgn="auto">
              <a:spcAft>
                <a:spcPts val="0"/>
              </a:spcAft>
            </a:pPr>
            <a:r>
              <a:rPr kumimoji="1" lang="en-US" altLang="ko-KR" sz="1400" b="1" i="1" kern="0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Consultant</a:t>
            </a:r>
          </a:p>
        </p:txBody>
      </p:sp>
      <p:sp>
        <p:nvSpPr>
          <p:cNvPr id="44" name="Rectangle 42"/>
          <p:cNvSpPr>
            <a:spLocks noChangeArrowheads="1"/>
          </p:cNvSpPr>
          <p:nvPr/>
        </p:nvSpPr>
        <p:spPr bwMode="auto">
          <a:xfrm>
            <a:off x="4977586" y="2915318"/>
            <a:ext cx="241300" cy="232131"/>
          </a:xfrm>
          <a:prstGeom prst="rect">
            <a:avLst/>
          </a:prstGeom>
          <a:solidFill>
            <a:srgbClr val="FFCC00"/>
          </a:solidFill>
          <a:ln w="12700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wrap="none" lIns="90000" tIns="46800" rIns="90000" bIns="46800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defTabSz="900113">
              <a:lnSpc>
                <a:spcPct val="90000"/>
              </a:lnSpc>
            </a:pPr>
            <a:r>
              <a:rPr kumimoji="1" lang="en-GB" altLang="ko-KR" sz="1050" b="1" dirty="0" smtClean="0">
                <a:latin typeface="맑은 고딕" pitchFamily="50" charset="-127"/>
                <a:ea typeface="맑은 고딕" pitchFamily="50" charset="-127"/>
              </a:rPr>
              <a:t>2</a:t>
            </a:r>
            <a:endParaRPr kumimoji="1" lang="en-GB" altLang="ko-KR" sz="105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5" name="Rectangle 42"/>
          <p:cNvSpPr>
            <a:spLocks noChangeArrowheads="1"/>
          </p:cNvSpPr>
          <p:nvPr/>
        </p:nvSpPr>
        <p:spPr bwMode="auto">
          <a:xfrm>
            <a:off x="4977586" y="3926862"/>
            <a:ext cx="241300" cy="232131"/>
          </a:xfrm>
          <a:prstGeom prst="rect">
            <a:avLst/>
          </a:prstGeom>
          <a:solidFill>
            <a:srgbClr val="FFCC00"/>
          </a:solidFill>
          <a:ln w="12700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wrap="none" lIns="90000" tIns="46800" rIns="90000" bIns="46800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defTabSz="900113">
              <a:lnSpc>
                <a:spcPct val="90000"/>
              </a:lnSpc>
            </a:pPr>
            <a:r>
              <a:rPr kumimoji="1" lang="en-GB" altLang="ko-KR" sz="1050" b="1" dirty="0" smtClean="0">
                <a:latin typeface="맑은 고딕" pitchFamily="50" charset="-127"/>
                <a:ea typeface="맑은 고딕" pitchFamily="50" charset="-127"/>
              </a:rPr>
              <a:t>3</a:t>
            </a:r>
            <a:endParaRPr kumimoji="1" lang="en-GB" altLang="ko-KR" sz="105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6" name="Rectangle 42"/>
          <p:cNvSpPr>
            <a:spLocks noChangeArrowheads="1"/>
          </p:cNvSpPr>
          <p:nvPr/>
        </p:nvSpPr>
        <p:spPr bwMode="auto">
          <a:xfrm>
            <a:off x="4977586" y="4968857"/>
            <a:ext cx="241300" cy="232131"/>
          </a:xfrm>
          <a:prstGeom prst="rect">
            <a:avLst/>
          </a:prstGeom>
          <a:solidFill>
            <a:srgbClr val="FFCC00"/>
          </a:solidFill>
          <a:ln w="12700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  <p:txBody>
          <a:bodyPr wrap="none" lIns="90000" tIns="46800" rIns="90000" bIns="46800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defTabSz="900113">
              <a:lnSpc>
                <a:spcPct val="90000"/>
              </a:lnSpc>
            </a:pPr>
            <a:r>
              <a:rPr kumimoji="1" lang="en-GB" altLang="ko-KR" sz="1050" b="1" dirty="0" smtClean="0">
                <a:latin typeface="맑은 고딕" pitchFamily="50" charset="-127"/>
                <a:ea typeface="맑은 고딕" pitchFamily="50" charset="-127"/>
              </a:rPr>
              <a:t>4</a:t>
            </a:r>
            <a:endParaRPr kumimoji="1" lang="en-GB" altLang="ko-KR" sz="105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9" name="내용 개체 틀 2"/>
          <p:cNvSpPr txBox="1">
            <a:spLocks/>
          </p:cNvSpPr>
          <p:nvPr/>
        </p:nvSpPr>
        <p:spPr>
          <a:xfrm>
            <a:off x="9227104" y="476672"/>
            <a:ext cx="184731" cy="289310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fontAlgn="base">
              <a:spcAft>
                <a:spcPct val="0"/>
              </a:spcAft>
              <a:buClr>
                <a:srgbClr val="808080"/>
              </a:buClr>
            </a:pPr>
            <a:endParaRPr kumimoji="1" lang="ko-KR" altLang="en-US" dirty="0">
              <a:solidFill>
                <a:srgbClr val="000000"/>
              </a:solidFill>
            </a:endParaRPr>
          </a:p>
        </p:txBody>
      </p:sp>
      <p:sp>
        <p:nvSpPr>
          <p:cNvPr id="47" name="내용 개체 틀 2"/>
          <p:cNvSpPr txBox="1">
            <a:spLocks/>
          </p:cNvSpPr>
          <p:nvPr/>
        </p:nvSpPr>
        <p:spPr>
          <a:xfrm>
            <a:off x="273000" y="688956"/>
            <a:ext cx="9360000" cy="65409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/>
              <a:t>이해관계자와의 협조 정도 및 사업 지원 형태에 따라 </a:t>
            </a:r>
            <a:r>
              <a:rPr kumimoji="1" lang="en-US" altLang="ko-KR" dirty="0"/>
              <a:t>4</a:t>
            </a:r>
            <a:r>
              <a:rPr kumimoji="1" lang="ko-KR" altLang="en-US" dirty="0"/>
              <a:t>가지 유형의 역할 모델을 설정하고</a:t>
            </a:r>
            <a:r>
              <a:rPr kumimoji="1" lang="en-US" altLang="ko-KR" dirty="0"/>
              <a:t>, </a:t>
            </a:r>
          </a:p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/>
              <a:t>공주시의 주요 기능별 특성 분석의 틀로 활용함</a:t>
            </a:r>
          </a:p>
        </p:txBody>
      </p:sp>
      <p:sp>
        <p:nvSpPr>
          <p:cNvPr id="50" name="제목 3"/>
          <p:cNvSpPr txBox="1">
            <a:spLocks/>
          </p:cNvSpPr>
          <p:nvPr/>
        </p:nvSpPr>
        <p:spPr>
          <a:xfrm>
            <a:off x="57116" y="143344"/>
            <a:ext cx="2702984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2. </a:t>
            </a:r>
            <a:r>
              <a:rPr lang="ko-KR" altLang="en-US" dirty="0">
                <a:latin typeface="맑은 고딕" panose="020B0503020000020004" pitchFamily="50" charset="-127"/>
              </a:rPr>
              <a:t>조직설계 기반분석</a:t>
            </a:r>
          </a:p>
        </p:txBody>
      </p:sp>
      <p:cxnSp>
        <p:nvCxnSpPr>
          <p:cNvPr id="3" name="직선 화살표 연결선 2"/>
          <p:cNvCxnSpPr/>
          <p:nvPr/>
        </p:nvCxnSpPr>
        <p:spPr>
          <a:xfrm flipV="1">
            <a:off x="2072680" y="2411577"/>
            <a:ext cx="834747" cy="1089431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/>
          <p:cNvSpPr txBox="1"/>
          <p:nvPr/>
        </p:nvSpPr>
        <p:spPr>
          <a:xfrm>
            <a:off x="7835157" y="187786"/>
            <a:ext cx="17508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smtClean="0">
                <a:solidFill>
                  <a:srgbClr val="000000"/>
                </a:solidFill>
                <a:latin typeface="+mn-ea"/>
              </a:rPr>
              <a:t>III.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조직진단 방향성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4476738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TextBox 103"/>
          <p:cNvSpPr txBox="1"/>
          <p:nvPr/>
        </p:nvSpPr>
        <p:spPr>
          <a:xfrm>
            <a:off x="8110830" y="187786"/>
            <a:ext cx="14750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I. </a:t>
            </a:r>
            <a:r>
              <a:rPr lang="ko-KR" altLang="en-US" sz="140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프로젝트 개요</a:t>
            </a:r>
            <a:endParaRPr lang="en-US" altLang="ko-KR" sz="140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05" name="제목 3"/>
          <p:cNvSpPr txBox="1">
            <a:spLocks/>
          </p:cNvSpPr>
          <p:nvPr/>
        </p:nvSpPr>
        <p:spPr>
          <a:xfrm>
            <a:off x="57116" y="143344"/>
            <a:ext cx="2837636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4. </a:t>
            </a:r>
            <a:r>
              <a:rPr lang="ko-KR" altLang="en-US" dirty="0" smtClean="0">
                <a:latin typeface="맑은 고딕" panose="020B0503020000020004" pitchFamily="50" charset="-127"/>
              </a:rPr>
              <a:t>프로젝트 진행 절차</a:t>
            </a:r>
            <a:endParaRPr lang="en-US" altLang="ko-KR" dirty="0"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3729184" y="2090223"/>
            <a:ext cx="659474" cy="297304"/>
          </a:xfrm>
          <a:prstGeom prst="rect">
            <a:avLst/>
          </a:prstGeom>
          <a:gradFill flip="none" rotWithShape="1">
            <a:gsLst>
              <a:gs pos="10000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0">
                <a:schemeClr val="accent1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ko-KR" altLang="en-US" sz="2000" dirty="0">
              <a:solidFill>
                <a:schemeClr val="accent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" name="Text Box 29"/>
          <p:cNvSpPr txBox="1">
            <a:spLocks noChangeArrowheads="1"/>
          </p:cNvSpPr>
          <p:nvPr/>
        </p:nvSpPr>
        <p:spPr bwMode="auto">
          <a:xfrm>
            <a:off x="491745" y="4092845"/>
            <a:ext cx="1192506" cy="272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sz="1200" dirty="0" smtClean="0">
                <a:latin typeface="+mn-ea"/>
              </a:rPr>
              <a:t>Desk</a:t>
            </a:r>
            <a:r>
              <a:rPr lang="ko-KR" altLang="en-US" sz="1200" dirty="0" smtClean="0">
                <a:latin typeface="+mn-ea"/>
              </a:rPr>
              <a:t> </a:t>
            </a:r>
            <a:r>
              <a:rPr lang="en-US" altLang="ko-KR" sz="1200" dirty="0" smtClean="0">
                <a:latin typeface="+mn-ea"/>
              </a:rPr>
              <a:t>Research</a:t>
            </a:r>
            <a:endParaRPr lang="ko-KR" altLang="en-US" sz="1200" dirty="0">
              <a:latin typeface="+mn-ea"/>
            </a:endParaRPr>
          </a:p>
        </p:txBody>
      </p:sp>
      <p:sp>
        <p:nvSpPr>
          <p:cNvPr id="9" name="Text Box 32"/>
          <p:cNvSpPr txBox="1">
            <a:spLocks noChangeArrowheads="1"/>
          </p:cNvSpPr>
          <p:nvPr/>
        </p:nvSpPr>
        <p:spPr bwMode="auto">
          <a:xfrm>
            <a:off x="508929" y="3099907"/>
            <a:ext cx="1175322" cy="272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ko-KR" altLang="en-US" sz="1200" dirty="0" smtClean="0">
                <a:latin typeface="+mn-ea"/>
              </a:rPr>
              <a:t>구조기능</a:t>
            </a:r>
            <a:r>
              <a:rPr lang="en-US" altLang="ko-KR" sz="1200" dirty="0" smtClean="0">
                <a:latin typeface="+mn-ea"/>
              </a:rPr>
              <a:t>/</a:t>
            </a:r>
            <a:r>
              <a:rPr lang="ko-KR" altLang="en-US" sz="1200" dirty="0" smtClean="0">
                <a:latin typeface="+mn-ea"/>
              </a:rPr>
              <a:t>진단</a:t>
            </a:r>
            <a:endParaRPr lang="ko-KR" altLang="en-US" sz="1200" dirty="0">
              <a:latin typeface="+mn-ea"/>
            </a:endParaRPr>
          </a:p>
        </p:txBody>
      </p:sp>
      <p:sp>
        <p:nvSpPr>
          <p:cNvPr id="10" name="Text Box 33"/>
          <p:cNvSpPr txBox="1">
            <a:spLocks noChangeArrowheads="1"/>
          </p:cNvSpPr>
          <p:nvPr/>
        </p:nvSpPr>
        <p:spPr bwMode="auto">
          <a:xfrm>
            <a:off x="508929" y="2763903"/>
            <a:ext cx="1175322" cy="272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ko-KR" altLang="en-US" sz="1200" dirty="0" smtClean="0">
                <a:latin typeface="+mn-ea"/>
              </a:rPr>
              <a:t>인력진단</a:t>
            </a:r>
            <a:r>
              <a:rPr lang="en-US" altLang="ko-KR" sz="1200" dirty="0" smtClean="0">
                <a:latin typeface="+mn-ea"/>
              </a:rPr>
              <a:t>/</a:t>
            </a:r>
            <a:r>
              <a:rPr lang="ko-KR" altLang="en-US" sz="1200" dirty="0" smtClean="0">
                <a:latin typeface="+mn-ea"/>
              </a:rPr>
              <a:t>설계</a:t>
            </a:r>
            <a:endParaRPr lang="en-US" altLang="ko-KR" sz="1200" dirty="0">
              <a:latin typeface="+mn-ea"/>
            </a:endParaRPr>
          </a:p>
        </p:txBody>
      </p:sp>
      <p:sp>
        <p:nvSpPr>
          <p:cNvPr id="11" name="Text Box 34"/>
          <p:cNvSpPr txBox="1">
            <a:spLocks noChangeArrowheads="1"/>
          </p:cNvSpPr>
          <p:nvPr/>
        </p:nvSpPr>
        <p:spPr bwMode="auto">
          <a:xfrm>
            <a:off x="367865" y="2433629"/>
            <a:ext cx="1316386" cy="272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ko-KR" altLang="en-US" sz="1200" dirty="0" smtClean="0">
                <a:latin typeface="+mn-ea"/>
              </a:rPr>
              <a:t>중장기 방안도출</a:t>
            </a:r>
            <a:endParaRPr lang="ko-KR" altLang="en-US" sz="1200" dirty="0">
              <a:latin typeface="+mn-ea"/>
            </a:endParaRPr>
          </a:p>
        </p:txBody>
      </p:sp>
      <p:sp>
        <p:nvSpPr>
          <p:cNvPr id="12" name="Text Box 35"/>
          <p:cNvSpPr txBox="1">
            <a:spLocks noChangeArrowheads="1"/>
          </p:cNvSpPr>
          <p:nvPr/>
        </p:nvSpPr>
        <p:spPr bwMode="auto">
          <a:xfrm>
            <a:off x="675641" y="2102422"/>
            <a:ext cx="1008610" cy="272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ko-KR" altLang="en-US" sz="1200" dirty="0" smtClean="0">
                <a:latin typeface="+mn-ea"/>
              </a:rPr>
              <a:t>인프라 확충</a:t>
            </a:r>
            <a:endParaRPr lang="ko-KR" altLang="en-US" sz="1200" dirty="0">
              <a:latin typeface="+mn-ea"/>
            </a:endParaRPr>
          </a:p>
        </p:txBody>
      </p:sp>
      <p:sp>
        <p:nvSpPr>
          <p:cNvPr id="13" name="Text Box 36"/>
          <p:cNvSpPr txBox="1">
            <a:spLocks noChangeArrowheads="1"/>
          </p:cNvSpPr>
          <p:nvPr/>
        </p:nvSpPr>
        <p:spPr bwMode="auto">
          <a:xfrm>
            <a:off x="829530" y="1772088"/>
            <a:ext cx="854721" cy="272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ko-KR" altLang="en-US" sz="1200" dirty="0" smtClean="0">
                <a:latin typeface="+mn-ea"/>
              </a:rPr>
              <a:t>사후 지원</a:t>
            </a:r>
            <a:endParaRPr lang="en-US" altLang="ko-KR" sz="1200" dirty="0">
              <a:latin typeface="+mn-ea"/>
            </a:endParaRPr>
          </a:p>
        </p:txBody>
      </p:sp>
      <p:sp>
        <p:nvSpPr>
          <p:cNvPr id="14" name="Text Box 30"/>
          <p:cNvSpPr txBox="1">
            <a:spLocks noChangeArrowheads="1"/>
          </p:cNvSpPr>
          <p:nvPr/>
        </p:nvSpPr>
        <p:spPr bwMode="auto">
          <a:xfrm>
            <a:off x="675642" y="3763976"/>
            <a:ext cx="1008609" cy="272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ko-KR" altLang="en-US" sz="1200" dirty="0" smtClean="0">
                <a:latin typeface="+mn-ea"/>
              </a:rPr>
              <a:t>인터뷰 실시</a:t>
            </a:r>
            <a:endParaRPr lang="en-US" altLang="ko-KR" sz="1200" dirty="0">
              <a:latin typeface="+mn-ea"/>
            </a:endParaRPr>
          </a:p>
        </p:txBody>
      </p:sp>
      <p:sp>
        <p:nvSpPr>
          <p:cNvPr id="15" name="Text Box 31"/>
          <p:cNvSpPr txBox="1">
            <a:spLocks noChangeArrowheads="1"/>
          </p:cNvSpPr>
          <p:nvPr/>
        </p:nvSpPr>
        <p:spPr bwMode="auto">
          <a:xfrm>
            <a:off x="762204" y="3430009"/>
            <a:ext cx="922047" cy="272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ko-KR" altLang="en-US" sz="1200" dirty="0" smtClean="0">
                <a:latin typeface="+mn-ea"/>
              </a:rPr>
              <a:t>비전 </a:t>
            </a:r>
            <a:r>
              <a:rPr lang="en-US" altLang="ko-KR" sz="1200" dirty="0" smtClean="0">
                <a:latin typeface="+mn-ea"/>
              </a:rPr>
              <a:t>/</a:t>
            </a:r>
            <a:r>
              <a:rPr lang="ko-KR" altLang="en-US" sz="1200" dirty="0" smtClean="0">
                <a:latin typeface="+mn-ea"/>
              </a:rPr>
              <a:t>전략</a:t>
            </a:r>
            <a:endParaRPr lang="ko-KR" altLang="en-US" sz="1200" dirty="0">
              <a:latin typeface="+mn-e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733558" y="928670"/>
            <a:ext cx="962123" cy="2300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kumimoji="1"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algn="ctr" eaLnBrk="1" latinLnBrk="0" hangingPunct="1"/>
            <a:r>
              <a:rPr lang="ko-KR" altLang="en-US" sz="1400" i="1" u="sng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추진 </a:t>
            </a:r>
            <a:r>
              <a:rPr lang="ko-KR" altLang="en-US" sz="1400" i="1" u="sng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일정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360099" y="928670"/>
            <a:ext cx="962123" cy="2300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kumimoji="1"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algn="ctr" eaLnBrk="1" latinLnBrk="0" hangingPunct="1"/>
            <a:r>
              <a:rPr lang="ko-KR" altLang="en-US" sz="1400" i="1" u="sng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추진 조직</a:t>
            </a:r>
            <a:endParaRPr lang="ko-KR" altLang="en-US" sz="1400" i="1" u="sng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8" name="Line 80"/>
          <p:cNvSpPr>
            <a:spLocks noChangeShapeType="1"/>
          </p:cNvSpPr>
          <p:nvPr/>
        </p:nvSpPr>
        <p:spPr bwMode="auto">
          <a:xfrm flipV="1">
            <a:off x="4094506" y="1450688"/>
            <a:ext cx="0" cy="1409008"/>
          </a:xfrm>
          <a:prstGeom prst="line">
            <a:avLst/>
          </a:prstGeom>
          <a:ln>
            <a:solidFill>
              <a:srgbClr val="C00000"/>
            </a:solidFill>
            <a:headEnd/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wrap="none" anchor="ctr"/>
          <a:lstStyle/>
          <a:p>
            <a:pPr>
              <a:lnSpc>
                <a:spcPct val="120000"/>
              </a:lnSpc>
            </a:pPr>
            <a:endParaRPr lang="ko-KR" altLang="en-US" sz="2000" dirty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19" name="직사각형 18"/>
          <p:cNvSpPr/>
          <p:nvPr/>
        </p:nvSpPr>
        <p:spPr>
          <a:xfrm>
            <a:off x="1693172" y="4080646"/>
            <a:ext cx="342920" cy="297304"/>
          </a:xfrm>
          <a:prstGeom prst="rect">
            <a:avLst/>
          </a:prstGeom>
          <a:gradFill flip="none" rotWithShape="1">
            <a:gsLst>
              <a:gs pos="10000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0">
                <a:schemeClr val="accent1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>
              <a:defRPr/>
            </a:pPr>
            <a:r>
              <a:rPr lang="ko-KR" altLang="en-US" sz="1200" b="1" dirty="0" smtClean="0">
                <a:solidFill>
                  <a:schemeClr val="tx1"/>
                </a:solidFill>
                <a:latin typeface="+mn-ea"/>
              </a:rPr>
              <a:t>착수</a:t>
            </a:r>
            <a:endParaRPr lang="en-US" altLang="ko-KR" sz="1200" b="1" dirty="0" smtClean="0">
              <a:solidFill>
                <a:schemeClr val="tx1"/>
              </a:solidFill>
              <a:latin typeface="+mn-ea"/>
            </a:endParaRPr>
          </a:p>
          <a:p>
            <a:pPr algn="ctr">
              <a:defRPr/>
            </a:pPr>
            <a:r>
              <a:rPr lang="ko-KR" altLang="en-US" sz="1200" b="1" dirty="0" smtClean="0">
                <a:solidFill>
                  <a:schemeClr val="tx1"/>
                </a:solidFill>
                <a:latin typeface="+mn-ea"/>
              </a:rPr>
              <a:t>보고</a:t>
            </a:r>
            <a:endParaRPr lang="ko-KR" altLang="en-US" sz="1200" b="1" dirty="0">
              <a:solidFill>
                <a:schemeClr val="tx1"/>
              </a:solidFill>
              <a:latin typeface="+mn-ea"/>
            </a:endParaRPr>
          </a:p>
        </p:txBody>
      </p:sp>
      <p:cxnSp>
        <p:nvCxnSpPr>
          <p:cNvPr id="21" name="직선 연결선 20"/>
          <p:cNvCxnSpPr/>
          <p:nvPr/>
        </p:nvCxnSpPr>
        <p:spPr>
          <a:xfrm>
            <a:off x="1693173" y="1741537"/>
            <a:ext cx="3496446" cy="0"/>
          </a:xfrm>
          <a:prstGeom prst="line">
            <a:avLst/>
          </a:prstGeom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/>
          <p:nvPr/>
        </p:nvCxnSpPr>
        <p:spPr>
          <a:xfrm>
            <a:off x="1693173" y="2405068"/>
            <a:ext cx="3496446" cy="0"/>
          </a:xfrm>
          <a:prstGeom prst="line">
            <a:avLst/>
          </a:prstGeom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22"/>
          <p:cNvCxnSpPr/>
          <p:nvPr/>
        </p:nvCxnSpPr>
        <p:spPr>
          <a:xfrm>
            <a:off x="1693173" y="3068599"/>
            <a:ext cx="3496446" cy="0"/>
          </a:xfrm>
          <a:prstGeom prst="line">
            <a:avLst/>
          </a:prstGeom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>
            <a:off x="1693173" y="3732129"/>
            <a:ext cx="3496446" cy="0"/>
          </a:xfrm>
          <a:prstGeom prst="line">
            <a:avLst/>
          </a:prstGeom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>
            <a:off x="1693173" y="4395660"/>
            <a:ext cx="3496446" cy="0"/>
          </a:xfrm>
          <a:prstGeom prst="line">
            <a:avLst/>
          </a:prstGeom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>
            <a:off x="1693174" y="2736834"/>
            <a:ext cx="3504000" cy="0"/>
          </a:xfrm>
          <a:prstGeom prst="line">
            <a:avLst/>
          </a:prstGeom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>
            <a:off x="1693174" y="3400364"/>
            <a:ext cx="3504000" cy="0"/>
          </a:xfrm>
          <a:prstGeom prst="line">
            <a:avLst/>
          </a:prstGeom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/>
          <p:nvPr/>
        </p:nvCxnSpPr>
        <p:spPr>
          <a:xfrm>
            <a:off x="1693174" y="4063895"/>
            <a:ext cx="3504000" cy="0"/>
          </a:xfrm>
          <a:prstGeom prst="line">
            <a:avLst/>
          </a:prstGeom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Freeform 82"/>
          <p:cNvSpPr>
            <a:spLocks/>
          </p:cNvSpPr>
          <p:nvPr/>
        </p:nvSpPr>
        <p:spPr bwMode="auto">
          <a:xfrm>
            <a:off x="1693173" y="1326375"/>
            <a:ext cx="3573411" cy="3070929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2767"/>
              </a:cxn>
              <a:cxn ang="0">
                <a:pos x="3016" y="2767"/>
              </a:cxn>
            </a:cxnLst>
            <a:rect l="0" t="0" r="r" b="b"/>
            <a:pathLst>
              <a:path w="3016" h="2767">
                <a:moveTo>
                  <a:pt x="0" y="0"/>
                </a:moveTo>
                <a:lnTo>
                  <a:pt x="0" y="2767"/>
                </a:lnTo>
                <a:lnTo>
                  <a:pt x="3016" y="2767"/>
                </a:lnTo>
              </a:path>
            </a:pathLst>
          </a:custGeom>
          <a:noFill/>
          <a:ln w="25400" cap="flat" cmpd="sng">
            <a:solidFill>
              <a:schemeClr val="tx2">
                <a:lumMod val="75000"/>
              </a:schemeClr>
            </a:solidFill>
            <a:prstDash val="solid"/>
            <a:round/>
            <a:headEnd type="triangle" w="med" len="med"/>
            <a:tailEnd type="triangle" w="med" len="med"/>
          </a:ln>
          <a:effectLst/>
        </p:spPr>
        <p:txBody>
          <a:bodyPr wrap="none" anchor="ctr"/>
          <a:lstStyle/>
          <a:p>
            <a:pPr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2000" dirty="0">
              <a:solidFill>
                <a:srgbClr val="000000">
                  <a:lumMod val="75000"/>
                </a:srgbClr>
              </a:solidFill>
              <a:latin typeface="+mn-ea"/>
            </a:endParaRPr>
          </a:p>
        </p:txBody>
      </p:sp>
      <p:sp>
        <p:nvSpPr>
          <p:cNvPr id="33" name="직사각형 32"/>
          <p:cNvSpPr/>
          <p:nvPr/>
        </p:nvSpPr>
        <p:spPr>
          <a:xfrm>
            <a:off x="1753573" y="3417810"/>
            <a:ext cx="742857" cy="297304"/>
          </a:xfrm>
          <a:prstGeom prst="rect">
            <a:avLst/>
          </a:prstGeom>
          <a:gradFill flip="none" rotWithShape="1">
            <a:gsLst>
              <a:gs pos="10000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0">
                <a:schemeClr val="accent1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>
              <a:lnSpc>
                <a:spcPct val="120000"/>
              </a:lnSpc>
              <a:defRPr/>
            </a:pPr>
            <a:r>
              <a:rPr lang="ko-KR" altLang="en-US" sz="1200" b="1" dirty="0" smtClean="0">
                <a:solidFill>
                  <a:schemeClr val="tx1"/>
                </a:solidFill>
                <a:latin typeface="+mn-ea"/>
              </a:rPr>
              <a:t>도출</a:t>
            </a:r>
          </a:p>
        </p:txBody>
      </p:sp>
      <p:cxnSp>
        <p:nvCxnSpPr>
          <p:cNvPr id="35" name="직선 연결선 34"/>
          <p:cNvCxnSpPr/>
          <p:nvPr/>
        </p:nvCxnSpPr>
        <p:spPr>
          <a:xfrm>
            <a:off x="1700729" y="2077542"/>
            <a:ext cx="3504000" cy="0"/>
          </a:xfrm>
          <a:prstGeom prst="line">
            <a:avLst/>
          </a:prstGeom>
          <a:ln w="15240" cmpd="sng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Box 29"/>
          <p:cNvSpPr txBox="1">
            <a:spLocks noChangeArrowheads="1"/>
          </p:cNvSpPr>
          <p:nvPr/>
        </p:nvSpPr>
        <p:spPr bwMode="auto">
          <a:xfrm>
            <a:off x="1430406" y="4375616"/>
            <a:ext cx="635109" cy="272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sz="1200" dirty="0" smtClean="0">
                <a:latin typeface="+mn-ea"/>
              </a:rPr>
              <a:t>D+1W</a:t>
            </a:r>
            <a:endParaRPr lang="ko-KR" altLang="en-US" sz="1200" dirty="0">
              <a:latin typeface="+mn-ea"/>
            </a:endParaRPr>
          </a:p>
        </p:txBody>
      </p:sp>
      <p:sp>
        <p:nvSpPr>
          <p:cNvPr id="37" name="Text Box 29"/>
          <p:cNvSpPr txBox="1">
            <a:spLocks noChangeArrowheads="1"/>
          </p:cNvSpPr>
          <p:nvPr/>
        </p:nvSpPr>
        <p:spPr bwMode="auto">
          <a:xfrm>
            <a:off x="2006561" y="4375616"/>
            <a:ext cx="417101" cy="2538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sz="1200" dirty="0" smtClean="0">
                <a:latin typeface="+mn-ea"/>
              </a:rPr>
              <a:t>2W</a:t>
            </a:r>
            <a:endParaRPr lang="ko-KR" altLang="en-US" sz="1200" dirty="0">
              <a:latin typeface="+mn-ea"/>
            </a:endParaRPr>
          </a:p>
        </p:txBody>
      </p:sp>
      <p:sp>
        <p:nvSpPr>
          <p:cNvPr id="38" name="Text Box 29"/>
          <p:cNvSpPr txBox="1">
            <a:spLocks noChangeArrowheads="1"/>
          </p:cNvSpPr>
          <p:nvPr/>
        </p:nvSpPr>
        <p:spPr bwMode="auto">
          <a:xfrm>
            <a:off x="2722856" y="4375616"/>
            <a:ext cx="417101" cy="2538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sz="1200" dirty="0" smtClean="0">
                <a:latin typeface="+mn-ea"/>
              </a:rPr>
              <a:t>4W</a:t>
            </a:r>
            <a:endParaRPr lang="ko-KR" altLang="en-US" sz="1200" dirty="0">
              <a:latin typeface="+mn-ea"/>
            </a:endParaRPr>
          </a:p>
        </p:txBody>
      </p:sp>
      <p:sp>
        <p:nvSpPr>
          <p:cNvPr id="39" name="Text Box 29"/>
          <p:cNvSpPr txBox="1">
            <a:spLocks noChangeArrowheads="1"/>
          </p:cNvSpPr>
          <p:nvPr/>
        </p:nvSpPr>
        <p:spPr bwMode="auto">
          <a:xfrm>
            <a:off x="3439149" y="4375616"/>
            <a:ext cx="417101" cy="272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sz="1200" dirty="0" smtClean="0">
                <a:latin typeface="+mn-ea"/>
              </a:rPr>
              <a:t>6W</a:t>
            </a:r>
            <a:endParaRPr lang="ko-KR" altLang="en-US" sz="1200" dirty="0">
              <a:latin typeface="+mn-ea"/>
            </a:endParaRPr>
          </a:p>
        </p:txBody>
      </p:sp>
      <p:sp>
        <p:nvSpPr>
          <p:cNvPr id="40" name="Text Box 29"/>
          <p:cNvSpPr txBox="1">
            <a:spLocks noChangeArrowheads="1"/>
          </p:cNvSpPr>
          <p:nvPr/>
        </p:nvSpPr>
        <p:spPr bwMode="auto">
          <a:xfrm>
            <a:off x="3797296" y="4375616"/>
            <a:ext cx="417101" cy="272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sz="1200" dirty="0">
                <a:latin typeface="+mn-ea"/>
              </a:rPr>
              <a:t>7</a:t>
            </a:r>
            <a:r>
              <a:rPr lang="en-US" altLang="ko-KR" sz="1200" dirty="0" smtClean="0">
                <a:latin typeface="+mn-ea"/>
              </a:rPr>
              <a:t>W</a:t>
            </a:r>
            <a:endParaRPr lang="ko-KR" altLang="en-US" sz="1200" dirty="0">
              <a:latin typeface="+mn-ea"/>
            </a:endParaRPr>
          </a:p>
        </p:txBody>
      </p:sp>
      <p:sp>
        <p:nvSpPr>
          <p:cNvPr id="41" name="Text Box 29"/>
          <p:cNvSpPr txBox="1">
            <a:spLocks noChangeArrowheads="1"/>
          </p:cNvSpPr>
          <p:nvPr/>
        </p:nvSpPr>
        <p:spPr bwMode="auto">
          <a:xfrm>
            <a:off x="4155443" y="4375616"/>
            <a:ext cx="417101" cy="272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sz="1200" dirty="0" smtClean="0">
                <a:latin typeface="+mn-ea"/>
              </a:rPr>
              <a:t>8W</a:t>
            </a:r>
            <a:endParaRPr lang="ko-KR" altLang="en-US" sz="1200" dirty="0">
              <a:latin typeface="+mn-ea"/>
            </a:endParaRPr>
          </a:p>
        </p:txBody>
      </p:sp>
      <p:sp>
        <p:nvSpPr>
          <p:cNvPr id="42" name="Text Box 29"/>
          <p:cNvSpPr txBox="1">
            <a:spLocks noChangeArrowheads="1"/>
          </p:cNvSpPr>
          <p:nvPr/>
        </p:nvSpPr>
        <p:spPr bwMode="auto">
          <a:xfrm>
            <a:off x="4513590" y="4375616"/>
            <a:ext cx="417101" cy="272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sz="1200" dirty="0" smtClean="0">
                <a:latin typeface="+mn-ea"/>
              </a:rPr>
              <a:t>9W</a:t>
            </a:r>
            <a:endParaRPr lang="ko-KR" altLang="en-US" sz="1200" dirty="0">
              <a:latin typeface="+mn-ea"/>
            </a:endParaRPr>
          </a:p>
        </p:txBody>
      </p:sp>
      <p:sp>
        <p:nvSpPr>
          <p:cNvPr id="43" name="Text Box 29"/>
          <p:cNvSpPr txBox="1">
            <a:spLocks noChangeArrowheads="1"/>
          </p:cNvSpPr>
          <p:nvPr/>
        </p:nvSpPr>
        <p:spPr bwMode="auto">
          <a:xfrm>
            <a:off x="4871735" y="4375616"/>
            <a:ext cx="502061" cy="272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sz="1200" dirty="0" smtClean="0">
                <a:latin typeface="+mn-ea"/>
              </a:rPr>
              <a:t>10W</a:t>
            </a:r>
            <a:endParaRPr lang="ko-KR" altLang="en-US" sz="1200" dirty="0">
              <a:latin typeface="+mn-ea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3516394" y="1212284"/>
            <a:ext cx="1144865" cy="3050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z="1400" dirty="0" smtClean="0">
                <a:solidFill>
                  <a:srgbClr val="000000">
                    <a:lumMod val="75000"/>
                  </a:srgbClr>
                </a:solidFill>
                <a:latin typeface="+mn-ea"/>
              </a:rPr>
              <a:t>공유 워크숍</a:t>
            </a:r>
            <a:endParaRPr lang="ko-KR" altLang="en-US" sz="1400" dirty="0">
              <a:solidFill>
                <a:srgbClr val="000000">
                  <a:lumMod val="75000"/>
                </a:srgbClr>
              </a:solidFill>
              <a:latin typeface="+mn-ea"/>
            </a:endParaRPr>
          </a:p>
        </p:txBody>
      </p:sp>
      <p:cxnSp>
        <p:nvCxnSpPr>
          <p:cNvPr id="45" name="직선 연결선 44"/>
          <p:cNvCxnSpPr/>
          <p:nvPr/>
        </p:nvCxnSpPr>
        <p:spPr>
          <a:xfrm rot="5400000">
            <a:off x="273177" y="2969841"/>
            <a:ext cx="2847857" cy="0"/>
          </a:xfrm>
          <a:prstGeom prst="line">
            <a:avLst/>
          </a:prstGeom>
          <a:gradFill>
            <a:gsLst>
              <a:gs pos="0">
                <a:srgbClr val="00C8FF"/>
              </a:gs>
              <a:gs pos="100000">
                <a:srgbClr val="004BFF"/>
              </a:gs>
            </a:gsLst>
            <a:lin ang="5400000" scaled="1"/>
          </a:gradFill>
          <a:ln w="11430" cap="rnd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/>
          <p:cNvCxnSpPr/>
          <p:nvPr/>
        </p:nvCxnSpPr>
        <p:spPr>
          <a:xfrm rot="5400000">
            <a:off x="668644" y="2969841"/>
            <a:ext cx="2847857" cy="0"/>
          </a:xfrm>
          <a:prstGeom prst="line">
            <a:avLst/>
          </a:prstGeom>
          <a:gradFill>
            <a:gsLst>
              <a:gs pos="0">
                <a:srgbClr val="00C8FF"/>
              </a:gs>
              <a:gs pos="100000">
                <a:srgbClr val="004BFF"/>
              </a:gs>
            </a:gsLst>
            <a:lin ang="5400000" scaled="1"/>
          </a:gradFill>
          <a:ln w="11430" cap="rnd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직선 연결선 46"/>
          <p:cNvCxnSpPr/>
          <p:nvPr/>
        </p:nvCxnSpPr>
        <p:spPr>
          <a:xfrm rot="5400000">
            <a:off x="1064111" y="2969841"/>
            <a:ext cx="2847857" cy="0"/>
          </a:xfrm>
          <a:prstGeom prst="line">
            <a:avLst/>
          </a:prstGeom>
          <a:gradFill>
            <a:gsLst>
              <a:gs pos="0">
                <a:srgbClr val="00C8FF"/>
              </a:gs>
              <a:gs pos="100000">
                <a:srgbClr val="004BFF"/>
              </a:gs>
            </a:gsLst>
            <a:lin ang="5400000" scaled="1"/>
          </a:gradFill>
          <a:ln w="11430" cap="rnd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/>
          <p:cNvCxnSpPr/>
          <p:nvPr/>
        </p:nvCxnSpPr>
        <p:spPr>
          <a:xfrm rot="5400000">
            <a:off x="1459578" y="2969841"/>
            <a:ext cx="2847857" cy="0"/>
          </a:xfrm>
          <a:prstGeom prst="line">
            <a:avLst/>
          </a:prstGeom>
          <a:gradFill>
            <a:gsLst>
              <a:gs pos="0">
                <a:srgbClr val="00C8FF"/>
              </a:gs>
              <a:gs pos="100000">
                <a:srgbClr val="004BFF"/>
              </a:gs>
            </a:gsLst>
            <a:lin ang="5400000" scaled="1"/>
          </a:gradFill>
          <a:ln w="11430" cap="rnd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 rot="5400000">
            <a:off x="1855045" y="2969841"/>
            <a:ext cx="2847857" cy="0"/>
          </a:xfrm>
          <a:prstGeom prst="line">
            <a:avLst/>
          </a:prstGeom>
          <a:gradFill>
            <a:gsLst>
              <a:gs pos="0">
                <a:srgbClr val="00C8FF"/>
              </a:gs>
              <a:gs pos="100000">
                <a:srgbClr val="004BFF"/>
              </a:gs>
            </a:gsLst>
            <a:lin ang="5400000" scaled="1"/>
          </a:gradFill>
          <a:ln w="11430" cap="rnd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직선 연결선 49"/>
          <p:cNvCxnSpPr/>
          <p:nvPr/>
        </p:nvCxnSpPr>
        <p:spPr>
          <a:xfrm rot="5400000">
            <a:off x="2250512" y="2969841"/>
            <a:ext cx="2847857" cy="0"/>
          </a:xfrm>
          <a:prstGeom prst="line">
            <a:avLst/>
          </a:prstGeom>
          <a:gradFill>
            <a:gsLst>
              <a:gs pos="0">
                <a:srgbClr val="00C8FF"/>
              </a:gs>
              <a:gs pos="100000">
                <a:srgbClr val="004BFF"/>
              </a:gs>
            </a:gsLst>
            <a:lin ang="5400000" scaled="1"/>
          </a:gradFill>
          <a:ln w="11430" cap="rnd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직선 연결선 50"/>
          <p:cNvCxnSpPr/>
          <p:nvPr/>
        </p:nvCxnSpPr>
        <p:spPr>
          <a:xfrm rot="5400000">
            <a:off x="2645979" y="2969841"/>
            <a:ext cx="2847857" cy="0"/>
          </a:xfrm>
          <a:prstGeom prst="line">
            <a:avLst/>
          </a:prstGeom>
          <a:gradFill>
            <a:gsLst>
              <a:gs pos="0">
                <a:srgbClr val="00C8FF"/>
              </a:gs>
              <a:gs pos="100000">
                <a:srgbClr val="004BFF"/>
              </a:gs>
            </a:gsLst>
            <a:lin ang="5400000" scaled="1"/>
          </a:gradFill>
          <a:ln w="11430" cap="rnd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직선 연결선 51"/>
          <p:cNvCxnSpPr/>
          <p:nvPr/>
        </p:nvCxnSpPr>
        <p:spPr>
          <a:xfrm rot="5400000">
            <a:off x="3041446" y="2969841"/>
            <a:ext cx="2847857" cy="0"/>
          </a:xfrm>
          <a:prstGeom prst="line">
            <a:avLst/>
          </a:prstGeom>
          <a:gradFill>
            <a:gsLst>
              <a:gs pos="0">
                <a:srgbClr val="00C8FF"/>
              </a:gs>
              <a:gs pos="100000">
                <a:srgbClr val="004BFF"/>
              </a:gs>
            </a:gsLst>
            <a:lin ang="5400000" scaled="1"/>
          </a:gradFill>
          <a:ln w="11430" cap="rnd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/>
          <p:nvPr/>
        </p:nvCxnSpPr>
        <p:spPr>
          <a:xfrm rot="5400000">
            <a:off x="3832378" y="2969841"/>
            <a:ext cx="2847857" cy="0"/>
          </a:xfrm>
          <a:prstGeom prst="line">
            <a:avLst/>
          </a:prstGeom>
          <a:gradFill>
            <a:gsLst>
              <a:gs pos="0">
                <a:srgbClr val="00C8FF"/>
              </a:gs>
              <a:gs pos="100000">
                <a:srgbClr val="004BFF"/>
              </a:gs>
            </a:gsLst>
            <a:lin ang="5400000" scaled="1"/>
          </a:gradFill>
          <a:ln w="11430" cap="rnd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직사각형 55"/>
          <p:cNvSpPr/>
          <p:nvPr/>
        </p:nvSpPr>
        <p:spPr>
          <a:xfrm>
            <a:off x="2532540" y="3417810"/>
            <a:ext cx="1127358" cy="297304"/>
          </a:xfrm>
          <a:prstGeom prst="rect">
            <a:avLst/>
          </a:prstGeom>
          <a:gradFill flip="none" rotWithShape="1">
            <a:gsLst>
              <a:gs pos="10000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0">
                <a:schemeClr val="accent1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>
              <a:lnSpc>
                <a:spcPct val="120000"/>
              </a:lnSpc>
              <a:defRPr/>
            </a:pPr>
            <a:r>
              <a:rPr lang="ko-KR" altLang="en-US" sz="1200" b="1" dirty="0" smtClean="0">
                <a:solidFill>
                  <a:schemeClr val="tx1"/>
                </a:solidFill>
                <a:latin typeface="+mn-ea"/>
              </a:rPr>
              <a:t>실행방안 수립</a:t>
            </a:r>
            <a:endParaRPr lang="ko-KR" altLang="en-US" sz="1200" b="1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59" name="직사각형 58"/>
          <p:cNvSpPr/>
          <p:nvPr/>
        </p:nvSpPr>
        <p:spPr>
          <a:xfrm>
            <a:off x="2490215" y="3087707"/>
            <a:ext cx="1127358" cy="297304"/>
          </a:xfrm>
          <a:prstGeom prst="rect">
            <a:avLst/>
          </a:prstGeom>
          <a:gradFill flip="none" rotWithShape="1">
            <a:gsLst>
              <a:gs pos="10000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0">
                <a:schemeClr val="accent1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>
              <a:lnSpc>
                <a:spcPct val="120000"/>
              </a:lnSpc>
              <a:defRPr/>
            </a:pPr>
            <a:r>
              <a:rPr lang="ko-KR" altLang="en-US" sz="1200" b="1" dirty="0" smtClean="0">
                <a:solidFill>
                  <a:schemeClr val="tx1"/>
                </a:solidFill>
                <a:latin typeface="+mn-ea"/>
              </a:rPr>
              <a:t>진단</a:t>
            </a:r>
            <a:endParaRPr lang="en-US" altLang="ko-KR" sz="12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2" name="직사각형 61"/>
          <p:cNvSpPr/>
          <p:nvPr/>
        </p:nvSpPr>
        <p:spPr>
          <a:xfrm>
            <a:off x="3664914" y="3087707"/>
            <a:ext cx="1127358" cy="297304"/>
          </a:xfrm>
          <a:prstGeom prst="rect">
            <a:avLst/>
          </a:prstGeom>
          <a:gradFill flip="none" rotWithShape="1">
            <a:gsLst>
              <a:gs pos="10000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0">
                <a:schemeClr val="accent1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>
              <a:lnSpc>
                <a:spcPct val="120000"/>
              </a:lnSpc>
              <a:defRPr/>
            </a:pPr>
            <a:r>
              <a:rPr lang="ko-KR" altLang="en-US" sz="1200" b="1" smtClean="0">
                <a:solidFill>
                  <a:schemeClr val="tx1"/>
                </a:solidFill>
                <a:latin typeface="+mn-ea"/>
              </a:rPr>
              <a:t>설계</a:t>
            </a:r>
            <a:endParaRPr lang="ko-KR" altLang="en-US" sz="1200" b="1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5" name="직사각형 64"/>
          <p:cNvSpPr/>
          <p:nvPr/>
        </p:nvSpPr>
        <p:spPr>
          <a:xfrm>
            <a:off x="2729145" y="2751703"/>
            <a:ext cx="1127358" cy="297304"/>
          </a:xfrm>
          <a:prstGeom prst="rect">
            <a:avLst/>
          </a:prstGeom>
          <a:gradFill flip="none" rotWithShape="1">
            <a:gsLst>
              <a:gs pos="10000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0">
                <a:schemeClr val="accent1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>
              <a:lnSpc>
                <a:spcPct val="120000"/>
              </a:lnSpc>
              <a:defRPr/>
            </a:pPr>
            <a:r>
              <a:rPr lang="ko-KR" altLang="en-US" sz="1200" b="1" smtClean="0">
                <a:solidFill>
                  <a:schemeClr val="tx1"/>
                </a:solidFill>
                <a:latin typeface="+mn-ea"/>
              </a:rPr>
              <a:t>진단</a:t>
            </a:r>
            <a:endParaRPr lang="ko-KR" altLang="en-US" sz="1200" b="1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8" name="직사각형 67"/>
          <p:cNvSpPr/>
          <p:nvPr/>
        </p:nvSpPr>
        <p:spPr>
          <a:xfrm>
            <a:off x="3891144" y="2751703"/>
            <a:ext cx="1127358" cy="297304"/>
          </a:xfrm>
          <a:prstGeom prst="rect">
            <a:avLst/>
          </a:prstGeom>
          <a:gradFill flip="none" rotWithShape="1">
            <a:gsLst>
              <a:gs pos="10000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0">
                <a:schemeClr val="accent1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>
              <a:lnSpc>
                <a:spcPct val="120000"/>
              </a:lnSpc>
              <a:defRPr/>
            </a:pPr>
            <a:r>
              <a:rPr lang="ko-KR" altLang="en-US" sz="1200" b="1" dirty="0" smtClean="0">
                <a:solidFill>
                  <a:schemeClr val="tx1"/>
                </a:solidFill>
                <a:latin typeface="+mn-ea"/>
              </a:rPr>
              <a:t>설계</a:t>
            </a:r>
            <a:endParaRPr lang="ko-KR" altLang="en-US" sz="1200" b="1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1" name="직사각형 70"/>
          <p:cNvSpPr/>
          <p:nvPr/>
        </p:nvSpPr>
        <p:spPr>
          <a:xfrm>
            <a:off x="1765097" y="3751776"/>
            <a:ext cx="633689" cy="297304"/>
          </a:xfrm>
          <a:prstGeom prst="rect">
            <a:avLst/>
          </a:prstGeom>
          <a:gradFill flip="none" rotWithShape="1">
            <a:gsLst>
              <a:gs pos="10000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0">
                <a:schemeClr val="accent1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>
              <a:lnSpc>
                <a:spcPct val="120000"/>
              </a:lnSpc>
              <a:defRPr/>
            </a:pPr>
            <a:endParaRPr lang="ko-KR" altLang="en-US" sz="1200" b="1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4" name="직사각형 73"/>
          <p:cNvSpPr/>
          <p:nvPr/>
        </p:nvSpPr>
        <p:spPr>
          <a:xfrm>
            <a:off x="4359028" y="2421429"/>
            <a:ext cx="659474" cy="297304"/>
          </a:xfrm>
          <a:prstGeom prst="rect">
            <a:avLst/>
          </a:prstGeom>
          <a:gradFill flip="none" rotWithShape="1">
            <a:gsLst>
              <a:gs pos="10000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0">
                <a:schemeClr val="accent1">
                  <a:tint val="23500"/>
                  <a:satMod val="16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  <a:defRPr/>
            </a:pPr>
            <a:r>
              <a:rPr lang="ko-KR" altLang="en-US" sz="1200" b="1" dirty="0" smtClean="0">
                <a:solidFill>
                  <a:schemeClr val="tx1"/>
                </a:solidFill>
                <a:latin typeface="+mn-ea"/>
              </a:rPr>
              <a:t>종합</a:t>
            </a:r>
            <a:endParaRPr lang="ko-KR" altLang="en-US" sz="1200" b="1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5" name="Line 24"/>
          <p:cNvSpPr>
            <a:spLocks noChangeShapeType="1"/>
          </p:cNvSpPr>
          <p:nvPr/>
        </p:nvSpPr>
        <p:spPr bwMode="auto">
          <a:xfrm>
            <a:off x="7834553" y="1815634"/>
            <a:ext cx="1739" cy="219843"/>
          </a:xfrm>
          <a:prstGeom prst="line">
            <a:avLst/>
          </a:prstGeom>
          <a:noFill/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 wrap="none" lIns="90000" tIns="46800" rIns="90000" bIns="4680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marL="0" marR="0" lvl="0" indent="0" algn="ctr" defTabSz="914400" rtl="0" eaLnBrk="1" fontAlgn="base" latinLnBrk="1" hangingPunct="1">
              <a:lnSpc>
                <a:spcPct val="120000"/>
              </a:lnSpc>
              <a:spcBef>
                <a:spcPct val="40000"/>
              </a:spcBef>
              <a:spcAft>
                <a:spcPct val="0"/>
              </a:spcAft>
              <a:buClr>
                <a:srgbClr val="EEECE1"/>
              </a:buClr>
              <a:buSzTx/>
              <a:buFontTx/>
              <a:buNone/>
              <a:tabLst/>
              <a:defRPr/>
            </a:pPr>
            <a:endParaRPr kumimoji="1" lang="ko-KR" altLang="en-US" sz="12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+mn-ea"/>
              <a:ea typeface="+mn-ea"/>
            </a:endParaRPr>
          </a:p>
        </p:txBody>
      </p:sp>
      <p:sp>
        <p:nvSpPr>
          <p:cNvPr id="86" name="Rectangle 6"/>
          <p:cNvSpPr>
            <a:spLocks noChangeArrowheads="1"/>
          </p:cNvSpPr>
          <p:nvPr/>
        </p:nvSpPr>
        <p:spPr bwMode="auto">
          <a:xfrm>
            <a:off x="6725160" y="1428736"/>
            <a:ext cx="2232000" cy="37558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3175" algn="ctr">
            <a:solidFill>
              <a:schemeClr val="accent1">
                <a:lumMod val="50000"/>
              </a:schemeClr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lvl="0" algn="ctr">
              <a:spcBef>
                <a:spcPct val="50000"/>
              </a:spcBef>
              <a:buClr>
                <a:srgbClr val="666699"/>
              </a:buClr>
              <a:buNone/>
              <a:defRPr/>
            </a:pPr>
            <a:r>
              <a:rPr lang="ko-KR" altLang="en-US" sz="1400" b="0" dirty="0">
                <a:solidFill>
                  <a:sysClr val="window" lastClr="FFFF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용역 추진 총괄</a:t>
            </a:r>
          </a:p>
        </p:txBody>
      </p:sp>
      <p:sp>
        <p:nvSpPr>
          <p:cNvPr id="88" name="Rectangle 22"/>
          <p:cNvSpPr>
            <a:spLocks noChangeArrowheads="1"/>
          </p:cNvSpPr>
          <p:nvPr/>
        </p:nvSpPr>
        <p:spPr bwMode="auto">
          <a:xfrm>
            <a:off x="6725160" y="1804319"/>
            <a:ext cx="2232000" cy="500778"/>
          </a:xfrm>
          <a:prstGeom prst="rect">
            <a:avLst/>
          </a:prstGeom>
          <a:solidFill>
            <a:sysClr val="window" lastClr="FFFFFF"/>
          </a:solidFill>
          <a:ln w="3175" algn="ctr">
            <a:solidFill>
              <a:sysClr val="window" lastClr="FFFFFF">
                <a:lumMod val="65000"/>
              </a:sysClr>
            </a:solidFill>
            <a:miter lim="800000"/>
            <a:headEnd/>
            <a:tailEnd/>
          </a:ln>
        </p:spPr>
        <p:txBody>
          <a:bodyPr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algn="ctr">
              <a:lnSpc>
                <a:spcPct val="100000"/>
              </a:lnSpc>
              <a:spcBef>
                <a:spcPts val="500"/>
              </a:spcBef>
              <a:buClr>
                <a:srgbClr val="666699"/>
              </a:buClr>
              <a:buNone/>
              <a:defRPr/>
            </a:pPr>
            <a:r>
              <a:rPr lang="ko-KR" altLang="en-US" sz="1200" b="0" dirty="0" err="1" smtClean="0">
                <a:latin typeface="+mn-ea"/>
                <a:ea typeface="+mn-ea"/>
              </a:rPr>
              <a:t>인사담당관실</a:t>
            </a:r>
            <a:endParaRPr lang="ko-KR" altLang="en-US" sz="1200" b="0" dirty="0">
              <a:latin typeface="+mn-ea"/>
              <a:ea typeface="+mn-ea"/>
            </a:endParaRPr>
          </a:p>
        </p:txBody>
      </p:sp>
      <p:sp>
        <p:nvSpPr>
          <p:cNvPr id="87" name="Rectangle 8"/>
          <p:cNvSpPr>
            <a:spLocks noChangeArrowheads="1"/>
          </p:cNvSpPr>
          <p:nvPr/>
        </p:nvSpPr>
        <p:spPr bwMode="auto">
          <a:xfrm>
            <a:off x="6725160" y="2550385"/>
            <a:ext cx="2232000" cy="375542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 algn="ctr">
            <a:solidFill>
              <a:sysClr val="window" lastClr="FFFFFF">
                <a:lumMod val="65000"/>
              </a:sysClr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lvl="0" algn="ctr">
              <a:spcBef>
                <a:spcPct val="50000"/>
              </a:spcBef>
              <a:buClr>
                <a:srgbClr val="666699"/>
              </a:buClr>
              <a:buNone/>
              <a:defRPr/>
            </a:pPr>
            <a:r>
              <a:rPr lang="ko-KR" altLang="en-US" sz="1400" b="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용역 </a:t>
            </a:r>
            <a:r>
              <a:rPr lang="en-US" altLang="ko-KR" sz="1400" b="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PM</a:t>
            </a:r>
            <a:endParaRPr lang="ko-KR" altLang="en-US" sz="1400" b="0" dirty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89" name="Rectangle 22"/>
          <p:cNvSpPr>
            <a:spLocks noChangeArrowheads="1"/>
          </p:cNvSpPr>
          <p:nvPr/>
        </p:nvSpPr>
        <p:spPr bwMode="auto">
          <a:xfrm>
            <a:off x="6725160" y="2924787"/>
            <a:ext cx="2232000" cy="500778"/>
          </a:xfrm>
          <a:prstGeom prst="rect">
            <a:avLst/>
          </a:prstGeom>
          <a:solidFill>
            <a:sysClr val="window" lastClr="FFFFFF"/>
          </a:solidFill>
          <a:ln w="3175" algn="ctr">
            <a:solidFill>
              <a:sysClr val="window" lastClr="FFFFFF">
                <a:lumMod val="65000"/>
              </a:sysClr>
            </a:solidFill>
            <a:miter lim="800000"/>
            <a:headEnd/>
            <a:tailEnd/>
          </a:ln>
        </p:spPr>
        <p:txBody>
          <a:bodyPr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lvl="0" algn="ctr">
              <a:lnSpc>
                <a:spcPct val="100000"/>
              </a:lnSpc>
              <a:spcBef>
                <a:spcPts val="500"/>
              </a:spcBef>
              <a:buClr>
                <a:srgbClr val="666699"/>
              </a:buClr>
              <a:buNone/>
              <a:defRPr/>
            </a:pPr>
            <a:r>
              <a:rPr lang="ko-KR" altLang="en-US" sz="1200" b="0" dirty="0" smtClean="0">
                <a:solidFill>
                  <a:sysClr val="windowText" lastClr="000000"/>
                </a:solidFill>
                <a:latin typeface="+mn-ea"/>
                <a:ea typeface="+mn-ea"/>
              </a:rPr>
              <a:t>김홍규 본부장</a:t>
            </a:r>
            <a:endParaRPr lang="ko-KR" altLang="en-US" sz="1200" b="0" dirty="0">
              <a:solidFill>
                <a:sysClr val="windowText" lastClr="000000"/>
              </a:solidFill>
              <a:latin typeface="+mn-ea"/>
              <a:ea typeface="+mn-ea"/>
            </a:endParaRPr>
          </a:p>
        </p:txBody>
      </p:sp>
      <p:sp>
        <p:nvSpPr>
          <p:cNvPr id="84" name="Rectangle 16"/>
          <p:cNvSpPr>
            <a:spLocks noChangeArrowheads="1"/>
          </p:cNvSpPr>
          <p:nvPr/>
        </p:nvSpPr>
        <p:spPr bwMode="auto">
          <a:xfrm>
            <a:off x="6128260" y="4039958"/>
            <a:ext cx="1512000" cy="623400"/>
          </a:xfrm>
          <a:prstGeom prst="rect">
            <a:avLst/>
          </a:prstGeom>
          <a:solidFill>
            <a:sysClr val="window" lastClr="FFFFFF"/>
          </a:solidFill>
          <a:ln w="3175" algn="ctr">
            <a:solidFill>
              <a:sysClr val="window" lastClr="FFFFFF">
                <a:lumMod val="65000"/>
              </a:sysClr>
            </a:solidFill>
            <a:miter lim="800000"/>
            <a:headEnd/>
            <a:tailEnd/>
          </a:ln>
        </p:spPr>
        <p:txBody>
          <a:bodyPr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marL="180975" indent="-180975" algn="l">
              <a:lnSpc>
                <a:spcPct val="100000"/>
              </a:lnSpc>
              <a:spcBef>
                <a:spcPts val="500"/>
              </a:spcBef>
              <a:buClr>
                <a:srgbClr val="666699"/>
              </a:buClr>
              <a:buFont typeface="Wingdings" pitchFamily="2" charset="2"/>
              <a:buChar char="§"/>
            </a:pPr>
            <a:r>
              <a:rPr lang="ko-KR" altLang="en-US" sz="1200" b="0" dirty="0" smtClean="0">
                <a:latin typeface="+mn-ea"/>
                <a:ea typeface="+mn-ea"/>
              </a:rPr>
              <a:t>담당자</a:t>
            </a:r>
            <a:endParaRPr lang="en-US" altLang="ko-KR" sz="1200" b="0" dirty="0" smtClean="0">
              <a:latin typeface="+mn-ea"/>
              <a:ea typeface="+mn-ea"/>
            </a:endParaRPr>
          </a:p>
          <a:p>
            <a:pPr algn="l">
              <a:lnSpc>
                <a:spcPct val="100000"/>
              </a:lnSpc>
              <a:spcBef>
                <a:spcPts val="500"/>
              </a:spcBef>
              <a:buClr>
                <a:srgbClr val="666699"/>
              </a:buClr>
              <a:buNone/>
            </a:pPr>
            <a:r>
              <a:rPr lang="en-US" altLang="ko-KR" sz="1200" b="0" dirty="0" smtClean="0">
                <a:latin typeface="+mn-ea"/>
                <a:ea typeface="+mn-ea"/>
              </a:rPr>
              <a:t>   (</a:t>
            </a:r>
            <a:r>
              <a:rPr lang="ko-KR" altLang="en-US" sz="1200" b="0" dirty="0" smtClean="0">
                <a:latin typeface="+mn-ea"/>
                <a:ea typeface="+mn-ea"/>
              </a:rPr>
              <a:t>전문가</a:t>
            </a:r>
            <a:r>
              <a:rPr lang="en-US" altLang="ko-KR" sz="1200" b="0" dirty="0" smtClean="0">
                <a:latin typeface="+mn-ea"/>
                <a:ea typeface="+mn-ea"/>
              </a:rPr>
              <a:t>)</a:t>
            </a:r>
            <a:endParaRPr lang="ko-KR" altLang="en-US" sz="1200" b="0" dirty="0">
              <a:latin typeface="+mn-ea"/>
              <a:ea typeface="+mn-ea"/>
            </a:endParaRPr>
          </a:p>
        </p:txBody>
      </p:sp>
      <p:sp>
        <p:nvSpPr>
          <p:cNvPr id="91" name="Rectangle 22"/>
          <p:cNvSpPr>
            <a:spLocks noChangeArrowheads="1"/>
          </p:cNvSpPr>
          <p:nvPr/>
        </p:nvSpPr>
        <p:spPr bwMode="auto">
          <a:xfrm>
            <a:off x="8042060" y="4039958"/>
            <a:ext cx="1512000" cy="623400"/>
          </a:xfrm>
          <a:prstGeom prst="rect">
            <a:avLst/>
          </a:prstGeom>
          <a:solidFill>
            <a:sysClr val="window" lastClr="FFFFFF"/>
          </a:solidFill>
          <a:ln w="3175" algn="ctr">
            <a:solidFill>
              <a:sysClr val="window" lastClr="FFFFFF">
                <a:lumMod val="65000"/>
              </a:sysClr>
            </a:solidFill>
            <a:miter lim="800000"/>
            <a:headEnd/>
            <a:tailEnd/>
          </a:ln>
        </p:spPr>
        <p:txBody>
          <a:bodyPr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marL="180975" indent="-180975">
              <a:lnSpc>
                <a:spcPct val="100000"/>
              </a:lnSpc>
              <a:spcBef>
                <a:spcPts val="500"/>
              </a:spcBef>
              <a:buClr>
                <a:srgbClr val="666699"/>
              </a:buClr>
              <a:buFont typeface="Wingdings" pitchFamily="2" charset="2"/>
              <a:buChar char="§"/>
            </a:pPr>
            <a:r>
              <a:rPr lang="ko-KR" altLang="en-US" sz="1200" b="0" dirty="0" smtClean="0">
                <a:solidFill>
                  <a:sysClr val="windowText" lastClr="000000"/>
                </a:solidFill>
                <a:latin typeface="+mn-ea"/>
                <a:ea typeface="+mn-ea"/>
              </a:rPr>
              <a:t>연구진</a:t>
            </a:r>
            <a:endParaRPr lang="ko-KR" altLang="en-US" sz="1200" b="0" dirty="0">
              <a:solidFill>
                <a:sysClr val="windowText" lastClr="000000"/>
              </a:solidFill>
              <a:latin typeface="+mn-ea"/>
              <a:ea typeface="+mn-ea"/>
            </a:endParaRPr>
          </a:p>
        </p:txBody>
      </p:sp>
      <p:cxnSp>
        <p:nvCxnSpPr>
          <p:cNvPr id="94" name="직선 연결선 93"/>
          <p:cNvCxnSpPr>
            <a:stCxn id="88" idx="2"/>
            <a:endCxn id="87" idx="0"/>
          </p:cNvCxnSpPr>
          <p:nvPr/>
        </p:nvCxnSpPr>
        <p:spPr bwMode="auto">
          <a:xfrm rot="5400000">
            <a:off x="7718516" y="2427637"/>
            <a:ext cx="245289" cy="1588"/>
          </a:xfrm>
          <a:prstGeom prst="line">
            <a:avLst/>
          </a:prstGeom>
          <a:noFill/>
          <a:ln w="12700" cap="flat" cmpd="sng" algn="ctr">
            <a:solidFill>
              <a:srgbClr val="336699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1" name="직선 화살표 연결선 100"/>
          <p:cNvCxnSpPr/>
          <p:nvPr/>
        </p:nvCxnSpPr>
        <p:spPr>
          <a:xfrm>
            <a:off x="1701185" y="2570081"/>
            <a:ext cx="925974" cy="0"/>
          </a:xfrm>
          <a:prstGeom prst="straightConnector1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직선 화살표 연결선 101"/>
          <p:cNvCxnSpPr/>
          <p:nvPr/>
        </p:nvCxnSpPr>
        <p:spPr>
          <a:xfrm>
            <a:off x="1701185" y="2900355"/>
            <a:ext cx="925974" cy="0"/>
          </a:xfrm>
          <a:prstGeom prst="straightConnector1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직선 화살표 연결선 102"/>
          <p:cNvCxnSpPr/>
          <p:nvPr/>
        </p:nvCxnSpPr>
        <p:spPr>
          <a:xfrm>
            <a:off x="1701185" y="3236359"/>
            <a:ext cx="625033" cy="0"/>
          </a:xfrm>
          <a:prstGeom prst="straightConnector1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꺾인 연결선 110"/>
          <p:cNvCxnSpPr>
            <a:stCxn id="89" idx="2"/>
            <a:endCxn id="83" idx="0"/>
          </p:cNvCxnSpPr>
          <p:nvPr/>
        </p:nvCxnSpPr>
        <p:spPr>
          <a:xfrm rot="5400000">
            <a:off x="7240066" y="3069759"/>
            <a:ext cx="245288" cy="956900"/>
          </a:xfrm>
          <a:prstGeom prst="bentConnector3">
            <a:avLst>
              <a:gd name="adj1" fmla="val 50000"/>
            </a:avLst>
          </a:prstGeom>
          <a:noFill/>
          <a:ln w="12700" cap="flat" cmpd="sng" algn="ctr">
            <a:solidFill>
              <a:srgbClr val="336699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2" name="꺾인 연결선 111"/>
          <p:cNvCxnSpPr>
            <a:stCxn id="89" idx="2"/>
            <a:endCxn id="90" idx="0"/>
          </p:cNvCxnSpPr>
          <p:nvPr/>
        </p:nvCxnSpPr>
        <p:spPr>
          <a:xfrm rot="16200000" flipH="1">
            <a:off x="8196966" y="3069759"/>
            <a:ext cx="245288" cy="956900"/>
          </a:xfrm>
          <a:prstGeom prst="bentConnector3">
            <a:avLst>
              <a:gd name="adj1" fmla="val 50000"/>
            </a:avLst>
          </a:prstGeom>
          <a:noFill/>
          <a:ln w="12700" cap="flat" cmpd="sng" algn="ctr">
            <a:solidFill>
              <a:srgbClr val="336699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8" name="직선 연결선 77"/>
          <p:cNvCxnSpPr/>
          <p:nvPr/>
        </p:nvCxnSpPr>
        <p:spPr>
          <a:xfrm rot="5400000">
            <a:off x="3436913" y="2969841"/>
            <a:ext cx="2847857" cy="0"/>
          </a:xfrm>
          <a:prstGeom prst="line">
            <a:avLst/>
          </a:prstGeom>
          <a:gradFill>
            <a:gsLst>
              <a:gs pos="0">
                <a:srgbClr val="00C8FF"/>
              </a:gs>
              <a:gs pos="100000">
                <a:srgbClr val="004BFF"/>
              </a:gs>
            </a:gsLst>
            <a:lin ang="5400000" scaled="1"/>
          </a:gradFill>
          <a:ln w="11430" cap="rnd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Rectangle 15"/>
          <p:cNvSpPr>
            <a:spLocks noChangeArrowheads="1"/>
          </p:cNvSpPr>
          <p:nvPr/>
        </p:nvSpPr>
        <p:spPr bwMode="auto">
          <a:xfrm>
            <a:off x="6128260" y="3670853"/>
            <a:ext cx="1512000" cy="37554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3175" algn="ctr">
            <a:solidFill>
              <a:schemeClr val="accent1">
                <a:lumMod val="50000"/>
              </a:schemeClr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marR="0" indent="0" algn="ctr">
              <a:spcBef>
                <a:spcPct val="50000"/>
              </a:spcBef>
              <a:buClr>
                <a:srgbClr val="666699"/>
              </a:buClr>
              <a:buSzTx/>
              <a:buNone/>
              <a:tabLst/>
              <a:defRPr/>
            </a:pPr>
            <a:r>
              <a:rPr lang="en-US" altLang="ko-KR" sz="1400" b="0" dirty="0" smtClean="0">
                <a:solidFill>
                  <a:sysClr val="window" lastClr="FFFF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TFT</a:t>
            </a:r>
            <a:endParaRPr lang="ko-KR" altLang="en-US" sz="1400" b="0" dirty="0">
              <a:solidFill>
                <a:sysClr val="window" lastClr="FFFFFF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90" name="Rectangle 21"/>
          <p:cNvSpPr>
            <a:spLocks noChangeArrowheads="1"/>
          </p:cNvSpPr>
          <p:nvPr/>
        </p:nvSpPr>
        <p:spPr bwMode="auto">
          <a:xfrm>
            <a:off x="8042060" y="3670853"/>
            <a:ext cx="1512000" cy="37554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3175" algn="ctr">
            <a:solidFill>
              <a:schemeClr val="accent1">
                <a:lumMod val="50000"/>
              </a:schemeClr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marR="0" indent="0" algn="ctr">
              <a:spcBef>
                <a:spcPct val="50000"/>
              </a:spcBef>
              <a:buClr>
                <a:srgbClr val="666699"/>
              </a:buClr>
              <a:buSzTx/>
              <a:buNone/>
              <a:tabLst/>
              <a:defRPr/>
            </a:pPr>
            <a:r>
              <a:rPr lang="ko-KR" altLang="en-US" sz="1400" b="0" dirty="0" smtClean="0">
                <a:solidFill>
                  <a:sysClr val="window" lastClr="FFFF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용역 </a:t>
            </a:r>
            <a:r>
              <a:rPr lang="ko-KR" altLang="en-US" sz="1400" b="0" dirty="0" err="1" smtClean="0">
                <a:solidFill>
                  <a:sysClr val="window" lastClr="FFFFFF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추진팀</a:t>
            </a:r>
            <a:endParaRPr lang="ko-KR" altLang="en-US" sz="1400" b="0" dirty="0">
              <a:solidFill>
                <a:sysClr val="window" lastClr="FFFFFF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95" name="직사각형 94"/>
          <p:cNvSpPr/>
          <p:nvPr/>
        </p:nvSpPr>
        <p:spPr>
          <a:xfrm>
            <a:off x="2454195" y="5042011"/>
            <a:ext cx="3070309" cy="540000"/>
          </a:xfrm>
          <a:prstGeom prst="rect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1200" dirty="0" smtClean="0">
                <a:solidFill>
                  <a:schemeClr val="tx1"/>
                </a:solidFill>
              </a:rPr>
              <a:t>시장님 인터뷰</a:t>
            </a:r>
            <a:endParaRPr lang="en-US" altLang="ko-KR" sz="1200" dirty="0" smtClean="0">
              <a:solidFill>
                <a:schemeClr val="tx1"/>
              </a:solidFill>
            </a:endParaRPr>
          </a:p>
          <a:p>
            <a:r>
              <a:rPr lang="ko-KR" altLang="en-US" sz="1200" dirty="0" smtClean="0">
                <a:solidFill>
                  <a:schemeClr val="tx1"/>
                </a:solidFill>
              </a:rPr>
              <a:t>시의회 의장님</a:t>
            </a:r>
            <a:r>
              <a:rPr lang="en-US" altLang="ko-KR" sz="1200" dirty="0" smtClean="0">
                <a:solidFill>
                  <a:schemeClr val="tx1"/>
                </a:solidFill>
              </a:rPr>
              <a:t>/</a:t>
            </a:r>
            <a:r>
              <a:rPr lang="ko-KR" altLang="en-US" sz="1200" dirty="0" smtClean="0">
                <a:solidFill>
                  <a:schemeClr val="tx1"/>
                </a:solidFill>
              </a:rPr>
              <a:t>부의장님 인터뷰</a:t>
            </a:r>
            <a:endParaRPr lang="en-US" altLang="ko-KR" sz="1200" dirty="0" smtClean="0">
              <a:solidFill>
                <a:schemeClr val="tx1"/>
              </a:solidFill>
            </a:endParaRPr>
          </a:p>
          <a:p>
            <a:r>
              <a:rPr lang="ko-KR" altLang="en-US" sz="1200" dirty="0" smtClean="0">
                <a:solidFill>
                  <a:schemeClr val="tx1"/>
                </a:solidFill>
              </a:rPr>
              <a:t>시청 구성원 인터뷰</a:t>
            </a:r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96" name="직사각형 95"/>
          <p:cNvSpPr/>
          <p:nvPr/>
        </p:nvSpPr>
        <p:spPr>
          <a:xfrm>
            <a:off x="2454195" y="5680260"/>
            <a:ext cx="3070309" cy="360000"/>
          </a:xfrm>
          <a:prstGeom prst="rect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1200" dirty="0" smtClean="0">
                <a:solidFill>
                  <a:schemeClr val="tx1"/>
                </a:solidFill>
              </a:rPr>
              <a:t>각 과별 주무 계장</a:t>
            </a:r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97" name="직사각형 96"/>
          <p:cNvSpPr/>
          <p:nvPr/>
        </p:nvSpPr>
        <p:spPr>
          <a:xfrm>
            <a:off x="2454195" y="6141404"/>
            <a:ext cx="3070309" cy="360000"/>
          </a:xfrm>
          <a:prstGeom prst="rect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1200" dirty="0" smtClean="0">
                <a:solidFill>
                  <a:schemeClr val="tx1"/>
                </a:solidFill>
              </a:rPr>
              <a:t>시청 구성원 </a:t>
            </a:r>
            <a:r>
              <a:rPr lang="en-US" altLang="ko-KR" sz="1200" dirty="0" smtClean="0">
                <a:solidFill>
                  <a:schemeClr val="tx1"/>
                </a:solidFill>
              </a:rPr>
              <a:t>/ </a:t>
            </a:r>
            <a:r>
              <a:rPr lang="ko-KR" altLang="en-US" sz="1200" dirty="0" smtClean="0">
                <a:solidFill>
                  <a:schemeClr val="tx1"/>
                </a:solidFill>
              </a:rPr>
              <a:t>시민 </a:t>
            </a:r>
            <a:r>
              <a:rPr lang="en-US" altLang="ko-KR" sz="1200" dirty="0" smtClean="0">
                <a:solidFill>
                  <a:schemeClr val="tx1"/>
                </a:solidFill>
              </a:rPr>
              <a:t>/ </a:t>
            </a:r>
            <a:r>
              <a:rPr lang="ko-KR" altLang="en-US" sz="1200" dirty="0" smtClean="0">
                <a:solidFill>
                  <a:schemeClr val="tx1"/>
                </a:solidFill>
              </a:rPr>
              <a:t>정책 고객</a:t>
            </a:r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98" name="직사각형 97"/>
          <p:cNvSpPr/>
          <p:nvPr/>
        </p:nvSpPr>
        <p:spPr>
          <a:xfrm>
            <a:off x="959127" y="5042011"/>
            <a:ext cx="1486207" cy="54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200" b="1" dirty="0" smtClean="0"/>
              <a:t>이해 관계자</a:t>
            </a:r>
            <a:endParaRPr lang="en-US" altLang="ko-KR" sz="1200" b="1" dirty="0" smtClean="0"/>
          </a:p>
          <a:p>
            <a:pPr algn="ctr"/>
            <a:r>
              <a:rPr lang="ko-KR" altLang="en-US" sz="1200" b="1" dirty="0" smtClean="0"/>
              <a:t>인터뷰</a:t>
            </a:r>
            <a:endParaRPr lang="ko-KR" altLang="en-US" sz="1200" b="1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99" name="직사각형 98"/>
          <p:cNvSpPr/>
          <p:nvPr/>
        </p:nvSpPr>
        <p:spPr>
          <a:xfrm>
            <a:off x="959127" y="5680260"/>
            <a:ext cx="1486207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200" b="1" dirty="0" smtClean="0"/>
              <a:t>구성원 워크숍</a:t>
            </a:r>
          </a:p>
        </p:txBody>
      </p:sp>
      <p:sp>
        <p:nvSpPr>
          <p:cNvPr id="100" name="직사각형 99"/>
          <p:cNvSpPr/>
          <p:nvPr/>
        </p:nvSpPr>
        <p:spPr>
          <a:xfrm>
            <a:off x="959127" y="6141404"/>
            <a:ext cx="1486207" cy="360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200" b="1" dirty="0" smtClean="0"/>
              <a:t>설문 분석</a:t>
            </a:r>
          </a:p>
        </p:txBody>
      </p:sp>
      <p:sp>
        <p:nvSpPr>
          <p:cNvPr id="107" name="AutoShape 86"/>
          <p:cNvSpPr>
            <a:spLocks noChangeArrowheads="1"/>
          </p:cNvSpPr>
          <p:nvPr/>
        </p:nvSpPr>
        <p:spPr bwMode="auto">
          <a:xfrm rot="10800000">
            <a:off x="2147235" y="4714884"/>
            <a:ext cx="2189162" cy="230853"/>
          </a:xfrm>
          <a:prstGeom prst="triangle">
            <a:avLst>
              <a:gd name="adj" fmla="val 50000"/>
            </a:avLst>
          </a:prstGeom>
          <a:gradFill>
            <a:gsLst>
              <a:gs pos="0">
                <a:schemeClr val="bg1">
                  <a:lumMod val="50000"/>
                </a:schemeClr>
              </a:gs>
              <a:gs pos="50000">
                <a:schemeClr val="bg1">
                  <a:lumMod val="85000"/>
                </a:schemeClr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 w="9525" algn="ctr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000" i="0" u="none" strike="noStrike" kern="0" cap="none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ea"/>
              <a:cs typeface="Arial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AutoShape 24"/>
          <p:cNvSpPr>
            <a:spLocks noChangeArrowheads="1"/>
          </p:cNvSpPr>
          <p:nvPr/>
        </p:nvSpPr>
        <p:spPr bwMode="auto">
          <a:xfrm rot="5400000">
            <a:off x="3163094" y="3326586"/>
            <a:ext cx="3221038" cy="285748"/>
          </a:xfrm>
          <a:prstGeom prst="triangle">
            <a:avLst>
              <a:gd name="adj" fmla="val 50000"/>
            </a:avLst>
          </a:prstGeom>
          <a:gradFill rotWithShape="1">
            <a:gsLst>
              <a:gs pos="0">
                <a:srgbClr val="767676"/>
              </a:gs>
              <a:gs pos="100000">
                <a:schemeClr val="bg1"/>
              </a:gs>
            </a:gsLst>
            <a:lin ang="5400000" scaled="1"/>
          </a:gradFill>
          <a:ln w="9525" algn="ctr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buFont typeface="Wingdings" pitchFamily="2" charset="2"/>
              <a:buNone/>
            </a:pPr>
            <a:endParaRPr kumimoji="1" lang="ko-KR" altLang="en-US" sz="1400" b="1" dirty="0">
              <a:solidFill>
                <a:srgbClr val="000000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7" name="직사각형 158"/>
          <p:cNvSpPr>
            <a:spLocks noChangeArrowheads="1"/>
          </p:cNvSpPr>
          <p:nvPr/>
        </p:nvSpPr>
        <p:spPr bwMode="auto">
          <a:xfrm>
            <a:off x="336526" y="1311245"/>
            <a:ext cx="4085073" cy="360000"/>
          </a:xfrm>
          <a:prstGeom prst="rect">
            <a:avLst/>
          </a:prstGeom>
          <a:solidFill>
            <a:srgbClr val="002060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lIns="18000" rIns="1800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1400" b="1" kern="0" dirty="0" smtClean="0">
                <a:solidFill>
                  <a:srgbClr val="FFFFFF"/>
                </a:solidFill>
                <a:latin typeface="맑은 고딕" pitchFamily="50" charset="-127"/>
                <a:cs typeface="Arial"/>
              </a:rPr>
              <a:t>기능 정체성 </a:t>
            </a:r>
            <a:r>
              <a:rPr kumimoji="1" lang="en-US" altLang="ko-KR" sz="1400" b="1" kern="0" dirty="0" smtClean="0">
                <a:solidFill>
                  <a:srgbClr val="FFFFFF"/>
                </a:solidFill>
                <a:latin typeface="맑은 고딕" pitchFamily="50" charset="-127"/>
                <a:cs typeface="Arial"/>
              </a:rPr>
              <a:t>: </a:t>
            </a:r>
            <a:r>
              <a:rPr kumimoji="1" lang="ko-KR" altLang="en-US" sz="1400" b="1" kern="0" dirty="0" smtClean="0">
                <a:solidFill>
                  <a:srgbClr val="FFFFFF"/>
                </a:solidFill>
                <a:latin typeface="맑은 고딕" pitchFamily="50" charset="-127"/>
                <a:cs typeface="Arial"/>
              </a:rPr>
              <a:t>행정 공급자 </a:t>
            </a:r>
            <a:r>
              <a:rPr kumimoji="1" lang="en-US" altLang="ko-KR" sz="1400" b="1" kern="0" dirty="0" smtClean="0">
                <a:solidFill>
                  <a:srgbClr val="FFFFFF"/>
                </a:solidFill>
                <a:latin typeface="맑은 고딕" pitchFamily="50" charset="-127"/>
                <a:cs typeface="Arial"/>
                <a:sym typeface="Wingdings" panose="05000000000000000000" pitchFamily="2" charset="2"/>
              </a:rPr>
              <a:t> </a:t>
            </a:r>
            <a:r>
              <a:rPr kumimoji="1" lang="ko-KR" altLang="en-US" sz="1400" b="1" kern="0" dirty="0" smtClean="0">
                <a:solidFill>
                  <a:srgbClr val="FFFFFF"/>
                </a:solidFill>
                <a:latin typeface="맑은 고딕" pitchFamily="50" charset="-127"/>
                <a:cs typeface="Arial"/>
                <a:sym typeface="Wingdings" panose="05000000000000000000" pitchFamily="2" charset="2"/>
              </a:rPr>
              <a:t>사업 </a:t>
            </a:r>
            <a:r>
              <a:rPr kumimoji="1" lang="ko-KR" altLang="en-US" sz="1400" b="1" kern="0" dirty="0" err="1" smtClean="0">
                <a:solidFill>
                  <a:srgbClr val="FFFFFF"/>
                </a:solidFill>
                <a:latin typeface="맑은 고딕" pitchFamily="50" charset="-127"/>
                <a:cs typeface="Arial"/>
                <a:sym typeface="Wingdings" panose="05000000000000000000" pitchFamily="2" charset="2"/>
              </a:rPr>
              <a:t>조율자</a:t>
            </a:r>
            <a:r>
              <a:rPr kumimoji="1" lang="en-US" altLang="ko-KR" sz="1400" b="1" kern="0" dirty="0" smtClean="0">
                <a:solidFill>
                  <a:srgbClr val="FFFFFF"/>
                </a:solidFill>
                <a:latin typeface="맑은 고딕" pitchFamily="50" charset="-127"/>
                <a:cs typeface="Arial"/>
                <a:sym typeface="Wingdings" panose="05000000000000000000" pitchFamily="2" charset="2"/>
              </a:rPr>
              <a:t> </a:t>
            </a:r>
            <a:endParaRPr kumimoji="1" lang="en-US" altLang="ko-KR" sz="1400" b="1" kern="0" dirty="0" smtClean="0">
              <a:solidFill>
                <a:srgbClr val="FFFFFF"/>
              </a:solidFill>
              <a:latin typeface="맑은 고딕" pitchFamily="50" charset="-127"/>
              <a:cs typeface="Arial"/>
            </a:endParaRPr>
          </a:p>
        </p:txBody>
      </p:sp>
      <p:sp>
        <p:nvSpPr>
          <p:cNvPr id="78" name="Rectangle 13"/>
          <p:cNvSpPr>
            <a:spLocks noChangeArrowheads="1"/>
          </p:cNvSpPr>
          <p:nvPr/>
        </p:nvSpPr>
        <p:spPr bwMode="auto">
          <a:xfrm>
            <a:off x="336526" y="1719280"/>
            <a:ext cx="4085073" cy="4119578"/>
          </a:xfrm>
          <a:prstGeom prst="rect">
            <a:avLst/>
          </a:prstGeom>
          <a:solidFill>
            <a:schemeClr val="bg1"/>
          </a:solidFill>
          <a:ln w="9525">
            <a:solidFill>
              <a:srgbClr val="B2B2B2"/>
            </a:solidFill>
            <a:miter lim="800000"/>
            <a:headEnd/>
            <a:tailEnd/>
          </a:ln>
          <a:effectLst/>
        </p:spPr>
        <p:txBody>
          <a:bodyPr wrap="square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marL="88900" indent="-88900" eaLnBrk="0" latinLnBrk="0" hangingPunct="0">
              <a:spcBef>
                <a:spcPts val="500"/>
              </a:spcBef>
              <a:buFontTx/>
              <a:buNone/>
            </a:pPr>
            <a:endParaRPr kumimoji="0" lang="ko-KR" altLang="en-US" sz="1200" b="0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0" name="타원 79"/>
          <p:cNvSpPr/>
          <p:nvPr/>
        </p:nvSpPr>
        <p:spPr>
          <a:xfrm>
            <a:off x="1130838" y="2114532"/>
            <a:ext cx="2330956" cy="2300319"/>
          </a:xfrm>
          <a:prstGeom prst="ellipse">
            <a:avLst/>
          </a:prstGeom>
          <a:solidFill>
            <a:srgbClr val="D9D9D9">
              <a:alpha val="50196"/>
            </a:srgb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kumimoji="1" lang="ko-KR" altLang="en-US" sz="1400" b="1" i="1" dirty="0">
              <a:solidFill>
                <a:srgbClr val="000000">
                  <a:lumMod val="95000"/>
                  <a:lumOff val="5000"/>
                </a:srgbClr>
              </a:solidFill>
            </a:endParaRPr>
          </a:p>
        </p:txBody>
      </p:sp>
      <p:sp>
        <p:nvSpPr>
          <p:cNvPr id="81" name="타원 80"/>
          <p:cNvSpPr/>
          <p:nvPr/>
        </p:nvSpPr>
        <p:spPr>
          <a:xfrm>
            <a:off x="616656" y="2990844"/>
            <a:ext cx="2330956" cy="2300319"/>
          </a:xfrm>
          <a:prstGeom prst="ellipse">
            <a:avLst/>
          </a:prstGeom>
          <a:solidFill>
            <a:srgbClr val="D9D9D9">
              <a:alpha val="50196"/>
            </a:srgb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kumimoji="1" lang="en-US" altLang="ko-KR" sz="1400" b="1" i="1" dirty="0" smtClean="0">
              <a:solidFill>
                <a:srgbClr val="000000">
                  <a:lumMod val="95000"/>
                  <a:lumOff val="5000"/>
                </a:srgbClr>
              </a:solidFill>
            </a:endParaRPr>
          </a:p>
        </p:txBody>
      </p:sp>
      <p:sp>
        <p:nvSpPr>
          <p:cNvPr id="82" name="타원 81"/>
          <p:cNvSpPr/>
          <p:nvPr/>
        </p:nvSpPr>
        <p:spPr>
          <a:xfrm>
            <a:off x="1782134" y="2954331"/>
            <a:ext cx="2330956" cy="2300319"/>
          </a:xfrm>
          <a:prstGeom prst="ellipse">
            <a:avLst/>
          </a:prstGeom>
          <a:solidFill>
            <a:srgbClr val="D9D9D9">
              <a:alpha val="50196"/>
            </a:srgb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endParaRPr kumimoji="1" lang="ko-KR" altLang="en-US" sz="1400" b="1" i="1" dirty="0" smtClean="0">
              <a:solidFill>
                <a:srgbClr val="000000">
                  <a:lumMod val="95000"/>
                  <a:lumOff val="5000"/>
                </a:srgbClr>
              </a:solidFill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1747856" y="3392476"/>
            <a:ext cx="113119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400" b="1" i="1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  <a:t>시</a:t>
            </a:r>
            <a:endParaRPr kumimoji="1" lang="en-US" altLang="ko-KR" sz="1400" b="1" i="1" dirty="0" smtClean="0">
              <a:solidFill>
                <a:srgbClr val="000000">
                  <a:lumMod val="95000"/>
                  <a:lumOff val="5000"/>
                </a:srgbClr>
              </a:solidFill>
              <a:latin typeface="Arial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400" b="1" i="1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  <a:t>인프라</a:t>
            </a:r>
            <a:r>
              <a:rPr kumimoji="1" lang="en-US" altLang="ko-KR" sz="1400" b="1" i="1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  <a:t/>
            </a:r>
            <a:br>
              <a:rPr kumimoji="1" lang="en-US" altLang="ko-KR" sz="1400" b="1" i="1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</a:br>
            <a:r>
              <a:rPr kumimoji="1" lang="ko-KR" altLang="en-US" sz="1400" b="1" i="1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  <a:t>구축</a:t>
            </a:r>
            <a:endParaRPr kumimoji="1" lang="en-US" altLang="ko-KR" sz="1400" b="1" i="1" dirty="0" smtClean="0">
              <a:solidFill>
                <a:srgbClr val="000000">
                  <a:lumMod val="95000"/>
                  <a:lumOff val="5000"/>
                </a:srgbClr>
              </a:solidFill>
              <a:latin typeface="Arial" pitchFamily="34" charset="0"/>
            </a:endParaRPr>
          </a:p>
        </p:txBody>
      </p:sp>
      <p:sp>
        <p:nvSpPr>
          <p:cNvPr id="123" name="TextBox 122"/>
          <p:cNvSpPr txBox="1"/>
          <p:nvPr/>
        </p:nvSpPr>
        <p:spPr>
          <a:xfrm>
            <a:off x="283026" y="5013176"/>
            <a:ext cx="999985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100" b="1" i="1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문화</a:t>
            </a:r>
            <a:endParaRPr kumimoji="1" lang="en-US" altLang="ko-KR" sz="1100" b="1" i="1" dirty="0" smtClean="0">
              <a:solidFill>
                <a:srgbClr val="000000">
                  <a:lumMod val="95000"/>
                  <a:lumOff val="5000"/>
                </a:srgbClr>
              </a:solidFill>
              <a:latin typeface="맑은 고딕" pitchFamily="50" charset="-127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100" b="1" i="1" dirty="0" err="1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농축산</a:t>
            </a:r>
            <a:endParaRPr kumimoji="1" lang="en-US" altLang="ko-KR" sz="1100" b="1" i="1" dirty="0" smtClean="0">
              <a:solidFill>
                <a:srgbClr val="000000">
                  <a:lumMod val="95000"/>
                  <a:lumOff val="5000"/>
                </a:srgbClr>
              </a:solidFill>
              <a:latin typeface="맑은 고딕" pitchFamily="50" charset="-127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100" b="1" i="1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인구유인</a:t>
            </a:r>
            <a:endParaRPr kumimoji="1" lang="en-US" altLang="ko-KR" sz="1100" b="1" i="1" dirty="0" smtClean="0">
              <a:solidFill>
                <a:srgbClr val="000000">
                  <a:lumMod val="95000"/>
                  <a:lumOff val="5000"/>
                </a:srgbClr>
              </a:solidFill>
              <a:latin typeface="맑은 고딕" pitchFamily="50" charset="-127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100" b="1" i="1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기업유치</a:t>
            </a:r>
            <a:endParaRPr kumimoji="1" lang="en-US" altLang="ko-KR" sz="1100" b="1" i="1" dirty="0" smtClean="0">
              <a:solidFill>
                <a:srgbClr val="000000">
                  <a:lumMod val="95000"/>
                  <a:lumOff val="5000"/>
                </a:srgbClr>
              </a:solidFill>
              <a:latin typeface="맑은 고딕" pitchFamily="50" charset="-127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827515" y="4232747"/>
            <a:ext cx="1067287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300" b="1" i="1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성장</a:t>
            </a:r>
            <a:endParaRPr kumimoji="1" lang="en-US" altLang="ko-KR" sz="1300" b="1" i="1" dirty="0" smtClean="0">
              <a:solidFill>
                <a:srgbClr val="000000">
                  <a:lumMod val="95000"/>
                  <a:lumOff val="5000"/>
                </a:srgbClr>
              </a:solidFill>
              <a:latin typeface="맑은 고딕" pitchFamily="50" charset="-127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300" b="1" i="1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동력</a:t>
            </a:r>
            <a:endParaRPr kumimoji="1" lang="en-US" altLang="ko-KR" sz="1300" b="1" i="1" dirty="0" smtClean="0">
              <a:solidFill>
                <a:srgbClr val="000000">
                  <a:lumMod val="95000"/>
                  <a:lumOff val="5000"/>
                </a:srgbClr>
              </a:solidFill>
              <a:latin typeface="맑은 고딕" pitchFamily="50" charset="-127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300" b="1" i="1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발굴 및 유지</a:t>
            </a:r>
            <a:endParaRPr kumimoji="1" lang="ko-KR" altLang="en-US" sz="1300" b="1" i="1" dirty="0">
              <a:solidFill>
                <a:srgbClr val="000000">
                  <a:lumMod val="95000"/>
                  <a:lumOff val="5000"/>
                </a:srgbClr>
              </a:solidFill>
              <a:latin typeface="맑은 고딕" pitchFamily="50" charset="-127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1773981" y="2198674"/>
            <a:ext cx="1067286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300" b="1" i="1" dirty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기본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300" b="1" i="1" dirty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행정 </a:t>
            </a:r>
            <a:r>
              <a:rPr kumimoji="1" lang="ko-KR" altLang="en-US" sz="1300" b="1" i="1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관리 및</a:t>
            </a:r>
            <a:endParaRPr kumimoji="1" lang="en-US" altLang="ko-KR" sz="1300" b="1" i="1" dirty="0" smtClean="0">
              <a:solidFill>
                <a:srgbClr val="000000">
                  <a:lumMod val="95000"/>
                  <a:lumOff val="5000"/>
                </a:srgbClr>
              </a:solidFill>
              <a:latin typeface="맑은 고딕" pitchFamily="50" charset="-127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300" b="1" i="1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서비스 제공</a:t>
            </a:r>
            <a:endParaRPr kumimoji="1" lang="en-US" altLang="ko-KR" sz="1300" b="1" i="1" dirty="0" smtClean="0">
              <a:solidFill>
                <a:srgbClr val="000000">
                  <a:lumMod val="95000"/>
                  <a:lumOff val="5000"/>
                </a:srgbClr>
              </a:solidFill>
              <a:latin typeface="맑은 고딕" pitchFamily="50" charset="-127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3167727" y="4148772"/>
            <a:ext cx="486389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300" b="1" i="1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복지</a:t>
            </a:r>
            <a:endParaRPr kumimoji="1" lang="en-US" altLang="ko-KR" sz="1300" b="1" i="1" dirty="0" smtClean="0">
              <a:solidFill>
                <a:srgbClr val="000000">
                  <a:lumMod val="95000"/>
                  <a:lumOff val="5000"/>
                </a:srgbClr>
              </a:solidFill>
              <a:latin typeface="맑은 고딕" pitchFamily="50" charset="-127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300" b="1" i="1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전달</a:t>
            </a:r>
            <a:endParaRPr kumimoji="1" lang="ko-KR" altLang="en-US" sz="1300" b="1" i="1" dirty="0">
              <a:solidFill>
                <a:srgbClr val="000000">
                  <a:lumMod val="95000"/>
                  <a:lumOff val="5000"/>
                </a:srgbClr>
              </a:solidFill>
              <a:latin typeface="맑은 고딕" pitchFamily="50" charset="-127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3420134" y="5286388"/>
            <a:ext cx="999985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100" b="1" i="1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일반복지</a:t>
            </a:r>
            <a:endParaRPr kumimoji="1" lang="en-US" altLang="ko-KR" sz="1100" b="1" i="1" dirty="0" smtClean="0">
              <a:solidFill>
                <a:srgbClr val="000000">
                  <a:lumMod val="95000"/>
                  <a:lumOff val="5000"/>
                </a:srgbClr>
              </a:solidFill>
              <a:latin typeface="맑은 고딕" pitchFamily="50" charset="-127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100" b="1" i="1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의료복지</a:t>
            </a:r>
            <a:endParaRPr kumimoji="1" lang="en-US" altLang="ko-KR" sz="1100" b="1" i="1" dirty="0" smtClean="0">
              <a:solidFill>
                <a:srgbClr val="000000">
                  <a:lumMod val="95000"/>
                  <a:lumOff val="5000"/>
                </a:srgbClr>
              </a:solidFill>
              <a:latin typeface="맑은 고딕" pitchFamily="50" charset="-127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100" b="1" i="1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교육복지</a:t>
            </a:r>
            <a:endParaRPr kumimoji="1" lang="en-US" altLang="ko-KR" sz="1100" b="1" i="1" dirty="0" smtClean="0">
              <a:solidFill>
                <a:srgbClr val="000000">
                  <a:lumMod val="95000"/>
                  <a:lumOff val="5000"/>
                </a:srgbClr>
              </a:solidFill>
              <a:latin typeface="맑은 고딕" pitchFamily="50" charset="-127"/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2770773" y="1700808"/>
            <a:ext cx="999985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100" b="1" i="1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일반행정</a:t>
            </a:r>
            <a:endParaRPr kumimoji="1" lang="en-US" altLang="ko-KR" sz="1100" b="1" i="1" dirty="0" smtClean="0">
              <a:solidFill>
                <a:srgbClr val="000000">
                  <a:lumMod val="95000"/>
                  <a:lumOff val="5000"/>
                </a:srgbClr>
              </a:solidFill>
              <a:latin typeface="맑은 고딕" pitchFamily="50" charset="-127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100" b="1" i="1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재산업무</a:t>
            </a:r>
            <a:endParaRPr kumimoji="1" lang="en-US" altLang="ko-KR" sz="1100" b="1" i="1" dirty="0" smtClean="0">
              <a:solidFill>
                <a:srgbClr val="000000">
                  <a:lumMod val="95000"/>
                  <a:lumOff val="5000"/>
                </a:srgbClr>
              </a:solidFill>
              <a:latin typeface="맑은 고딕" pitchFamily="50" charset="-127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100" b="1" i="1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민원업무</a:t>
            </a:r>
            <a:endParaRPr kumimoji="1" lang="en-US" altLang="ko-KR" sz="1100" b="1" i="1" dirty="0" smtClean="0">
              <a:solidFill>
                <a:srgbClr val="000000">
                  <a:lumMod val="95000"/>
                  <a:lumOff val="5000"/>
                </a:srgbClr>
              </a:solidFill>
              <a:latin typeface="맑은 고딕" pitchFamily="50" charset="-127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2240611" y="3886401"/>
            <a:ext cx="99998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100" b="1" i="1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도로</a:t>
            </a:r>
            <a:endParaRPr kumimoji="1" lang="en-US" altLang="ko-KR" sz="1100" b="1" i="1" dirty="0" smtClean="0">
              <a:solidFill>
                <a:srgbClr val="000000">
                  <a:lumMod val="95000"/>
                  <a:lumOff val="5000"/>
                </a:srgbClr>
              </a:solidFill>
              <a:latin typeface="맑은 고딕" pitchFamily="50" charset="-127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100" b="1" i="1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수도</a:t>
            </a:r>
            <a:endParaRPr kumimoji="1" lang="en-US" altLang="ko-KR" sz="1100" b="1" i="1" dirty="0" smtClean="0">
              <a:solidFill>
                <a:srgbClr val="000000">
                  <a:lumMod val="95000"/>
                  <a:lumOff val="5000"/>
                </a:srgbClr>
              </a:solidFill>
              <a:latin typeface="맑은 고딕" pitchFamily="50" charset="-127"/>
            </a:endParaRPr>
          </a:p>
        </p:txBody>
      </p:sp>
      <p:sp>
        <p:nvSpPr>
          <p:cNvPr id="86" name="직사각형 158"/>
          <p:cNvSpPr>
            <a:spLocks noChangeArrowheads="1"/>
          </p:cNvSpPr>
          <p:nvPr/>
        </p:nvSpPr>
        <p:spPr bwMode="auto">
          <a:xfrm>
            <a:off x="5059451" y="1311245"/>
            <a:ext cx="4497263" cy="360000"/>
          </a:xfrm>
          <a:prstGeom prst="rect">
            <a:avLst/>
          </a:prstGeom>
          <a:solidFill>
            <a:srgbClr val="002060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lIns="18000" rIns="1800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1400" b="1" kern="0" dirty="0" err="1" smtClean="0">
                <a:solidFill>
                  <a:srgbClr val="FFFFFF"/>
                </a:solidFill>
                <a:latin typeface="맑은 고딕" pitchFamily="50" charset="-127"/>
                <a:cs typeface="Arial"/>
              </a:rPr>
              <a:t>신성장동력</a:t>
            </a:r>
            <a:r>
              <a:rPr kumimoji="1" lang="ko-KR" altLang="en-US" sz="1400" b="1" kern="0" dirty="0" smtClean="0">
                <a:solidFill>
                  <a:srgbClr val="FFFFFF"/>
                </a:solidFill>
                <a:latin typeface="맑은 고딕" pitchFamily="50" charset="-127"/>
                <a:cs typeface="Arial"/>
              </a:rPr>
              <a:t> 발굴 및 실행을 위한 </a:t>
            </a:r>
            <a:r>
              <a:rPr kumimoji="1" lang="ko-KR" altLang="en-US" sz="1400" b="1" kern="0" dirty="0" err="1" smtClean="0">
                <a:solidFill>
                  <a:srgbClr val="FFFFFF"/>
                </a:solidFill>
                <a:latin typeface="맑은 고딕" pitchFamily="50" charset="-127"/>
                <a:cs typeface="Arial"/>
              </a:rPr>
              <a:t>조율자</a:t>
            </a:r>
            <a:endParaRPr kumimoji="1" lang="en-US" altLang="ko-KR" sz="1400" b="1" kern="0" dirty="0" smtClean="0">
              <a:solidFill>
                <a:srgbClr val="FFFFFF"/>
              </a:solidFill>
              <a:latin typeface="맑은 고딕" pitchFamily="50" charset="-127"/>
              <a:cs typeface="Arial"/>
            </a:endParaRPr>
          </a:p>
        </p:txBody>
      </p:sp>
      <p:sp>
        <p:nvSpPr>
          <p:cNvPr id="89" name="Text Box 17"/>
          <p:cNvSpPr txBox="1">
            <a:spLocks noChangeArrowheads="1"/>
          </p:cNvSpPr>
          <p:nvPr/>
        </p:nvSpPr>
        <p:spPr bwMode="auto">
          <a:xfrm>
            <a:off x="4938397" y="4722060"/>
            <a:ext cx="47034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eaLnBrk="1" fontAlgn="auto" latinLnBrk="0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ko-KR" altLang="en-US" b="1" i="1" kern="0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가치</a:t>
            </a:r>
            <a:endParaRPr lang="en-US" altLang="ko-KR" b="1" i="1" kern="0" dirty="0" smtClean="0">
              <a:solidFill>
                <a:srgbClr val="C00000"/>
              </a:solidFill>
              <a:latin typeface="맑은 고딕" pitchFamily="50" charset="-127"/>
              <a:ea typeface="맑은 고딕" pitchFamily="50" charset="-127"/>
            </a:endParaRPr>
          </a:p>
          <a:p>
            <a:pPr eaLnBrk="1" fontAlgn="auto" latinLnBrk="0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ko-KR" altLang="en-US" b="1" i="1" kern="0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발굴</a:t>
            </a:r>
            <a:endParaRPr lang="en-US" altLang="ko-KR" b="1" i="1" kern="0" dirty="0" smtClean="0">
              <a:solidFill>
                <a:srgbClr val="C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2" name="직사각형 91"/>
          <p:cNvSpPr/>
          <p:nvPr/>
        </p:nvSpPr>
        <p:spPr bwMode="auto">
          <a:xfrm>
            <a:off x="5408194" y="1735965"/>
            <a:ext cx="4148520" cy="3555197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72000" tIns="0" rIns="72000" bIns="0" numCol="1" rtlCol="0" anchor="ctr" anchorCtr="0" compatLnSpc="1">
            <a:prstTxWarp prst="textNoShape">
              <a:avLst/>
            </a:prstTxWarp>
          </a:bodyPr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latinLnBrk="0"/>
            <a:endParaRPr lang="ko-KR" altLang="en-US" dirty="0" err="1" smtClean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3" name="AutoShape 91"/>
          <p:cNvSpPr>
            <a:spLocks noChangeArrowheads="1"/>
          </p:cNvSpPr>
          <p:nvPr/>
        </p:nvSpPr>
        <p:spPr bwMode="auto">
          <a:xfrm>
            <a:off x="5519009" y="4159259"/>
            <a:ext cx="1208405" cy="1036733"/>
          </a:xfrm>
          <a:prstGeom prst="roundRect">
            <a:avLst>
              <a:gd name="adj" fmla="val 12495"/>
            </a:avLst>
          </a:prstGeom>
          <a:solidFill>
            <a:srgbClr val="C0D8E6">
              <a:alpha val="20000"/>
            </a:srgbClr>
          </a:solidFill>
          <a:ln w="25400" algn="ctr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fontAlgn="auto" latinLnBrk="0">
              <a:lnSpc>
                <a:spcPct val="120000"/>
              </a:lnSpc>
              <a:spcBef>
                <a:spcPct val="30000"/>
              </a:spcBef>
              <a:spcAft>
                <a:spcPts val="0"/>
              </a:spcAft>
              <a:defRPr/>
            </a:pPr>
            <a:endParaRPr lang="en-US" altLang="ko-KR" sz="1300" b="1" kern="0" dirty="0" smtClean="0">
              <a:solidFill>
                <a:srgbClr val="000000">
                  <a:lumMod val="95000"/>
                  <a:lumOff val="5000"/>
                </a:srgbClr>
              </a:solidFill>
              <a:ea typeface="맑은 고딕" panose="020B0503020000020004" pitchFamily="50" charset="-127"/>
            </a:endParaRPr>
          </a:p>
        </p:txBody>
      </p:sp>
      <p:sp>
        <p:nvSpPr>
          <p:cNvPr id="94" name="AutoShape 91"/>
          <p:cNvSpPr>
            <a:spLocks noChangeArrowheads="1"/>
          </p:cNvSpPr>
          <p:nvPr/>
        </p:nvSpPr>
        <p:spPr bwMode="auto">
          <a:xfrm>
            <a:off x="6879106" y="4159259"/>
            <a:ext cx="1208405" cy="1036733"/>
          </a:xfrm>
          <a:prstGeom prst="roundRect">
            <a:avLst>
              <a:gd name="adj" fmla="val 12495"/>
            </a:avLst>
          </a:prstGeom>
          <a:solidFill>
            <a:srgbClr val="C0D8E6">
              <a:alpha val="20000"/>
            </a:srgbClr>
          </a:solidFill>
          <a:ln w="25400" algn="ctr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fontAlgn="auto" latinLnBrk="0">
              <a:lnSpc>
                <a:spcPct val="120000"/>
              </a:lnSpc>
              <a:spcBef>
                <a:spcPct val="30000"/>
              </a:spcBef>
              <a:spcAft>
                <a:spcPts val="0"/>
              </a:spcAft>
              <a:defRPr/>
            </a:pPr>
            <a:endParaRPr lang="en-US" altLang="ko-KR" sz="1300" b="1" kern="0" dirty="0" smtClean="0">
              <a:solidFill>
                <a:srgbClr val="000000">
                  <a:lumMod val="95000"/>
                  <a:lumOff val="5000"/>
                </a:srgbClr>
              </a:solidFill>
              <a:ea typeface="맑은 고딕" panose="020B0503020000020004" pitchFamily="50" charset="-127"/>
            </a:endParaRPr>
          </a:p>
        </p:txBody>
      </p:sp>
      <p:sp>
        <p:nvSpPr>
          <p:cNvPr id="95" name="AutoShape 91"/>
          <p:cNvSpPr>
            <a:spLocks noChangeArrowheads="1"/>
          </p:cNvSpPr>
          <p:nvPr/>
        </p:nvSpPr>
        <p:spPr bwMode="auto">
          <a:xfrm>
            <a:off x="8239202" y="4159259"/>
            <a:ext cx="1208405" cy="1036733"/>
          </a:xfrm>
          <a:prstGeom prst="roundRect">
            <a:avLst>
              <a:gd name="adj" fmla="val 12495"/>
            </a:avLst>
          </a:prstGeom>
          <a:solidFill>
            <a:srgbClr val="C0D8E6">
              <a:alpha val="20000"/>
            </a:srgbClr>
          </a:solidFill>
          <a:ln w="25400" algn="ctr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marL="371475" indent="-188913" fontAlgn="auto" latinLnBrk="0">
              <a:lnSpc>
                <a:spcPct val="120000"/>
              </a:lnSpc>
              <a:spcBef>
                <a:spcPct val="30000"/>
              </a:spcBef>
              <a:spcAft>
                <a:spcPts val="0"/>
              </a:spcAft>
              <a:defRPr/>
            </a:pPr>
            <a:endParaRPr lang="ko-KR" altLang="en-US" sz="1300" b="1" kern="0" dirty="0" smtClean="0">
              <a:solidFill>
                <a:srgbClr val="000000">
                  <a:lumMod val="95000"/>
                  <a:lumOff val="5000"/>
                </a:srgbClr>
              </a:solidFill>
              <a:ea typeface="맑은 고딕" panose="020B0503020000020004" pitchFamily="50" charset="-127"/>
            </a:endParaRPr>
          </a:p>
        </p:txBody>
      </p:sp>
      <p:sp>
        <p:nvSpPr>
          <p:cNvPr id="96" name="AutoShape 91"/>
          <p:cNvSpPr>
            <a:spLocks noChangeArrowheads="1"/>
          </p:cNvSpPr>
          <p:nvPr/>
        </p:nvSpPr>
        <p:spPr bwMode="auto">
          <a:xfrm>
            <a:off x="5519009" y="2990844"/>
            <a:ext cx="1208405" cy="1036733"/>
          </a:xfrm>
          <a:prstGeom prst="roundRect">
            <a:avLst>
              <a:gd name="adj" fmla="val 12495"/>
            </a:avLst>
          </a:prstGeom>
          <a:solidFill>
            <a:srgbClr val="C0D8E6">
              <a:alpha val="20000"/>
            </a:srgbClr>
          </a:solidFill>
          <a:ln w="25400" algn="ctr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marL="371475" indent="-188913" fontAlgn="auto" latinLnBrk="0">
              <a:lnSpc>
                <a:spcPct val="120000"/>
              </a:lnSpc>
              <a:spcBef>
                <a:spcPct val="30000"/>
              </a:spcBef>
              <a:spcAft>
                <a:spcPts val="0"/>
              </a:spcAft>
              <a:defRPr/>
            </a:pPr>
            <a:endParaRPr lang="ko-KR" altLang="en-US" sz="1300" b="1" kern="0" dirty="0" smtClean="0">
              <a:solidFill>
                <a:srgbClr val="000000">
                  <a:lumMod val="95000"/>
                  <a:lumOff val="5000"/>
                </a:srgbClr>
              </a:solidFill>
              <a:ea typeface="맑은 고딕" panose="020B0503020000020004" pitchFamily="50" charset="-127"/>
            </a:endParaRPr>
          </a:p>
        </p:txBody>
      </p:sp>
      <p:sp>
        <p:nvSpPr>
          <p:cNvPr id="97" name="AutoShape 91"/>
          <p:cNvSpPr>
            <a:spLocks noChangeArrowheads="1"/>
          </p:cNvSpPr>
          <p:nvPr/>
        </p:nvSpPr>
        <p:spPr bwMode="auto">
          <a:xfrm>
            <a:off x="6879106" y="2990844"/>
            <a:ext cx="1208405" cy="1036733"/>
          </a:xfrm>
          <a:prstGeom prst="roundRect">
            <a:avLst>
              <a:gd name="adj" fmla="val 12495"/>
            </a:avLst>
          </a:prstGeom>
          <a:solidFill>
            <a:srgbClr val="C0D8E6">
              <a:alpha val="20000"/>
            </a:srgbClr>
          </a:solidFill>
          <a:ln w="25400" algn="ctr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fontAlgn="auto" latinLnBrk="0">
              <a:lnSpc>
                <a:spcPct val="120000"/>
              </a:lnSpc>
              <a:spcBef>
                <a:spcPct val="30000"/>
              </a:spcBef>
              <a:spcAft>
                <a:spcPts val="0"/>
              </a:spcAft>
              <a:defRPr/>
            </a:pPr>
            <a:endParaRPr lang="en-US" altLang="ko-KR" sz="1300" b="1" kern="0" dirty="0" smtClean="0">
              <a:solidFill>
                <a:srgbClr val="000000">
                  <a:lumMod val="95000"/>
                  <a:lumOff val="5000"/>
                </a:srgbClr>
              </a:solidFill>
              <a:ea typeface="맑은 고딕" panose="020B0503020000020004" pitchFamily="50" charset="-127"/>
            </a:endParaRPr>
          </a:p>
        </p:txBody>
      </p:sp>
      <p:sp>
        <p:nvSpPr>
          <p:cNvPr id="98" name="AutoShape 91"/>
          <p:cNvSpPr>
            <a:spLocks noChangeArrowheads="1"/>
          </p:cNvSpPr>
          <p:nvPr/>
        </p:nvSpPr>
        <p:spPr bwMode="auto">
          <a:xfrm>
            <a:off x="8239202" y="2990844"/>
            <a:ext cx="1208405" cy="1036733"/>
          </a:xfrm>
          <a:prstGeom prst="roundRect">
            <a:avLst>
              <a:gd name="adj" fmla="val 12495"/>
            </a:avLst>
          </a:prstGeom>
          <a:solidFill>
            <a:srgbClr val="C0D8E6">
              <a:alpha val="20000"/>
            </a:srgbClr>
          </a:solidFill>
          <a:ln w="25400" algn="ctr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marL="371475" indent="-188913" fontAlgn="auto" latinLnBrk="0">
              <a:lnSpc>
                <a:spcPct val="120000"/>
              </a:lnSpc>
              <a:spcBef>
                <a:spcPct val="30000"/>
              </a:spcBef>
              <a:spcAft>
                <a:spcPts val="0"/>
              </a:spcAft>
              <a:defRPr/>
            </a:pPr>
            <a:endParaRPr lang="ko-KR" altLang="en-US" sz="1300" b="1" kern="0" dirty="0" smtClean="0">
              <a:solidFill>
                <a:srgbClr val="000000">
                  <a:lumMod val="95000"/>
                  <a:lumOff val="5000"/>
                </a:srgbClr>
              </a:solidFill>
              <a:ea typeface="맑은 고딕" panose="020B0503020000020004" pitchFamily="50" charset="-127"/>
            </a:endParaRPr>
          </a:p>
        </p:txBody>
      </p:sp>
      <p:sp>
        <p:nvSpPr>
          <p:cNvPr id="99" name="AutoShape 91"/>
          <p:cNvSpPr>
            <a:spLocks noChangeArrowheads="1"/>
          </p:cNvSpPr>
          <p:nvPr/>
        </p:nvSpPr>
        <p:spPr bwMode="auto">
          <a:xfrm>
            <a:off x="5519009" y="1822428"/>
            <a:ext cx="1208405" cy="1036733"/>
          </a:xfrm>
          <a:prstGeom prst="roundRect">
            <a:avLst>
              <a:gd name="adj" fmla="val 12495"/>
            </a:avLst>
          </a:prstGeom>
          <a:solidFill>
            <a:srgbClr val="C0D8E6">
              <a:alpha val="20000"/>
            </a:srgbClr>
          </a:solidFill>
          <a:ln w="25400" algn="ctr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marL="371475" indent="-188913" fontAlgn="auto" latinLnBrk="0">
              <a:lnSpc>
                <a:spcPct val="120000"/>
              </a:lnSpc>
              <a:spcBef>
                <a:spcPct val="30000"/>
              </a:spcBef>
              <a:spcAft>
                <a:spcPts val="0"/>
              </a:spcAft>
              <a:defRPr/>
            </a:pPr>
            <a:endParaRPr lang="ko-KR" altLang="en-US" sz="1300" b="1" kern="0" dirty="0" smtClean="0">
              <a:solidFill>
                <a:srgbClr val="000000">
                  <a:lumMod val="95000"/>
                  <a:lumOff val="5000"/>
                </a:srgbClr>
              </a:solidFill>
              <a:ea typeface="맑은 고딕" panose="020B0503020000020004" pitchFamily="50" charset="-127"/>
            </a:endParaRPr>
          </a:p>
        </p:txBody>
      </p:sp>
      <p:sp>
        <p:nvSpPr>
          <p:cNvPr id="100" name="AutoShape 91"/>
          <p:cNvSpPr>
            <a:spLocks noChangeArrowheads="1"/>
          </p:cNvSpPr>
          <p:nvPr/>
        </p:nvSpPr>
        <p:spPr bwMode="auto">
          <a:xfrm>
            <a:off x="6879106" y="1822428"/>
            <a:ext cx="1208405" cy="1036733"/>
          </a:xfrm>
          <a:prstGeom prst="roundRect">
            <a:avLst>
              <a:gd name="adj" fmla="val 12495"/>
            </a:avLst>
          </a:prstGeom>
          <a:solidFill>
            <a:srgbClr val="C0D8E6">
              <a:alpha val="20000"/>
            </a:srgbClr>
          </a:solidFill>
          <a:ln w="25400" algn="ctr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fontAlgn="auto" latinLnBrk="0">
              <a:spcBef>
                <a:spcPct val="30000"/>
              </a:spcBef>
              <a:spcAft>
                <a:spcPts val="0"/>
              </a:spcAft>
              <a:defRPr/>
            </a:pPr>
            <a:endParaRPr lang="ko-KR" altLang="en-US" sz="1100" b="1" kern="0" dirty="0" smtClean="0">
              <a:solidFill>
                <a:srgbClr val="000000">
                  <a:lumMod val="95000"/>
                  <a:lumOff val="5000"/>
                </a:srgbClr>
              </a:solidFill>
              <a:ea typeface="맑은 고딕" panose="020B0503020000020004" pitchFamily="50" charset="-127"/>
            </a:endParaRPr>
          </a:p>
        </p:txBody>
      </p:sp>
      <p:sp>
        <p:nvSpPr>
          <p:cNvPr id="101" name="AutoShape 91"/>
          <p:cNvSpPr>
            <a:spLocks noChangeArrowheads="1"/>
          </p:cNvSpPr>
          <p:nvPr/>
        </p:nvSpPr>
        <p:spPr bwMode="auto">
          <a:xfrm>
            <a:off x="8239202" y="1822428"/>
            <a:ext cx="1208405" cy="1036733"/>
          </a:xfrm>
          <a:prstGeom prst="roundRect">
            <a:avLst>
              <a:gd name="adj" fmla="val 12495"/>
            </a:avLst>
          </a:prstGeom>
          <a:solidFill>
            <a:srgbClr val="C0D8E6">
              <a:alpha val="20000"/>
            </a:srgbClr>
          </a:solidFill>
          <a:ln w="25400" algn="ctr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fontAlgn="auto" latinLnBrk="0">
              <a:lnSpc>
                <a:spcPct val="120000"/>
              </a:lnSpc>
              <a:spcBef>
                <a:spcPct val="30000"/>
              </a:spcBef>
              <a:spcAft>
                <a:spcPts val="0"/>
              </a:spcAft>
              <a:defRPr/>
            </a:pPr>
            <a:endParaRPr lang="en-US" altLang="ko-KR" sz="1300" b="1" kern="0" dirty="0" smtClean="0">
              <a:solidFill>
                <a:srgbClr val="000000">
                  <a:lumMod val="95000"/>
                  <a:lumOff val="5000"/>
                </a:srgbClr>
              </a:solidFill>
              <a:ea typeface="맑은 고딕" panose="020B0503020000020004" pitchFamily="50" charset="-127"/>
            </a:endParaRPr>
          </a:p>
        </p:txBody>
      </p:sp>
      <p:sp>
        <p:nvSpPr>
          <p:cNvPr id="103" name="Text Box 17"/>
          <p:cNvSpPr txBox="1">
            <a:spLocks noChangeArrowheads="1"/>
          </p:cNvSpPr>
          <p:nvPr/>
        </p:nvSpPr>
        <p:spPr bwMode="auto">
          <a:xfrm>
            <a:off x="7168691" y="5306268"/>
            <a:ext cx="76583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defTabSz="762000" fontAlgn="auto">
              <a:spcAft>
                <a:spcPts val="0"/>
              </a:spcAft>
            </a:pPr>
            <a:r>
              <a:rPr kumimoji="1" lang="en-US" altLang="ko-KR" b="1" i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  <a:ea typeface="맑은 고딕" pitchFamily="50" charset="-127"/>
              </a:rPr>
              <a:t>Provider</a:t>
            </a:r>
            <a:br>
              <a:rPr kumimoji="1" lang="en-US" altLang="ko-KR" b="1" i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  <a:ea typeface="맑은 고딕" pitchFamily="50" charset="-127"/>
              </a:rPr>
            </a:br>
            <a:r>
              <a:rPr kumimoji="1" lang="en-US" altLang="ko-KR" b="1" i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  <a:ea typeface="맑은 고딕" pitchFamily="50" charset="-127"/>
              </a:rPr>
              <a:t>(</a:t>
            </a:r>
            <a:r>
              <a:rPr kumimoji="1" lang="ko-KR" altLang="en-US" b="1" i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  <a:ea typeface="맑은 고딕" pitchFamily="50" charset="-127"/>
              </a:rPr>
              <a:t>전문화</a:t>
            </a:r>
            <a:r>
              <a:rPr kumimoji="1" lang="en-US" altLang="ko-KR" b="1" i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  <a:ea typeface="맑은 고딕" pitchFamily="50" charset="-127"/>
              </a:rPr>
              <a:t>)</a:t>
            </a:r>
          </a:p>
        </p:txBody>
      </p:sp>
      <p:cxnSp>
        <p:nvCxnSpPr>
          <p:cNvPr id="106" name="직선 화살표 연결선 105"/>
          <p:cNvCxnSpPr>
            <a:stCxn id="89" idx="0"/>
          </p:cNvCxnSpPr>
          <p:nvPr/>
        </p:nvCxnSpPr>
        <p:spPr>
          <a:xfrm flipH="1" flipV="1">
            <a:off x="5173567" y="2391531"/>
            <a:ext cx="1" cy="2330529"/>
          </a:xfrm>
          <a:prstGeom prst="straightConnector1">
            <a:avLst/>
          </a:prstGeom>
          <a:ln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Text Box 17"/>
          <p:cNvSpPr txBox="1">
            <a:spLocks noChangeArrowheads="1"/>
          </p:cNvSpPr>
          <p:nvPr/>
        </p:nvSpPr>
        <p:spPr bwMode="auto">
          <a:xfrm>
            <a:off x="4929006" y="3299990"/>
            <a:ext cx="470342" cy="46166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eaLnBrk="1" fontAlgn="auto" latinLnBrk="0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ko-KR" altLang="en-US" b="1" i="1" kern="0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가치</a:t>
            </a:r>
            <a:endParaRPr lang="en-US" altLang="ko-KR" b="1" i="1" kern="0" dirty="0" smtClean="0">
              <a:solidFill>
                <a:srgbClr val="C00000"/>
              </a:solidFill>
              <a:latin typeface="맑은 고딕" pitchFamily="50" charset="-127"/>
              <a:ea typeface="맑은 고딕" pitchFamily="50" charset="-127"/>
            </a:endParaRPr>
          </a:p>
          <a:p>
            <a:pPr eaLnBrk="1" fontAlgn="auto" latinLnBrk="0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ko-KR" altLang="en-US" b="1" i="1" kern="0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생산</a:t>
            </a:r>
            <a:endParaRPr lang="en-US" altLang="ko-KR" b="1" i="1" kern="0" dirty="0" smtClean="0">
              <a:solidFill>
                <a:srgbClr val="C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7" name="오각형 116"/>
          <p:cNvSpPr/>
          <p:nvPr/>
        </p:nvSpPr>
        <p:spPr>
          <a:xfrm>
            <a:off x="5123197" y="5376837"/>
            <a:ext cx="592863" cy="365130"/>
          </a:xfrm>
          <a:prstGeom prst="homePlate">
            <a:avLst>
              <a:gd name="adj" fmla="val 18595"/>
            </a:avLst>
          </a:prstGeom>
          <a:solidFill>
            <a:srgbClr val="FFFFCC"/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200" b="1" smtClean="0">
                <a:solidFill>
                  <a:srgbClr val="002060"/>
                </a:solidFill>
                <a:latin typeface="맑은 고딕" pitchFamily="50" charset="-127"/>
              </a:rPr>
              <a:t>역할</a:t>
            </a:r>
            <a:endParaRPr kumimoji="1" lang="ko-KR" altLang="en-US" sz="1200" b="1" dirty="0">
              <a:solidFill>
                <a:srgbClr val="002060"/>
              </a:solidFill>
              <a:latin typeface="맑은 고딕" pitchFamily="50" charset="-127"/>
            </a:endParaRPr>
          </a:p>
        </p:txBody>
      </p:sp>
      <p:sp>
        <p:nvSpPr>
          <p:cNvPr id="118" name="오각형 117"/>
          <p:cNvSpPr/>
          <p:nvPr/>
        </p:nvSpPr>
        <p:spPr>
          <a:xfrm>
            <a:off x="5123197" y="5790412"/>
            <a:ext cx="592863" cy="328617"/>
          </a:xfrm>
          <a:prstGeom prst="homePlate">
            <a:avLst>
              <a:gd name="adj" fmla="val 18595"/>
            </a:avLst>
          </a:prstGeom>
          <a:solidFill>
            <a:srgbClr val="FFFFCC"/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200" b="1" dirty="0" smtClean="0">
                <a:solidFill>
                  <a:srgbClr val="002060"/>
                </a:solidFill>
                <a:latin typeface="맑은 고딕" pitchFamily="50" charset="-127"/>
              </a:rPr>
              <a:t>자원</a:t>
            </a:r>
            <a:endParaRPr kumimoji="1" lang="ko-KR" altLang="en-US" sz="1200" b="1" dirty="0">
              <a:solidFill>
                <a:srgbClr val="002060"/>
              </a:solidFill>
              <a:latin typeface="맑은 고딕" pitchFamily="50" charset="-127"/>
            </a:endParaRPr>
          </a:p>
        </p:txBody>
      </p:sp>
      <p:sp>
        <p:nvSpPr>
          <p:cNvPr id="119" name="오각형 118"/>
          <p:cNvSpPr/>
          <p:nvPr/>
        </p:nvSpPr>
        <p:spPr>
          <a:xfrm>
            <a:off x="5123197" y="6167475"/>
            <a:ext cx="592863" cy="328617"/>
          </a:xfrm>
          <a:prstGeom prst="homePlate">
            <a:avLst>
              <a:gd name="adj" fmla="val 18595"/>
            </a:avLst>
          </a:prstGeom>
          <a:solidFill>
            <a:srgbClr val="FFFFCC"/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1200" b="1" dirty="0" smtClean="0">
                <a:solidFill>
                  <a:srgbClr val="002060"/>
                </a:solidFill>
                <a:latin typeface="맑은 고딕" pitchFamily="50" charset="-127"/>
              </a:rPr>
              <a:t>전문성</a:t>
            </a:r>
            <a:endParaRPr kumimoji="1" lang="ko-KR" altLang="en-US" sz="1200" b="1" dirty="0">
              <a:solidFill>
                <a:srgbClr val="002060"/>
              </a:solidFill>
              <a:latin typeface="맑은 고딕" pitchFamily="50" charset="-127"/>
            </a:endParaRPr>
          </a:p>
        </p:txBody>
      </p:sp>
      <p:grpSp>
        <p:nvGrpSpPr>
          <p:cNvPr id="128" name="Group 75"/>
          <p:cNvGrpSpPr>
            <a:grpSpLocks noChangeAspect="1"/>
          </p:cNvGrpSpPr>
          <p:nvPr/>
        </p:nvGrpSpPr>
        <p:grpSpPr bwMode="auto">
          <a:xfrm>
            <a:off x="7394216" y="5818216"/>
            <a:ext cx="266555" cy="276234"/>
            <a:chOff x="4088" y="533"/>
            <a:chExt cx="960" cy="961"/>
          </a:xfrm>
        </p:grpSpPr>
        <p:sp>
          <p:nvSpPr>
            <p:cNvPr id="147" name="Oval 76"/>
            <p:cNvSpPr>
              <a:spLocks noChangeAspect="1" noChangeArrowheads="1"/>
            </p:cNvSpPr>
            <p:nvPr/>
          </p:nvSpPr>
          <p:spPr bwMode="auto">
            <a:xfrm>
              <a:off x="4088" y="534"/>
              <a:ext cx="960" cy="960"/>
            </a:xfrm>
            <a:prstGeom prst="ellipse">
              <a:avLst/>
            </a:prstGeom>
            <a:solidFill>
              <a:srgbClr val="FFFFFF"/>
            </a:solidFill>
            <a:ln w="12700" algn="ctr">
              <a:solidFill>
                <a:srgbClr val="000000"/>
              </a:solidFill>
              <a:round/>
              <a:headEnd/>
              <a:tailEnd/>
            </a:ln>
          </p:spPr>
          <p:txBody>
            <a:bodyPr wrap="none" lIns="86400" tIns="43200" rIns="86400" bIns="44450" anchor="ctr">
              <a:spAutoFit/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9pPr>
            </a:lstStyle>
            <a:p>
              <a:pPr>
                <a:lnSpc>
                  <a:spcPct val="110000"/>
                </a:lnSpc>
              </a:pPr>
              <a:endParaRPr lang="ko-KR" altLang="en-US" b="1">
                <a:solidFill>
                  <a:srgbClr val="000000"/>
                </a:solidFill>
                <a:ea typeface="돋움" pitchFamily="50" charset="-127"/>
              </a:endParaRPr>
            </a:p>
          </p:txBody>
        </p:sp>
        <p:sp>
          <p:nvSpPr>
            <p:cNvPr id="148" name="Freeform 77"/>
            <p:cNvSpPr>
              <a:spLocks noChangeAspect="1"/>
            </p:cNvSpPr>
            <p:nvPr/>
          </p:nvSpPr>
          <p:spPr bwMode="auto">
            <a:xfrm>
              <a:off x="4567" y="533"/>
              <a:ext cx="414" cy="480"/>
            </a:xfrm>
            <a:custGeom>
              <a:avLst/>
              <a:gdLst>
                <a:gd name="T0" fmla="*/ 917 w 187"/>
                <a:gd name="T1" fmla="*/ 529 h 217"/>
                <a:gd name="T2" fmla="*/ 0 w 187"/>
                <a:gd name="T3" fmla="*/ 4 h 217"/>
                <a:gd name="T4" fmla="*/ 0 w 187"/>
                <a:gd name="T5" fmla="*/ 4 h 217"/>
                <a:gd name="T6" fmla="*/ 0 w 187"/>
                <a:gd name="T7" fmla="*/ 1062 h 217"/>
                <a:gd name="T8" fmla="*/ 917 w 187"/>
                <a:gd name="T9" fmla="*/ 529 h 2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7"/>
                <a:gd name="T16" fmla="*/ 0 h 217"/>
                <a:gd name="T17" fmla="*/ 187 w 187"/>
                <a:gd name="T18" fmla="*/ 217 h 2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7" h="217">
                  <a:moveTo>
                    <a:pt x="187" y="108"/>
                  </a:moveTo>
                  <a:cubicBezTo>
                    <a:pt x="148" y="41"/>
                    <a:pt x="77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0" y="217"/>
                  </a:lnTo>
                  <a:lnTo>
                    <a:pt x="18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9pPr>
            </a:lstStyle>
            <a:p>
              <a:endParaRPr lang="ko-KR" altLang="en-US" b="1">
                <a:solidFill>
                  <a:srgbClr val="000000"/>
                </a:solidFill>
              </a:endParaRPr>
            </a:p>
          </p:txBody>
        </p:sp>
        <p:sp>
          <p:nvSpPr>
            <p:cNvPr id="149" name="Freeform 78"/>
            <p:cNvSpPr>
              <a:spLocks noChangeAspect="1"/>
            </p:cNvSpPr>
            <p:nvPr/>
          </p:nvSpPr>
          <p:spPr bwMode="auto">
            <a:xfrm>
              <a:off x="4567" y="772"/>
              <a:ext cx="480" cy="480"/>
            </a:xfrm>
            <a:custGeom>
              <a:avLst/>
              <a:gdLst>
                <a:gd name="T0" fmla="*/ 920 w 217"/>
                <a:gd name="T1" fmla="*/ 1062 h 217"/>
                <a:gd name="T2" fmla="*/ 1062 w 217"/>
                <a:gd name="T3" fmla="*/ 533 h 217"/>
                <a:gd name="T4" fmla="*/ 916 w 217"/>
                <a:gd name="T5" fmla="*/ 0 h 217"/>
                <a:gd name="T6" fmla="*/ 0 w 217"/>
                <a:gd name="T7" fmla="*/ 533 h 217"/>
                <a:gd name="T8" fmla="*/ 920 w 217"/>
                <a:gd name="T9" fmla="*/ 1062 h 2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7"/>
                <a:gd name="T16" fmla="*/ 0 h 217"/>
                <a:gd name="T17" fmla="*/ 217 w 217"/>
                <a:gd name="T18" fmla="*/ 217 h 2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7" h="217">
                  <a:moveTo>
                    <a:pt x="188" y="217"/>
                  </a:moveTo>
                  <a:cubicBezTo>
                    <a:pt x="207" y="184"/>
                    <a:pt x="217" y="147"/>
                    <a:pt x="217" y="109"/>
                  </a:cubicBezTo>
                  <a:cubicBezTo>
                    <a:pt x="217" y="71"/>
                    <a:pt x="206" y="33"/>
                    <a:pt x="187" y="0"/>
                  </a:cubicBezTo>
                  <a:lnTo>
                    <a:pt x="0" y="109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9pPr>
            </a:lstStyle>
            <a:p>
              <a:endParaRPr lang="ko-KR" altLang="en-US" b="1">
                <a:solidFill>
                  <a:srgbClr val="000000"/>
                </a:solidFill>
              </a:endParaRPr>
            </a:p>
          </p:txBody>
        </p:sp>
        <p:sp>
          <p:nvSpPr>
            <p:cNvPr id="150" name="Freeform 79"/>
            <p:cNvSpPr>
              <a:spLocks noChangeAspect="1"/>
            </p:cNvSpPr>
            <p:nvPr/>
          </p:nvSpPr>
          <p:spPr bwMode="auto">
            <a:xfrm>
              <a:off x="4565" y="1013"/>
              <a:ext cx="418" cy="478"/>
            </a:xfrm>
            <a:custGeom>
              <a:avLst/>
              <a:gdLst>
                <a:gd name="T0" fmla="*/ 0 w 189"/>
                <a:gd name="T1" fmla="*/ 1058 h 216"/>
                <a:gd name="T2" fmla="*/ 4 w 189"/>
                <a:gd name="T3" fmla="*/ 1058 h 216"/>
                <a:gd name="T4" fmla="*/ 924 w 189"/>
                <a:gd name="T5" fmla="*/ 529 h 216"/>
                <a:gd name="T6" fmla="*/ 4 w 189"/>
                <a:gd name="T7" fmla="*/ 0 h 216"/>
                <a:gd name="T8" fmla="*/ 0 w 189"/>
                <a:gd name="T9" fmla="*/ 1058 h 2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9"/>
                <a:gd name="T16" fmla="*/ 0 h 216"/>
                <a:gd name="T17" fmla="*/ 189 w 189"/>
                <a:gd name="T18" fmla="*/ 216 h 2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9" h="216">
                  <a:moveTo>
                    <a:pt x="0" y="216"/>
                  </a:moveTo>
                  <a:cubicBezTo>
                    <a:pt x="1" y="216"/>
                    <a:pt x="1" y="216"/>
                    <a:pt x="1" y="216"/>
                  </a:cubicBezTo>
                  <a:cubicBezTo>
                    <a:pt x="78" y="216"/>
                    <a:pt x="150" y="175"/>
                    <a:pt x="189" y="108"/>
                  </a:cubicBezTo>
                  <a:lnTo>
                    <a:pt x="1" y="0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9pPr>
            </a:lstStyle>
            <a:p>
              <a:endParaRPr lang="ko-KR" altLang="en-US" b="1">
                <a:solidFill>
                  <a:srgbClr val="000000"/>
                </a:solidFill>
              </a:endParaRPr>
            </a:p>
          </p:txBody>
        </p:sp>
        <p:sp>
          <p:nvSpPr>
            <p:cNvPr id="151" name="Freeform 80"/>
            <p:cNvSpPr>
              <a:spLocks noChangeAspect="1"/>
            </p:cNvSpPr>
            <p:nvPr/>
          </p:nvSpPr>
          <p:spPr bwMode="auto">
            <a:xfrm>
              <a:off x="4151" y="1013"/>
              <a:ext cx="416" cy="478"/>
            </a:xfrm>
            <a:custGeom>
              <a:avLst/>
              <a:gdLst>
                <a:gd name="T0" fmla="*/ 0 w 188"/>
                <a:gd name="T1" fmla="*/ 529 h 216"/>
                <a:gd name="T2" fmla="*/ 916 w 188"/>
                <a:gd name="T3" fmla="*/ 1058 h 216"/>
                <a:gd name="T4" fmla="*/ 921 w 188"/>
                <a:gd name="T5" fmla="*/ 0 h 216"/>
                <a:gd name="T6" fmla="*/ 0 w 188"/>
                <a:gd name="T7" fmla="*/ 529 h 2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8"/>
                <a:gd name="T13" fmla="*/ 0 h 216"/>
                <a:gd name="T14" fmla="*/ 188 w 188"/>
                <a:gd name="T15" fmla="*/ 216 h 2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8" h="216">
                  <a:moveTo>
                    <a:pt x="0" y="108"/>
                  </a:moveTo>
                  <a:cubicBezTo>
                    <a:pt x="39" y="175"/>
                    <a:pt x="110" y="216"/>
                    <a:pt x="187" y="216"/>
                  </a:cubicBezTo>
                  <a:lnTo>
                    <a:pt x="188" y="0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9pPr>
            </a:lstStyle>
            <a:p>
              <a:endParaRPr lang="ko-KR" altLang="en-US" b="1">
                <a:solidFill>
                  <a:srgbClr val="000000"/>
                </a:solidFill>
              </a:endParaRPr>
            </a:p>
          </p:txBody>
        </p:sp>
      </p:grpSp>
      <p:grpSp>
        <p:nvGrpSpPr>
          <p:cNvPr id="129" name="Group 69"/>
          <p:cNvGrpSpPr>
            <a:grpSpLocks noChangeAspect="1"/>
          </p:cNvGrpSpPr>
          <p:nvPr/>
        </p:nvGrpSpPr>
        <p:grpSpPr bwMode="auto">
          <a:xfrm>
            <a:off x="8787572" y="6210026"/>
            <a:ext cx="266555" cy="276234"/>
            <a:chOff x="3526" y="2546"/>
            <a:chExt cx="160" cy="160"/>
          </a:xfrm>
        </p:grpSpPr>
        <p:sp>
          <p:nvSpPr>
            <p:cNvPr id="145" name="Oval 70"/>
            <p:cNvSpPr>
              <a:spLocks noChangeAspect="1" noChangeArrowheads="1"/>
            </p:cNvSpPr>
            <p:nvPr/>
          </p:nvSpPr>
          <p:spPr bwMode="blackWhite">
            <a:xfrm>
              <a:off x="3526" y="2546"/>
              <a:ext cx="160" cy="16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lIns="0" tIns="0" rIns="0" bIns="0" anchor="ctr">
              <a:spAutoFit/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9pPr>
            </a:lstStyle>
            <a:p>
              <a:pPr>
                <a:lnSpc>
                  <a:spcPct val="110000"/>
                </a:lnSpc>
              </a:pPr>
              <a:endParaRPr lang="ko-KR" altLang="en-US" b="1">
                <a:solidFill>
                  <a:srgbClr val="000000"/>
                </a:solidFill>
                <a:ea typeface="돋움" pitchFamily="50" charset="-127"/>
              </a:endParaRPr>
            </a:p>
          </p:txBody>
        </p:sp>
        <p:sp>
          <p:nvSpPr>
            <p:cNvPr id="146" name="Arc 71"/>
            <p:cNvSpPr>
              <a:spLocks noChangeAspect="1"/>
            </p:cNvSpPr>
            <p:nvPr/>
          </p:nvSpPr>
          <p:spPr bwMode="auto">
            <a:xfrm>
              <a:off x="3526" y="2546"/>
              <a:ext cx="160" cy="160"/>
            </a:xfrm>
            <a:custGeom>
              <a:avLst/>
              <a:gdLst>
                <a:gd name="T0" fmla="*/ 0 w 43200"/>
                <a:gd name="T1" fmla="*/ 0 h 43200"/>
                <a:gd name="T2" fmla="*/ 0 w 43200"/>
                <a:gd name="T3" fmla="*/ 0 h 43200"/>
                <a:gd name="T4" fmla="*/ 0 w 43200"/>
                <a:gd name="T5" fmla="*/ 0 h 43200"/>
                <a:gd name="T6" fmla="*/ 0 60000 65536"/>
                <a:gd name="T7" fmla="*/ 0 60000 65536"/>
                <a:gd name="T8" fmla="*/ 0 60000 65536"/>
                <a:gd name="T9" fmla="*/ 0 w 43200"/>
                <a:gd name="T10" fmla="*/ 0 h 43200"/>
                <a:gd name="T11" fmla="*/ 43200 w 43200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200" h="43200" fill="none" extrusionOk="0">
                  <a:moveTo>
                    <a:pt x="21599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</a:path>
                <a:path w="43200" h="43200" stroke="0" extrusionOk="0">
                  <a:moveTo>
                    <a:pt x="21599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lIns="0" tIns="0" rIns="0" bIns="0" anchor="ctr">
              <a:spAutoFit/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9pPr>
            </a:lstStyle>
            <a:p>
              <a:endParaRPr lang="ko-KR" altLang="en-US" b="1">
                <a:solidFill>
                  <a:srgbClr val="000000"/>
                </a:solidFill>
              </a:endParaRPr>
            </a:p>
          </p:txBody>
        </p:sp>
      </p:grpSp>
      <p:grpSp>
        <p:nvGrpSpPr>
          <p:cNvPr id="130" name="Group 75"/>
          <p:cNvGrpSpPr>
            <a:grpSpLocks noChangeAspect="1"/>
          </p:cNvGrpSpPr>
          <p:nvPr/>
        </p:nvGrpSpPr>
        <p:grpSpPr bwMode="auto">
          <a:xfrm>
            <a:off x="7394216" y="6210026"/>
            <a:ext cx="266555" cy="276234"/>
            <a:chOff x="4088" y="533"/>
            <a:chExt cx="960" cy="961"/>
          </a:xfrm>
        </p:grpSpPr>
        <p:sp>
          <p:nvSpPr>
            <p:cNvPr id="140" name="Oval 76"/>
            <p:cNvSpPr>
              <a:spLocks noChangeAspect="1" noChangeArrowheads="1"/>
            </p:cNvSpPr>
            <p:nvPr/>
          </p:nvSpPr>
          <p:spPr bwMode="auto">
            <a:xfrm>
              <a:off x="4088" y="534"/>
              <a:ext cx="960" cy="960"/>
            </a:xfrm>
            <a:prstGeom prst="ellipse">
              <a:avLst/>
            </a:prstGeom>
            <a:solidFill>
              <a:srgbClr val="FFFFFF"/>
            </a:solidFill>
            <a:ln w="12700" algn="ctr">
              <a:solidFill>
                <a:srgbClr val="000000"/>
              </a:solidFill>
              <a:round/>
              <a:headEnd/>
              <a:tailEnd/>
            </a:ln>
          </p:spPr>
          <p:txBody>
            <a:bodyPr wrap="none" lIns="86400" tIns="43200" rIns="86400" bIns="44450" anchor="ctr">
              <a:spAutoFit/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9pPr>
            </a:lstStyle>
            <a:p>
              <a:pPr>
                <a:lnSpc>
                  <a:spcPct val="110000"/>
                </a:lnSpc>
              </a:pPr>
              <a:endParaRPr lang="ko-KR" altLang="en-US" b="1">
                <a:solidFill>
                  <a:srgbClr val="000000"/>
                </a:solidFill>
                <a:ea typeface="돋움" pitchFamily="50" charset="-127"/>
              </a:endParaRPr>
            </a:p>
          </p:txBody>
        </p:sp>
        <p:sp>
          <p:nvSpPr>
            <p:cNvPr id="141" name="Freeform 77"/>
            <p:cNvSpPr>
              <a:spLocks noChangeAspect="1"/>
            </p:cNvSpPr>
            <p:nvPr/>
          </p:nvSpPr>
          <p:spPr bwMode="auto">
            <a:xfrm>
              <a:off x="4567" y="533"/>
              <a:ext cx="414" cy="480"/>
            </a:xfrm>
            <a:custGeom>
              <a:avLst/>
              <a:gdLst>
                <a:gd name="T0" fmla="*/ 917 w 187"/>
                <a:gd name="T1" fmla="*/ 529 h 217"/>
                <a:gd name="T2" fmla="*/ 0 w 187"/>
                <a:gd name="T3" fmla="*/ 4 h 217"/>
                <a:gd name="T4" fmla="*/ 0 w 187"/>
                <a:gd name="T5" fmla="*/ 4 h 217"/>
                <a:gd name="T6" fmla="*/ 0 w 187"/>
                <a:gd name="T7" fmla="*/ 1062 h 217"/>
                <a:gd name="T8" fmla="*/ 917 w 187"/>
                <a:gd name="T9" fmla="*/ 529 h 2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7"/>
                <a:gd name="T16" fmla="*/ 0 h 217"/>
                <a:gd name="T17" fmla="*/ 187 w 187"/>
                <a:gd name="T18" fmla="*/ 217 h 2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7" h="217">
                  <a:moveTo>
                    <a:pt x="187" y="108"/>
                  </a:moveTo>
                  <a:cubicBezTo>
                    <a:pt x="148" y="41"/>
                    <a:pt x="77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0" y="217"/>
                  </a:lnTo>
                  <a:lnTo>
                    <a:pt x="18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9pPr>
            </a:lstStyle>
            <a:p>
              <a:endParaRPr lang="ko-KR" altLang="en-US" b="1">
                <a:solidFill>
                  <a:srgbClr val="000000"/>
                </a:solidFill>
              </a:endParaRPr>
            </a:p>
          </p:txBody>
        </p:sp>
        <p:sp>
          <p:nvSpPr>
            <p:cNvPr id="142" name="Freeform 78"/>
            <p:cNvSpPr>
              <a:spLocks noChangeAspect="1"/>
            </p:cNvSpPr>
            <p:nvPr/>
          </p:nvSpPr>
          <p:spPr bwMode="auto">
            <a:xfrm>
              <a:off x="4567" y="772"/>
              <a:ext cx="480" cy="480"/>
            </a:xfrm>
            <a:custGeom>
              <a:avLst/>
              <a:gdLst>
                <a:gd name="T0" fmla="*/ 920 w 217"/>
                <a:gd name="T1" fmla="*/ 1062 h 217"/>
                <a:gd name="T2" fmla="*/ 1062 w 217"/>
                <a:gd name="T3" fmla="*/ 533 h 217"/>
                <a:gd name="T4" fmla="*/ 916 w 217"/>
                <a:gd name="T5" fmla="*/ 0 h 217"/>
                <a:gd name="T6" fmla="*/ 0 w 217"/>
                <a:gd name="T7" fmla="*/ 533 h 217"/>
                <a:gd name="T8" fmla="*/ 920 w 217"/>
                <a:gd name="T9" fmla="*/ 1062 h 2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7"/>
                <a:gd name="T16" fmla="*/ 0 h 217"/>
                <a:gd name="T17" fmla="*/ 217 w 217"/>
                <a:gd name="T18" fmla="*/ 217 h 2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7" h="217">
                  <a:moveTo>
                    <a:pt x="188" y="217"/>
                  </a:moveTo>
                  <a:cubicBezTo>
                    <a:pt x="207" y="184"/>
                    <a:pt x="217" y="147"/>
                    <a:pt x="217" y="109"/>
                  </a:cubicBezTo>
                  <a:cubicBezTo>
                    <a:pt x="217" y="71"/>
                    <a:pt x="206" y="33"/>
                    <a:pt x="187" y="0"/>
                  </a:cubicBezTo>
                  <a:lnTo>
                    <a:pt x="0" y="109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9pPr>
            </a:lstStyle>
            <a:p>
              <a:endParaRPr lang="ko-KR" altLang="en-US" b="1">
                <a:solidFill>
                  <a:srgbClr val="000000"/>
                </a:solidFill>
              </a:endParaRPr>
            </a:p>
          </p:txBody>
        </p:sp>
        <p:sp>
          <p:nvSpPr>
            <p:cNvPr id="143" name="Freeform 79"/>
            <p:cNvSpPr>
              <a:spLocks noChangeAspect="1"/>
            </p:cNvSpPr>
            <p:nvPr/>
          </p:nvSpPr>
          <p:spPr bwMode="auto">
            <a:xfrm>
              <a:off x="4565" y="1013"/>
              <a:ext cx="418" cy="478"/>
            </a:xfrm>
            <a:custGeom>
              <a:avLst/>
              <a:gdLst>
                <a:gd name="T0" fmla="*/ 0 w 189"/>
                <a:gd name="T1" fmla="*/ 1058 h 216"/>
                <a:gd name="T2" fmla="*/ 4 w 189"/>
                <a:gd name="T3" fmla="*/ 1058 h 216"/>
                <a:gd name="T4" fmla="*/ 924 w 189"/>
                <a:gd name="T5" fmla="*/ 529 h 216"/>
                <a:gd name="T6" fmla="*/ 4 w 189"/>
                <a:gd name="T7" fmla="*/ 0 h 216"/>
                <a:gd name="T8" fmla="*/ 0 w 189"/>
                <a:gd name="T9" fmla="*/ 1058 h 2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9"/>
                <a:gd name="T16" fmla="*/ 0 h 216"/>
                <a:gd name="T17" fmla="*/ 189 w 189"/>
                <a:gd name="T18" fmla="*/ 216 h 2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9" h="216">
                  <a:moveTo>
                    <a:pt x="0" y="216"/>
                  </a:moveTo>
                  <a:cubicBezTo>
                    <a:pt x="1" y="216"/>
                    <a:pt x="1" y="216"/>
                    <a:pt x="1" y="216"/>
                  </a:cubicBezTo>
                  <a:cubicBezTo>
                    <a:pt x="78" y="216"/>
                    <a:pt x="150" y="175"/>
                    <a:pt x="189" y="108"/>
                  </a:cubicBezTo>
                  <a:lnTo>
                    <a:pt x="1" y="0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9pPr>
            </a:lstStyle>
            <a:p>
              <a:endParaRPr lang="ko-KR" altLang="en-US" b="1">
                <a:solidFill>
                  <a:srgbClr val="000000"/>
                </a:solidFill>
              </a:endParaRPr>
            </a:p>
          </p:txBody>
        </p:sp>
        <p:sp>
          <p:nvSpPr>
            <p:cNvPr id="144" name="Freeform 80"/>
            <p:cNvSpPr>
              <a:spLocks noChangeAspect="1"/>
            </p:cNvSpPr>
            <p:nvPr/>
          </p:nvSpPr>
          <p:spPr bwMode="auto">
            <a:xfrm>
              <a:off x="4151" y="1013"/>
              <a:ext cx="416" cy="478"/>
            </a:xfrm>
            <a:custGeom>
              <a:avLst/>
              <a:gdLst>
                <a:gd name="T0" fmla="*/ 0 w 188"/>
                <a:gd name="T1" fmla="*/ 529 h 216"/>
                <a:gd name="T2" fmla="*/ 916 w 188"/>
                <a:gd name="T3" fmla="*/ 1058 h 216"/>
                <a:gd name="T4" fmla="*/ 921 w 188"/>
                <a:gd name="T5" fmla="*/ 0 h 216"/>
                <a:gd name="T6" fmla="*/ 0 w 188"/>
                <a:gd name="T7" fmla="*/ 529 h 2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8"/>
                <a:gd name="T13" fmla="*/ 0 h 216"/>
                <a:gd name="T14" fmla="*/ 188 w 188"/>
                <a:gd name="T15" fmla="*/ 216 h 2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8" h="216">
                  <a:moveTo>
                    <a:pt x="0" y="108"/>
                  </a:moveTo>
                  <a:cubicBezTo>
                    <a:pt x="39" y="175"/>
                    <a:pt x="110" y="216"/>
                    <a:pt x="187" y="216"/>
                  </a:cubicBezTo>
                  <a:lnTo>
                    <a:pt x="188" y="0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9pPr>
            </a:lstStyle>
            <a:p>
              <a:endParaRPr lang="ko-KR" altLang="en-US" b="1">
                <a:solidFill>
                  <a:srgbClr val="000000"/>
                </a:solidFill>
              </a:endParaRPr>
            </a:p>
          </p:txBody>
        </p:sp>
      </p:grpSp>
      <p:grpSp>
        <p:nvGrpSpPr>
          <p:cNvPr id="132" name="Group 66"/>
          <p:cNvGrpSpPr>
            <a:grpSpLocks noChangeAspect="1"/>
          </p:cNvGrpSpPr>
          <p:nvPr/>
        </p:nvGrpSpPr>
        <p:grpSpPr bwMode="auto">
          <a:xfrm>
            <a:off x="5990092" y="5818216"/>
            <a:ext cx="266555" cy="276234"/>
            <a:chOff x="2123" y="2487"/>
            <a:chExt cx="141" cy="130"/>
          </a:xfrm>
        </p:grpSpPr>
        <p:sp>
          <p:nvSpPr>
            <p:cNvPr id="136" name="Oval 67"/>
            <p:cNvSpPr>
              <a:spLocks noChangeAspect="1" noChangeArrowheads="1"/>
            </p:cNvSpPr>
            <p:nvPr/>
          </p:nvSpPr>
          <p:spPr bwMode="blackWhite">
            <a:xfrm>
              <a:off x="2123" y="2487"/>
              <a:ext cx="141" cy="13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lIns="0" tIns="0" rIns="0" bIns="0" anchor="ctr">
              <a:spAutoFit/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9pPr>
            </a:lstStyle>
            <a:p>
              <a:pPr>
                <a:lnSpc>
                  <a:spcPct val="110000"/>
                </a:lnSpc>
              </a:pPr>
              <a:endParaRPr lang="ko-KR" altLang="en-US" b="1">
                <a:solidFill>
                  <a:srgbClr val="000000"/>
                </a:solidFill>
                <a:ea typeface="돋움" pitchFamily="50" charset="-127"/>
              </a:endParaRPr>
            </a:p>
          </p:txBody>
        </p:sp>
        <p:sp>
          <p:nvSpPr>
            <p:cNvPr id="137" name="Arc 68"/>
            <p:cNvSpPr>
              <a:spLocks noChangeAspect="1"/>
            </p:cNvSpPr>
            <p:nvPr/>
          </p:nvSpPr>
          <p:spPr bwMode="auto">
            <a:xfrm>
              <a:off x="2194" y="2487"/>
              <a:ext cx="70" cy="6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lIns="0" tIns="0" rIns="0" bIns="0" anchor="ctr">
              <a:spAutoFit/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9pPr>
            </a:lstStyle>
            <a:p>
              <a:endParaRPr lang="ko-KR" altLang="en-US" b="1">
                <a:solidFill>
                  <a:srgbClr val="000000"/>
                </a:solidFill>
              </a:endParaRPr>
            </a:p>
          </p:txBody>
        </p:sp>
      </p:grpSp>
      <p:grpSp>
        <p:nvGrpSpPr>
          <p:cNvPr id="133" name="Group 66"/>
          <p:cNvGrpSpPr>
            <a:grpSpLocks noChangeAspect="1"/>
          </p:cNvGrpSpPr>
          <p:nvPr/>
        </p:nvGrpSpPr>
        <p:grpSpPr bwMode="auto">
          <a:xfrm>
            <a:off x="5976218" y="6210026"/>
            <a:ext cx="266555" cy="276234"/>
            <a:chOff x="2123" y="2487"/>
            <a:chExt cx="141" cy="130"/>
          </a:xfrm>
        </p:grpSpPr>
        <p:sp>
          <p:nvSpPr>
            <p:cNvPr id="134" name="Oval 67"/>
            <p:cNvSpPr>
              <a:spLocks noChangeAspect="1" noChangeArrowheads="1"/>
            </p:cNvSpPr>
            <p:nvPr/>
          </p:nvSpPr>
          <p:spPr bwMode="blackWhite">
            <a:xfrm>
              <a:off x="2123" y="2487"/>
              <a:ext cx="141" cy="13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lIns="0" tIns="0" rIns="0" bIns="0" anchor="ctr">
              <a:spAutoFit/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9pPr>
            </a:lstStyle>
            <a:p>
              <a:pPr>
                <a:lnSpc>
                  <a:spcPct val="110000"/>
                </a:lnSpc>
              </a:pPr>
              <a:endParaRPr lang="ko-KR" altLang="en-US" b="1">
                <a:solidFill>
                  <a:srgbClr val="000000"/>
                </a:solidFill>
                <a:ea typeface="돋움" pitchFamily="50" charset="-127"/>
              </a:endParaRPr>
            </a:p>
          </p:txBody>
        </p:sp>
        <p:sp>
          <p:nvSpPr>
            <p:cNvPr id="135" name="Arc 68"/>
            <p:cNvSpPr>
              <a:spLocks noChangeAspect="1"/>
            </p:cNvSpPr>
            <p:nvPr/>
          </p:nvSpPr>
          <p:spPr bwMode="auto">
            <a:xfrm>
              <a:off x="2194" y="2487"/>
              <a:ext cx="70" cy="6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lIns="0" tIns="0" rIns="0" bIns="0" anchor="ctr">
              <a:spAutoFit/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9pPr>
            </a:lstStyle>
            <a:p>
              <a:endParaRPr lang="ko-KR" altLang="en-US" b="1">
                <a:solidFill>
                  <a:srgbClr val="000000"/>
                </a:solidFill>
              </a:endParaRPr>
            </a:p>
          </p:txBody>
        </p:sp>
      </p:grpSp>
      <p:sp>
        <p:nvSpPr>
          <p:cNvPr id="68" name="Text Box 17"/>
          <p:cNvSpPr txBox="1">
            <a:spLocks noChangeArrowheads="1"/>
          </p:cNvSpPr>
          <p:nvPr/>
        </p:nvSpPr>
        <p:spPr bwMode="auto">
          <a:xfrm>
            <a:off x="8354717" y="5306268"/>
            <a:ext cx="101386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defTabSz="762000" fontAlgn="auto">
              <a:spcAft>
                <a:spcPts val="0"/>
              </a:spcAft>
            </a:pPr>
            <a:r>
              <a:rPr kumimoji="1" lang="en-US" altLang="ko-KR" b="1" i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  <a:ea typeface="맑은 고딕" pitchFamily="50" charset="-127"/>
              </a:rPr>
              <a:t>Coordinator</a:t>
            </a:r>
            <a:br>
              <a:rPr kumimoji="1" lang="en-US" altLang="ko-KR" b="1" i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  <a:ea typeface="맑은 고딕" pitchFamily="50" charset="-127"/>
              </a:rPr>
            </a:br>
            <a:r>
              <a:rPr kumimoji="1" lang="en-US" altLang="ko-KR" b="1" i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  <a:ea typeface="맑은 고딕" pitchFamily="50" charset="-127"/>
              </a:rPr>
              <a:t>(</a:t>
            </a:r>
            <a:r>
              <a:rPr kumimoji="1" lang="ko-KR" altLang="en-US" b="1" i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  <a:ea typeface="맑은 고딕" pitchFamily="50" charset="-127"/>
              </a:rPr>
              <a:t>산업화</a:t>
            </a:r>
            <a:r>
              <a:rPr kumimoji="1" lang="en-US" altLang="ko-KR" b="1" i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  <a:ea typeface="맑은 고딕" pitchFamily="50" charset="-127"/>
              </a:rPr>
              <a:t>)</a:t>
            </a:r>
          </a:p>
        </p:txBody>
      </p:sp>
      <p:sp>
        <p:nvSpPr>
          <p:cNvPr id="69" name="Text Box 17"/>
          <p:cNvSpPr txBox="1">
            <a:spLocks noChangeArrowheads="1"/>
          </p:cNvSpPr>
          <p:nvPr/>
        </p:nvSpPr>
        <p:spPr bwMode="auto">
          <a:xfrm>
            <a:off x="5776797" y="5306268"/>
            <a:ext cx="876073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defTabSz="762000" fontAlgn="auto">
              <a:spcAft>
                <a:spcPts val="0"/>
              </a:spcAft>
            </a:pPr>
            <a:r>
              <a:rPr kumimoji="1" lang="en-US" altLang="ko-KR" b="1" i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  <a:ea typeface="맑은 고딕" pitchFamily="50" charset="-127"/>
              </a:rPr>
              <a:t>Supporter</a:t>
            </a:r>
            <a:br>
              <a:rPr kumimoji="1" lang="en-US" altLang="ko-KR" b="1" i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  <a:ea typeface="맑은 고딕" pitchFamily="50" charset="-127"/>
              </a:rPr>
            </a:br>
            <a:r>
              <a:rPr kumimoji="1" lang="en-US" altLang="ko-KR" b="1" i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  <a:ea typeface="맑은 고딕" pitchFamily="50" charset="-127"/>
              </a:rPr>
              <a:t>(</a:t>
            </a:r>
            <a:r>
              <a:rPr kumimoji="1" lang="ko-KR" altLang="en-US" b="1" i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  <a:ea typeface="맑은 고딕" pitchFamily="50" charset="-127"/>
              </a:rPr>
              <a:t>내실화</a:t>
            </a:r>
            <a:r>
              <a:rPr kumimoji="1" lang="en-US" altLang="ko-KR" b="1" i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  <a:ea typeface="맑은 고딕" pitchFamily="50" charset="-127"/>
              </a:rPr>
              <a:t>)</a:t>
            </a:r>
          </a:p>
        </p:txBody>
      </p:sp>
      <p:grpSp>
        <p:nvGrpSpPr>
          <p:cNvPr id="74" name="Group 75"/>
          <p:cNvGrpSpPr>
            <a:grpSpLocks noChangeAspect="1"/>
          </p:cNvGrpSpPr>
          <p:nvPr/>
        </p:nvGrpSpPr>
        <p:grpSpPr bwMode="auto">
          <a:xfrm>
            <a:off x="8787572" y="5818216"/>
            <a:ext cx="266555" cy="276234"/>
            <a:chOff x="4088" y="533"/>
            <a:chExt cx="960" cy="961"/>
          </a:xfrm>
        </p:grpSpPr>
        <p:sp>
          <p:nvSpPr>
            <p:cNvPr id="75" name="Oval 76"/>
            <p:cNvSpPr>
              <a:spLocks noChangeAspect="1" noChangeArrowheads="1"/>
            </p:cNvSpPr>
            <p:nvPr/>
          </p:nvSpPr>
          <p:spPr bwMode="auto">
            <a:xfrm>
              <a:off x="4088" y="534"/>
              <a:ext cx="960" cy="960"/>
            </a:xfrm>
            <a:prstGeom prst="ellipse">
              <a:avLst/>
            </a:prstGeom>
            <a:solidFill>
              <a:srgbClr val="FFFFFF"/>
            </a:solidFill>
            <a:ln w="12700" algn="ctr">
              <a:solidFill>
                <a:srgbClr val="000000"/>
              </a:solidFill>
              <a:round/>
              <a:headEnd/>
              <a:tailEnd/>
            </a:ln>
          </p:spPr>
          <p:txBody>
            <a:bodyPr wrap="none" lIns="86400" tIns="43200" rIns="86400" bIns="44450" anchor="ctr">
              <a:spAutoFit/>
            </a:bodyPr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9pPr>
            </a:lstStyle>
            <a:p>
              <a:pPr>
                <a:lnSpc>
                  <a:spcPct val="110000"/>
                </a:lnSpc>
              </a:pPr>
              <a:endParaRPr lang="ko-KR" altLang="en-US" b="1">
                <a:solidFill>
                  <a:srgbClr val="000000"/>
                </a:solidFill>
                <a:ea typeface="돋움" pitchFamily="50" charset="-127"/>
              </a:endParaRPr>
            </a:p>
          </p:txBody>
        </p:sp>
        <p:sp>
          <p:nvSpPr>
            <p:cNvPr id="76" name="Freeform 77"/>
            <p:cNvSpPr>
              <a:spLocks noChangeAspect="1"/>
            </p:cNvSpPr>
            <p:nvPr/>
          </p:nvSpPr>
          <p:spPr bwMode="auto">
            <a:xfrm>
              <a:off x="4567" y="533"/>
              <a:ext cx="414" cy="480"/>
            </a:xfrm>
            <a:custGeom>
              <a:avLst/>
              <a:gdLst>
                <a:gd name="T0" fmla="*/ 917 w 187"/>
                <a:gd name="T1" fmla="*/ 529 h 217"/>
                <a:gd name="T2" fmla="*/ 0 w 187"/>
                <a:gd name="T3" fmla="*/ 4 h 217"/>
                <a:gd name="T4" fmla="*/ 0 w 187"/>
                <a:gd name="T5" fmla="*/ 4 h 217"/>
                <a:gd name="T6" fmla="*/ 0 w 187"/>
                <a:gd name="T7" fmla="*/ 1062 h 217"/>
                <a:gd name="T8" fmla="*/ 917 w 187"/>
                <a:gd name="T9" fmla="*/ 529 h 2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7"/>
                <a:gd name="T16" fmla="*/ 0 h 217"/>
                <a:gd name="T17" fmla="*/ 187 w 187"/>
                <a:gd name="T18" fmla="*/ 217 h 2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7" h="217">
                  <a:moveTo>
                    <a:pt x="187" y="108"/>
                  </a:moveTo>
                  <a:cubicBezTo>
                    <a:pt x="148" y="41"/>
                    <a:pt x="77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0" y="217"/>
                  </a:lnTo>
                  <a:lnTo>
                    <a:pt x="18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9pPr>
            </a:lstStyle>
            <a:p>
              <a:endParaRPr lang="ko-KR" altLang="en-US" b="1">
                <a:solidFill>
                  <a:srgbClr val="000000"/>
                </a:solidFill>
              </a:endParaRPr>
            </a:p>
          </p:txBody>
        </p:sp>
        <p:sp>
          <p:nvSpPr>
            <p:cNvPr id="84" name="Freeform 78"/>
            <p:cNvSpPr>
              <a:spLocks noChangeAspect="1"/>
            </p:cNvSpPr>
            <p:nvPr/>
          </p:nvSpPr>
          <p:spPr bwMode="auto">
            <a:xfrm>
              <a:off x="4567" y="772"/>
              <a:ext cx="480" cy="480"/>
            </a:xfrm>
            <a:custGeom>
              <a:avLst/>
              <a:gdLst>
                <a:gd name="T0" fmla="*/ 920 w 217"/>
                <a:gd name="T1" fmla="*/ 1062 h 217"/>
                <a:gd name="T2" fmla="*/ 1062 w 217"/>
                <a:gd name="T3" fmla="*/ 533 h 217"/>
                <a:gd name="T4" fmla="*/ 916 w 217"/>
                <a:gd name="T5" fmla="*/ 0 h 217"/>
                <a:gd name="T6" fmla="*/ 0 w 217"/>
                <a:gd name="T7" fmla="*/ 533 h 217"/>
                <a:gd name="T8" fmla="*/ 920 w 217"/>
                <a:gd name="T9" fmla="*/ 1062 h 2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7"/>
                <a:gd name="T16" fmla="*/ 0 h 217"/>
                <a:gd name="T17" fmla="*/ 217 w 217"/>
                <a:gd name="T18" fmla="*/ 217 h 2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7" h="217">
                  <a:moveTo>
                    <a:pt x="188" y="217"/>
                  </a:moveTo>
                  <a:cubicBezTo>
                    <a:pt x="207" y="184"/>
                    <a:pt x="217" y="147"/>
                    <a:pt x="217" y="109"/>
                  </a:cubicBezTo>
                  <a:cubicBezTo>
                    <a:pt x="217" y="71"/>
                    <a:pt x="206" y="33"/>
                    <a:pt x="187" y="0"/>
                  </a:cubicBezTo>
                  <a:lnTo>
                    <a:pt x="0" y="109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9pPr>
            </a:lstStyle>
            <a:p>
              <a:endParaRPr lang="ko-KR" altLang="en-US" b="1">
                <a:solidFill>
                  <a:srgbClr val="000000"/>
                </a:solidFill>
              </a:endParaRPr>
            </a:p>
          </p:txBody>
        </p:sp>
        <p:sp>
          <p:nvSpPr>
            <p:cNvPr id="85" name="Freeform 79"/>
            <p:cNvSpPr>
              <a:spLocks noChangeAspect="1"/>
            </p:cNvSpPr>
            <p:nvPr/>
          </p:nvSpPr>
          <p:spPr bwMode="auto">
            <a:xfrm>
              <a:off x="4565" y="1013"/>
              <a:ext cx="418" cy="478"/>
            </a:xfrm>
            <a:custGeom>
              <a:avLst/>
              <a:gdLst>
                <a:gd name="T0" fmla="*/ 0 w 189"/>
                <a:gd name="T1" fmla="*/ 1058 h 216"/>
                <a:gd name="T2" fmla="*/ 4 w 189"/>
                <a:gd name="T3" fmla="*/ 1058 h 216"/>
                <a:gd name="T4" fmla="*/ 924 w 189"/>
                <a:gd name="T5" fmla="*/ 529 h 216"/>
                <a:gd name="T6" fmla="*/ 4 w 189"/>
                <a:gd name="T7" fmla="*/ 0 h 216"/>
                <a:gd name="T8" fmla="*/ 0 w 189"/>
                <a:gd name="T9" fmla="*/ 1058 h 2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9"/>
                <a:gd name="T16" fmla="*/ 0 h 216"/>
                <a:gd name="T17" fmla="*/ 189 w 189"/>
                <a:gd name="T18" fmla="*/ 216 h 2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9" h="216">
                  <a:moveTo>
                    <a:pt x="0" y="216"/>
                  </a:moveTo>
                  <a:cubicBezTo>
                    <a:pt x="1" y="216"/>
                    <a:pt x="1" y="216"/>
                    <a:pt x="1" y="216"/>
                  </a:cubicBezTo>
                  <a:cubicBezTo>
                    <a:pt x="78" y="216"/>
                    <a:pt x="150" y="175"/>
                    <a:pt x="189" y="108"/>
                  </a:cubicBezTo>
                  <a:lnTo>
                    <a:pt x="1" y="0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9pPr>
            </a:lstStyle>
            <a:p>
              <a:endParaRPr lang="ko-KR" altLang="en-US" b="1">
                <a:solidFill>
                  <a:srgbClr val="000000"/>
                </a:solidFill>
              </a:endParaRPr>
            </a:p>
          </p:txBody>
        </p:sp>
        <p:sp>
          <p:nvSpPr>
            <p:cNvPr id="87" name="Freeform 80"/>
            <p:cNvSpPr>
              <a:spLocks noChangeAspect="1"/>
            </p:cNvSpPr>
            <p:nvPr/>
          </p:nvSpPr>
          <p:spPr bwMode="auto">
            <a:xfrm>
              <a:off x="4151" y="1013"/>
              <a:ext cx="416" cy="478"/>
            </a:xfrm>
            <a:custGeom>
              <a:avLst/>
              <a:gdLst>
                <a:gd name="T0" fmla="*/ 0 w 188"/>
                <a:gd name="T1" fmla="*/ 529 h 216"/>
                <a:gd name="T2" fmla="*/ 916 w 188"/>
                <a:gd name="T3" fmla="*/ 1058 h 216"/>
                <a:gd name="T4" fmla="*/ 921 w 188"/>
                <a:gd name="T5" fmla="*/ 0 h 216"/>
                <a:gd name="T6" fmla="*/ 0 w 188"/>
                <a:gd name="T7" fmla="*/ 529 h 2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8"/>
                <a:gd name="T13" fmla="*/ 0 h 216"/>
                <a:gd name="T14" fmla="*/ 188 w 188"/>
                <a:gd name="T15" fmla="*/ 216 h 2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8" h="216">
                  <a:moveTo>
                    <a:pt x="0" y="108"/>
                  </a:moveTo>
                  <a:cubicBezTo>
                    <a:pt x="39" y="175"/>
                    <a:pt x="110" y="216"/>
                    <a:pt x="187" y="216"/>
                  </a:cubicBezTo>
                  <a:lnTo>
                    <a:pt x="188" y="0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5pPr>
              <a:lvl6pPr marL="22860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6pPr>
              <a:lvl7pPr marL="27432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7pPr>
              <a:lvl8pPr marL="32004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8pPr>
              <a:lvl9pPr marL="3657600" algn="l" defTabSz="914400" rtl="0" eaLnBrk="1" latinLnBrk="1" hangingPunct="1">
                <a:defRPr kumimoji="1" sz="1200" kern="1200">
                  <a:solidFill>
                    <a:schemeClr val="tx1"/>
                  </a:solidFill>
                  <a:latin typeface="Arial" charset="0"/>
                  <a:ea typeface="굴림" charset="-127"/>
                  <a:cs typeface="+mn-cs"/>
                </a:defRPr>
              </a:lvl9pPr>
            </a:lstStyle>
            <a:p>
              <a:endParaRPr lang="ko-KR" altLang="en-US" b="1">
                <a:solidFill>
                  <a:srgbClr val="000000"/>
                </a:solidFill>
              </a:endParaRPr>
            </a:p>
          </p:txBody>
        </p:sp>
      </p:grpSp>
      <p:sp>
        <p:nvSpPr>
          <p:cNvPr id="88" name="Text Box 17"/>
          <p:cNvSpPr txBox="1">
            <a:spLocks noChangeArrowheads="1"/>
          </p:cNvSpPr>
          <p:nvPr/>
        </p:nvSpPr>
        <p:spPr bwMode="auto">
          <a:xfrm>
            <a:off x="4929006" y="1928390"/>
            <a:ext cx="470342" cy="46166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eaLnBrk="1" fontAlgn="auto" latinLnBrk="0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ko-KR" altLang="en-US" b="1" i="1" kern="0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가치</a:t>
            </a:r>
            <a:endParaRPr lang="en-US" altLang="ko-KR" b="1" i="1" kern="0" dirty="0" smtClean="0">
              <a:solidFill>
                <a:srgbClr val="C00000"/>
              </a:solidFill>
              <a:latin typeface="맑은 고딕" pitchFamily="50" charset="-127"/>
              <a:ea typeface="맑은 고딕" pitchFamily="50" charset="-127"/>
            </a:endParaRPr>
          </a:p>
          <a:p>
            <a:pPr eaLnBrk="1" fontAlgn="auto" latinLnBrk="0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ko-KR" altLang="en-US" b="1" i="1" kern="0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전달</a:t>
            </a:r>
            <a:endParaRPr lang="en-US" altLang="ko-KR" b="1" i="1" kern="0" dirty="0" smtClean="0">
              <a:solidFill>
                <a:srgbClr val="C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5486156" y="3250300"/>
            <a:ext cx="1128391" cy="313932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 marL="371475" indent="-188913" algn="ctr" latinLnBrk="0">
              <a:lnSpc>
                <a:spcPct val="120000"/>
              </a:lnSpc>
              <a:spcBef>
                <a:spcPct val="30000"/>
              </a:spcBef>
              <a:defRPr/>
            </a:pPr>
            <a:r>
              <a:rPr lang="ko-KR" altLang="en-US" sz="1200" b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  <a:t>기반 인프라</a:t>
            </a:r>
            <a:endParaRPr lang="en-US" altLang="ko-KR" sz="1200" b="1" kern="0" dirty="0" smtClean="0">
              <a:solidFill>
                <a:srgbClr val="000000">
                  <a:lumMod val="95000"/>
                  <a:lumOff val="5000"/>
                </a:srgbClr>
              </a:solidFill>
              <a:latin typeface="Arial" pitchFamily="34" charset="0"/>
            </a:endParaRPr>
          </a:p>
          <a:p>
            <a:pPr marL="371475" indent="-188913" algn="ctr" latinLnBrk="0">
              <a:lnSpc>
                <a:spcPct val="120000"/>
              </a:lnSpc>
              <a:spcBef>
                <a:spcPct val="30000"/>
              </a:spcBef>
              <a:defRPr/>
            </a:pPr>
            <a:r>
              <a:rPr lang="ko-KR" altLang="en-US" sz="1200" b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  <a:t>구축</a:t>
            </a:r>
            <a:endParaRPr lang="ko-KR" altLang="en-US" sz="1200" b="1" kern="0" dirty="0">
              <a:solidFill>
                <a:srgbClr val="000000">
                  <a:lumMod val="95000"/>
                  <a:lumOff val="5000"/>
                </a:srgbClr>
              </a:solidFill>
              <a:latin typeface="Arial" pitchFamily="34" charset="0"/>
            </a:endParaRPr>
          </a:p>
        </p:txBody>
      </p:sp>
      <p:sp>
        <p:nvSpPr>
          <p:cNvPr id="107" name="직사각형 106"/>
          <p:cNvSpPr/>
          <p:nvPr/>
        </p:nvSpPr>
        <p:spPr>
          <a:xfrm>
            <a:off x="8134845" y="4361270"/>
            <a:ext cx="1275373" cy="867930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 marL="371475" indent="-188913" algn="ctr" latinLnBrk="0">
              <a:lnSpc>
                <a:spcPct val="120000"/>
              </a:lnSpc>
              <a:spcBef>
                <a:spcPct val="30000"/>
              </a:spcBef>
              <a:defRPr/>
            </a:pPr>
            <a:r>
              <a:rPr lang="ko-KR" altLang="en-US" sz="1200" b="1" kern="0" dirty="0" smtClean="0">
                <a:solidFill>
                  <a:srgbClr val="C00000"/>
                </a:solidFill>
                <a:latin typeface="Arial" pitchFamily="34" charset="0"/>
              </a:rPr>
              <a:t>성장동력 발굴</a:t>
            </a:r>
            <a:endParaRPr lang="en-US" altLang="ko-KR" sz="1200" b="1" kern="0" dirty="0" smtClean="0">
              <a:solidFill>
                <a:srgbClr val="C00000"/>
              </a:solidFill>
              <a:latin typeface="Arial" pitchFamily="34" charset="0"/>
            </a:endParaRPr>
          </a:p>
          <a:p>
            <a:pPr marL="371475" indent="-188913" algn="ctr" latinLnBrk="0">
              <a:lnSpc>
                <a:spcPct val="120000"/>
              </a:lnSpc>
              <a:spcBef>
                <a:spcPct val="30000"/>
              </a:spcBef>
              <a:defRPr/>
            </a:pPr>
            <a:r>
              <a:rPr lang="ko-KR" altLang="en-US" sz="1200" b="1" kern="0" dirty="0" smtClean="0">
                <a:solidFill>
                  <a:srgbClr val="C00000"/>
                </a:solidFill>
                <a:latin typeface="Arial" pitchFamily="34" charset="0"/>
              </a:rPr>
              <a:t> 및 기획</a:t>
            </a:r>
            <a:endParaRPr lang="ko-KR" altLang="en-US" sz="1200" b="1" kern="0" dirty="0">
              <a:solidFill>
                <a:srgbClr val="C00000"/>
              </a:solidFill>
              <a:latin typeface="Arial" pitchFamily="34" charset="0"/>
            </a:endParaRPr>
          </a:p>
        </p:txBody>
      </p:sp>
      <p:sp>
        <p:nvSpPr>
          <p:cNvPr id="109" name="직사각형 108"/>
          <p:cNvSpPr/>
          <p:nvPr/>
        </p:nvSpPr>
        <p:spPr>
          <a:xfrm>
            <a:off x="5386473" y="4305942"/>
            <a:ext cx="1195102" cy="619302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 marL="371475" indent="-188913" algn="ctr" latinLnBrk="0">
              <a:lnSpc>
                <a:spcPct val="120000"/>
              </a:lnSpc>
              <a:spcBef>
                <a:spcPct val="30000"/>
              </a:spcBef>
              <a:defRPr/>
            </a:pPr>
            <a:r>
              <a:rPr lang="ko-KR" altLang="en-US" sz="1200" b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  <a:t>시민</a:t>
            </a:r>
            <a:r>
              <a:rPr lang="en-US" altLang="ko-KR" sz="1200" b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  <a:t>/</a:t>
            </a:r>
            <a:r>
              <a:rPr lang="ko-KR" altLang="en-US" sz="1200" b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  <a:t>기업별</a:t>
            </a:r>
            <a:r>
              <a:rPr lang="en-US" altLang="ko-KR" sz="1200" b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  <a:t/>
            </a:r>
            <a:br>
              <a:rPr lang="en-US" altLang="ko-KR" sz="1200" b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</a:br>
            <a:r>
              <a:rPr lang="ko-KR" altLang="en-US" sz="1200" b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  <a:t>필요 행정 서비스</a:t>
            </a:r>
            <a:r>
              <a:rPr lang="en-US" altLang="ko-KR" sz="1200" b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  <a:t/>
            </a:r>
            <a:br>
              <a:rPr lang="en-US" altLang="ko-KR" sz="1200" b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</a:br>
            <a:r>
              <a:rPr lang="ko-KR" altLang="en-US" sz="1200" b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  <a:t>설정</a:t>
            </a:r>
            <a:endParaRPr lang="en-US" altLang="ko-KR" sz="1200" b="1" kern="0" dirty="0" smtClean="0">
              <a:solidFill>
                <a:srgbClr val="000000">
                  <a:lumMod val="95000"/>
                  <a:lumOff val="5000"/>
                </a:srgbClr>
              </a:solidFill>
              <a:latin typeface="Arial" pitchFamily="34" charset="0"/>
            </a:endParaRPr>
          </a:p>
        </p:txBody>
      </p:sp>
      <p:sp>
        <p:nvSpPr>
          <p:cNvPr id="111" name="직사각형 110"/>
          <p:cNvSpPr/>
          <p:nvPr/>
        </p:nvSpPr>
        <p:spPr>
          <a:xfrm>
            <a:off x="6662519" y="3271432"/>
            <a:ext cx="1463693" cy="313932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 marL="371475" indent="-188913" algn="ctr" latinLnBrk="0">
              <a:lnSpc>
                <a:spcPct val="120000"/>
              </a:lnSpc>
              <a:spcBef>
                <a:spcPct val="30000"/>
              </a:spcBef>
              <a:defRPr/>
            </a:pPr>
            <a:r>
              <a:rPr lang="ko-KR" altLang="en-US" sz="1200" b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  <a:t>문화 </a:t>
            </a:r>
            <a:r>
              <a:rPr lang="ko-KR" altLang="en-US" sz="1200" b="1" kern="0" dirty="0" err="1" smtClean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  <a:t>컨텐츠</a:t>
            </a:r>
            <a:r>
              <a:rPr lang="ko-KR" altLang="en-US" sz="1200" b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  <a:t> 실행</a:t>
            </a:r>
            <a:endParaRPr lang="en-US" altLang="ko-KR" sz="1200" b="1" kern="0" dirty="0" smtClean="0">
              <a:solidFill>
                <a:srgbClr val="000000">
                  <a:lumMod val="95000"/>
                  <a:lumOff val="5000"/>
                </a:srgbClr>
              </a:solidFill>
              <a:latin typeface="Arial" pitchFamily="34" charset="0"/>
            </a:endParaRPr>
          </a:p>
          <a:p>
            <a:pPr marL="371475" indent="-188913" algn="ctr" latinLnBrk="0">
              <a:lnSpc>
                <a:spcPct val="120000"/>
              </a:lnSpc>
              <a:spcBef>
                <a:spcPct val="30000"/>
              </a:spcBef>
              <a:defRPr/>
            </a:pPr>
            <a:r>
              <a:rPr lang="en-US" altLang="ko-KR" sz="1200" b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  <a:t>(</a:t>
            </a:r>
            <a:r>
              <a:rPr lang="ko-KR" altLang="en-US" sz="1200" b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  <a:t>축제 등</a:t>
            </a:r>
            <a:r>
              <a:rPr lang="en-US" altLang="ko-KR" sz="1200" b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  <a:t>)</a:t>
            </a:r>
            <a:endParaRPr lang="ko-KR" altLang="en-US" sz="1200" b="1" kern="0" dirty="0">
              <a:solidFill>
                <a:srgbClr val="000000">
                  <a:lumMod val="95000"/>
                  <a:lumOff val="5000"/>
                </a:srgbClr>
              </a:solidFill>
              <a:latin typeface="Arial" pitchFamily="34" charset="0"/>
            </a:endParaRPr>
          </a:p>
        </p:txBody>
      </p:sp>
      <p:sp>
        <p:nvSpPr>
          <p:cNvPr id="112" name="직사각형 111"/>
          <p:cNvSpPr/>
          <p:nvPr/>
        </p:nvSpPr>
        <p:spPr>
          <a:xfrm>
            <a:off x="8132975" y="1993139"/>
            <a:ext cx="1275373" cy="5909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71475" indent="-188913" algn="ctr" latinLnBrk="0">
              <a:lnSpc>
                <a:spcPct val="120000"/>
              </a:lnSpc>
              <a:spcBef>
                <a:spcPct val="30000"/>
              </a:spcBef>
              <a:defRPr/>
            </a:pPr>
            <a:r>
              <a:rPr lang="ko-KR" altLang="en-US" sz="1200" b="1" kern="0" dirty="0" smtClean="0">
                <a:solidFill>
                  <a:srgbClr val="C00000"/>
                </a:solidFill>
                <a:latin typeface="Arial" pitchFamily="34" charset="0"/>
              </a:rPr>
              <a:t>홍보 및 </a:t>
            </a:r>
            <a:endParaRPr lang="en-US" altLang="ko-KR" sz="1200" b="1" kern="0" dirty="0" smtClean="0">
              <a:solidFill>
                <a:srgbClr val="C00000"/>
              </a:solidFill>
              <a:latin typeface="Arial" pitchFamily="34" charset="0"/>
            </a:endParaRPr>
          </a:p>
          <a:p>
            <a:pPr marL="371475" indent="-188913" algn="ctr" latinLnBrk="0">
              <a:lnSpc>
                <a:spcPct val="120000"/>
              </a:lnSpc>
              <a:spcBef>
                <a:spcPct val="30000"/>
              </a:spcBef>
              <a:defRPr/>
            </a:pPr>
            <a:r>
              <a:rPr lang="ko-KR" altLang="en-US" sz="1200" b="1" kern="0" dirty="0" err="1">
                <a:solidFill>
                  <a:srgbClr val="C00000"/>
                </a:solidFill>
                <a:latin typeface="Arial" pitchFamily="34" charset="0"/>
              </a:rPr>
              <a:t>컨텐츠</a:t>
            </a:r>
            <a:r>
              <a:rPr lang="ko-KR" altLang="en-US" sz="1200" b="1" kern="0" dirty="0">
                <a:solidFill>
                  <a:srgbClr val="C00000"/>
                </a:solidFill>
                <a:latin typeface="Arial" pitchFamily="34" charset="0"/>
              </a:rPr>
              <a:t> </a:t>
            </a:r>
            <a:r>
              <a:rPr lang="ko-KR" altLang="en-US" sz="1200" b="1" kern="0" dirty="0" smtClean="0">
                <a:solidFill>
                  <a:srgbClr val="C00000"/>
                </a:solidFill>
                <a:latin typeface="Arial" pitchFamily="34" charset="0"/>
              </a:rPr>
              <a:t>마케팅</a:t>
            </a:r>
            <a:endParaRPr lang="en-US" altLang="ko-KR" sz="1200" b="1" kern="0" dirty="0" smtClean="0">
              <a:solidFill>
                <a:srgbClr val="C00000"/>
              </a:solidFill>
              <a:latin typeface="Arial" pitchFamily="34" charset="0"/>
            </a:endParaRPr>
          </a:p>
        </p:txBody>
      </p:sp>
      <p:sp>
        <p:nvSpPr>
          <p:cNvPr id="113" name="직사각형 112"/>
          <p:cNvSpPr/>
          <p:nvPr/>
        </p:nvSpPr>
        <p:spPr>
          <a:xfrm>
            <a:off x="8043857" y="3271432"/>
            <a:ext cx="1463693" cy="313932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 marL="371475" indent="-188913" algn="ctr" latinLnBrk="0">
              <a:lnSpc>
                <a:spcPct val="120000"/>
              </a:lnSpc>
              <a:spcBef>
                <a:spcPct val="30000"/>
              </a:spcBef>
              <a:defRPr/>
            </a:pPr>
            <a:r>
              <a:rPr lang="ko-KR" altLang="en-US" sz="1200" b="1" kern="0" dirty="0" smtClean="0">
                <a:solidFill>
                  <a:srgbClr val="C00000"/>
                </a:solidFill>
                <a:latin typeface="Arial" pitchFamily="34" charset="0"/>
              </a:rPr>
              <a:t>차별화된 </a:t>
            </a:r>
            <a:r>
              <a:rPr lang="ko-KR" altLang="en-US" sz="1200" b="1" kern="0" dirty="0" err="1" smtClean="0">
                <a:solidFill>
                  <a:srgbClr val="C00000"/>
                </a:solidFill>
                <a:latin typeface="Arial" pitchFamily="34" charset="0"/>
              </a:rPr>
              <a:t>컨텐츠</a:t>
            </a:r>
            <a:endParaRPr lang="en-US" altLang="ko-KR" sz="1200" b="1" kern="0" dirty="0" smtClean="0">
              <a:solidFill>
                <a:srgbClr val="C00000"/>
              </a:solidFill>
              <a:latin typeface="Arial" pitchFamily="34" charset="0"/>
            </a:endParaRPr>
          </a:p>
          <a:p>
            <a:pPr marL="371475" indent="-188913" algn="ctr" latinLnBrk="0">
              <a:lnSpc>
                <a:spcPct val="120000"/>
              </a:lnSpc>
              <a:spcBef>
                <a:spcPct val="30000"/>
              </a:spcBef>
              <a:defRPr/>
            </a:pPr>
            <a:r>
              <a:rPr lang="ko-KR" altLang="en-US" sz="1200" b="1" kern="0" dirty="0" smtClean="0">
                <a:solidFill>
                  <a:srgbClr val="C00000"/>
                </a:solidFill>
                <a:latin typeface="Arial" pitchFamily="34" charset="0"/>
              </a:rPr>
              <a:t>구축</a:t>
            </a:r>
            <a:endParaRPr lang="en-US" altLang="ko-KR" sz="1200" b="1" kern="0" dirty="0" smtClean="0">
              <a:solidFill>
                <a:srgbClr val="C00000"/>
              </a:solidFill>
              <a:latin typeface="Arial" pitchFamily="34" charset="0"/>
            </a:endParaRPr>
          </a:p>
        </p:txBody>
      </p:sp>
      <p:sp>
        <p:nvSpPr>
          <p:cNvPr id="114" name="직사각형 113"/>
          <p:cNvSpPr/>
          <p:nvPr/>
        </p:nvSpPr>
        <p:spPr>
          <a:xfrm>
            <a:off x="5403247" y="2001009"/>
            <a:ext cx="1316711" cy="313932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 marL="371475" indent="-188913" latinLnBrk="0">
              <a:lnSpc>
                <a:spcPct val="120000"/>
              </a:lnSpc>
              <a:spcBef>
                <a:spcPct val="30000"/>
              </a:spcBef>
              <a:defRPr/>
            </a:pPr>
            <a:r>
              <a:rPr lang="ko-KR" altLang="en-US" sz="1200" b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  <a:t>기본 행정 관리</a:t>
            </a:r>
            <a:endParaRPr lang="en-US" altLang="ko-KR" sz="1200" b="1" kern="0" dirty="0" smtClean="0">
              <a:solidFill>
                <a:srgbClr val="000000">
                  <a:lumMod val="95000"/>
                  <a:lumOff val="5000"/>
                </a:srgbClr>
              </a:solidFill>
              <a:latin typeface="Arial" pitchFamily="34" charset="0"/>
            </a:endParaRPr>
          </a:p>
          <a:p>
            <a:pPr marL="371475" indent="-188913" latinLnBrk="0">
              <a:lnSpc>
                <a:spcPct val="120000"/>
              </a:lnSpc>
              <a:spcBef>
                <a:spcPct val="30000"/>
              </a:spcBef>
              <a:defRPr/>
            </a:pPr>
            <a:r>
              <a:rPr lang="ko-KR" altLang="en-US" sz="1200" b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  <a:t>및 복지 전달</a:t>
            </a:r>
            <a:endParaRPr lang="ko-KR" altLang="en-US" sz="1200" b="1" kern="0" dirty="0">
              <a:solidFill>
                <a:srgbClr val="000000">
                  <a:lumMod val="95000"/>
                  <a:lumOff val="5000"/>
                </a:srgbClr>
              </a:solidFill>
              <a:latin typeface="Arial" pitchFamily="34" charset="0"/>
            </a:endParaRPr>
          </a:p>
        </p:txBody>
      </p:sp>
      <p:sp>
        <p:nvSpPr>
          <p:cNvPr id="154" name="직사각형 153"/>
          <p:cNvSpPr/>
          <p:nvPr/>
        </p:nvSpPr>
        <p:spPr>
          <a:xfrm>
            <a:off x="6681788" y="2001009"/>
            <a:ext cx="1316711" cy="313932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 marL="371475" indent="-188913" latinLnBrk="0">
              <a:lnSpc>
                <a:spcPct val="120000"/>
              </a:lnSpc>
              <a:spcBef>
                <a:spcPct val="30000"/>
              </a:spcBef>
              <a:defRPr/>
            </a:pPr>
            <a:r>
              <a:rPr lang="ko-KR" altLang="en-US" sz="1200" b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  <a:t>시민</a:t>
            </a:r>
            <a:r>
              <a:rPr lang="en-US" altLang="ko-KR" sz="1200" b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  <a:t>/</a:t>
            </a:r>
            <a:r>
              <a:rPr lang="ko-KR" altLang="en-US" sz="1200" b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  <a:t>구성원소통</a:t>
            </a:r>
            <a:endParaRPr lang="en-US" altLang="ko-KR" sz="1200" b="1" kern="0" dirty="0" smtClean="0">
              <a:solidFill>
                <a:srgbClr val="000000">
                  <a:lumMod val="95000"/>
                  <a:lumOff val="5000"/>
                </a:srgbClr>
              </a:solidFill>
              <a:latin typeface="Arial" pitchFamily="34" charset="0"/>
            </a:endParaRPr>
          </a:p>
          <a:p>
            <a:pPr marL="371475" indent="-188913" latinLnBrk="0">
              <a:lnSpc>
                <a:spcPct val="120000"/>
              </a:lnSpc>
              <a:spcBef>
                <a:spcPct val="30000"/>
              </a:spcBef>
              <a:defRPr/>
            </a:pPr>
            <a:r>
              <a:rPr lang="ko-KR" altLang="en-US" sz="1200" b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  <a:t>및 맞춤형 복지</a:t>
            </a:r>
            <a:endParaRPr lang="en-US" altLang="ko-KR" sz="1200" b="1" kern="0" dirty="0" smtClean="0">
              <a:solidFill>
                <a:srgbClr val="000000">
                  <a:lumMod val="95000"/>
                  <a:lumOff val="5000"/>
                </a:srgbClr>
              </a:solidFill>
              <a:latin typeface="Arial" pitchFamily="34" charset="0"/>
            </a:endParaRPr>
          </a:p>
        </p:txBody>
      </p:sp>
      <p:sp>
        <p:nvSpPr>
          <p:cNvPr id="155" name="직사각형 154"/>
          <p:cNvSpPr/>
          <p:nvPr/>
        </p:nvSpPr>
        <p:spPr>
          <a:xfrm>
            <a:off x="6749986" y="4305942"/>
            <a:ext cx="1195102" cy="619302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 marL="371475" indent="-188913" algn="ctr" latinLnBrk="0">
              <a:lnSpc>
                <a:spcPct val="120000"/>
              </a:lnSpc>
              <a:spcBef>
                <a:spcPct val="30000"/>
              </a:spcBef>
              <a:defRPr/>
            </a:pPr>
            <a:r>
              <a:rPr lang="ko-KR" altLang="en-US" sz="1200" b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  <a:t>선제적</a:t>
            </a:r>
            <a:endParaRPr lang="en-US" altLang="ko-KR" sz="1200" b="1" kern="0" dirty="0" smtClean="0">
              <a:solidFill>
                <a:srgbClr val="000000">
                  <a:lumMod val="95000"/>
                  <a:lumOff val="5000"/>
                </a:srgbClr>
              </a:solidFill>
              <a:latin typeface="Arial" pitchFamily="34" charset="0"/>
            </a:endParaRPr>
          </a:p>
          <a:p>
            <a:pPr marL="371475" indent="-188913" algn="ctr" latinLnBrk="0">
              <a:lnSpc>
                <a:spcPct val="120000"/>
              </a:lnSpc>
              <a:spcBef>
                <a:spcPct val="30000"/>
              </a:spcBef>
              <a:defRPr/>
            </a:pPr>
            <a:r>
              <a:rPr lang="ko-KR" altLang="en-US" sz="1200" b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  <a:t>서비스 제공</a:t>
            </a:r>
            <a:r>
              <a:rPr lang="en-US" altLang="ko-KR" sz="1200" b="1" kern="0" dirty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  <a:t> </a:t>
            </a:r>
            <a:r>
              <a:rPr lang="ko-KR" altLang="en-US" sz="1200" b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  <a:t>체계</a:t>
            </a:r>
            <a:endParaRPr lang="en-US" altLang="ko-KR" sz="1200" b="1" kern="0" dirty="0" smtClean="0">
              <a:solidFill>
                <a:srgbClr val="000000">
                  <a:lumMod val="95000"/>
                  <a:lumOff val="5000"/>
                </a:srgbClr>
              </a:solidFill>
              <a:latin typeface="Arial" pitchFamily="34" charset="0"/>
            </a:endParaRPr>
          </a:p>
          <a:p>
            <a:pPr marL="371475" indent="-188913" algn="ctr" latinLnBrk="0">
              <a:lnSpc>
                <a:spcPct val="120000"/>
              </a:lnSpc>
              <a:spcBef>
                <a:spcPct val="30000"/>
              </a:spcBef>
              <a:defRPr/>
            </a:pPr>
            <a:r>
              <a:rPr lang="ko-KR" altLang="en-US" sz="1200" b="1" kern="0" dirty="0" smtClean="0">
                <a:solidFill>
                  <a:srgbClr val="000000">
                    <a:lumMod val="95000"/>
                    <a:lumOff val="5000"/>
                  </a:srgbClr>
                </a:solidFill>
                <a:latin typeface="Arial" pitchFamily="34" charset="0"/>
              </a:rPr>
              <a:t>구축</a:t>
            </a:r>
            <a:endParaRPr lang="en-US" altLang="ko-KR" sz="1200" b="1" kern="0" dirty="0" smtClean="0">
              <a:solidFill>
                <a:srgbClr val="000000">
                  <a:lumMod val="95000"/>
                  <a:lumOff val="5000"/>
                </a:srgbClr>
              </a:solidFill>
              <a:latin typeface="Arial" pitchFamily="34" charset="0"/>
            </a:endParaRPr>
          </a:p>
        </p:txBody>
      </p:sp>
      <p:sp>
        <p:nvSpPr>
          <p:cNvPr id="102" name="내용 개체 틀 2"/>
          <p:cNvSpPr txBox="1">
            <a:spLocks/>
          </p:cNvSpPr>
          <p:nvPr/>
        </p:nvSpPr>
        <p:spPr>
          <a:xfrm>
            <a:off x="273000" y="688956"/>
            <a:ext cx="9360000" cy="65409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/>
              <a:t>공주시의 주요 기능은 기본 행정 운영 및 서비스 제공</a:t>
            </a:r>
            <a:r>
              <a:rPr kumimoji="1" lang="en-US" altLang="ko-KR" dirty="0"/>
              <a:t>, </a:t>
            </a:r>
            <a:r>
              <a:rPr kumimoji="1" lang="ko-KR" altLang="en-US" dirty="0"/>
              <a:t>복지 전달</a:t>
            </a:r>
            <a:r>
              <a:rPr kumimoji="1" lang="en-US" altLang="ko-KR" dirty="0"/>
              <a:t>, </a:t>
            </a:r>
            <a:r>
              <a:rPr kumimoji="1" lang="ko-KR" altLang="en-US" dirty="0"/>
              <a:t>성장동력 발굴 및 시 인프라 고도화</a:t>
            </a:r>
          </a:p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err="1"/>
              <a:t>로</a:t>
            </a:r>
            <a:r>
              <a:rPr kumimoji="1" lang="ko-KR" altLang="en-US" dirty="0"/>
              <a:t>  </a:t>
            </a:r>
            <a:r>
              <a:rPr kumimoji="1" lang="ko-KR" altLang="en-US" dirty="0" smtClean="0"/>
              <a:t>설정</a:t>
            </a:r>
            <a:endParaRPr kumimoji="1" lang="ko-KR" altLang="en-US" dirty="0"/>
          </a:p>
        </p:txBody>
      </p:sp>
      <p:sp>
        <p:nvSpPr>
          <p:cNvPr id="104" name="제목 3"/>
          <p:cNvSpPr txBox="1">
            <a:spLocks/>
          </p:cNvSpPr>
          <p:nvPr/>
        </p:nvSpPr>
        <p:spPr>
          <a:xfrm>
            <a:off x="57116" y="143344"/>
            <a:ext cx="2702984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2. </a:t>
            </a:r>
            <a:r>
              <a:rPr lang="ko-KR" altLang="en-US" dirty="0">
                <a:latin typeface="맑은 고딕" panose="020B0503020000020004" pitchFamily="50" charset="-127"/>
              </a:rPr>
              <a:t>조직설계 기반분석</a:t>
            </a:r>
          </a:p>
        </p:txBody>
      </p:sp>
      <p:sp>
        <p:nvSpPr>
          <p:cNvPr id="105" name="TextBox 104"/>
          <p:cNvSpPr txBox="1"/>
          <p:nvPr/>
        </p:nvSpPr>
        <p:spPr>
          <a:xfrm>
            <a:off x="7835157" y="187786"/>
            <a:ext cx="17508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smtClean="0">
                <a:solidFill>
                  <a:srgbClr val="000000"/>
                </a:solidFill>
                <a:latin typeface="+mn-ea"/>
              </a:rPr>
              <a:t>III.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조직진단 방향성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1773893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ectangle 13"/>
          <p:cNvSpPr>
            <a:spLocks noChangeArrowheads="1"/>
          </p:cNvSpPr>
          <p:nvPr/>
        </p:nvSpPr>
        <p:spPr bwMode="auto">
          <a:xfrm>
            <a:off x="73026" y="1642678"/>
            <a:ext cx="5719773" cy="4922864"/>
          </a:xfrm>
          <a:prstGeom prst="rect">
            <a:avLst/>
          </a:prstGeom>
          <a:solidFill>
            <a:schemeClr val="bg1"/>
          </a:solidFill>
          <a:ln w="9525">
            <a:solidFill>
              <a:srgbClr val="B2B2B2"/>
            </a:solidFill>
            <a:miter lim="800000"/>
            <a:headEnd/>
            <a:tailEnd/>
          </a:ln>
          <a:effectLst/>
        </p:spPr>
        <p:txBody>
          <a:bodyPr wrap="square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marL="88900" indent="-88900" eaLnBrk="0" latinLnBrk="0" hangingPunct="0">
              <a:spcBef>
                <a:spcPts val="500"/>
              </a:spcBef>
              <a:buFont typeface="Wingdings" pitchFamily="2" charset="2"/>
              <a:buChar char="§"/>
            </a:pPr>
            <a:endParaRPr kumimoji="0" lang="ko-KR" altLang="en-US" sz="1200" b="0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75" name="그룹 60"/>
          <p:cNvGrpSpPr/>
          <p:nvPr/>
        </p:nvGrpSpPr>
        <p:grpSpPr>
          <a:xfrm>
            <a:off x="165101" y="1756963"/>
            <a:ext cx="5518159" cy="4765675"/>
            <a:chOff x="4545095" y="1693904"/>
            <a:chExt cx="6432550" cy="4765675"/>
          </a:xfrm>
        </p:grpSpPr>
        <p:sp>
          <p:nvSpPr>
            <p:cNvPr id="76" name="Rectangle 12"/>
            <p:cNvSpPr>
              <a:spLocks noChangeArrowheads="1"/>
            </p:cNvSpPr>
            <p:nvPr/>
          </p:nvSpPr>
          <p:spPr bwMode="auto">
            <a:xfrm>
              <a:off x="4603832" y="1693904"/>
              <a:ext cx="2271713" cy="34448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defRPr/>
              </a:pPr>
              <a:r>
                <a:rPr lang="ko-KR" altLang="en-US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대상 기능의 파악</a:t>
              </a:r>
            </a:p>
          </p:txBody>
        </p:sp>
        <p:sp>
          <p:nvSpPr>
            <p:cNvPr id="77" name="AutoShape 13"/>
            <p:cNvSpPr>
              <a:spLocks noChangeArrowheads="1"/>
            </p:cNvSpPr>
            <p:nvPr/>
          </p:nvSpPr>
          <p:spPr bwMode="auto">
            <a:xfrm>
              <a:off x="4545095" y="2178092"/>
              <a:ext cx="2400300" cy="552450"/>
            </a:xfrm>
            <a:prstGeom prst="diamond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lnSpc>
                  <a:spcPct val="80000"/>
                </a:lnSpc>
                <a:defRPr/>
              </a:pPr>
              <a:r>
                <a:rPr lang="ko-KR" altLang="en-US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새로운 비전</a:t>
              </a:r>
              <a:r>
                <a:rPr lang="en-US" altLang="ko-KR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,</a:t>
              </a:r>
            </a:p>
            <a:p>
              <a:pPr algn="ctr">
                <a:lnSpc>
                  <a:spcPct val="80000"/>
                </a:lnSpc>
                <a:defRPr/>
              </a:pPr>
              <a:r>
                <a:rPr lang="ko-KR" altLang="en-US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미션은 부합</a:t>
              </a:r>
            </a:p>
            <a:p>
              <a:pPr algn="ctr">
                <a:lnSpc>
                  <a:spcPct val="80000"/>
                </a:lnSpc>
                <a:defRPr/>
              </a:pPr>
              <a:r>
                <a:rPr lang="ko-KR" altLang="en-US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하는가</a:t>
              </a:r>
              <a:r>
                <a:rPr lang="en-US" altLang="ko-KR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?</a:t>
              </a:r>
            </a:p>
          </p:txBody>
        </p:sp>
        <p:cxnSp>
          <p:nvCxnSpPr>
            <p:cNvPr id="78" name="AutoShape 14"/>
            <p:cNvCxnSpPr>
              <a:cxnSpLocks noChangeShapeType="1"/>
              <a:stCxn id="76" idx="2"/>
              <a:endCxn id="77" idx="0"/>
            </p:cNvCxnSpPr>
            <p:nvPr/>
          </p:nvCxnSpPr>
          <p:spPr bwMode="auto">
            <a:xfrm rot="16200000" flipH="1">
              <a:off x="5672220" y="2105067"/>
              <a:ext cx="139700" cy="6350"/>
            </a:xfrm>
            <a:prstGeom prst="curvedConnector3">
              <a:avLst>
                <a:gd name="adj1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</p:cxnSp>
        <p:sp>
          <p:nvSpPr>
            <p:cNvPr id="79" name="AutoShape 15"/>
            <p:cNvSpPr>
              <a:spLocks noChangeArrowheads="1"/>
            </p:cNvSpPr>
            <p:nvPr/>
          </p:nvSpPr>
          <p:spPr bwMode="auto">
            <a:xfrm>
              <a:off x="4640345" y="2936917"/>
              <a:ext cx="2190750" cy="414337"/>
            </a:xfrm>
            <a:prstGeom prst="diamond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lnSpc>
                  <a:spcPct val="80000"/>
                </a:lnSpc>
                <a:defRPr/>
              </a:pPr>
              <a:r>
                <a:rPr lang="ko-KR" altLang="en-US" smtClean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공주시가 </a:t>
              </a:r>
              <a:r>
                <a:rPr lang="ko-KR" altLang="en-US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할 일</a:t>
              </a:r>
            </a:p>
            <a:p>
              <a:pPr algn="ctr">
                <a:lnSpc>
                  <a:spcPct val="80000"/>
                </a:lnSpc>
                <a:defRPr/>
              </a:pPr>
              <a:r>
                <a:rPr lang="ko-KR" altLang="en-US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인가</a:t>
              </a:r>
              <a:r>
                <a:rPr lang="en-US" altLang="ko-KR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?</a:t>
              </a:r>
            </a:p>
          </p:txBody>
        </p:sp>
        <p:sp>
          <p:nvSpPr>
            <p:cNvPr id="80" name="AutoShape 16"/>
            <p:cNvSpPr>
              <a:spLocks noChangeArrowheads="1"/>
            </p:cNvSpPr>
            <p:nvPr/>
          </p:nvSpPr>
          <p:spPr bwMode="auto">
            <a:xfrm>
              <a:off x="4545095" y="3508417"/>
              <a:ext cx="2400300" cy="652462"/>
            </a:xfrm>
            <a:prstGeom prst="diamond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lnSpc>
                  <a:spcPct val="80000"/>
                </a:lnSpc>
                <a:defRPr/>
              </a:pPr>
              <a:r>
                <a:rPr lang="ko-KR" altLang="en-US" dirty="0" smtClean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공주시에서 </a:t>
              </a:r>
              <a:endParaRPr lang="ko-KR" altLang="en-US" dirty="0">
                <a:solidFill>
                  <a:srgbClr val="000000"/>
                </a:solidFill>
                <a:latin typeface="Lucida Sans"/>
                <a:ea typeface="맑은 고딕" panose="020B0503020000020004" pitchFamily="50" charset="-127"/>
                <a:cs typeface="+mn-cs"/>
              </a:endParaRPr>
            </a:p>
            <a:p>
              <a:pPr algn="ctr">
                <a:lnSpc>
                  <a:spcPct val="80000"/>
                </a:lnSpc>
                <a:defRPr/>
              </a:pPr>
              <a:r>
                <a:rPr lang="ko-KR" altLang="en-US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반드시 수행해야 </a:t>
              </a:r>
            </a:p>
            <a:p>
              <a:pPr algn="ctr">
                <a:lnSpc>
                  <a:spcPct val="80000"/>
                </a:lnSpc>
                <a:defRPr/>
              </a:pPr>
              <a:r>
                <a:rPr lang="ko-KR" altLang="en-US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할 역할인가</a:t>
              </a:r>
              <a:r>
                <a:rPr lang="en-US" altLang="ko-KR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?</a:t>
              </a:r>
            </a:p>
          </p:txBody>
        </p:sp>
        <p:sp>
          <p:nvSpPr>
            <p:cNvPr id="81" name="AutoShape 17"/>
            <p:cNvSpPr>
              <a:spLocks noChangeArrowheads="1"/>
            </p:cNvSpPr>
            <p:nvPr/>
          </p:nvSpPr>
          <p:spPr bwMode="auto">
            <a:xfrm>
              <a:off x="4545095" y="4300579"/>
              <a:ext cx="2400300" cy="449263"/>
            </a:xfrm>
            <a:prstGeom prst="diamond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lnSpc>
                  <a:spcPct val="80000"/>
                </a:lnSpc>
                <a:defRPr/>
              </a:pPr>
              <a:r>
                <a:rPr lang="ko-KR" altLang="en-US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독립적 집행기능</a:t>
              </a:r>
            </a:p>
            <a:p>
              <a:pPr algn="ctr">
                <a:lnSpc>
                  <a:spcPct val="80000"/>
                </a:lnSpc>
                <a:defRPr/>
              </a:pPr>
              <a:r>
                <a:rPr lang="ko-KR" altLang="en-US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성격이 강한가</a:t>
              </a:r>
              <a:r>
                <a:rPr lang="en-US" altLang="ko-KR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?</a:t>
              </a:r>
            </a:p>
          </p:txBody>
        </p:sp>
        <p:sp>
          <p:nvSpPr>
            <p:cNvPr id="82" name="AutoShape 18"/>
            <p:cNvSpPr>
              <a:spLocks noChangeArrowheads="1"/>
            </p:cNvSpPr>
            <p:nvPr/>
          </p:nvSpPr>
          <p:spPr bwMode="auto">
            <a:xfrm>
              <a:off x="4545095" y="4876842"/>
              <a:ext cx="2400300" cy="538162"/>
            </a:xfrm>
            <a:prstGeom prst="diamond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lnSpc>
                  <a:spcPct val="80000"/>
                </a:lnSpc>
                <a:defRPr/>
              </a:pPr>
              <a:r>
                <a:rPr lang="ko-KR" altLang="en-US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행정수요</a:t>
              </a:r>
            </a:p>
            <a:p>
              <a:pPr algn="ctr">
                <a:lnSpc>
                  <a:spcPct val="80000"/>
                </a:lnSpc>
                <a:defRPr/>
              </a:pPr>
              <a:r>
                <a:rPr lang="ko-KR" altLang="en-US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변화에 적합한 핵심</a:t>
              </a:r>
            </a:p>
            <a:p>
              <a:pPr algn="ctr">
                <a:lnSpc>
                  <a:spcPct val="80000"/>
                </a:lnSpc>
                <a:defRPr/>
              </a:pPr>
              <a:r>
                <a:rPr lang="ko-KR" altLang="en-US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기능인가</a:t>
              </a:r>
              <a:r>
                <a:rPr lang="en-US" altLang="ko-KR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?</a:t>
              </a:r>
            </a:p>
          </p:txBody>
        </p:sp>
        <p:sp>
          <p:nvSpPr>
            <p:cNvPr id="83" name="AutoShape 19"/>
            <p:cNvSpPr>
              <a:spLocks noChangeArrowheads="1"/>
            </p:cNvSpPr>
            <p:nvPr/>
          </p:nvSpPr>
          <p:spPr bwMode="auto">
            <a:xfrm>
              <a:off x="4545095" y="5561054"/>
              <a:ext cx="2400300" cy="690563"/>
            </a:xfrm>
            <a:prstGeom prst="diamond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lnSpc>
                  <a:spcPct val="80000"/>
                </a:lnSpc>
                <a:defRPr/>
              </a:pPr>
              <a:r>
                <a:rPr lang="ko-KR" altLang="en-US" dirty="0" smtClean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타 조직 </a:t>
              </a:r>
              <a:r>
                <a:rPr lang="ko-KR" altLang="en-US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혹은 </a:t>
              </a:r>
            </a:p>
            <a:p>
              <a:pPr algn="ctr">
                <a:lnSpc>
                  <a:spcPct val="80000"/>
                </a:lnSpc>
                <a:defRPr/>
              </a:pPr>
              <a:r>
                <a:rPr lang="ko-KR" altLang="en-US" dirty="0" smtClean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조직 내 </a:t>
              </a:r>
              <a:r>
                <a:rPr lang="ko-KR" altLang="en-US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기능의 중복</a:t>
              </a:r>
            </a:p>
            <a:p>
              <a:pPr algn="ctr">
                <a:lnSpc>
                  <a:spcPct val="80000"/>
                </a:lnSpc>
                <a:defRPr/>
              </a:pPr>
              <a:r>
                <a:rPr lang="ko-KR" altLang="en-US" dirty="0" err="1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으로</a:t>
              </a:r>
              <a:r>
                <a:rPr lang="ko-KR" altLang="en-US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 통합 혹은 조정이</a:t>
              </a:r>
            </a:p>
            <a:p>
              <a:pPr algn="ctr">
                <a:lnSpc>
                  <a:spcPct val="80000"/>
                </a:lnSpc>
                <a:defRPr/>
              </a:pPr>
              <a:r>
                <a:rPr lang="ko-KR" altLang="en-US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필요한가</a:t>
              </a:r>
              <a:r>
                <a:rPr lang="en-US" altLang="ko-KR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?</a:t>
              </a:r>
            </a:p>
          </p:txBody>
        </p:sp>
        <p:sp>
          <p:nvSpPr>
            <p:cNvPr id="84" name="AutoShape 20"/>
            <p:cNvSpPr>
              <a:spLocks noChangeArrowheads="1"/>
            </p:cNvSpPr>
            <p:nvPr/>
          </p:nvSpPr>
          <p:spPr bwMode="auto">
            <a:xfrm>
              <a:off x="7161295" y="2787692"/>
              <a:ext cx="2016125" cy="563562"/>
            </a:xfrm>
            <a:prstGeom prst="diamond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lnSpc>
                  <a:spcPct val="80000"/>
                </a:lnSpc>
                <a:defRPr/>
              </a:pPr>
              <a:r>
                <a:rPr lang="ko-KR" altLang="en-US" dirty="0" smtClean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공주시의</a:t>
              </a:r>
              <a:endParaRPr lang="ko-KR" altLang="en-US" dirty="0">
                <a:solidFill>
                  <a:srgbClr val="000000"/>
                </a:solidFill>
                <a:latin typeface="Lucida Sans"/>
                <a:ea typeface="맑은 고딕" panose="020B0503020000020004" pitchFamily="50" charset="-127"/>
                <a:cs typeface="+mn-cs"/>
              </a:endParaRPr>
            </a:p>
            <a:p>
              <a:pPr algn="ctr">
                <a:lnSpc>
                  <a:spcPct val="80000"/>
                </a:lnSpc>
                <a:defRPr/>
              </a:pPr>
              <a:r>
                <a:rPr lang="ko-KR" altLang="en-US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사후관리가</a:t>
              </a:r>
            </a:p>
            <a:p>
              <a:pPr algn="ctr">
                <a:lnSpc>
                  <a:spcPct val="80000"/>
                </a:lnSpc>
                <a:defRPr/>
              </a:pPr>
              <a:r>
                <a:rPr lang="ko-KR" altLang="en-US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필요한가</a:t>
              </a:r>
              <a:r>
                <a:rPr lang="en-US" altLang="ko-KR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?</a:t>
              </a:r>
            </a:p>
          </p:txBody>
        </p:sp>
        <p:sp>
          <p:nvSpPr>
            <p:cNvPr id="85" name="Rectangle 21"/>
            <p:cNvSpPr>
              <a:spLocks noChangeArrowheads="1"/>
            </p:cNvSpPr>
            <p:nvPr/>
          </p:nvSpPr>
          <p:spPr bwMode="auto">
            <a:xfrm>
              <a:off x="9690182" y="2349542"/>
              <a:ext cx="1287463" cy="2079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defRPr/>
              </a:pPr>
              <a:r>
                <a:rPr lang="ko-KR" altLang="en-US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폐지</a:t>
              </a:r>
            </a:p>
          </p:txBody>
        </p:sp>
        <p:sp>
          <p:nvSpPr>
            <p:cNvPr id="86" name="AutoShape 22"/>
            <p:cNvSpPr>
              <a:spLocks noChangeArrowheads="1"/>
            </p:cNvSpPr>
            <p:nvPr/>
          </p:nvSpPr>
          <p:spPr bwMode="auto">
            <a:xfrm>
              <a:off x="7232732" y="4443454"/>
              <a:ext cx="1873250" cy="720725"/>
            </a:xfrm>
            <a:prstGeom prst="diamond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lnSpc>
                  <a:spcPct val="80000"/>
                </a:lnSpc>
                <a:defRPr/>
              </a:pPr>
              <a:r>
                <a:rPr lang="ko-KR" altLang="en-US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상업화가 </a:t>
              </a:r>
            </a:p>
            <a:p>
              <a:pPr algn="ctr">
                <a:lnSpc>
                  <a:spcPct val="80000"/>
                </a:lnSpc>
                <a:defRPr/>
              </a:pPr>
              <a:r>
                <a:rPr lang="ko-KR" altLang="en-US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가능한가</a:t>
              </a:r>
              <a:r>
                <a:rPr lang="en-US" altLang="ko-KR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?</a:t>
              </a:r>
            </a:p>
          </p:txBody>
        </p:sp>
        <p:sp>
          <p:nvSpPr>
            <p:cNvPr id="87" name="Rectangle 23"/>
            <p:cNvSpPr>
              <a:spLocks noChangeArrowheads="1"/>
            </p:cNvSpPr>
            <p:nvPr/>
          </p:nvSpPr>
          <p:spPr bwMode="auto">
            <a:xfrm>
              <a:off x="9690182" y="2936917"/>
              <a:ext cx="1287463" cy="20637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defRPr/>
              </a:pPr>
              <a:r>
                <a:rPr lang="ko-KR" altLang="en-US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민영화</a:t>
              </a:r>
            </a:p>
          </p:txBody>
        </p:sp>
        <p:sp>
          <p:nvSpPr>
            <p:cNvPr id="88" name="Rectangle 24"/>
            <p:cNvSpPr>
              <a:spLocks noChangeArrowheads="1"/>
            </p:cNvSpPr>
            <p:nvPr/>
          </p:nvSpPr>
          <p:spPr bwMode="auto">
            <a:xfrm>
              <a:off x="9690182" y="3351254"/>
              <a:ext cx="1287463" cy="20637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defRPr/>
              </a:pPr>
              <a:r>
                <a:rPr lang="ko-KR" altLang="en-US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민간위탁</a:t>
              </a:r>
            </a:p>
          </p:txBody>
        </p:sp>
        <p:sp>
          <p:nvSpPr>
            <p:cNvPr id="89" name="Rectangle 25"/>
            <p:cNvSpPr>
              <a:spLocks noChangeArrowheads="1"/>
            </p:cNvSpPr>
            <p:nvPr/>
          </p:nvSpPr>
          <p:spPr bwMode="auto">
            <a:xfrm>
              <a:off x="9690182" y="3730667"/>
              <a:ext cx="1287463" cy="2079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defRPr/>
              </a:pPr>
              <a:r>
                <a:rPr lang="ko-KR" altLang="en-US" dirty="0" smtClean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타 기관 이양</a:t>
              </a:r>
              <a:endParaRPr lang="ko-KR" altLang="en-US" dirty="0">
                <a:solidFill>
                  <a:srgbClr val="000000"/>
                </a:solidFill>
                <a:latin typeface="Lucida Sans"/>
                <a:ea typeface="맑은 고딕" panose="020B0503020000020004" pitchFamily="50" charset="-127"/>
                <a:cs typeface="+mn-cs"/>
              </a:endParaRPr>
            </a:p>
          </p:txBody>
        </p:sp>
        <p:sp>
          <p:nvSpPr>
            <p:cNvPr id="90" name="Rectangle 26"/>
            <p:cNvSpPr>
              <a:spLocks noChangeArrowheads="1"/>
            </p:cNvSpPr>
            <p:nvPr/>
          </p:nvSpPr>
          <p:spPr bwMode="auto">
            <a:xfrm>
              <a:off x="9690182" y="4456154"/>
              <a:ext cx="1287463" cy="20637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defRPr/>
              </a:pPr>
              <a:r>
                <a:rPr lang="ko-KR" altLang="en-US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공기업화</a:t>
              </a:r>
            </a:p>
          </p:txBody>
        </p:sp>
        <p:sp>
          <p:nvSpPr>
            <p:cNvPr id="91" name="Rectangle 27"/>
            <p:cNvSpPr>
              <a:spLocks noChangeArrowheads="1"/>
            </p:cNvSpPr>
            <p:nvPr/>
          </p:nvSpPr>
          <p:spPr bwMode="auto">
            <a:xfrm>
              <a:off x="9690182" y="4870492"/>
              <a:ext cx="1287463" cy="27463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lnSpc>
                  <a:spcPct val="80000"/>
                </a:lnSpc>
                <a:defRPr/>
              </a:pPr>
              <a:r>
                <a:rPr lang="ko-KR" altLang="en-US" dirty="0" smtClean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산하 기관화</a:t>
              </a:r>
              <a:endParaRPr lang="en-US" altLang="ko-KR" dirty="0" smtClean="0">
                <a:solidFill>
                  <a:srgbClr val="000000"/>
                </a:solidFill>
                <a:latin typeface="Lucida Sans"/>
                <a:ea typeface="맑은 고딕" panose="020B0503020000020004" pitchFamily="50" charset="-127"/>
                <a:cs typeface="+mn-cs"/>
              </a:endParaRPr>
            </a:p>
          </p:txBody>
        </p:sp>
        <p:sp>
          <p:nvSpPr>
            <p:cNvPr id="92" name="Rectangle 28"/>
            <p:cNvSpPr>
              <a:spLocks noChangeArrowheads="1"/>
            </p:cNvSpPr>
            <p:nvPr/>
          </p:nvSpPr>
          <p:spPr bwMode="auto">
            <a:xfrm>
              <a:off x="9690182" y="5353092"/>
              <a:ext cx="1287463" cy="20637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defRPr/>
              </a:pPr>
              <a:r>
                <a:rPr lang="ko-KR" altLang="en-US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축소</a:t>
              </a:r>
              <a:r>
                <a:rPr lang="en-US" altLang="ko-KR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·</a:t>
              </a:r>
              <a:r>
                <a:rPr lang="ko-KR" altLang="en-US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통합</a:t>
              </a:r>
            </a:p>
          </p:txBody>
        </p:sp>
        <p:sp>
          <p:nvSpPr>
            <p:cNvPr id="93" name="Rectangle 29"/>
            <p:cNvSpPr>
              <a:spLocks noChangeArrowheads="1"/>
            </p:cNvSpPr>
            <p:nvPr/>
          </p:nvSpPr>
          <p:spPr bwMode="auto">
            <a:xfrm>
              <a:off x="9690182" y="5699167"/>
              <a:ext cx="1287463" cy="4127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lnSpc>
                  <a:spcPct val="80000"/>
                </a:lnSpc>
                <a:defRPr/>
              </a:pPr>
              <a:r>
                <a:rPr lang="ko-KR" altLang="en-US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과</a:t>
              </a:r>
              <a:r>
                <a:rPr lang="ko-KR" altLang="en-US" dirty="0" smtClean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간 </a:t>
              </a:r>
              <a:r>
                <a:rPr lang="ko-KR" altLang="en-US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혹은 </a:t>
              </a:r>
            </a:p>
            <a:p>
              <a:pPr algn="ctr">
                <a:lnSpc>
                  <a:spcPct val="80000"/>
                </a:lnSpc>
                <a:defRPr/>
              </a:pPr>
              <a:r>
                <a:rPr lang="ko-KR" altLang="en-US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과</a:t>
              </a:r>
              <a:r>
                <a:rPr lang="ko-KR" altLang="en-US" dirty="0" smtClean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 </a:t>
              </a:r>
              <a:r>
                <a:rPr lang="ko-KR" altLang="en-US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내 기능</a:t>
              </a:r>
            </a:p>
            <a:p>
              <a:pPr algn="ctr">
                <a:lnSpc>
                  <a:spcPct val="80000"/>
                </a:lnSpc>
                <a:defRPr/>
              </a:pPr>
              <a:r>
                <a:rPr lang="ko-KR" altLang="en-US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통합 조정</a:t>
              </a:r>
            </a:p>
          </p:txBody>
        </p:sp>
        <p:sp>
          <p:nvSpPr>
            <p:cNvPr id="94" name="Rectangle 30"/>
            <p:cNvSpPr>
              <a:spLocks noChangeArrowheads="1"/>
            </p:cNvSpPr>
            <p:nvPr/>
          </p:nvSpPr>
          <p:spPr bwMode="auto">
            <a:xfrm>
              <a:off x="9690182" y="6181767"/>
              <a:ext cx="1287463" cy="27622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lnSpc>
                  <a:spcPct val="80000"/>
                </a:lnSpc>
                <a:defRPr/>
              </a:pPr>
              <a:r>
                <a:rPr lang="ko-KR" altLang="en-US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기능보강 </a:t>
              </a:r>
            </a:p>
            <a:p>
              <a:pPr algn="ctr">
                <a:lnSpc>
                  <a:spcPct val="80000"/>
                </a:lnSpc>
                <a:defRPr/>
              </a:pPr>
              <a:r>
                <a:rPr lang="ko-KR" altLang="en-US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및 확대</a:t>
              </a:r>
            </a:p>
          </p:txBody>
        </p:sp>
        <p:cxnSp>
          <p:nvCxnSpPr>
            <p:cNvPr id="95" name="AutoShape 31"/>
            <p:cNvCxnSpPr>
              <a:cxnSpLocks noChangeShapeType="1"/>
              <a:stCxn id="77" idx="3"/>
              <a:endCxn id="85" idx="1"/>
            </p:cNvCxnSpPr>
            <p:nvPr/>
          </p:nvCxnSpPr>
          <p:spPr bwMode="auto">
            <a:xfrm>
              <a:off x="6945395" y="2454317"/>
              <a:ext cx="2744787" cy="1587"/>
            </a:xfrm>
            <a:prstGeom prst="curvedConnector3">
              <a:avLst>
                <a:gd name="adj1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</p:cxnSp>
        <p:cxnSp>
          <p:nvCxnSpPr>
            <p:cNvPr id="96" name="AutoShape 32"/>
            <p:cNvCxnSpPr>
              <a:cxnSpLocks noChangeShapeType="1"/>
              <a:stCxn id="79" idx="3"/>
              <a:endCxn id="84" idx="1"/>
            </p:cNvCxnSpPr>
            <p:nvPr/>
          </p:nvCxnSpPr>
          <p:spPr bwMode="auto">
            <a:xfrm flipV="1">
              <a:off x="6831095" y="3070267"/>
              <a:ext cx="330200" cy="73025"/>
            </a:xfrm>
            <a:prstGeom prst="straightConnector1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</p:cxnSp>
        <p:cxnSp>
          <p:nvCxnSpPr>
            <p:cNvPr id="97" name="AutoShape 33"/>
            <p:cNvCxnSpPr>
              <a:cxnSpLocks noChangeShapeType="1"/>
              <a:stCxn id="84" idx="3"/>
              <a:endCxn id="87" idx="1"/>
            </p:cNvCxnSpPr>
            <p:nvPr/>
          </p:nvCxnSpPr>
          <p:spPr bwMode="auto">
            <a:xfrm flipV="1">
              <a:off x="9177420" y="3040104"/>
              <a:ext cx="512762" cy="30163"/>
            </a:xfrm>
            <a:prstGeom prst="bentConnector3">
              <a:avLst>
                <a:gd name="adj1" fmla="val 50000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 type="triangle" w="med" len="med"/>
            </a:ln>
          </p:spPr>
        </p:cxnSp>
        <p:cxnSp>
          <p:nvCxnSpPr>
            <p:cNvPr id="98" name="AutoShape 34"/>
            <p:cNvCxnSpPr>
              <a:cxnSpLocks noChangeShapeType="1"/>
              <a:stCxn id="84" idx="2"/>
              <a:endCxn id="88" idx="1"/>
            </p:cNvCxnSpPr>
            <p:nvPr/>
          </p:nvCxnSpPr>
          <p:spPr bwMode="auto">
            <a:xfrm rot="16200000" flipH="1">
              <a:off x="8878176" y="2642435"/>
              <a:ext cx="103188" cy="1520825"/>
            </a:xfrm>
            <a:prstGeom prst="bentConnector2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 type="triangle" w="med" len="med"/>
            </a:ln>
          </p:spPr>
        </p:cxnSp>
        <p:cxnSp>
          <p:nvCxnSpPr>
            <p:cNvPr id="99" name="AutoShape 35"/>
            <p:cNvCxnSpPr>
              <a:cxnSpLocks noChangeShapeType="1"/>
              <a:stCxn id="77" idx="2"/>
              <a:endCxn id="79" idx="0"/>
            </p:cNvCxnSpPr>
            <p:nvPr/>
          </p:nvCxnSpPr>
          <p:spPr bwMode="auto">
            <a:xfrm rot="5400000">
              <a:off x="5637295" y="2828967"/>
              <a:ext cx="206375" cy="9525"/>
            </a:xfrm>
            <a:prstGeom prst="straightConnector1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</p:cxnSp>
        <p:cxnSp>
          <p:nvCxnSpPr>
            <p:cNvPr id="100" name="AutoShape 36"/>
            <p:cNvCxnSpPr>
              <a:cxnSpLocks noChangeShapeType="1"/>
              <a:stCxn id="79" idx="2"/>
              <a:endCxn id="80" idx="0"/>
            </p:cNvCxnSpPr>
            <p:nvPr/>
          </p:nvCxnSpPr>
          <p:spPr bwMode="auto">
            <a:xfrm rot="16200000" flipH="1">
              <a:off x="5661901" y="3425073"/>
              <a:ext cx="157163" cy="9525"/>
            </a:xfrm>
            <a:prstGeom prst="straightConnector1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</p:cxnSp>
        <p:cxnSp>
          <p:nvCxnSpPr>
            <p:cNvPr id="101" name="AutoShape 37"/>
            <p:cNvCxnSpPr>
              <a:cxnSpLocks noChangeShapeType="1"/>
              <a:stCxn id="80" idx="2"/>
              <a:endCxn id="81" idx="0"/>
            </p:cNvCxnSpPr>
            <p:nvPr/>
          </p:nvCxnSpPr>
          <p:spPr bwMode="auto">
            <a:xfrm rot="5400000">
              <a:off x="5674601" y="4229935"/>
              <a:ext cx="139700" cy="1588"/>
            </a:xfrm>
            <a:prstGeom prst="straightConnector1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</p:cxnSp>
        <p:cxnSp>
          <p:nvCxnSpPr>
            <p:cNvPr id="102" name="AutoShape 38"/>
            <p:cNvCxnSpPr>
              <a:cxnSpLocks noChangeShapeType="1"/>
              <a:stCxn id="81" idx="2"/>
              <a:endCxn id="82" idx="0"/>
            </p:cNvCxnSpPr>
            <p:nvPr/>
          </p:nvCxnSpPr>
          <p:spPr bwMode="auto">
            <a:xfrm rot="5400000">
              <a:off x="5680951" y="4812548"/>
              <a:ext cx="127000" cy="1588"/>
            </a:xfrm>
            <a:prstGeom prst="straightConnector1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</p:cxnSp>
        <p:cxnSp>
          <p:nvCxnSpPr>
            <p:cNvPr id="103" name="AutoShape 39"/>
            <p:cNvCxnSpPr>
              <a:cxnSpLocks noChangeShapeType="1"/>
              <a:stCxn id="82" idx="2"/>
              <a:endCxn id="83" idx="0"/>
            </p:cNvCxnSpPr>
            <p:nvPr/>
          </p:nvCxnSpPr>
          <p:spPr bwMode="auto">
            <a:xfrm rot="5400000">
              <a:off x="5671426" y="5488823"/>
              <a:ext cx="146050" cy="1588"/>
            </a:xfrm>
            <a:prstGeom prst="straightConnector1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</p:cxnSp>
        <p:cxnSp>
          <p:nvCxnSpPr>
            <p:cNvPr id="104" name="AutoShape 40"/>
            <p:cNvCxnSpPr>
              <a:cxnSpLocks noChangeShapeType="1"/>
              <a:stCxn id="80" idx="3"/>
              <a:endCxn id="89" idx="1"/>
            </p:cNvCxnSpPr>
            <p:nvPr/>
          </p:nvCxnSpPr>
          <p:spPr bwMode="auto">
            <a:xfrm>
              <a:off x="6945395" y="3833854"/>
              <a:ext cx="2744787" cy="0"/>
            </a:xfrm>
            <a:prstGeom prst="curvedConnector3">
              <a:avLst>
                <a:gd name="adj1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</p:cxnSp>
        <p:cxnSp>
          <p:nvCxnSpPr>
            <p:cNvPr id="105" name="AutoShape 41"/>
            <p:cNvCxnSpPr>
              <a:cxnSpLocks noChangeShapeType="1"/>
              <a:stCxn id="81" idx="2"/>
              <a:endCxn id="86" idx="1"/>
            </p:cNvCxnSpPr>
            <p:nvPr/>
          </p:nvCxnSpPr>
          <p:spPr bwMode="auto">
            <a:xfrm rot="16200000" flipH="1">
              <a:off x="6462001" y="4033086"/>
              <a:ext cx="53975" cy="1487487"/>
            </a:xfrm>
            <a:prstGeom prst="bentConnector2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 type="triangle" w="med" len="med"/>
            </a:ln>
          </p:spPr>
        </p:cxnSp>
        <p:cxnSp>
          <p:nvCxnSpPr>
            <p:cNvPr id="106" name="AutoShape 42"/>
            <p:cNvCxnSpPr>
              <a:cxnSpLocks noChangeShapeType="1"/>
              <a:stCxn id="86" idx="3"/>
              <a:endCxn id="90" idx="1"/>
            </p:cNvCxnSpPr>
            <p:nvPr/>
          </p:nvCxnSpPr>
          <p:spPr bwMode="auto">
            <a:xfrm flipV="1">
              <a:off x="9105982" y="4559342"/>
              <a:ext cx="584200" cy="244475"/>
            </a:xfrm>
            <a:prstGeom prst="bentConnector3">
              <a:avLst>
                <a:gd name="adj1" fmla="val 50000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 type="triangle" w="med" len="med"/>
            </a:ln>
          </p:spPr>
        </p:cxnSp>
        <p:cxnSp>
          <p:nvCxnSpPr>
            <p:cNvPr id="107" name="AutoShape 43"/>
            <p:cNvCxnSpPr>
              <a:cxnSpLocks noChangeShapeType="1"/>
              <a:stCxn id="86" idx="3"/>
              <a:endCxn id="91" idx="1"/>
            </p:cNvCxnSpPr>
            <p:nvPr/>
          </p:nvCxnSpPr>
          <p:spPr bwMode="auto">
            <a:xfrm>
              <a:off x="9105982" y="4803817"/>
              <a:ext cx="584200" cy="204787"/>
            </a:xfrm>
            <a:prstGeom prst="bentConnector3">
              <a:avLst>
                <a:gd name="adj1" fmla="val 50000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 type="triangle" w="med" len="med"/>
            </a:ln>
          </p:spPr>
        </p:cxnSp>
        <p:cxnSp>
          <p:nvCxnSpPr>
            <p:cNvPr id="108" name="AutoShape 44"/>
            <p:cNvCxnSpPr>
              <a:cxnSpLocks noChangeShapeType="1"/>
              <a:stCxn id="82" idx="2"/>
              <a:endCxn id="92" idx="1"/>
            </p:cNvCxnSpPr>
            <p:nvPr/>
          </p:nvCxnSpPr>
          <p:spPr bwMode="auto">
            <a:xfrm rot="16200000" flipH="1">
              <a:off x="7697076" y="3463173"/>
              <a:ext cx="41275" cy="3944937"/>
            </a:xfrm>
            <a:prstGeom prst="bentConnector2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 type="triangle" w="med" len="med"/>
            </a:ln>
          </p:spPr>
        </p:cxnSp>
        <p:cxnSp>
          <p:nvCxnSpPr>
            <p:cNvPr id="109" name="AutoShape 45"/>
            <p:cNvCxnSpPr>
              <a:cxnSpLocks noChangeShapeType="1"/>
              <a:stCxn id="83" idx="2"/>
              <a:endCxn id="93" idx="1"/>
            </p:cNvCxnSpPr>
            <p:nvPr/>
          </p:nvCxnSpPr>
          <p:spPr bwMode="auto">
            <a:xfrm rot="5400000" flipH="1" flipV="1">
              <a:off x="7544676" y="4106111"/>
              <a:ext cx="346075" cy="3944937"/>
            </a:xfrm>
            <a:prstGeom prst="bentConnector4">
              <a:avLst>
                <a:gd name="adj1" fmla="val 1889"/>
                <a:gd name="adj2" fmla="val 65213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 type="triangle" w="med" len="med"/>
            </a:ln>
          </p:spPr>
        </p:cxnSp>
        <p:cxnSp>
          <p:nvCxnSpPr>
            <p:cNvPr id="110" name="AutoShape 46"/>
            <p:cNvCxnSpPr>
              <a:cxnSpLocks noChangeShapeType="1"/>
              <a:stCxn id="83" idx="2"/>
            </p:cNvCxnSpPr>
            <p:nvPr/>
          </p:nvCxnSpPr>
          <p:spPr bwMode="auto">
            <a:xfrm rot="16200000" flipH="1">
              <a:off x="7640720" y="4356142"/>
              <a:ext cx="207962" cy="3998912"/>
            </a:xfrm>
            <a:prstGeom prst="bentConnector2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 type="triangle" w="med" len="med"/>
            </a:ln>
          </p:spPr>
        </p:cxnSp>
        <p:sp>
          <p:nvSpPr>
            <p:cNvPr id="111" name="Rectangle 47"/>
            <p:cNvSpPr>
              <a:spLocks noChangeArrowheads="1"/>
            </p:cNvSpPr>
            <p:nvPr/>
          </p:nvSpPr>
          <p:spPr bwMode="auto">
            <a:xfrm>
              <a:off x="5111832" y="2757529"/>
              <a:ext cx="320675" cy="6985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ko-KR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Yes</a:t>
              </a:r>
            </a:p>
          </p:txBody>
        </p:sp>
        <p:sp>
          <p:nvSpPr>
            <p:cNvPr id="112" name="Rectangle 48"/>
            <p:cNvSpPr>
              <a:spLocks noChangeArrowheads="1"/>
            </p:cNvSpPr>
            <p:nvPr/>
          </p:nvSpPr>
          <p:spPr bwMode="auto">
            <a:xfrm>
              <a:off x="5111832" y="3435392"/>
              <a:ext cx="320675" cy="6985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ko-KR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Yes</a:t>
              </a:r>
            </a:p>
          </p:txBody>
        </p:sp>
        <p:sp>
          <p:nvSpPr>
            <p:cNvPr id="113" name="Rectangle 49"/>
            <p:cNvSpPr>
              <a:spLocks noChangeArrowheads="1"/>
            </p:cNvSpPr>
            <p:nvPr/>
          </p:nvSpPr>
          <p:spPr bwMode="auto">
            <a:xfrm>
              <a:off x="5111832" y="4140242"/>
              <a:ext cx="320675" cy="6985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ko-KR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Yes</a:t>
              </a:r>
            </a:p>
          </p:txBody>
        </p:sp>
        <p:sp>
          <p:nvSpPr>
            <p:cNvPr id="114" name="Rectangle 50"/>
            <p:cNvSpPr>
              <a:spLocks noChangeArrowheads="1"/>
            </p:cNvSpPr>
            <p:nvPr/>
          </p:nvSpPr>
          <p:spPr bwMode="auto">
            <a:xfrm>
              <a:off x="6767595" y="4659354"/>
              <a:ext cx="322262" cy="71438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ko-KR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Yes</a:t>
              </a:r>
            </a:p>
          </p:txBody>
        </p:sp>
        <p:sp>
          <p:nvSpPr>
            <p:cNvPr id="115" name="Rectangle 51"/>
            <p:cNvSpPr>
              <a:spLocks noChangeArrowheads="1"/>
            </p:cNvSpPr>
            <p:nvPr/>
          </p:nvSpPr>
          <p:spPr bwMode="auto">
            <a:xfrm>
              <a:off x="5111832" y="5454692"/>
              <a:ext cx="320675" cy="6985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ko-KR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Yes</a:t>
              </a:r>
            </a:p>
          </p:txBody>
        </p:sp>
        <p:sp>
          <p:nvSpPr>
            <p:cNvPr id="116" name="Rectangle 52"/>
            <p:cNvSpPr>
              <a:spLocks noChangeArrowheads="1"/>
            </p:cNvSpPr>
            <p:nvPr/>
          </p:nvSpPr>
          <p:spPr bwMode="auto">
            <a:xfrm>
              <a:off x="6767595" y="6102392"/>
              <a:ext cx="322262" cy="6985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ko-KR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Yes</a:t>
              </a:r>
            </a:p>
          </p:txBody>
        </p:sp>
        <p:sp>
          <p:nvSpPr>
            <p:cNvPr id="117" name="Rectangle 53"/>
            <p:cNvSpPr>
              <a:spLocks noChangeArrowheads="1"/>
            </p:cNvSpPr>
            <p:nvPr/>
          </p:nvSpPr>
          <p:spPr bwMode="auto">
            <a:xfrm>
              <a:off x="8313820" y="3351254"/>
              <a:ext cx="320675" cy="6985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ko-KR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Yes</a:t>
              </a:r>
            </a:p>
          </p:txBody>
        </p:sp>
        <p:sp>
          <p:nvSpPr>
            <p:cNvPr id="118" name="Rectangle 54"/>
            <p:cNvSpPr>
              <a:spLocks noChangeArrowheads="1"/>
            </p:cNvSpPr>
            <p:nvPr/>
          </p:nvSpPr>
          <p:spPr bwMode="auto">
            <a:xfrm>
              <a:off x="7867732" y="3697329"/>
              <a:ext cx="320675" cy="6985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ko-KR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No</a:t>
              </a:r>
            </a:p>
          </p:txBody>
        </p:sp>
        <p:sp>
          <p:nvSpPr>
            <p:cNvPr id="119" name="Rectangle 55"/>
            <p:cNvSpPr>
              <a:spLocks noChangeArrowheads="1"/>
            </p:cNvSpPr>
            <p:nvPr/>
          </p:nvSpPr>
          <p:spPr bwMode="auto">
            <a:xfrm>
              <a:off x="7867732" y="2316204"/>
              <a:ext cx="320675" cy="6985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ko-KR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No</a:t>
              </a:r>
            </a:p>
          </p:txBody>
        </p:sp>
        <p:sp>
          <p:nvSpPr>
            <p:cNvPr id="120" name="Rectangle 56"/>
            <p:cNvSpPr>
              <a:spLocks noChangeArrowheads="1"/>
            </p:cNvSpPr>
            <p:nvPr/>
          </p:nvSpPr>
          <p:spPr bwMode="auto">
            <a:xfrm>
              <a:off x="9144082" y="2933742"/>
              <a:ext cx="322263" cy="6985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ko-KR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No</a:t>
              </a:r>
            </a:p>
          </p:txBody>
        </p:sp>
        <p:sp>
          <p:nvSpPr>
            <p:cNvPr id="121" name="Rectangle 57"/>
            <p:cNvSpPr>
              <a:spLocks noChangeArrowheads="1"/>
            </p:cNvSpPr>
            <p:nvPr/>
          </p:nvSpPr>
          <p:spPr bwMode="auto">
            <a:xfrm>
              <a:off x="6767595" y="2932154"/>
              <a:ext cx="322262" cy="6985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ko-KR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No</a:t>
              </a:r>
            </a:p>
          </p:txBody>
        </p:sp>
        <p:sp>
          <p:nvSpPr>
            <p:cNvPr id="122" name="Rectangle 58"/>
            <p:cNvSpPr>
              <a:spLocks noChangeArrowheads="1"/>
            </p:cNvSpPr>
            <p:nvPr/>
          </p:nvSpPr>
          <p:spPr bwMode="auto">
            <a:xfrm>
              <a:off x="9072645" y="4662529"/>
              <a:ext cx="320675" cy="6985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ko-KR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Yes</a:t>
              </a:r>
            </a:p>
          </p:txBody>
        </p:sp>
        <p:sp>
          <p:nvSpPr>
            <p:cNvPr id="123" name="Rectangle 59"/>
            <p:cNvSpPr>
              <a:spLocks noChangeArrowheads="1"/>
            </p:cNvSpPr>
            <p:nvPr/>
          </p:nvSpPr>
          <p:spPr bwMode="auto">
            <a:xfrm>
              <a:off x="9072645" y="4870492"/>
              <a:ext cx="320675" cy="6985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ko-KR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No</a:t>
              </a:r>
            </a:p>
          </p:txBody>
        </p:sp>
        <p:sp>
          <p:nvSpPr>
            <p:cNvPr id="124" name="Rectangle 60"/>
            <p:cNvSpPr>
              <a:spLocks noChangeArrowheads="1"/>
            </p:cNvSpPr>
            <p:nvPr/>
          </p:nvSpPr>
          <p:spPr bwMode="auto">
            <a:xfrm>
              <a:off x="6767595" y="5308642"/>
              <a:ext cx="322262" cy="6985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ko-KR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No</a:t>
              </a:r>
            </a:p>
          </p:txBody>
        </p:sp>
        <p:sp>
          <p:nvSpPr>
            <p:cNvPr id="125" name="Rectangle 61"/>
            <p:cNvSpPr>
              <a:spLocks noChangeArrowheads="1"/>
            </p:cNvSpPr>
            <p:nvPr/>
          </p:nvSpPr>
          <p:spPr bwMode="auto">
            <a:xfrm>
              <a:off x="6767595" y="6316704"/>
              <a:ext cx="322262" cy="6985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ko-KR"/>
              </a:defPPr>
              <a:lvl1pPr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1pPr>
              <a:lvl2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2pPr>
              <a:lvl3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3pPr>
              <a:lvl4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4pPr>
              <a:lvl5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kumimoji="1" sz="1000" b="1" kern="1200">
                  <a:solidFill>
                    <a:schemeClr val="tx1"/>
                  </a:solidFill>
                  <a:latin typeface="Arial" pitchFamily="34" charset="0"/>
                  <a:ea typeface="굴림" pitchFamily="50" charset="-127"/>
                  <a:cs typeface="Arial" pitchFamily="34" charset="0"/>
                </a:defRPr>
              </a:lvl9pPr>
            </a:lstStyle>
            <a:p>
              <a:pPr algn="ctr">
                <a:defRPr/>
              </a:pPr>
              <a:r>
                <a:rPr lang="en-US" altLang="ko-KR" dirty="0">
                  <a:solidFill>
                    <a:srgbClr val="000000"/>
                  </a:solidFill>
                  <a:latin typeface="Lucida Sans"/>
                  <a:ea typeface="맑은 고딕" panose="020B0503020000020004" pitchFamily="50" charset="-127"/>
                  <a:cs typeface="+mn-cs"/>
                </a:rPr>
                <a:t>No</a:t>
              </a:r>
            </a:p>
          </p:txBody>
        </p:sp>
      </p:grpSp>
      <p:sp>
        <p:nvSpPr>
          <p:cNvPr id="126" name="직사각형 158"/>
          <p:cNvSpPr>
            <a:spLocks noChangeArrowheads="1"/>
          </p:cNvSpPr>
          <p:nvPr/>
        </p:nvSpPr>
        <p:spPr bwMode="auto">
          <a:xfrm>
            <a:off x="70089" y="1271157"/>
            <a:ext cx="5722709" cy="328617"/>
          </a:xfrm>
          <a:prstGeom prst="rect">
            <a:avLst/>
          </a:prstGeom>
          <a:solidFill>
            <a:srgbClr val="002060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lIns="18000" rIns="1800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1400" b="1" kern="0" dirty="0" smtClean="0">
                <a:solidFill>
                  <a:srgbClr val="FFFFFF"/>
                </a:solidFill>
                <a:latin typeface="맑은 고딕" pitchFamily="50" charset="-127"/>
                <a:cs typeface="Arial"/>
              </a:rPr>
              <a:t>분석 내용별 </a:t>
            </a:r>
            <a:r>
              <a:rPr kumimoji="1" lang="ko-KR" altLang="en-US" sz="1400" b="1" kern="0" smtClean="0">
                <a:solidFill>
                  <a:srgbClr val="FFFFFF"/>
                </a:solidFill>
                <a:latin typeface="맑은 고딕" pitchFamily="50" charset="-127"/>
                <a:cs typeface="Arial"/>
              </a:rPr>
              <a:t>기능</a:t>
            </a:r>
            <a:r>
              <a:rPr kumimoji="1" lang="en-US" altLang="ko-KR" sz="1400" b="1" kern="0" dirty="0" smtClean="0">
                <a:solidFill>
                  <a:srgbClr val="FFFFFF"/>
                </a:solidFill>
                <a:latin typeface="맑은 고딕" pitchFamily="50" charset="-127"/>
                <a:cs typeface="Arial"/>
              </a:rPr>
              <a:t>/</a:t>
            </a:r>
            <a:r>
              <a:rPr kumimoji="1" lang="ko-KR" altLang="en-US" sz="1400" b="1" kern="0" dirty="0" smtClean="0">
                <a:solidFill>
                  <a:srgbClr val="FFFFFF"/>
                </a:solidFill>
                <a:latin typeface="맑은 고딕" pitchFamily="50" charset="-127"/>
                <a:cs typeface="Arial"/>
              </a:rPr>
              <a:t>구조 조정 방안</a:t>
            </a:r>
            <a:endParaRPr kumimoji="1" lang="en-US" altLang="ko-KR" sz="1400" b="1" kern="0" dirty="0" smtClean="0">
              <a:solidFill>
                <a:srgbClr val="FFFFFF"/>
              </a:solidFill>
              <a:latin typeface="맑은 고딕" pitchFamily="50" charset="-127"/>
              <a:cs typeface="Arial"/>
            </a:endParaRPr>
          </a:p>
        </p:txBody>
      </p:sp>
      <p:sp>
        <p:nvSpPr>
          <p:cNvPr id="127" name="직사각형 158"/>
          <p:cNvSpPr>
            <a:spLocks noChangeArrowheads="1"/>
          </p:cNvSpPr>
          <p:nvPr/>
        </p:nvSpPr>
        <p:spPr bwMode="auto">
          <a:xfrm>
            <a:off x="6048390" y="1271157"/>
            <a:ext cx="3765535" cy="328617"/>
          </a:xfrm>
          <a:prstGeom prst="rect">
            <a:avLst/>
          </a:prstGeom>
          <a:solidFill>
            <a:srgbClr val="002060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 lIns="18000" rIns="1800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1400" b="1" kern="0" dirty="0" smtClean="0">
                <a:solidFill>
                  <a:srgbClr val="FFFFFF"/>
                </a:solidFill>
                <a:latin typeface="맑은 고딕" pitchFamily="50" charset="-127"/>
                <a:cs typeface="Arial"/>
              </a:rPr>
              <a:t>공주시 역할성정에 따른 기능</a:t>
            </a:r>
            <a:r>
              <a:rPr kumimoji="1" lang="en-US" altLang="ko-KR" sz="1400" b="1" kern="0" dirty="0" smtClean="0">
                <a:solidFill>
                  <a:srgbClr val="FFFFFF"/>
                </a:solidFill>
                <a:latin typeface="맑은 고딕" pitchFamily="50" charset="-127"/>
                <a:cs typeface="Arial"/>
              </a:rPr>
              <a:t>/</a:t>
            </a:r>
            <a:r>
              <a:rPr kumimoji="1" lang="ko-KR" altLang="en-US" sz="1400" b="1" kern="0" dirty="0" smtClean="0">
                <a:solidFill>
                  <a:srgbClr val="FFFFFF"/>
                </a:solidFill>
                <a:latin typeface="맑은 고딕" pitchFamily="50" charset="-127"/>
                <a:cs typeface="Arial"/>
              </a:rPr>
              <a:t>구조 조정 방안</a:t>
            </a:r>
            <a:endParaRPr kumimoji="1" lang="en-US" altLang="ko-KR" sz="1400" b="1" kern="0" dirty="0" smtClean="0">
              <a:solidFill>
                <a:srgbClr val="FFFFFF"/>
              </a:solidFill>
              <a:latin typeface="맑은 고딕" pitchFamily="50" charset="-127"/>
              <a:cs typeface="Arial"/>
            </a:endParaRPr>
          </a:p>
        </p:txBody>
      </p:sp>
      <p:sp>
        <p:nvSpPr>
          <p:cNvPr id="128" name="Rectangle 13"/>
          <p:cNvSpPr>
            <a:spLocks noChangeArrowheads="1"/>
          </p:cNvSpPr>
          <p:nvPr/>
        </p:nvSpPr>
        <p:spPr bwMode="auto">
          <a:xfrm>
            <a:off x="6048390" y="1642678"/>
            <a:ext cx="3765535" cy="4922864"/>
          </a:xfrm>
          <a:prstGeom prst="rect">
            <a:avLst/>
          </a:prstGeom>
          <a:solidFill>
            <a:schemeClr val="bg1"/>
          </a:solidFill>
          <a:ln w="9525">
            <a:solidFill>
              <a:srgbClr val="B2B2B2"/>
            </a:solidFill>
            <a:miter lim="800000"/>
            <a:headEnd/>
            <a:tailEnd/>
          </a:ln>
          <a:effectLst/>
        </p:spPr>
        <p:txBody>
          <a:bodyPr wrap="square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marL="88900" indent="-88900" eaLnBrk="0" latinLnBrk="0" hangingPunct="0">
              <a:spcBef>
                <a:spcPts val="500"/>
              </a:spcBef>
              <a:buFont typeface="Wingdings" pitchFamily="2" charset="2"/>
              <a:buChar char="§"/>
            </a:pPr>
            <a:endParaRPr kumimoji="0" lang="ko-KR" altLang="en-US" sz="1200" b="0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9" name="한쪽 모서리가 잘린 사각형 128"/>
          <p:cNvSpPr/>
          <p:nvPr/>
        </p:nvSpPr>
        <p:spPr>
          <a:xfrm>
            <a:off x="6297696" y="2147469"/>
            <a:ext cx="1387494" cy="401643"/>
          </a:xfrm>
          <a:prstGeom prst="snip1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300" b="1" i="1" kern="0" dirty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Coordinator</a:t>
            </a:r>
            <a:br>
              <a:rPr kumimoji="1" lang="en-US" altLang="ko-KR" sz="1300" b="1" i="1" kern="0" dirty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</a:br>
            <a:r>
              <a:rPr kumimoji="1" lang="en-US" altLang="ko-KR" sz="1300" b="1" i="1" kern="0" dirty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(</a:t>
            </a:r>
            <a:r>
              <a:rPr kumimoji="1" lang="ko-KR" altLang="en-US" sz="1300" b="1" i="1" kern="0" dirty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산업화</a:t>
            </a:r>
            <a:r>
              <a:rPr kumimoji="1" lang="en-US" altLang="ko-KR" sz="1300" b="1" i="1" kern="0" dirty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)</a:t>
            </a:r>
          </a:p>
        </p:txBody>
      </p:sp>
      <p:sp>
        <p:nvSpPr>
          <p:cNvPr id="130" name="한쪽 모서리가 잘린 사각형 129"/>
          <p:cNvSpPr/>
          <p:nvPr/>
        </p:nvSpPr>
        <p:spPr>
          <a:xfrm>
            <a:off x="6297696" y="3644502"/>
            <a:ext cx="1387494" cy="401643"/>
          </a:xfrm>
          <a:prstGeom prst="snip1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300" b="1" i="1" kern="0" dirty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Provider</a:t>
            </a:r>
            <a:br>
              <a:rPr kumimoji="1" lang="en-US" altLang="ko-KR" sz="1300" b="1" i="1" kern="0" dirty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</a:br>
            <a:r>
              <a:rPr kumimoji="1" lang="en-US" altLang="ko-KR" sz="1300" b="1" i="1" kern="0" dirty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(</a:t>
            </a:r>
            <a:r>
              <a:rPr kumimoji="1" lang="ko-KR" altLang="en-US" sz="1300" b="1" i="1" kern="0" dirty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전문화</a:t>
            </a:r>
            <a:r>
              <a:rPr kumimoji="1" lang="en-US" altLang="ko-KR" sz="1300" b="1" i="1" kern="0" dirty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)</a:t>
            </a:r>
          </a:p>
        </p:txBody>
      </p:sp>
      <p:sp>
        <p:nvSpPr>
          <p:cNvPr id="131" name="한쪽 모서리가 잘린 사각형 130"/>
          <p:cNvSpPr/>
          <p:nvPr/>
        </p:nvSpPr>
        <p:spPr>
          <a:xfrm>
            <a:off x="6297696" y="5031996"/>
            <a:ext cx="1387494" cy="401643"/>
          </a:xfrm>
          <a:prstGeom prst="snip1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300" b="1" i="1" kern="0" dirty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Supporter</a:t>
            </a:r>
            <a:br>
              <a:rPr kumimoji="1" lang="en-US" altLang="ko-KR" sz="1300" b="1" i="1" kern="0" dirty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</a:br>
            <a:r>
              <a:rPr kumimoji="1" lang="en-US" altLang="ko-KR" sz="1300" b="1" i="1" kern="0" dirty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(</a:t>
            </a:r>
            <a:r>
              <a:rPr kumimoji="1" lang="ko-KR" altLang="en-US" sz="1300" b="1" i="1" kern="0" dirty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내실화</a:t>
            </a:r>
            <a:r>
              <a:rPr kumimoji="1" lang="en-US" altLang="ko-KR" sz="1300" b="1" i="1" kern="0" dirty="0">
                <a:solidFill>
                  <a:srgbClr val="000000">
                    <a:lumMod val="95000"/>
                    <a:lumOff val="5000"/>
                  </a:srgbClr>
                </a:solidFill>
                <a:latin typeface="맑은 고딕" pitchFamily="50" charset="-127"/>
              </a:rPr>
              <a:t>)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6443747" y="2577641"/>
            <a:ext cx="325594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90488" indent="-90488" fontAlgn="base">
              <a:spcBef>
                <a:spcPct val="0"/>
              </a:spcBef>
              <a:spcAft>
                <a:spcPct val="0"/>
              </a:spcAft>
              <a:buFont typeface="Wingdings" pitchFamily="2" charset="2"/>
              <a:buChar char="§"/>
            </a:pPr>
            <a:r>
              <a:rPr kumimoji="1" lang="ko-KR" altLang="en-US" sz="1200" b="1" dirty="0" smtClean="0">
                <a:solidFill>
                  <a:srgbClr val="000000"/>
                </a:solidFill>
                <a:latin typeface="Arial" pitchFamily="34" charset="0"/>
              </a:rPr>
              <a:t>관련 인프라 고도화</a:t>
            </a:r>
            <a:endParaRPr kumimoji="1" lang="en-US" altLang="ko-KR" sz="1200" b="1" dirty="0" smtClean="0">
              <a:solidFill>
                <a:srgbClr val="000000"/>
              </a:solidFill>
              <a:latin typeface="Arial" pitchFamily="34" charset="0"/>
            </a:endParaRPr>
          </a:p>
          <a:p>
            <a:pPr marL="90488" indent="-90488" fontAlgn="base">
              <a:spcBef>
                <a:spcPct val="0"/>
              </a:spcBef>
              <a:spcAft>
                <a:spcPct val="0"/>
              </a:spcAft>
              <a:buFont typeface="Wingdings" pitchFamily="2" charset="2"/>
              <a:buChar char="§"/>
            </a:pPr>
            <a:r>
              <a:rPr kumimoji="1" lang="ko-KR" altLang="en-US" sz="1200" b="1" dirty="0" smtClean="0">
                <a:solidFill>
                  <a:srgbClr val="000000"/>
                </a:solidFill>
                <a:latin typeface="Arial" pitchFamily="34" charset="0"/>
              </a:rPr>
              <a:t>담당자 역랑</a:t>
            </a:r>
            <a:r>
              <a:rPr kumimoji="1" lang="en-US" altLang="ko-KR" sz="1200" b="1" dirty="0" smtClean="0">
                <a:solidFill>
                  <a:srgbClr val="000000"/>
                </a:solidFill>
                <a:latin typeface="Arial" pitchFamily="34" charset="0"/>
              </a:rPr>
              <a:t>(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Arial" pitchFamily="34" charset="0"/>
              </a:rPr>
              <a:t>전문성</a:t>
            </a:r>
            <a:r>
              <a:rPr kumimoji="1" lang="en-US" altLang="ko-KR" sz="1200" b="1" dirty="0" smtClean="0">
                <a:solidFill>
                  <a:srgbClr val="000000"/>
                </a:solidFill>
                <a:latin typeface="Arial" pitchFamily="34" charset="0"/>
              </a:rPr>
              <a:t>)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Arial" pitchFamily="34" charset="0"/>
              </a:rPr>
              <a:t> 강화</a:t>
            </a:r>
            <a:endParaRPr kumimoji="1" lang="en-US" altLang="ko-KR" sz="1200" b="1" dirty="0" smtClean="0">
              <a:solidFill>
                <a:srgbClr val="000000"/>
              </a:solidFill>
              <a:latin typeface="Arial" pitchFamily="34" charset="0"/>
            </a:endParaRPr>
          </a:p>
          <a:p>
            <a:pPr marL="90488" indent="-90488" fontAlgn="base">
              <a:spcBef>
                <a:spcPct val="0"/>
              </a:spcBef>
              <a:spcAft>
                <a:spcPct val="0"/>
              </a:spcAft>
              <a:buFont typeface="Wingdings" pitchFamily="2" charset="2"/>
              <a:buChar char="§"/>
            </a:pPr>
            <a:r>
              <a:rPr kumimoji="1" lang="ko-KR" altLang="en-US" sz="1200" b="1" dirty="0" smtClean="0">
                <a:solidFill>
                  <a:srgbClr val="000000"/>
                </a:solidFill>
                <a:latin typeface="Arial" pitchFamily="34" charset="0"/>
              </a:rPr>
              <a:t>환경변화에 대한 선제적 대응</a:t>
            </a:r>
            <a:endParaRPr kumimoji="1" lang="en-US" altLang="ko-KR" sz="1200" b="1" dirty="0" smtClean="0">
              <a:solidFill>
                <a:srgbClr val="000000"/>
              </a:solidFill>
              <a:latin typeface="Arial" pitchFamily="34" charset="0"/>
            </a:endParaRPr>
          </a:p>
          <a:p>
            <a:pPr marL="90488" indent="-90488" fontAlgn="base">
              <a:spcBef>
                <a:spcPct val="0"/>
              </a:spcBef>
              <a:spcAft>
                <a:spcPct val="0"/>
              </a:spcAft>
              <a:buFont typeface="Wingdings" pitchFamily="2" charset="2"/>
              <a:buChar char="§"/>
            </a:pPr>
            <a:r>
              <a:rPr kumimoji="1" lang="ko-KR" altLang="en-US" sz="1200" b="1" dirty="0" smtClean="0">
                <a:solidFill>
                  <a:srgbClr val="000000"/>
                </a:solidFill>
                <a:latin typeface="Arial" pitchFamily="34" charset="0"/>
              </a:rPr>
              <a:t>수요자 중심의 파생 서비스 강화</a:t>
            </a:r>
            <a:endParaRPr kumimoji="1" lang="ko-KR" altLang="en-US" sz="1200" b="1" dirty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6443747" y="4095242"/>
            <a:ext cx="32559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90488" indent="-90488" fontAlgn="base">
              <a:spcBef>
                <a:spcPct val="0"/>
              </a:spcBef>
              <a:spcAft>
                <a:spcPct val="0"/>
              </a:spcAft>
              <a:buFont typeface="Wingdings" pitchFamily="2" charset="2"/>
              <a:buChar char="§"/>
            </a:pPr>
            <a:r>
              <a:rPr kumimoji="1" lang="ko-KR" altLang="en-US" sz="1200" b="1" dirty="0" smtClean="0">
                <a:solidFill>
                  <a:srgbClr val="000000"/>
                </a:solidFill>
                <a:latin typeface="Arial" pitchFamily="34" charset="0"/>
              </a:rPr>
              <a:t>컨트롤 타워 역할로의 전환</a:t>
            </a:r>
            <a:endParaRPr kumimoji="1" lang="en-US" altLang="ko-KR" sz="1200" b="1" dirty="0" smtClean="0">
              <a:solidFill>
                <a:srgbClr val="000000"/>
              </a:solidFill>
              <a:latin typeface="Arial" pitchFamily="34" charset="0"/>
            </a:endParaRPr>
          </a:p>
          <a:p>
            <a:pPr marL="90488" indent="-90488" fontAlgn="base">
              <a:spcBef>
                <a:spcPct val="0"/>
              </a:spcBef>
              <a:spcAft>
                <a:spcPct val="0"/>
              </a:spcAft>
              <a:buFont typeface="Wingdings" pitchFamily="2" charset="2"/>
              <a:buChar char="§"/>
            </a:pPr>
            <a:r>
              <a:rPr kumimoji="1" lang="ko-KR" altLang="en-US" sz="1200" b="1" dirty="0" smtClean="0">
                <a:solidFill>
                  <a:srgbClr val="000000"/>
                </a:solidFill>
                <a:latin typeface="Arial" pitchFamily="34" charset="0"/>
              </a:rPr>
              <a:t>유관 기관간 협력 강화</a:t>
            </a:r>
            <a:endParaRPr kumimoji="1" lang="en-US" altLang="ko-KR" sz="1200" b="1" dirty="0" smtClean="0">
              <a:solidFill>
                <a:srgbClr val="000000"/>
              </a:solidFill>
              <a:latin typeface="Arial" pitchFamily="34" charset="0"/>
            </a:endParaRPr>
          </a:p>
          <a:p>
            <a:pPr marL="90488" indent="-90488" fontAlgn="base">
              <a:spcBef>
                <a:spcPct val="0"/>
              </a:spcBef>
              <a:spcAft>
                <a:spcPct val="0"/>
              </a:spcAft>
              <a:buFont typeface="Wingdings" pitchFamily="2" charset="2"/>
              <a:buChar char="§"/>
            </a:pPr>
            <a:r>
              <a:rPr kumimoji="1" lang="ko-KR" altLang="en-US" sz="1200" b="1" dirty="0" smtClean="0">
                <a:solidFill>
                  <a:srgbClr val="000000"/>
                </a:solidFill>
                <a:latin typeface="Arial" pitchFamily="34" charset="0"/>
              </a:rPr>
              <a:t>단순 노동집약적인 행정 업무 합리화</a:t>
            </a:r>
            <a:endParaRPr kumimoji="1" lang="ko-KR" altLang="en-US" sz="1200" b="1" dirty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6443747" y="5482736"/>
            <a:ext cx="325594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90488" indent="-90488" fontAlgn="base">
              <a:spcBef>
                <a:spcPct val="0"/>
              </a:spcBef>
              <a:spcAft>
                <a:spcPct val="0"/>
              </a:spcAft>
              <a:buFont typeface="Wingdings" pitchFamily="2" charset="2"/>
              <a:buChar char="§"/>
            </a:pPr>
            <a:r>
              <a:rPr kumimoji="1" lang="ko-KR" altLang="en-US" sz="1200" b="1" dirty="0" smtClean="0">
                <a:solidFill>
                  <a:srgbClr val="000000"/>
                </a:solidFill>
                <a:latin typeface="Arial" pitchFamily="34" charset="0"/>
              </a:rPr>
              <a:t>장기적 관점에서의 추진체계 정비 강화</a:t>
            </a:r>
            <a:endParaRPr kumimoji="1" lang="en-US" altLang="ko-KR" sz="1200" b="1" dirty="0" smtClean="0">
              <a:solidFill>
                <a:srgbClr val="000000"/>
              </a:solidFill>
              <a:latin typeface="Arial" pitchFamily="34" charset="0"/>
            </a:endParaRPr>
          </a:p>
          <a:p>
            <a:pPr marL="90488" indent="-90488" fontAlgn="base">
              <a:spcBef>
                <a:spcPct val="0"/>
              </a:spcBef>
              <a:spcAft>
                <a:spcPct val="0"/>
              </a:spcAft>
              <a:buFont typeface="Wingdings" pitchFamily="2" charset="2"/>
              <a:buChar char="§"/>
            </a:pPr>
            <a:r>
              <a:rPr kumimoji="1" lang="ko-KR" altLang="en-US" sz="1200" b="1" dirty="0">
                <a:solidFill>
                  <a:srgbClr val="000000"/>
                </a:solidFill>
                <a:latin typeface="Arial" pitchFamily="34" charset="0"/>
              </a:rPr>
              <a:t>단순 노동집약적인 행정 업무 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Arial" pitchFamily="34" charset="0"/>
              </a:rPr>
              <a:t>합리화</a:t>
            </a:r>
            <a:endParaRPr kumimoji="1" lang="ko-KR" altLang="en-US" sz="1200" b="1" dirty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6" name="내용 개체 틀 2"/>
          <p:cNvSpPr txBox="1">
            <a:spLocks/>
          </p:cNvSpPr>
          <p:nvPr/>
        </p:nvSpPr>
        <p:spPr>
          <a:xfrm>
            <a:off x="273000" y="688956"/>
            <a:ext cx="9360000" cy="60939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r>
              <a:rPr lang="ko-KR" altLang="en-US" dirty="0"/>
              <a:t>공주시의 주요 기능은 종합 행정 제공 중심의 기능 및 해당 기능과 연계된 파생 기능을 중심으로</a:t>
            </a:r>
          </a:p>
          <a:p>
            <a:r>
              <a:rPr lang="ko-KR" altLang="en-US" dirty="0"/>
              <a:t>연계성을 </a:t>
            </a:r>
            <a:r>
              <a:rPr lang="ko-KR" altLang="en-US" dirty="0" smtClean="0"/>
              <a:t>분석</a:t>
            </a:r>
            <a:endParaRPr lang="ko-KR" altLang="en-US" dirty="0"/>
          </a:p>
        </p:txBody>
      </p:sp>
      <p:sp>
        <p:nvSpPr>
          <p:cNvPr id="67" name="제목 3"/>
          <p:cNvSpPr txBox="1">
            <a:spLocks/>
          </p:cNvSpPr>
          <p:nvPr/>
        </p:nvSpPr>
        <p:spPr>
          <a:xfrm>
            <a:off x="57116" y="143344"/>
            <a:ext cx="4445448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3. </a:t>
            </a:r>
            <a:r>
              <a:rPr lang="ko-KR" altLang="en-US" dirty="0">
                <a:latin typeface="맑은 고딕" panose="020B0503020000020004" pitchFamily="50" charset="-127"/>
              </a:rPr>
              <a:t>기능</a:t>
            </a:r>
            <a:r>
              <a:rPr lang="en-US" altLang="ko-KR" dirty="0">
                <a:latin typeface="맑은 고딕" panose="020B0503020000020004" pitchFamily="50" charset="-127"/>
              </a:rPr>
              <a:t>/ </a:t>
            </a:r>
            <a:r>
              <a:rPr lang="ko-KR" altLang="en-US" dirty="0">
                <a:latin typeface="맑은 고딕" panose="020B0503020000020004" pitchFamily="50" charset="-127"/>
              </a:rPr>
              <a:t>조직 재설계 기준 및 방향성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7835157" y="187786"/>
            <a:ext cx="17508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smtClean="0">
                <a:solidFill>
                  <a:srgbClr val="000000"/>
                </a:solidFill>
                <a:latin typeface="+mn-ea"/>
              </a:rPr>
              <a:t>III.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조직진단 방향성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6132990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내용 개체 틀 4"/>
          <p:cNvGraphicFramePr>
            <a:graphicFrameLocks noGrp="1"/>
          </p:cNvGraphicFramePr>
          <p:nvPr>
            <p:ph idx="4294967295"/>
            <p:extLst/>
          </p:nvPr>
        </p:nvGraphicFramePr>
        <p:xfrm>
          <a:off x="0" y="928688"/>
          <a:ext cx="9215999" cy="5483605"/>
        </p:xfrm>
        <a:graphic>
          <a:graphicData uri="http://schemas.openxmlformats.org/drawingml/2006/table">
            <a:tbl>
              <a:tblPr/>
              <a:tblGrid>
                <a:gridCol w="1196596"/>
                <a:gridCol w="5631606"/>
                <a:gridCol w="2387797"/>
              </a:tblGrid>
              <a:tr h="264673"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판단기준</a:t>
                      </a: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주요내용</a:t>
                      </a: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판단척도</a:t>
                      </a: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2060"/>
                    </a:solidFill>
                  </a:tcPr>
                </a:tc>
              </a:tr>
              <a:tr h="0"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1" lang="ko-KR" altLang="ko-KR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9060" marR="99060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1" lang="ko-KR" altLang="ko-KR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9060" marR="9906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endParaRPr kumimoji="1" lang="ko-KR" altLang="ko-KR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9060" marR="99060" anchor="ctr" horzOverflow="overflow">
                    <a:lnL>
                      <a:noFill/>
                    </a:lnL>
                    <a:lnR cap="flat"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4673"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미션과 연계성</a:t>
                      </a: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미션과의 연계성이 없는 경우 폐지</a:t>
                      </a: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92075" marR="0" lvl="0" indent="-9207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•"/>
                        <a:tabLst/>
                      </a:pP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미션의 근거법령 등</a:t>
                      </a: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4673"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시장성</a:t>
                      </a: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민간부문의 경쟁에 의한 성과가 더 높은 경우 민영화 검토</a:t>
                      </a: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92075" marR="0" lvl="0" indent="-9207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•"/>
                        <a:tabLst/>
                      </a:pP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경쟁도입 가능성</a:t>
                      </a: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7950"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공공성</a:t>
                      </a: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시장실패의 영역 및 시민에의 보편적 효과를 갖는 경우 정부기능 유지 검토</a:t>
                      </a: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92075" marR="0" lvl="0" indent="-9207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•"/>
                        <a:tabLst/>
                      </a:pP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시장실패의 가능성</a:t>
                      </a: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1122"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전국성</a:t>
                      </a: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전국적인 통일이나 통제가 필요한 경우 중앙정부기능으로 이관</a:t>
                      </a: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92075" marR="0" lvl="0" indent="-9207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•"/>
                        <a:tabLst/>
                      </a:pP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전국적 통일 조정의 필요성 여부</a:t>
                      </a: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9347"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주민 접근성</a:t>
                      </a: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지역주민의 수요에 대응하고 그로 인한 정책 </a:t>
                      </a:r>
                      <a:r>
                        <a:rPr kumimoji="1" lang="ko-KR" altLang="en-US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효과성이</a:t>
                      </a: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증대 될 경우 기능의 </a:t>
                      </a:r>
                      <a:endParaRPr kumimoji="1" lang="en-US" altLang="ko-KR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읍면동 이관 및 강화</a:t>
                      </a: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92075" marR="0" lvl="0" indent="-9207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•"/>
                        <a:tabLst/>
                      </a:pP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주민생활 연계성        </a:t>
                      </a:r>
                    </a:p>
                    <a:p>
                      <a:pPr marL="92075" marR="0" lvl="0" indent="-9207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•"/>
                        <a:tabLst/>
                      </a:pP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주민수요 대응</a:t>
                      </a: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52861"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효과성</a:t>
                      </a: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수행기능의 목표달성의 정도 평가                           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목표의 달성여부가 중요시되는 기능에 대하여는 </a:t>
                      </a:r>
                      <a:r>
                        <a:rPr kumimoji="1" lang="ko-KR" altLang="en-US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효과성을</a:t>
                      </a: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기준으로 현행유지 통합 폐지 조정 외부위탁여부 판단</a:t>
                      </a: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92075" marR="0" lvl="0" indent="-9207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•"/>
                        <a:tabLst/>
                      </a:pP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달성된 목표</a:t>
                      </a:r>
                      <a:r>
                        <a:rPr kumimoji="1" lang="en-US" altLang="ko-K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/</a:t>
                      </a: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계획된 목표</a:t>
                      </a: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11407"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효율성</a:t>
                      </a: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투입과 산출의 비율                                           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효과성 및 </a:t>
                      </a:r>
                      <a:r>
                        <a:rPr kumimoji="1" lang="ko-KR" altLang="en-US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공평성이</a:t>
                      </a: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문제시되지 않는 기능에 대하여는 효율성을 기준으로 평가</a:t>
                      </a: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92075" marR="0" lvl="0" indent="-9207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•"/>
                        <a:tabLst/>
                      </a:pP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산출</a:t>
                      </a:r>
                      <a:r>
                        <a:rPr kumimoji="1" lang="en-US" altLang="ko-K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/</a:t>
                      </a: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비용</a:t>
                      </a: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52861"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공평성</a:t>
                      </a: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사회적 정의 관점에 따른 평가                              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효율성 및 </a:t>
                      </a:r>
                      <a:r>
                        <a:rPr kumimoji="1" lang="ko-KR" altLang="en-US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효과성이</a:t>
                      </a: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낮은 기능이나 </a:t>
                      </a:r>
                      <a:r>
                        <a:rPr kumimoji="1" lang="ko-KR" altLang="en-US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공평성</a:t>
                      </a: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측면에서 필요한 기능의 경우 폐지 유보</a:t>
                      </a: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92075" marR="0" lvl="0" indent="-9207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•"/>
                        <a:tabLst/>
                      </a:pP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수직적 </a:t>
                      </a:r>
                      <a:r>
                        <a:rPr kumimoji="1" lang="ko-KR" altLang="en-US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공평성</a:t>
                      </a: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               </a:t>
                      </a:r>
                    </a:p>
                    <a:p>
                      <a:pPr marL="92075" marR="0" lvl="0" indent="-9207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•"/>
                        <a:tabLst/>
                      </a:pP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수평적 </a:t>
                      </a:r>
                      <a:r>
                        <a:rPr kumimoji="1" lang="ko-KR" altLang="en-US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공평성</a:t>
                      </a:r>
                      <a:endParaRPr kumimoji="1" lang="ko-KR" alt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9347"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실행가능성</a:t>
                      </a: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대안실행시의 내재적</a:t>
                      </a:r>
                      <a:r>
                        <a:rPr kumimoji="1" lang="en-US" altLang="ko-K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·</a:t>
                      </a: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외재적 제약 조건의 검토</a:t>
                      </a: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92075" marR="0" lvl="0" indent="-9207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•"/>
                        <a:tabLst/>
                      </a:pP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예산 제약                     </a:t>
                      </a:r>
                    </a:p>
                    <a:p>
                      <a:pPr marL="92075" marR="0" lvl="0" indent="-9207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•"/>
                        <a:tabLst/>
                      </a:pP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이해관계자 설득 등</a:t>
                      </a: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52861"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중복성</a:t>
                      </a:r>
                      <a:endParaRPr kumimoji="1" lang="ko-KR" altLang="en-US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관련기관 또는 부서간 수행기능상의 유사 </a:t>
                      </a:r>
                      <a:r>
                        <a:rPr kumimoji="1" lang="ko-KR" altLang="en-US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중복성</a:t>
                      </a: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 평가         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동일업무간 </a:t>
                      </a:r>
                      <a:r>
                        <a:rPr kumimoji="1" lang="en-US" altLang="ko-K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: </a:t>
                      </a: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효과성 또는 효율성이 낮은 기관의 기능 폐지 유사기능간 </a:t>
                      </a:r>
                      <a:r>
                        <a:rPr kumimoji="1" lang="en-US" altLang="ko-KR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: </a:t>
                      </a: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현행 유지와 통합화간의 기능 효과성 및 효율성을 판단하여 결정함</a:t>
                      </a: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  <a:ea typeface="돋움"/>
                          <a:cs typeface="Arial"/>
                        </a:defRPr>
                      </a:lvl9pPr>
                    </a:lstStyle>
                    <a:p>
                      <a:pPr marL="92075" marR="0" lvl="0" indent="-9207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•"/>
                        <a:tabLst/>
                      </a:pPr>
                      <a:r>
                        <a:rPr kumimoji="1" lang="ko-KR" alt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미션 및 핵심 산출물을 참고하여  판단</a:t>
                      </a:r>
                    </a:p>
                  </a:txBody>
                  <a:tcPr marL="99060" marR="9906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0" name="제목 3"/>
          <p:cNvSpPr txBox="1">
            <a:spLocks/>
          </p:cNvSpPr>
          <p:nvPr/>
        </p:nvSpPr>
        <p:spPr>
          <a:xfrm>
            <a:off x="57116" y="143344"/>
            <a:ext cx="4445448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3. </a:t>
            </a:r>
            <a:r>
              <a:rPr lang="ko-KR" altLang="en-US" dirty="0">
                <a:latin typeface="맑은 고딕" panose="020B0503020000020004" pitchFamily="50" charset="-127"/>
              </a:rPr>
              <a:t>기능</a:t>
            </a:r>
            <a:r>
              <a:rPr lang="en-US" altLang="ko-KR" dirty="0">
                <a:latin typeface="맑은 고딕" panose="020B0503020000020004" pitchFamily="50" charset="-127"/>
              </a:rPr>
              <a:t>/</a:t>
            </a:r>
            <a:r>
              <a:rPr lang="ko-KR" altLang="en-US" dirty="0">
                <a:latin typeface="맑은 고딕" panose="020B0503020000020004" pitchFamily="50" charset="-127"/>
              </a:rPr>
              <a:t>조직 재설계 기준 및 방향성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835157" y="187786"/>
            <a:ext cx="17508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smtClean="0">
                <a:solidFill>
                  <a:srgbClr val="000000"/>
                </a:solidFill>
                <a:latin typeface="+mn-ea"/>
              </a:rPr>
              <a:t>III.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조직진단 방향성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4695860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그룹 29"/>
          <p:cNvGrpSpPr/>
          <p:nvPr/>
        </p:nvGrpSpPr>
        <p:grpSpPr>
          <a:xfrm>
            <a:off x="341212" y="1556792"/>
            <a:ext cx="4779578" cy="3990568"/>
            <a:chOff x="268632" y="1556792"/>
            <a:chExt cx="4852158" cy="3990568"/>
          </a:xfrm>
        </p:grpSpPr>
        <p:sp>
          <p:nvSpPr>
            <p:cNvPr id="15" name="Rectangle 3"/>
            <p:cNvSpPr>
              <a:spLocks noChangeArrowheads="1"/>
            </p:cNvSpPr>
            <p:nvPr/>
          </p:nvSpPr>
          <p:spPr bwMode="gray">
            <a:xfrm>
              <a:off x="268632" y="1556792"/>
              <a:ext cx="4729561" cy="3990568"/>
            </a:xfrm>
            <a:prstGeom prst="rect">
              <a:avLst/>
            </a:prstGeom>
            <a:noFill/>
            <a:ln w="9525" cap="rnd">
              <a:solidFill>
                <a:schemeClr val="tx1">
                  <a:lumMod val="50000"/>
                  <a:lumOff val="50000"/>
                </a:schemeClr>
              </a:solidFill>
              <a:prstDash val="sysDot"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A8E2A8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8000" tIns="18000" rIns="18000" bIns="18000" anchor="ctr">
              <a:spAutoFit/>
            </a:bodyPr>
            <a:lstStyle>
              <a:lvl1pPr eaLnBrk="0" hangingPunct="0"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1pPr>
              <a:lvl2pPr marL="742950" indent="-285750" eaLnBrk="0" hangingPunct="0"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2pPr>
              <a:lvl3pPr marL="1143000" indent="-228600" eaLnBrk="0" hangingPunct="0"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3pPr>
              <a:lvl4pPr marL="1600200" indent="-228600" eaLnBrk="0" hangingPunct="0"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4pPr>
              <a:lvl5pPr marL="2057400" indent="-228600" eaLnBrk="0" hangingPunct="0"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5pPr>
              <a:lvl6pPr marL="2514600" indent="-22860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Font typeface="Arial Narrow" panose="020B0606020202030204" pitchFamily="34" charset="0"/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6pPr>
              <a:lvl7pPr marL="2971800" indent="-22860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Font typeface="Arial Narrow" panose="020B0606020202030204" pitchFamily="34" charset="0"/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7pPr>
              <a:lvl8pPr marL="3429000" indent="-22860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Font typeface="Arial Narrow" panose="020B0606020202030204" pitchFamily="34" charset="0"/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8pPr>
              <a:lvl9pPr marL="3886200" indent="-22860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Font typeface="Arial Narrow" panose="020B0606020202030204" pitchFamily="34" charset="0"/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9pPr>
            </a:lstStyle>
            <a:p>
              <a:pPr eaLnBrk="1" hangingPunct="1"/>
              <a:endParaRPr lang="ko-KR" altLang="en-US"/>
            </a:p>
          </p:txBody>
        </p:sp>
        <p:sp>
          <p:nvSpPr>
            <p:cNvPr id="16" name="Line 7"/>
            <p:cNvSpPr>
              <a:spLocks noChangeShapeType="1"/>
            </p:cNvSpPr>
            <p:nvPr/>
          </p:nvSpPr>
          <p:spPr bwMode="gray">
            <a:xfrm>
              <a:off x="371539" y="3614192"/>
              <a:ext cx="3959225" cy="0"/>
            </a:xfrm>
            <a:prstGeom prst="line">
              <a:avLst/>
            </a:prstGeom>
            <a:noFill/>
            <a:ln w="57150">
              <a:solidFill>
                <a:srgbClr val="808080"/>
              </a:solidFill>
              <a:round/>
              <a:headEnd/>
              <a:tailEnd type="stealth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8000" tIns="18000" rIns="18000" bIns="18000" anchor="ctr">
              <a:spAutoFit/>
            </a:bodyPr>
            <a:lstStyle/>
            <a:p>
              <a:endParaRPr lang="ko-KR" altLang="en-US"/>
            </a:p>
          </p:txBody>
        </p:sp>
        <p:sp>
          <p:nvSpPr>
            <p:cNvPr id="17" name="Line 8"/>
            <p:cNvSpPr>
              <a:spLocks noChangeShapeType="1"/>
            </p:cNvSpPr>
            <p:nvPr/>
          </p:nvSpPr>
          <p:spPr bwMode="gray">
            <a:xfrm rot="16200000">
              <a:off x="551720" y="3614193"/>
              <a:ext cx="3598862" cy="0"/>
            </a:xfrm>
            <a:prstGeom prst="line">
              <a:avLst/>
            </a:prstGeom>
            <a:noFill/>
            <a:ln w="57150">
              <a:solidFill>
                <a:srgbClr val="808080"/>
              </a:solidFill>
              <a:round/>
              <a:headEnd/>
              <a:tailEnd type="stealth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8000" tIns="18000" rIns="18000" bIns="18000" anchor="ctr">
              <a:spAutoFit/>
            </a:bodyPr>
            <a:lstStyle/>
            <a:p>
              <a:endParaRPr lang="ko-KR" altLang="en-US"/>
            </a:p>
          </p:txBody>
        </p:sp>
        <p:sp>
          <p:nvSpPr>
            <p:cNvPr id="19" name="Rectangle 13"/>
            <p:cNvSpPr>
              <a:spLocks noChangeArrowheads="1"/>
            </p:cNvSpPr>
            <p:nvPr/>
          </p:nvSpPr>
          <p:spPr bwMode="gray">
            <a:xfrm>
              <a:off x="3608451" y="1774441"/>
              <a:ext cx="1473200" cy="775015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18000" tIns="18000" rIns="18000" bIns="18000" anchor="ctr">
              <a:spAutoFit/>
            </a:bodyPr>
            <a:lstStyle>
              <a:lvl1pPr eaLnBrk="0" hangingPunct="0"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1pPr>
              <a:lvl2pPr marL="742950" indent="-285750" eaLnBrk="0" hangingPunct="0"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2pPr>
              <a:lvl3pPr marL="1143000" indent="-228600" eaLnBrk="0" hangingPunct="0"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3pPr>
              <a:lvl4pPr marL="1600200" indent="-228600" eaLnBrk="0" hangingPunct="0"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4pPr>
              <a:lvl5pPr marL="2057400" indent="-228600" eaLnBrk="0" hangingPunct="0"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5pPr>
              <a:lvl6pPr marL="2514600" indent="-22860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Font typeface="Arial Narrow" panose="020B0606020202030204" pitchFamily="34" charset="0"/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6pPr>
              <a:lvl7pPr marL="2971800" indent="-22860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Font typeface="Arial Narrow" panose="020B0606020202030204" pitchFamily="34" charset="0"/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7pPr>
              <a:lvl8pPr marL="3429000" indent="-22860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Font typeface="Arial Narrow" panose="020B0606020202030204" pitchFamily="34" charset="0"/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8pPr>
              <a:lvl9pPr marL="3886200" indent="-22860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Font typeface="Arial Narrow" panose="020B0606020202030204" pitchFamily="34" charset="0"/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9pPr>
            </a:lstStyle>
            <a:p>
              <a:pPr eaLnBrk="1" hangingPunct="1"/>
              <a:r>
                <a:rPr lang="en-US" altLang="ko-KR" i="0" dirty="0">
                  <a:solidFill>
                    <a:srgbClr val="009900"/>
                  </a:solidFill>
                  <a:latin typeface="+mn-ea"/>
                  <a:ea typeface="+mn-ea"/>
                </a:rPr>
                <a:t>One</a:t>
              </a:r>
            </a:p>
            <a:p>
              <a:pPr eaLnBrk="1" hangingPunct="1"/>
              <a:r>
                <a:rPr lang="en-US" altLang="ko-KR" i="0" dirty="0" smtClean="0">
                  <a:solidFill>
                    <a:srgbClr val="009900"/>
                  </a:solidFill>
                  <a:latin typeface="+mn-ea"/>
                  <a:ea typeface="+mn-ea"/>
                </a:rPr>
                <a:t>Dimensional</a:t>
              </a:r>
            </a:p>
            <a:p>
              <a:pPr eaLnBrk="1" hangingPunct="1"/>
              <a:r>
                <a:rPr lang="en-US" altLang="ko-KR" i="0" dirty="0" smtClean="0">
                  <a:solidFill>
                    <a:srgbClr val="009900"/>
                  </a:solidFill>
                  <a:latin typeface="+mn-ea"/>
                  <a:ea typeface="+mn-ea"/>
                </a:rPr>
                <a:t>(</a:t>
              </a:r>
              <a:r>
                <a:rPr lang="ko-KR" altLang="en-US" i="0" dirty="0" smtClean="0">
                  <a:solidFill>
                    <a:srgbClr val="009900"/>
                  </a:solidFill>
                  <a:latin typeface="+mn-ea"/>
                  <a:ea typeface="+mn-ea"/>
                </a:rPr>
                <a:t>비례 기능</a:t>
              </a:r>
              <a:r>
                <a:rPr lang="en-US" altLang="ko-KR" i="0" dirty="0" smtClean="0">
                  <a:solidFill>
                    <a:srgbClr val="009900"/>
                  </a:solidFill>
                  <a:latin typeface="+mn-ea"/>
                  <a:ea typeface="+mn-ea"/>
                </a:rPr>
                <a:t>)</a:t>
              </a:r>
              <a:endParaRPr lang="en-US" altLang="ko-KR" i="0" dirty="0">
                <a:solidFill>
                  <a:srgbClr val="009900"/>
                </a:solidFill>
                <a:latin typeface="+mn-ea"/>
                <a:ea typeface="+mn-ea"/>
              </a:endParaRPr>
            </a:p>
          </p:txBody>
        </p:sp>
        <p:sp>
          <p:nvSpPr>
            <p:cNvPr id="20" name="Line 14"/>
            <p:cNvSpPr>
              <a:spLocks noChangeShapeType="1"/>
            </p:cNvSpPr>
            <p:nvPr/>
          </p:nvSpPr>
          <p:spPr bwMode="gray">
            <a:xfrm flipV="1">
              <a:off x="780796" y="2571205"/>
              <a:ext cx="3200400" cy="2133600"/>
            </a:xfrm>
            <a:prstGeom prst="line">
              <a:avLst/>
            </a:prstGeom>
            <a:noFill/>
            <a:ln w="28575">
              <a:solidFill>
                <a:srgbClr val="99CC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8000" tIns="18000" rIns="18000" bIns="18000" anchor="ctr">
              <a:spAutoFit/>
            </a:bodyPr>
            <a:lstStyle/>
            <a:p>
              <a:endParaRPr lang="ko-KR" altLang="en-US"/>
            </a:p>
          </p:txBody>
        </p:sp>
        <p:sp>
          <p:nvSpPr>
            <p:cNvPr id="21" name="Rectangle 15"/>
            <p:cNvSpPr>
              <a:spLocks noChangeArrowheads="1"/>
            </p:cNvSpPr>
            <p:nvPr/>
          </p:nvSpPr>
          <p:spPr bwMode="gray">
            <a:xfrm>
              <a:off x="1688846" y="1620601"/>
              <a:ext cx="1238604" cy="25179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A8E2A8"/>
                  </a:solidFill>
                </a14:hiddenFill>
              </a:ext>
              <a:ext uri="{91240B29-F687-4F45-9708-019B960494DF}">
                <a14:hiddenLine xmlns:a14="http://schemas.microsoft.com/office/drawing/2010/main" w="9525" cap="rnd">
                  <a:solidFill>
                    <a:srgbClr val="5F5F5F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8000" tIns="18000" rIns="18000" bIns="18000" anchor="ctr">
              <a:spAutoFit/>
            </a:bodyPr>
            <a:lstStyle>
              <a:lvl1pPr eaLnBrk="0" hangingPunct="0"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1pPr>
              <a:lvl2pPr marL="742950" indent="-285750" eaLnBrk="0" hangingPunct="0"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2pPr>
              <a:lvl3pPr marL="1143000" indent="-228600" eaLnBrk="0" hangingPunct="0"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3pPr>
              <a:lvl4pPr marL="1600200" indent="-228600" eaLnBrk="0" hangingPunct="0"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4pPr>
              <a:lvl5pPr marL="2057400" indent="-228600" eaLnBrk="0" hangingPunct="0"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5pPr>
              <a:lvl6pPr marL="2514600" indent="-22860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Font typeface="Arial Narrow" panose="020B0606020202030204" pitchFamily="34" charset="0"/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6pPr>
              <a:lvl7pPr marL="2971800" indent="-22860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Font typeface="Arial Narrow" panose="020B0606020202030204" pitchFamily="34" charset="0"/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7pPr>
              <a:lvl8pPr marL="3429000" indent="-22860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Font typeface="Arial Narrow" panose="020B0606020202030204" pitchFamily="34" charset="0"/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8pPr>
              <a:lvl9pPr marL="3886200" indent="-22860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Font typeface="Arial Narrow" panose="020B0606020202030204" pitchFamily="34" charset="0"/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9pPr>
            </a:lstStyle>
            <a:p>
              <a:pPr algn="ctr" eaLnBrk="1" hangingPunct="1"/>
              <a:r>
                <a:rPr lang="ko-KR" altLang="en-US" sz="1400" i="0" dirty="0" smtClean="0">
                  <a:solidFill>
                    <a:srgbClr val="5F5F5F"/>
                  </a:solidFill>
                  <a:latin typeface="+mn-ea"/>
                  <a:ea typeface="+mn-ea"/>
                </a:rPr>
                <a:t>시민 </a:t>
              </a:r>
              <a:r>
                <a:rPr lang="ko-KR" altLang="en-US" sz="1400" i="0" dirty="0">
                  <a:solidFill>
                    <a:srgbClr val="5F5F5F"/>
                  </a:solidFill>
                  <a:latin typeface="+mn-ea"/>
                  <a:ea typeface="+mn-ea"/>
                </a:rPr>
                <a:t>만족 정도</a:t>
              </a:r>
            </a:p>
          </p:txBody>
        </p:sp>
        <p:sp>
          <p:nvSpPr>
            <p:cNvPr id="22" name="Rectangle 16"/>
            <p:cNvSpPr>
              <a:spLocks noChangeArrowheads="1"/>
            </p:cNvSpPr>
            <p:nvPr/>
          </p:nvSpPr>
          <p:spPr bwMode="gray">
            <a:xfrm>
              <a:off x="4303776" y="3276185"/>
              <a:ext cx="817014" cy="6826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A8E2A8"/>
                  </a:solidFill>
                </a14:hiddenFill>
              </a:ext>
              <a:ext uri="{91240B29-F687-4F45-9708-019B960494DF}">
                <a14:hiddenLine xmlns:a14="http://schemas.microsoft.com/office/drawing/2010/main" w="9525" cap="rnd">
                  <a:solidFill>
                    <a:srgbClr val="5F5F5F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8000" tIns="18000" rIns="18000" bIns="18000" anchor="ctr">
              <a:spAutoFit/>
            </a:bodyPr>
            <a:lstStyle>
              <a:lvl1pPr eaLnBrk="0" hangingPunct="0"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1pPr>
              <a:lvl2pPr marL="742950" indent="-285750" eaLnBrk="0" hangingPunct="0"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2pPr>
              <a:lvl3pPr marL="1143000" indent="-228600" eaLnBrk="0" hangingPunct="0"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3pPr>
              <a:lvl4pPr marL="1600200" indent="-228600" eaLnBrk="0" hangingPunct="0"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4pPr>
              <a:lvl5pPr marL="2057400" indent="-228600" eaLnBrk="0" hangingPunct="0"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5pPr>
              <a:lvl6pPr marL="2514600" indent="-22860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Font typeface="Arial Narrow" panose="020B0606020202030204" pitchFamily="34" charset="0"/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6pPr>
              <a:lvl7pPr marL="2971800" indent="-22860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Font typeface="Arial Narrow" panose="020B0606020202030204" pitchFamily="34" charset="0"/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7pPr>
              <a:lvl8pPr marL="3429000" indent="-22860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Font typeface="Arial Narrow" panose="020B0606020202030204" pitchFamily="34" charset="0"/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8pPr>
              <a:lvl9pPr marL="3886200" indent="-22860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Font typeface="Arial Narrow" panose="020B0606020202030204" pitchFamily="34" charset="0"/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9pPr>
            </a:lstStyle>
            <a:p>
              <a:pPr algn="ctr" eaLnBrk="1" hangingPunct="1"/>
              <a:r>
                <a:rPr lang="ko-KR" altLang="en-US" sz="1400" i="0" dirty="0" smtClean="0">
                  <a:solidFill>
                    <a:srgbClr val="5F5F5F"/>
                  </a:solidFill>
                  <a:latin typeface="+mn-ea"/>
                  <a:ea typeface="+mn-ea"/>
                </a:rPr>
                <a:t>시민</a:t>
              </a:r>
              <a:endParaRPr lang="en-US" altLang="ko-KR" sz="1400" i="0" dirty="0" smtClean="0">
                <a:solidFill>
                  <a:srgbClr val="5F5F5F"/>
                </a:solidFill>
                <a:latin typeface="+mn-ea"/>
                <a:ea typeface="+mn-ea"/>
              </a:endParaRPr>
            </a:p>
            <a:p>
              <a:pPr algn="ctr" eaLnBrk="1" hangingPunct="1"/>
              <a:r>
                <a:rPr lang="ko-KR" altLang="en-US" sz="1400" i="0" dirty="0" smtClean="0">
                  <a:solidFill>
                    <a:srgbClr val="5F5F5F"/>
                  </a:solidFill>
                  <a:latin typeface="+mn-ea"/>
                  <a:ea typeface="+mn-ea"/>
                </a:rPr>
                <a:t>요구조건 </a:t>
              </a:r>
              <a:endParaRPr lang="ko-KR" altLang="en-US" sz="1400" i="0" dirty="0">
                <a:solidFill>
                  <a:srgbClr val="5F5F5F"/>
                </a:solidFill>
                <a:latin typeface="+mn-ea"/>
                <a:ea typeface="+mn-ea"/>
              </a:endParaRPr>
            </a:p>
            <a:p>
              <a:pPr algn="ctr" eaLnBrk="1" hangingPunct="1"/>
              <a:r>
                <a:rPr lang="ko-KR" altLang="en-US" sz="1400" i="0" dirty="0">
                  <a:solidFill>
                    <a:srgbClr val="5F5F5F"/>
                  </a:solidFill>
                  <a:latin typeface="+mn-ea"/>
                  <a:ea typeface="+mn-ea"/>
                </a:rPr>
                <a:t>충족 정도</a:t>
              </a: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gray">
            <a:xfrm>
              <a:off x="1761871" y="3780248"/>
              <a:ext cx="2232025" cy="1347788"/>
            </a:xfrm>
            <a:custGeom>
              <a:avLst/>
              <a:gdLst>
                <a:gd name="T0" fmla="*/ 1406 w 1406"/>
                <a:gd name="T1" fmla="*/ 0 h 849"/>
                <a:gd name="T2" fmla="*/ 1061 w 1406"/>
                <a:gd name="T3" fmla="*/ 39 h 849"/>
                <a:gd name="T4" fmla="*/ 685 w 1406"/>
                <a:gd name="T5" fmla="*/ 95 h 849"/>
                <a:gd name="T6" fmla="*/ 333 w 1406"/>
                <a:gd name="T7" fmla="*/ 231 h 849"/>
                <a:gd name="T8" fmla="*/ 157 w 1406"/>
                <a:gd name="T9" fmla="*/ 423 h 849"/>
                <a:gd name="T10" fmla="*/ 0 w 1406"/>
                <a:gd name="T11" fmla="*/ 849 h 8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6" h="849">
                  <a:moveTo>
                    <a:pt x="1406" y="0"/>
                  </a:moveTo>
                  <a:cubicBezTo>
                    <a:pt x="1349" y="5"/>
                    <a:pt x="1181" y="23"/>
                    <a:pt x="1061" y="39"/>
                  </a:cubicBezTo>
                  <a:cubicBezTo>
                    <a:pt x="941" y="55"/>
                    <a:pt x="806" y="63"/>
                    <a:pt x="685" y="95"/>
                  </a:cubicBezTo>
                  <a:cubicBezTo>
                    <a:pt x="564" y="127"/>
                    <a:pt x="421" y="176"/>
                    <a:pt x="333" y="231"/>
                  </a:cubicBezTo>
                  <a:cubicBezTo>
                    <a:pt x="245" y="286"/>
                    <a:pt x="212" y="320"/>
                    <a:pt x="157" y="423"/>
                  </a:cubicBezTo>
                  <a:cubicBezTo>
                    <a:pt x="102" y="526"/>
                    <a:pt x="33" y="760"/>
                    <a:pt x="0" y="849"/>
                  </a:cubicBezTo>
                </a:path>
              </a:pathLst>
            </a:custGeom>
            <a:noFill/>
            <a:ln w="28575" cap="flat" cmpd="sng">
              <a:solidFill>
                <a:srgbClr val="6699FF"/>
              </a:solidFill>
              <a:prstDash val="solid"/>
              <a:round/>
              <a:headEnd type="stealth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A8E2A8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8000" tIns="18000" rIns="18000" bIns="18000" anchor="ctr">
              <a:spAutoFit/>
            </a:bodyPr>
            <a:lstStyle/>
            <a:p>
              <a:endParaRPr lang="ko-KR" altLang="en-US"/>
            </a:p>
          </p:txBody>
        </p:sp>
        <p:sp>
          <p:nvSpPr>
            <p:cNvPr id="25" name="Rectangle 19"/>
            <p:cNvSpPr>
              <a:spLocks noChangeArrowheads="1"/>
            </p:cNvSpPr>
            <p:nvPr/>
          </p:nvSpPr>
          <p:spPr bwMode="gray">
            <a:xfrm>
              <a:off x="3315715" y="3880819"/>
              <a:ext cx="1076325" cy="528794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 lIns="18000" tIns="18000" rIns="18000" bIns="18000" anchor="ctr">
              <a:spAutoFit/>
            </a:bodyPr>
            <a:lstStyle>
              <a:lvl1pPr eaLnBrk="0" hangingPunct="0"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1pPr>
              <a:lvl2pPr marL="742950" indent="-285750" eaLnBrk="0" hangingPunct="0"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2pPr>
              <a:lvl3pPr marL="1143000" indent="-228600" eaLnBrk="0" hangingPunct="0"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3pPr>
              <a:lvl4pPr marL="1600200" indent="-228600" eaLnBrk="0" hangingPunct="0"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4pPr>
              <a:lvl5pPr marL="2057400" indent="-228600" eaLnBrk="0" hangingPunct="0"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5pPr>
              <a:lvl6pPr marL="2514600" indent="-22860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Font typeface="Arial Narrow" panose="020B0606020202030204" pitchFamily="34" charset="0"/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6pPr>
              <a:lvl7pPr marL="2971800" indent="-22860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Font typeface="Arial Narrow" panose="020B0606020202030204" pitchFamily="34" charset="0"/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7pPr>
              <a:lvl8pPr marL="3429000" indent="-22860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Font typeface="Arial Narrow" panose="020B0606020202030204" pitchFamily="34" charset="0"/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8pPr>
              <a:lvl9pPr marL="3886200" indent="-22860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Font typeface="Arial Narrow" panose="020B0606020202030204" pitchFamily="34" charset="0"/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9pPr>
            </a:lstStyle>
            <a:p>
              <a:pPr eaLnBrk="1" hangingPunct="1"/>
              <a:r>
                <a:rPr lang="en-US" altLang="ko-KR" i="0" dirty="0">
                  <a:solidFill>
                    <a:srgbClr val="3399FF"/>
                  </a:solidFill>
                  <a:latin typeface="+mn-ea"/>
                  <a:ea typeface="+mn-ea"/>
                </a:rPr>
                <a:t>Must </a:t>
              </a:r>
              <a:r>
                <a:rPr lang="en-US" altLang="ko-KR" i="0" dirty="0" smtClean="0">
                  <a:solidFill>
                    <a:srgbClr val="3399FF"/>
                  </a:solidFill>
                  <a:latin typeface="+mn-ea"/>
                  <a:ea typeface="+mn-ea"/>
                </a:rPr>
                <a:t>be</a:t>
              </a:r>
            </a:p>
            <a:p>
              <a:pPr eaLnBrk="1" hangingPunct="1"/>
              <a:r>
                <a:rPr lang="en-US" altLang="ko-KR" i="0" dirty="0" smtClean="0">
                  <a:solidFill>
                    <a:srgbClr val="3399FF"/>
                  </a:solidFill>
                  <a:latin typeface="+mn-ea"/>
                  <a:ea typeface="+mn-ea"/>
                </a:rPr>
                <a:t>(</a:t>
              </a:r>
              <a:r>
                <a:rPr lang="ko-KR" altLang="en-US" i="0" dirty="0" smtClean="0">
                  <a:solidFill>
                    <a:srgbClr val="3399FF"/>
                  </a:solidFill>
                  <a:latin typeface="+mn-ea"/>
                  <a:ea typeface="+mn-ea"/>
                </a:rPr>
                <a:t>필수 기능</a:t>
              </a:r>
              <a:r>
                <a:rPr lang="en-US" altLang="ko-KR" i="0" dirty="0" smtClean="0">
                  <a:solidFill>
                    <a:srgbClr val="3399FF"/>
                  </a:solidFill>
                  <a:latin typeface="+mn-ea"/>
                  <a:ea typeface="+mn-ea"/>
                </a:rPr>
                <a:t>)</a:t>
              </a:r>
              <a:endParaRPr lang="en-US" altLang="ko-KR" i="0" dirty="0">
                <a:solidFill>
                  <a:srgbClr val="3399FF"/>
                </a:solidFill>
                <a:latin typeface="+mn-ea"/>
                <a:ea typeface="+mn-ea"/>
              </a:endParaRPr>
            </a:p>
          </p:txBody>
        </p:sp>
        <p:sp>
          <p:nvSpPr>
            <p:cNvPr id="31" name="Rectangle 10"/>
            <p:cNvSpPr>
              <a:spLocks noChangeArrowheads="1"/>
            </p:cNvSpPr>
            <p:nvPr/>
          </p:nvSpPr>
          <p:spPr bwMode="gray">
            <a:xfrm>
              <a:off x="339471" y="2641932"/>
              <a:ext cx="1066800" cy="528794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18000" tIns="18000" rIns="18000" bIns="18000" anchor="ctr">
              <a:spAutoFit/>
            </a:bodyPr>
            <a:lstStyle>
              <a:lvl1pPr eaLnBrk="0" hangingPunct="0"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1pPr>
              <a:lvl2pPr marL="742950" indent="-285750" eaLnBrk="0" hangingPunct="0"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2pPr>
              <a:lvl3pPr marL="1143000" indent="-228600" eaLnBrk="0" hangingPunct="0"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3pPr>
              <a:lvl4pPr marL="1600200" indent="-228600" eaLnBrk="0" hangingPunct="0"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4pPr>
              <a:lvl5pPr marL="2057400" indent="-228600" eaLnBrk="0" hangingPunct="0"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5pPr>
              <a:lvl6pPr marL="2514600" indent="-22860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Font typeface="Arial Narrow" panose="020B0606020202030204" pitchFamily="34" charset="0"/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6pPr>
              <a:lvl7pPr marL="2971800" indent="-22860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Font typeface="Arial Narrow" panose="020B0606020202030204" pitchFamily="34" charset="0"/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7pPr>
              <a:lvl8pPr marL="3429000" indent="-22860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Font typeface="Arial Narrow" panose="020B0606020202030204" pitchFamily="34" charset="0"/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8pPr>
              <a:lvl9pPr marL="3886200" indent="-228600"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Font typeface="Arial Narrow" panose="020B0606020202030204" pitchFamily="34" charset="0"/>
                <a:defRPr kumimoji="1" sz="1600" b="1" i="1">
                  <a:solidFill>
                    <a:schemeClr val="hlink"/>
                  </a:solidFill>
                  <a:latin typeface="Trebuchet MS" panose="020B0603020202020204" pitchFamily="34" charset="0"/>
                  <a:ea typeface="가는각진제목체" pitchFamily="18" charset="-127"/>
                </a:defRPr>
              </a:lvl9pPr>
            </a:lstStyle>
            <a:p>
              <a:pPr eaLnBrk="1" hangingPunct="1"/>
              <a:r>
                <a:rPr lang="en-US" altLang="ko-KR" i="0" dirty="0" smtClean="0">
                  <a:solidFill>
                    <a:srgbClr val="FF6600"/>
                  </a:solidFill>
                  <a:latin typeface="+mn-ea"/>
                  <a:ea typeface="+mn-ea"/>
                </a:rPr>
                <a:t>Attractive</a:t>
              </a:r>
            </a:p>
            <a:p>
              <a:pPr eaLnBrk="1" hangingPunct="1"/>
              <a:r>
                <a:rPr lang="en-US" altLang="ko-KR" i="0" dirty="0" smtClean="0">
                  <a:solidFill>
                    <a:srgbClr val="FF6600"/>
                  </a:solidFill>
                  <a:latin typeface="+mn-ea"/>
                  <a:ea typeface="+mn-ea"/>
                </a:rPr>
                <a:t>(</a:t>
              </a:r>
              <a:r>
                <a:rPr lang="ko-KR" altLang="en-US" i="0" dirty="0" smtClean="0">
                  <a:solidFill>
                    <a:srgbClr val="FF6600"/>
                  </a:solidFill>
                  <a:latin typeface="+mn-ea"/>
                  <a:ea typeface="+mn-ea"/>
                </a:rPr>
                <a:t>매력 기능</a:t>
              </a:r>
              <a:r>
                <a:rPr lang="en-US" altLang="ko-KR" i="0" dirty="0" smtClean="0">
                  <a:solidFill>
                    <a:srgbClr val="FF6600"/>
                  </a:solidFill>
                  <a:latin typeface="+mn-ea"/>
                  <a:ea typeface="+mn-ea"/>
                </a:rPr>
                <a:t>)</a:t>
              </a:r>
              <a:endParaRPr lang="en-US" altLang="ko-KR" i="0" dirty="0">
                <a:solidFill>
                  <a:srgbClr val="FF6600"/>
                </a:solidFill>
                <a:latin typeface="+mn-ea"/>
                <a:ea typeface="+mn-ea"/>
              </a:endParaRPr>
            </a:p>
          </p:txBody>
        </p:sp>
        <p:sp>
          <p:nvSpPr>
            <p:cNvPr id="32" name="Freeform 11"/>
            <p:cNvSpPr>
              <a:spLocks/>
            </p:cNvSpPr>
            <p:nvPr/>
          </p:nvSpPr>
          <p:spPr bwMode="gray">
            <a:xfrm>
              <a:off x="590296" y="1976846"/>
              <a:ext cx="2286000" cy="1473200"/>
            </a:xfrm>
            <a:custGeom>
              <a:avLst/>
              <a:gdLst>
                <a:gd name="T0" fmla="*/ 0 w 1440"/>
                <a:gd name="T1" fmla="*/ 928 h 928"/>
                <a:gd name="T2" fmla="*/ 352 w 1440"/>
                <a:gd name="T3" fmla="*/ 912 h 928"/>
                <a:gd name="T4" fmla="*/ 728 w 1440"/>
                <a:gd name="T5" fmla="*/ 856 h 928"/>
                <a:gd name="T6" fmla="*/ 1080 w 1440"/>
                <a:gd name="T7" fmla="*/ 720 h 928"/>
                <a:gd name="T8" fmla="*/ 1256 w 1440"/>
                <a:gd name="T9" fmla="*/ 528 h 928"/>
                <a:gd name="T10" fmla="*/ 1376 w 1440"/>
                <a:gd name="T11" fmla="*/ 224 h 928"/>
                <a:gd name="T12" fmla="*/ 1440 w 1440"/>
                <a:gd name="T13" fmla="*/ 0 h 9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40" h="928">
                  <a:moveTo>
                    <a:pt x="0" y="928"/>
                  </a:moveTo>
                  <a:cubicBezTo>
                    <a:pt x="59" y="925"/>
                    <a:pt x="231" y="924"/>
                    <a:pt x="352" y="912"/>
                  </a:cubicBezTo>
                  <a:cubicBezTo>
                    <a:pt x="473" y="900"/>
                    <a:pt x="607" y="888"/>
                    <a:pt x="728" y="856"/>
                  </a:cubicBezTo>
                  <a:cubicBezTo>
                    <a:pt x="849" y="824"/>
                    <a:pt x="992" y="775"/>
                    <a:pt x="1080" y="720"/>
                  </a:cubicBezTo>
                  <a:cubicBezTo>
                    <a:pt x="1168" y="665"/>
                    <a:pt x="1207" y="611"/>
                    <a:pt x="1256" y="528"/>
                  </a:cubicBezTo>
                  <a:cubicBezTo>
                    <a:pt x="1305" y="445"/>
                    <a:pt x="1345" y="312"/>
                    <a:pt x="1376" y="224"/>
                  </a:cubicBezTo>
                  <a:cubicBezTo>
                    <a:pt x="1407" y="136"/>
                    <a:pt x="1429" y="37"/>
                    <a:pt x="1440" y="0"/>
                  </a:cubicBezTo>
                </a:path>
              </a:pathLst>
            </a:custGeom>
            <a:noFill/>
            <a:ln w="28575" cap="flat" cmpd="sng">
              <a:solidFill>
                <a:srgbClr val="FF6600"/>
              </a:solidFill>
              <a:prstDash val="solid"/>
              <a:round/>
              <a:headEnd/>
              <a:tailEnd type="stealth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A8E2A8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8000" tIns="18000" rIns="18000" bIns="18000" anchor="ctr">
              <a:spAutoFit/>
            </a:bodyPr>
            <a:lstStyle/>
            <a:p>
              <a:endParaRPr lang="ko-KR" altLang="en-US"/>
            </a:p>
          </p:txBody>
        </p:sp>
      </p:grpSp>
      <p:sp>
        <p:nvSpPr>
          <p:cNvPr id="38" name="제목 3"/>
          <p:cNvSpPr txBox="1">
            <a:spLocks/>
          </p:cNvSpPr>
          <p:nvPr/>
        </p:nvSpPr>
        <p:spPr>
          <a:xfrm>
            <a:off x="57116" y="143344"/>
            <a:ext cx="3183885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4. </a:t>
            </a:r>
            <a:r>
              <a:rPr lang="ko-KR" altLang="en-US" dirty="0" smtClean="0">
                <a:latin typeface="맑은 고딕" panose="020B0503020000020004" pitchFamily="50" charset="-127"/>
              </a:rPr>
              <a:t>기능분석 </a:t>
            </a:r>
            <a:r>
              <a:rPr lang="en-US" altLang="ko-KR" dirty="0" smtClean="0">
                <a:latin typeface="맑은 고딕" panose="020B0503020000020004" pitchFamily="50" charset="-127"/>
              </a:rPr>
              <a:t>/ KANO</a:t>
            </a:r>
            <a:r>
              <a:rPr lang="ko-KR" altLang="en-US" dirty="0" smtClean="0">
                <a:latin typeface="맑은 고딕" panose="020B0503020000020004" pitchFamily="50" charset="-127"/>
              </a:rPr>
              <a:t> 분석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grpSp>
        <p:nvGrpSpPr>
          <p:cNvPr id="33" name="그룹 32"/>
          <p:cNvGrpSpPr/>
          <p:nvPr/>
        </p:nvGrpSpPr>
        <p:grpSpPr>
          <a:xfrm>
            <a:off x="5128743" y="1749096"/>
            <a:ext cx="4414720" cy="3648504"/>
            <a:chOff x="5181750" y="1749096"/>
            <a:chExt cx="4660397" cy="3648504"/>
          </a:xfrm>
        </p:grpSpPr>
        <p:sp>
          <p:nvSpPr>
            <p:cNvPr id="39" name="Rectangle 44" descr="밝은 상향 대각선"/>
            <p:cNvSpPr>
              <a:spLocks noChangeArrowheads="1"/>
            </p:cNvSpPr>
            <p:nvPr/>
          </p:nvSpPr>
          <p:spPr bwMode="auto">
            <a:xfrm>
              <a:off x="5181750" y="1749096"/>
              <a:ext cx="4660397" cy="3648504"/>
            </a:xfrm>
            <a:prstGeom prst="rect">
              <a:avLst/>
            </a:prstGeom>
            <a:pattFill prst="ltUpDiag">
              <a:fgClr>
                <a:srgbClr val="EAEAEA"/>
              </a:fgClr>
              <a:bgClr>
                <a:srgbClr val="FFFFFF"/>
              </a:bgClr>
            </a:pattFill>
            <a:ln w="12700" algn="ctr">
              <a:solidFill>
                <a:srgbClr val="C0C0C0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 wrap="none" lIns="0" tIns="0" rIns="0" bIns="0" anchor="ctr"/>
            <a:lstStyle>
              <a:defPPr>
                <a:defRPr lang="en-GB"/>
              </a:defPPr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1pPr>
              <a:lvl2pPr marL="4572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2pPr>
              <a:lvl3pPr marL="9144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3pPr>
              <a:lvl4pPr marL="13716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4pPr>
              <a:lvl5pPr marL="18288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9pPr>
            </a:lstStyle>
            <a:p>
              <a:pPr eaLnBrk="1" fontAlgn="auto" latinLnBrk="0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1" lang="ko-KR" altLang="en-US" b="1" kern="0" baseline="30000" dirty="0" smtClean="0">
                <a:solidFill>
                  <a:sysClr val="windowText" lastClr="000000"/>
                </a:solidFill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0" name="AutoShape 14"/>
            <p:cNvSpPr>
              <a:spLocks noChangeArrowheads="1"/>
            </p:cNvSpPr>
            <p:nvPr/>
          </p:nvSpPr>
          <p:spPr bwMode="auto">
            <a:xfrm>
              <a:off x="5241046" y="3171958"/>
              <a:ext cx="4509600" cy="728003"/>
            </a:xfrm>
            <a:prstGeom prst="rect">
              <a:avLst/>
            </a:prstGeom>
            <a:solidFill>
              <a:schemeClr val="bg1"/>
            </a:solidFill>
            <a:ln w="12700" algn="ctr">
              <a:solidFill>
                <a:schemeClr val="folHlink"/>
              </a:solidFill>
              <a:round/>
              <a:headEnd/>
              <a:tailEnd/>
            </a:ln>
            <a:effectLst>
              <a:outerShdw dist="35921" dir="2700000" algn="ctr" rotWithShape="0">
                <a:schemeClr val="bg1">
                  <a:lumMod val="65000"/>
                </a:schemeClr>
              </a:outerShdw>
            </a:effectLst>
          </p:spPr>
          <p:txBody>
            <a:bodyPr lIns="90000" tIns="90000" rIns="90000" bIns="46800" anchor="ctr"/>
            <a:lstStyle>
              <a:defPPr>
                <a:defRPr lang="en-GB"/>
              </a:defPPr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1pPr>
              <a:lvl2pPr marL="4572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2pPr>
              <a:lvl3pPr marL="9144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3pPr>
              <a:lvl4pPr marL="13716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4pPr>
              <a:lvl5pPr marL="18288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9pPr>
            </a:lstStyle>
            <a:p>
              <a:pPr marL="155575" lvl="1" indent="-153988" defTabSz="900113">
                <a:buClr>
                  <a:srgbClr val="000000"/>
                </a:buClr>
                <a:defRPr/>
              </a:pPr>
              <a:endParaRPr kumimoji="1" lang="ko-KR" altLang="en-US" sz="1050" b="1">
                <a:solidFill>
                  <a:srgbClr val="808080"/>
                </a:solidFill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" name="AutoShape 14"/>
            <p:cNvSpPr>
              <a:spLocks noChangeArrowheads="1"/>
            </p:cNvSpPr>
            <p:nvPr/>
          </p:nvSpPr>
          <p:spPr bwMode="auto">
            <a:xfrm>
              <a:off x="5241046" y="4183502"/>
              <a:ext cx="4509600" cy="818220"/>
            </a:xfrm>
            <a:prstGeom prst="rect">
              <a:avLst/>
            </a:prstGeom>
            <a:solidFill>
              <a:schemeClr val="bg1"/>
            </a:solidFill>
            <a:ln w="12700" algn="ctr">
              <a:solidFill>
                <a:schemeClr val="folHlink"/>
              </a:solidFill>
              <a:round/>
              <a:headEnd/>
              <a:tailEnd/>
            </a:ln>
            <a:effectLst>
              <a:outerShdw dist="35921" dir="2700000" algn="ctr" rotWithShape="0">
                <a:schemeClr val="bg1">
                  <a:lumMod val="65000"/>
                </a:schemeClr>
              </a:outerShdw>
            </a:effectLst>
          </p:spPr>
          <p:txBody>
            <a:bodyPr lIns="90000" tIns="90000" rIns="90000" bIns="46800" anchor="ctr"/>
            <a:lstStyle>
              <a:defPPr>
                <a:defRPr lang="en-GB"/>
              </a:defPPr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1pPr>
              <a:lvl2pPr marL="4572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2pPr>
              <a:lvl3pPr marL="9144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3pPr>
              <a:lvl4pPr marL="13716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4pPr>
              <a:lvl5pPr marL="18288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9pPr>
            </a:lstStyle>
            <a:p>
              <a:pPr marL="155575" lvl="1" indent="-153988" defTabSz="900113">
                <a:buClr>
                  <a:srgbClr val="000000"/>
                </a:buClr>
                <a:defRPr/>
              </a:pPr>
              <a:endParaRPr kumimoji="1" lang="ko-KR" altLang="en-US" sz="1050" b="1">
                <a:solidFill>
                  <a:srgbClr val="808080"/>
                </a:solidFill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2" name="AutoShape 14"/>
            <p:cNvSpPr>
              <a:spLocks noChangeArrowheads="1"/>
            </p:cNvSpPr>
            <p:nvPr/>
          </p:nvSpPr>
          <p:spPr bwMode="auto">
            <a:xfrm>
              <a:off x="5241046" y="1908204"/>
              <a:ext cx="4509600" cy="1127482"/>
            </a:xfrm>
            <a:prstGeom prst="rect">
              <a:avLst/>
            </a:prstGeom>
            <a:solidFill>
              <a:schemeClr val="bg1"/>
            </a:solidFill>
            <a:ln w="12700" algn="ctr">
              <a:solidFill>
                <a:schemeClr val="folHlink"/>
              </a:solidFill>
              <a:round/>
              <a:headEnd/>
              <a:tailEnd/>
            </a:ln>
            <a:effectLst>
              <a:outerShdw dist="35921" dir="2700000" algn="ctr" rotWithShape="0">
                <a:schemeClr val="bg1">
                  <a:lumMod val="65000"/>
                </a:schemeClr>
              </a:outerShdw>
            </a:effectLst>
          </p:spPr>
          <p:txBody>
            <a:bodyPr lIns="90000" tIns="90000" rIns="90000" bIns="46800" anchor="ctr"/>
            <a:lstStyle>
              <a:defPPr>
                <a:defRPr lang="en-GB"/>
              </a:defPPr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1pPr>
              <a:lvl2pPr marL="4572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2pPr>
              <a:lvl3pPr marL="9144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3pPr>
              <a:lvl4pPr marL="13716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4pPr>
              <a:lvl5pPr marL="18288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9pPr>
            </a:lstStyle>
            <a:p>
              <a:pPr marL="155575" lvl="1" indent="-153988" defTabSz="900113">
                <a:buClr>
                  <a:srgbClr val="000000"/>
                </a:buClr>
                <a:defRPr/>
              </a:pPr>
              <a:endParaRPr kumimoji="1" lang="ko-KR" altLang="en-US" sz="1050" b="1">
                <a:solidFill>
                  <a:srgbClr val="808080"/>
                </a:solidFill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3" name="Text Box 35"/>
            <p:cNvSpPr txBox="1">
              <a:spLocks noChangeArrowheads="1"/>
            </p:cNvSpPr>
            <p:nvPr/>
          </p:nvSpPr>
          <p:spPr bwMode="auto">
            <a:xfrm>
              <a:off x="6246243" y="2278427"/>
              <a:ext cx="3565424" cy="63709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ko-KR"/>
              </a:defPPr>
              <a:lvl1pPr fontAlgn="auto">
                <a:lnSpc>
                  <a:spcPct val="95000"/>
                </a:lnSpc>
                <a:spcBef>
                  <a:spcPct val="10000"/>
                </a:spcBef>
                <a:spcAft>
                  <a:spcPts val="0"/>
                </a:spcAft>
                <a:defRPr kumimoji="1" sz="1200" b="1" kern="0">
                  <a:solidFill>
                    <a:srgbClr val="002060"/>
                  </a:solidFill>
                  <a:latin typeface="맑은 고딕" pitchFamily="50" charset="-127"/>
                  <a:ea typeface="맑은 고딕" pitchFamily="50" charset="-127"/>
                  <a:cs typeface="Arial" pitchFamily="34" charset="0"/>
                </a:defRPr>
              </a:lvl1pPr>
              <a:lvl2pPr algn="ctr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2pPr>
              <a:lvl3pPr algn="ctr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3pPr>
              <a:lvl4pPr algn="ctr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4pPr>
              <a:lvl5pPr algn="ctr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5pPr>
              <a:lvl6pPr>
                <a:defRPr sz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6pPr>
              <a:lvl7pPr>
                <a:defRPr sz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7pPr>
              <a:lvl8pPr>
                <a:defRPr sz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8pPr>
              <a:lvl9pPr>
                <a:defRPr sz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9pPr>
            </a:lstStyle>
            <a:p>
              <a:r>
                <a:rPr lang="ko-KR" altLang="en-US" dirty="0"/>
                <a:t>있고 없음이 중요한 기능으로</a:t>
              </a:r>
              <a:r>
                <a:rPr lang="en-US" altLang="ko-KR" dirty="0"/>
                <a:t>, </a:t>
              </a:r>
              <a:r>
                <a:rPr lang="ko-KR" altLang="en-US" dirty="0"/>
                <a:t>한번 투자</a:t>
              </a:r>
              <a:r>
                <a:rPr lang="en-US" altLang="ko-KR" dirty="0"/>
                <a:t>/</a:t>
              </a:r>
              <a:r>
                <a:rPr lang="ko-KR" altLang="en-US" dirty="0"/>
                <a:t>배치를 하면 더 이상의 추가 투입이 </a:t>
              </a:r>
              <a:r>
                <a:rPr lang="ko-KR" altLang="en-US" dirty="0" err="1"/>
                <a:t>필요없는</a:t>
              </a:r>
              <a:r>
                <a:rPr lang="ko-KR" altLang="en-US" dirty="0"/>
                <a:t> 기능</a:t>
              </a:r>
              <a:endParaRPr lang="en-US" altLang="ko-KR" dirty="0"/>
            </a:p>
            <a:p>
              <a:r>
                <a:rPr lang="ko-KR" altLang="en-US" dirty="0"/>
                <a:t>예</a:t>
              </a:r>
              <a:r>
                <a:rPr lang="en-US" altLang="ko-KR" dirty="0"/>
                <a:t>: </a:t>
              </a:r>
              <a:r>
                <a:rPr lang="ko-KR" altLang="en-US" dirty="0" smtClean="0"/>
                <a:t>청사 관리</a:t>
              </a:r>
              <a:r>
                <a:rPr lang="en-US" altLang="ko-KR" dirty="0" smtClean="0"/>
                <a:t>,</a:t>
              </a:r>
              <a:r>
                <a:rPr lang="ko-KR" altLang="en-US" dirty="0"/>
                <a:t>재해예방</a:t>
              </a:r>
              <a:endParaRPr lang="en-US" altLang="ko-KR" dirty="0"/>
            </a:p>
          </p:txBody>
        </p:sp>
        <p:sp>
          <p:nvSpPr>
            <p:cNvPr id="44" name="Text Box 37"/>
            <p:cNvSpPr txBox="1">
              <a:spLocks noChangeArrowheads="1"/>
            </p:cNvSpPr>
            <p:nvPr/>
          </p:nvSpPr>
          <p:spPr bwMode="auto">
            <a:xfrm>
              <a:off x="6325072" y="3218437"/>
              <a:ext cx="3398047" cy="63709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ko-KR"/>
              </a:defPPr>
              <a:lvl1pPr fontAlgn="auto">
                <a:lnSpc>
                  <a:spcPct val="95000"/>
                </a:lnSpc>
                <a:spcBef>
                  <a:spcPct val="10000"/>
                </a:spcBef>
                <a:spcAft>
                  <a:spcPts val="0"/>
                </a:spcAft>
                <a:defRPr kumimoji="1" sz="1200" b="1" kern="0">
                  <a:solidFill>
                    <a:srgbClr val="002060"/>
                  </a:solidFill>
                  <a:latin typeface="맑은 고딕" pitchFamily="50" charset="-127"/>
                  <a:ea typeface="맑은 고딕" pitchFamily="50" charset="-127"/>
                  <a:cs typeface="Arial" pitchFamily="34" charset="0"/>
                </a:defRPr>
              </a:lvl1pPr>
              <a:lvl2pPr algn="ctr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2pPr>
              <a:lvl3pPr algn="ctr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3pPr>
              <a:lvl4pPr algn="ctr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4pPr>
              <a:lvl5pPr algn="ctr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5pPr>
              <a:lvl6pPr>
                <a:defRPr sz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6pPr>
              <a:lvl7pPr>
                <a:defRPr sz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7pPr>
              <a:lvl8pPr>
                <a:defRPr sz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8pPr>
              <a:lvl9pPr>
                <a:defRPr sz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9pPr>
            </a:lstStyle>
            <a:p>
              <a:r>
                <a:rPr lang="ko-KR" altLang="en-US" dirty="0"/>
                <a:t>투입</a:t>
              </a:r>
              <a:r>
                <a:rPr lang="en-US" altLang="ko-KR" dirty="0"/>
                <a:t>/</a:t>
              </a:r>
              <a:r>
                <a:rPr lang="ko-KR" altLang="en-US" dirty="0"/>
                <a:t>지원을 많이 하면 </a:t>
              </a:r>
              <a:r>
                <a:rPr lang="ko-KR" altLang="en-US" dirty="0" err="1"/>
                <a:t>많이할</a:t>
              </a:r>
              <a:r>
                <a:rPr lang="ko-KR" altLang="en-US" dirty="0"/>
                <a:t> 수록 좋은 기능으로 인력</a:t>
              </a:r>
              <a:r>
                <a:rPr lang="en-US" altLang="ko-KR" dirty="0"/>
                <a:t>/</a:t>
              </a:r>
              <a:r>
                <a:rPr lang="ko-KR" altLang="en-US" dirty="0"/>
                <a:t>예산이 확보되면 지속적 강화 필요</a:t>
              </a:r>
              <a:endParaRPr lang="en-US" altLang="ko-KR" dirty="0"/>
            </a:p>
            <a:p>
              <a:r>
                <a:rPr lang="ko-KR" altLang="en-US" dirty="0"/>
                <a:t>예</a:t>
              </a:r>
              <a:r>
                <a:rPr lang="en-US" altLang="ko-KR" dirty="0"/>
                <a:t>: </a:t>
              </a:r>
              <a:r>
                <a:rPr lang="ko-KR" altLang="en-US" dirty="0"/>
                <a:t>육아 지원 복지</a:t>
              </a:r>
            </a:p>
          </p:txBody>
        </p:sp>
        <p:sp>
          <p:nvSpPr>
            <p:cNvPr id="45" name="Text Box 39"/>
            <p:cNvSpPr txBox="1">
              <a:spLocks noChangeArrowheads="1"/>
            </p:cNvSpPr>
            <p:nvPr/>
          </p:nvSpPr>
          <p:spPr bwMode="auto">
            <a:xfrm>
              <a:off x="6369609" y="4338118"/>
              <a:ext cx="3320932" cy="63709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ko-KR"/>
              </a:defPPr>
              <a:lvl1pPr fontAlgn="auto">
                <a:lnSpc>
                  <a:spcPct val="95000"/>
                </a:lnSpc>
                <a:spcBef>
                  <a:spcPct val="10000"/>
                </a:spcBef>
                <a:spcAft>
                  <a:spcPts val="0"/>
                </a:spcAft>
                <a:defRPr kumimoji="1" sz="1200" b="1" kern="0">
                  <a:solidFill>
                    <a:srgbClr val="002060"/>
                  </a:solidFill>
                  <a:latin typeface="맑은 고딕" pitchFamily="50" charset="-127"/>
                  <a:ea typeface="맑은 고딕" pitchFamily="50" charset="-127"/>
                  <a:cs typeface="Arial" pitchFamily="34" charset="0"/>
                </a:defRPr>
              </a:lvl1pPr>
              <a:lvl2pPr algn="ctr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2pPr>
              <a:lvl3pPr algn="ctr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3pPr>
              <a:lvl4pPr algn="ctr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4pPr>
              <a:lvl5pPr algn="ctr" eaLnBrk="0" fontAlgn="base" hangingPunct="0">
                <a:spcBef>
                  <a:spcPct val="0"/>
                </a:spcBef>
                <a:spcAft>
                  <a:spcPct val="0"/>
                </a:spcAft>
                <a:defRPr sz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5pPr>
              <a:lvl6pPr>
                <a:defRPr sz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6pPr>
              <a:lvl7pPr>
                <a:defRPr sz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7pPr>
              <a:lvl8pPr>
                <a:defRPr sz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8pPr>
              <a:lvl9pPr>
                <a:defRPr sz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9pPr>
            </a:lstStyle>
            <a:p>
              <a:r>
                <a:rPr lang="ko-KR" altLang="en-US" dirty="0"/>
                <a:t>인력</a:t>
              </a:r>
              <a:r>
                <a:rPr lang="en-US" altLang="ko-KR" dirty="0"/>
                <a:t>/</a:t>
              </a:r>
              <a:r>
                <a:rPr lang="ko-KR" altLang="en-US" dirty="0"/>
                <a:t>예산을 투입하면 할수록 더 큰 만족도를 이끌어 내는 기능</a:t>
              </a:r>
              <a:endParaRPr lang="en-US" altLang="ko-KR" dirty="0"/>
            </a:p>
            <a:p>
              <a:r>
                <a:rPr lang="en-US" altLang="ko-KR" dirty="0"/>
                <a:t> </a:t>
              </a:r>
              <a:r>
                <a:rPr lang="ko-KR" altLang="en-US" dirty="0"/>
                <a:t>예</a:t>
              </a:r>
              <a:r>
                <a:rPr lang="en-US" altLang="ko-KR" dirty="0"/>
                <a:t>: </a:t>
              </a:r>
              <a:r>
                <a:rPr lang="ko-KR" altLang="en-US" dirty="0"/>
                <a:t>홍보 </a:t>
              </a:r>
            </a:p>
          </p:txBody>
        </p:sp>
        <p:sp>
          <p:nvSpPr>
            <p:cNvPr id="46" name="Rectangle 9"/>
            <p:cNvSpPr>
              <a:spLocks noChangeArrowheads="1"/>
            </p:cNvSpPr>
            <p:nvPr/>
          </p:nvSpPr>
          <p:spPr bwMode="auto">
            <a:xfrm>
              <a:off x="5220982" y="2171902"/>
              <a:ext cx="1173309" cy="657698"/>
            </a:xfrm>
            <a:prstGeom prst="rect">
              <a:avLst/>
            </a:prstGeom>
            <a:noFill/>
            <a:ln w="12700" algn="ctr">
              <a:noFill/>
              <a:miter lim="800000"/>
              <a:headEnd/>
              <a:tailEnd/>
            </a:ln>
          </p:spPr>
          <p:txBody>
            <a:bodyPr lIns="0" tIns="0" rIns="0" bIns="0" anchor="ctr"/>
            <a:lstStyle>
              <a:defPPr>
                <a:defRPr lang="en-GB"/>
              </a:defPPr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1pPr>
              <a:lvl2pPr marL="4572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2pPr>
              <a:lvl3pPr marL="9144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3pPr>
              <a:lvl4pPr marL="13716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4pPr>
              <a:lvl5pPr marL="18288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9pPr>
            </a:lstStyle>
            <a:p>
              <a:pPr defTabSz="762000" fontAlgn="auto">
                <a:spcAft>
                  <a:spcPts val="0"/>
                </a:spcAft>
              </a:pPr>
              <a:r>
                <a:rPr kumimoji="1" lang="en-US" altLang="ko-KR" sz="1400" b="1" i="1" kern="0" dirty="0">
                  <a:solidFill>
                    <a:srgbClr val="C00000"/>
                  </a:solidFill>
                  <a:latin typeface="맑은 고딕" pitchFamily="50" charset="-127"/>
                  <a:ea typeface="맑은 고딕" pitchFamily="50" charset="-127"/>
                </a:rPr>
                <a:t>Must be</a:t>
              </a:r>
            </a:p>
            <a:p>
              <a:pPr defTabSz="762000" fontAlgn="auto">
                <a:spcAft>
                  <a:spcPts val="0"/>
                </a:spcAft>
              </a:pPr>
              <a:r>
                <a:rPr kumimoji="1" lang="en-US" altLang="ko-KR" sz="1400" b="1" i="1" kern="0" dirty="0">
                  <a:solidFill>
                    <a:srgbClr val="C00000"/>
                  </a:solidFill>
                  <a:latin typeface="맑은 고딕" pitchFamily="50" charset="-127"/>
                  <a:ea typeface="맑은 고딕" pitchFamily="50" charset="-127"/>
                </a:rPr>
                <a:t>(</a:t>
              </a:r>
              <a:r>
                <a:rPr kumimoji="1" lang="ko-KR" altLang="en-US" sz="1400" b="1" i="1" kern="0" dirty="0">
                  <a:solidFill>
                    <a:srgbClr val="C00000"/>
                  </a:solidFill>
                  <a:latin typeface="맑은 고딕" pitchFamily="50" charset="-127"/>
                  <a:ea typeface="맑은 고딕" pitchFamily="50" charset="-127"/>
                </a:rPr>
                <a:t>필수 기능</a:t>
              </a:r>
              <a:r>
                <a:rPr kumimoji="1" lang="en-US" altLang="ko-KR" sz="1400" b="1" i="1" kern="0" dirty="0">
                  <a:solidFill>
                    <a:srgbClr val="C00000"/>
                  </a:solidFill>
                  <a:latin typeface="맑은 고딕" pitchFamily="50" charset="-127"/>
                  <a:ea typeface="맑은 고딕" pitchFamily="50" charset="-127"/>
                </a:rPr>
                <a:t>)</a:t>
              </a:r>
            </a:p>
          </p:txBody>
        </p:sp>
        <p:sp>
          <p:nvSpPr>
            <p:cNvPr id="47" name="Rectangle 42"/>
            <p:cNvSpPr>
              <a:spLocks noChangeArrowheads="1"/>
            </p:cNvSpPr>
            <p:nvPr/>
          </p:nvSpPr>
          <p:spPr bwMode="auto">
            <a:xfrm>
              <a:off x="5241046" y="1908204"/>
              <a:ext cx="241300" cy="232131"/>
            </a:xfrm>
            <a:prstGeom prst="rect">
              <a:avLst/>
            </a:prstGeom>
            <a:solidFill>
              <a:srgbClr val="FFCC00"/>
            </a:solidFill>
            <a:ln w="12700">
              <a:solidFill>
                <a:schemeClr val="bg1">
                  <a:lumMod val="50000"/>
                </a:schemeClr>
              </a:solidFill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en-GB"/>
              </a:defPPr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1pPr>
              <a:lvl2pPr marL="4572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2pPr>
              <a:lvl3pPr marL="9144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3pPr>
              <a:lvl4pPr marL="13716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4pPr>
              <a:lvl5pPr marL="18288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9pPr>
            </a:lstStyle>
            <a:p>
              <a:pPr defTabSz="900113">
                <a:lnSpc>
                  <a:spcPct val="90000"/>
                </a:lnSpc>
              </a:pPr>
              <a:r>
                <a:rPr kumimoji="1" lang="en-GB" altLang="ko-KR" sz="1050" b="1" dirty="0">
                  <a:latin typeface="맑은 고딕" pitchFamily="50" charset="-127"/>
                  <a:ea typeface="맑은 고딕" pitchFamily="50" charset="-127"/>
                </a:rPr>
                <a:t>1</a:t>
              </a:r>
            </a:p>
          </p:txBody>
        </p:sp>
        <p:sp>
          <p:nvSpPr>
            <p:cNvPr id="48" name="Rectangle 9"/>
            <p:cNvSpPr>
              <a:spLocks noChangeArrowheads="1"/>
            </p:cNvSpPr>
            <p:nvPr/>
          </p:nvSpPr>
          <p:spPr bwMode="auto">
            <a:xfrm>
              <a:off x="5220982" y="3206214"/>
              <a:ext cx="1146175" cy="753804"/>
            </a:xfrm>
            <a:prstGeom prst="rect">
              <a:avLst/>
            </a:prstGeom>
            <a:noFill/>
            <a:ln w="12700" algn="ctr">
              <a:noFill/>
              <a:miter lim="800000"/>
              <a:headEnd/>
              <a:tailEnd/>
            </a:ln>
          </p:spPr>
          <p:txBody>
            <a:bodyPr lIns="0" tIns="0" rIns="0" bIns="0" anchor="ctr"/>
            <a:lstStyle>
              <a:defPPr>
                <a:defRPr lang="en-GB"/>
              </a:defPPr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1pPr>
              <a:lvl2pPr marL="4572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2pPr>
              <a:lvl3pPr marL="9144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3pPr>
              <a:lvl4pPr marL="13716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4pPr>
              <a:lvl5pPr marL="18288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9pPr>
            </a:lstStyle>
            <a:p>
              <a:pPr defTabSz="762000" fontAlgn="auto">
                <a:spcAft>
                  <a:spcPts val="0"/>
                </a:spcAft>
              </a:pPr>
              <a:r>
                <a:rPr kumimoji="1" lang="en-US" altLang="ko-KR" sz="1400" b="1" i="1" kern="0" dirty="0">
                  <a:solidFill>
                    <a:srgbClr val="C00000"/>
                  </a:solidFill>
                  <a:latin typeface="맑은 고딕" pitchFamily="50" charset="-127"/>
                  <a:ea typeface="맑은 고딕" pitchFamily="50" charset="-127"/>
                </a:rPr>
                <a:t>One</a:t>
              </a:r>
            </a:p>
            <a:p>
              <a:pPr defTabSz="762000" fontAlgn="auto">
                <a:spcAft>
                  <a:spcPts val="0"/>
                </a:spcAft>
              </a:pPr>
              <a:r>
                <a:rPr kumimoji="1" lang="en-US" altLang="ko-KR" sz="1400" b="1" i="1" kern="0" dirty="0">
                  <a:solidFill>
                    <a:srgbClr val="C00000"/>
                  </a:solidFill>
                  <a:latin typeface="맑은 고딕" pitchFamily="50" charset="-127"/>
                  <a:ea typeface="맑은 고딕" pitchFamily="50" charset="-127"/>
                </a:rPr>
                <a:t>Dimensional</a:t>
              </a:r>
            </a:p>
            <a:p>
              <a:pPr defTabSz="762000" fontAlgn="auto">
                <a:spcAft>
                  <a:spcPts val="0"/>
                </a:spcAft>
              </a:pPr>
              <a:r>
                <a:rPr kumimoji="1" lang="en-US" altLang="ko-KR" sz="1400" b="1" i="1" kern="0" dirty="0">
                  <a:solidFill>
                    <a:srgbClr val="C00000"/>
                  </a:solidFill>
                  <a:latin typeface="맑은 고딕" pitchFamily="50" charset="-127"/>
                  <a:ea typeface="맑은 고딕" pitchFamily="50" charset="-127"/>
                </a:rPr>
                <a:t>(</a:t>
              </a:r>
              <a:r>
                <a:rPr kumimoji="1" lang="ko-KR" altLang="en-US" sz="1400" b="1" i="1" kern="0" dirty="0">
                  <a:solidFill>
                    <a:srgbClr val="C00000"/>
                  </a:solidFill>
                  <a:latin typeface="맑은 고딕" pitchFamily="50" charset="-127"/>
                  <a:ea typeface="맑은 고딕" pitchFamily="50" charset="-127"/>
                </a:rPr>
                <a:t>비례 기능</a:t>
              </a:r>
              <a:r>
                <a:rPr kumimoji="1" lang="en-US" altLang="ko-KR" sz="1400" b="1" i="1" kern="0" dirty="0">
                  <a:solidFill>
                    <a:srgbClr val="C00000"/>
                  </a:solidFill>
                  <a:latin typeface="맑은 고딕" pitchFamily="50" charset="-127"/>
                  <a:ea typeface="맑은 고딕" pitchFamily="50" charset="-127"/>
                </a:rPr>
                <a:t>)</a:t>
              </a:r>
            </a:p>
          </p:txBody>
        </p:sp>
        <p:sp>
          <p:nvSpPr>
            <p:cNvPr id="49" name="Rectangle 9"/>
            <p:cNvSpPr>
              <a:spLocks noChangeArrowheads="1"/>
            </p:cNvSpPr>
            <p:nvPr/>
          </p:nvSpPr>
          <p:spPr bwMode="auto">
            <a:xfrm>
              <a:off x="5220982" y="4180920"/>
              <a:ext cx="1146175" cy="753804"/>
            </a:xfrm>
            <a:prstGeom prst="rect">
              <a:avLst/>
            </a:prstGeom>
            <a:noFill/>
            <a:ln w="12700" algn="ctr">
              <a:noFill/>
              <a:miter lim="800000"/>
              <a:headEnd/>
              <a:tailEnd/>
            </a:ln>
          </p:spPr>
          <p:txBody>
            <a:bodyPr lIns="0" tIns="0" rIns="0" bIns="0" anchor="ctr"/>
            <a:lstStyle>
              <a:defPPr>
                <a:defRPr lang="en-GB"/>
              </a:defPPr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1pPr>
              <a:lvl2pPr marL="4572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2pPr>
              <a:lvl3pPr marL="9144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3pPr>
              <a:lvl4pPr marL="13716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4pPr>
              <a:lvl5pPr marL="18288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9pPr>
            </a:lstStyle>
            <a:p>
              <a:pPr defTabSz="762000" fontAlgn="auto">
                <a:spcAft>
                  <a:spcPts val="0"/>
                </a:spcAft>
              </a:pPr>
              <a:r>
                <a:rPr kumimoji="1" lang="en-US" altLang="ko-KR" sz="1400" b="1" i="1" kern="0" dirty="0">
                  <a:solidFill>
                    <a:srgbClr val="C00000"/>
                  </a:solidFill>
                  <a:latin typeface="맑은 고딕" pitchFamily="50" charset="-127"/>
                  <a:ea typeface="맑은 고딕" pitchFamily="50" charset="-127"/>
                </a:rPr>
                <a:t>Attractive</a:t>
              </a:r>
            </a:p>
            <a:p>
              <a:pPr defTabSz="762000" fontAlgn="auto">
                <a:spcAft>
                  <a:spcPts val="0"/>
                </a:spcAft>
              </a:pPr>
              <a:r>
                <a:rPr kumimoji="1" lang="en-US" altLang="ko-KR" sz="1400" b="1" i="1" kern="0" dirty="0">
                  <a:solidFill>
                    <a:srgbClr val="C00000"/>
                  </a:solidFill>
                  <a:latin typeface="맑은 고딕" pitchFamily="50" charset="-127"/>
                  <a:ea typeface="맑은 고딕" pitchFamily="50" charset="-127"/>
                </a:rPr>
                <a:t>(</a:t>
              </a:r>
              <a:r>
                <a:rPr kumimoji="1" lang="ko-KR" altLang="en-US" sz="1400" b="1" i="1" kern="0" dirty="0">
                  <a:solidFill>
                    <a:srgbClr val="C00000"/>
                  </a:solidFill>
                  <a:latin typeface="맑은 고딕" pitchFamily="50" charset="-127"/>
                  <a:ea typeface="맑은 고딕" pitchFamily="50" charset="-127"/>
                </a:rPr>
                <a:t>매력 기능</a:t>
              </a:r>
              <a:r>
                <a:rPr kumimoji="1" lang="en-US" altLang="ko-KR" sz="1400" b="1" i="1" kern="0" dirty="0">
                  <a:solidFill>
                    <a:srgbClr val="C00000"/>
                  </a:solidFill>
                  <a:latin typeface="맑은 고딕" pitchFamily="50" charset="-127"/>
                  <a:ea typeface="맑은 고딕" pitchFamily="50" charset="-127"/>
                </a:rPr>
                <a:t>)</a:t>
              </a:r>
            </a:p>
          </p:txBody>
        </p:sp>
        <p:sp>
          <p:nvSpPr>
            <p:cNvPr id="50" name="Rectangle 42"/>
            <p:cNvSpPr>
              <a:spLocks noChangeArrowheads="1"/>
            </p:cNvSpPr>
            <p:nvPr/>
          </p:nvSpPr>
          <p:spPr bwMode="auto">
            <a:xfrm>
              <a:off x="5241046" y="3171958"/>
              <a:ext cx="241300" cy="232131"/>
            </a:xfrm>
            <a:prstGeom prst="rect">
              <a:avLst/>
            </a:prstGeom>
            <a:solidFill>
              <a:srgbClr val="FFCC00"/>
            </a:solidFill>
            <a:ln w="12700">
              <a:solidFill>
                <a:schemeClr val="bg1">
                  <a:lumMod val="50000"/>
                </a:schemeClr>
              </a:solidFill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en-GB"/>
              </a:defPPr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1pPr>
              <a:lvl2pPr marL="4572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2pPr>
              <a:lvl3pPr marL="9144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3pPr>
              <a:lvl4pPr marL="13716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4pPr>
              <a:lvl5pPr marL="18288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9pPr>
            </a:lstStyle>
            <a:p>
              <a:pPr defTabSz="900113">
                <a:lnSpc>
                  <a:spcPct val="90000"/>
                </a:lnSpc>
              </a:pPr>
              <a:r>
                <a:rPr kumimoji="1" lang="en-GB" altLang="ko-KR" sz="1050" b="1" dirty="0" smtClean="0">
                  <a:latin typeface="맑은 고딕" pitchFamily="50" charset="-127"/>
                  <a:ea typeface="맑은 고딕" pitchFamily="50" charset="-127"/>
                </a:rPr>
                <a:t>2</a:t>
              </a:r>
              <a:endParaRPr kumimoji="1" lang="en-GB" altLang="ko-KR" sz="1050" b="1" dirty="0"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1" name="Rectangle 42"/>
            <p:cNvSpPr>
              <a:spLocks noChangeArrowheads="1"/>
            </p:cNvSpPr>
            <p:nvPr/>
          </p:nvSpPr>
          <p:spPr bwMode="auto">
            <a:xfrm>
              <a:off x="5241046" y="4183502"/>
              <a:ext cx="241300" cy="232131"/>
            </a:xfrm>
            <a:prstGeom prst="rect">
              <a:avLst/>
            </a:prstGeom>
            <a:solidFill>
              <a:srgbClr val="FFCC00"/>
            </a:solidFill>
            <a:ln w="12700">
              <a:solidFill>
                <a:schemeClr val="bg1">
                  <a:lumMod val="50000"/>
                </a:schemeClr>
              </a:solidFill>
              <a:miter lim="800000"/>
              <a:headEnd/>
              <a:tailEnd/>
            </a:ln>
          </p:spPr>
          <p:txBody>
            <a:bodyPr wrap="none" lIns="90000" tIns="46800" rIns="90000" bIns="46800" anchor="ctr"/>
            <a:lstStyle>
              <a:defPPr>
                <a:defRPr lang="en-GB"/>
              </a:defPPr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1pPr>
              <a:lvl2pPr marL="4572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2pPr>
              <a:lvl3pPr marL="9144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3pPr>
              <a:lvl4pPr marL="13716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4pPr>
              <a:lvl5pPr marL="1828800"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5pPr>
              <a:lvl6pPr marL="22860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6pPr>
              <a:lvl7pPr marL="27432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7pPr>
              <a:lvl8pPr marL="32004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8pPr>
              <a:lvl9pPr marL="3657600" algn="l" defTabSz="914400" rtl="0" eaLnBrk="1" latinLnBrk="1" hangingPunct="1">
                <a:defRPr sz="1200" kern="1200">
                  <a:solidFill>
                    <a:srgbClr val="000000"/>
                  </a:solidFill>
                  <a:latin typeface="Arial" pitchFamily="34" charset="0"/>
                  <a:ea typeface="돋움" pitchFamily="50" charset="-127"/>
                  <a:cs typeface="Arial" pitchFamily="34" charset="0"/>
                </a:defRPr>
              </a:lvl9pPr>
            </a:lstStyle>
            <a:p>
              <a:pPr defTabSz="900113">
                <a:lnSpc>
                  <a:spcPct val="90000"/>
                </a:lnSpc>
              </a:pPr>
              <a:r>
                <a:rPr kumimoji="1" lang="en-GB" altLang="ko-KR" sz="1050" b="1" dirty="0" smtClean="0">
                  <a:latin typeface="맑은 고딕" pitchFamily="50" charset="-127"/>
                  <a:ea typeface="맑은 고딕" pitchFamily="50" charset="-127"/>
                </a:rPr>
                <a:t>3</a:t>
              </a:r>
              <a:endParaRPr kumimoji="1" lang="en-GB" altLang="ko-KR" sz="1050" b="1" dirty="0"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sp>
        <p:nvSpPr>
          <p:cNvPr id="53" name="내용 개체 틀 2"/>
          <p:cNvSpPr txBox="1">
            <a:spLocks/>
          </p:cNvSpPr>
          <p:nvPr/>
        </p:nvSpPr>
        <p:spPr>
          <a:xfrm>
            <a:off x="273000" y="688956"/>
            <a:ext cx="9360000" cy="35862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en-US" altLang="ko-KR" dirty="0" smtClean="0"/>
              <a:t>1</a:t>
            </a:r>
            <a:r>
              <a:rPr kumimoji="1" lang="ko-KR" altLang="en-US" dirty="0" smtClean="0"/>
              <a:t>차로 기능 별 중복 및 누락을  검증한 후 강화 및 축소기능을 </a:t>
            </a:r>
            <a:r>
              <a:rPr kumimoji="1" lang="en-US" altLang="ko-KR" dirty="0" smtClean="0"/>
              <a:t>KANO </a:t>
            </a:r>
            <a:r>
              <a:rPr kumimoji="1" lang="ko-KR" altLang="en-US" dirty="0" smtClean="0"/>
              <a:t>곡선을 이용하여 도출함</a:t>
            </a:r>
            <a:endParaRPr kumimoji="1" lang="ko-KR" altLang="en-US" dirty="0"/>
          </a:p>
        </p:txBody>
      </p:sp>
      <p:sp>
        <p:nvSpPr>
          <p:cNvPr id="29" name="TextBox 28"/>
          <p:cNvSpPr txBox="1"/>
          <p:nvPr/>
        </p:nvSpPr>
        <p:spPr>
          <a:xfrm>
            <a:off x="7835157" y="187786"/>
            <a:ext cx="17508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smtClean="0">
                <a:solidFill>
                  <a:srgbClr val="000000"/>
                </a:solidFill>
                <a:latin typeface="+mn-ea"/>
              </a:rPr>
              <a:t>III.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조직진단 방향성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2756185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4"/>
          <p:cNvSpPr>
            <a:spLocks noChangeArrowheads="1"/>
          </p:cNvSpPr>
          <p:nvPr/>
        </p:nvSpPr>
        <p:spPr bwMode="gray">
          <a:xfrm>
            <a:off x="5045083" y="1357298"/>
            <a:ext cx="4500000" cy="1872000"/>
          </a:xfrm>
          <a:prstGeom prst="rect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</p:spPr>
        <p:txBody>
          <a:bodyPr lIns="66462" tIns="33231" rIns="66462" bIns="33231" anchor="t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4000" indent="-144000">
              <a:lnSpc>
                <a:spcPct val="90000"/>
              </a:lnSpc>
              <a:spcBef>
                <a:spcPts val="300"/>
              </a:spcBef>
              <a:buFont typeface="Wingdings" pitchFamily="2" charset="2"/>
              <a:buChar char="§"/>
            </a:pPr>
            <a:endParaRPr lang="en-US" altLang="ko-KR" sz="1200" dirty="0" smtClean="0">
              <a:solidFill>
                <a:schemeClr val="tx1">
                  <a:lumMod val="50000"/>
                </a:schemeClr>
              </a:solidFill>
            </a:endParaRPr>
          </a:p>
          <a:p>
            <a:pPr marL="144000" indent="-144000">
              <a:lnSpc>
                <a:spcPct val="90000"/>
              </a:lnSpc>
              <a:spcBef>
                <a:spcPts val="300"/>
              </a:spcBef>
              <a:buFont typeface="Wingdings" pitchFamily="2" charset="2"/>
              <a:buChar char="§"/>
            </a:pPr>
            <a:endParaRPr lang="en-US" altLang="ko-KR" sz="1200" dirty="0" smtClean="0">
              <a:solidFill>
                <a:schemeClr val="tx1">
                  <a:lumMod val="50000"/>
                </a:schemeClr>
              </a:solidFill>
            </a:endParaRPr>
          </a:p>
          <a:p>
            <a:pPr marL="144000" indent="-144000">
              <a:lnSpc>
                <a:spcPct val="90000"/>
              </a:lnSpc>
              <a:spcBef>
                <a:spcPts val="300"/>
              </a:spcBef>
              <a:buFont typeface="Wingdings" pitchFamily="2" charset="2"/>
              <a:buChar char="§"/>
            </a:pP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</a:rPr>
              <a:t>구성원 역량 수준의 미흡</a:t>
            </a:r>
            <a:endParaRPr lang="en-US" altLang="ko-KR" sz="1200" dirty="0" smtClean="0">
              <a:solidFill>
                <a:schemeClr val="tx1">
                  <a:lumMod val="50000"/>
                </a:schemeClr>
              </a:solidFill>
            </a:endParaRPr>
          </a:p>
          <a:p>
            <a:pPr marL="144000" indent="-144000">
              <a:lnSpc>
                <a:spcPct val="90000"/>
              </a:lnSpc>
              <a:spcBef>
                <a:spcPts val="300"/>
              </a:spcBef>
              <a:buFont typeface="Wingdings" pitchFamily="2" charset="2"/>
              <a:buChar char="§"/>
            </a:pP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</a:rPr>
              <a:t>전략 및 가치 체계미흡</a:t>
            </a:r>
            <a:endParaRPr lang="en-US" altLang="ko-KR" sz="1200" dirty="0" smtClean="0">
              <a:solidFill>
                <a:schemeClr val="tx1">
                  <a:lumMod val="50000"/>
                </a:schemeClr>
              </a:solidFill>
            </a:endParaRPr>
          </a:p>
          <a:p>
            <a:pPr marL="144000" indent="-144000">
              <a:lnSpc>
                <a:spcPct val="90000"/>
              </a:lnSpc>
              <a:spcBef>
                <a:spcPts val="300"/>
              </a:spcBef>
              <a:buFont typeface="Wingdings" pitchFamily="2" charset="2"/>
              <a:buChar char="§"/>
            </a:pP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</a:rPr>
              <a:t>대외 환경변화에 대한 거부감</a:t>
            </a:r>
            <a:endParaRPr lang="en-US" altLang="ko-KR" sz="1200" dirty="0" smtClean="0">
              <a:solidFill>
                <a:schemeClr val="tx1">
                  <a:lumMod val="50000"/>
                </a:schemeClr>
              </a:solidFill>
            </a:endParaRPr>
          </a:p>
          <a:p>
            <a:pPr marL="144000" indent="-144000">
              <a:lnSpc>
                <a:spcPct val="90000"/>
              </a:lnSpc>
              <a:spcBef>
                <a:spcPts val="300"/>
              </a:spcBef>
              <a:buFont typeface="Wingdings" pitchFamily="2" charset="2"/>
              <a:buChar char="§"/>
            </a:pP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</a:rPr>
              <a:t>창의적 조직문화 구축  미흡</a:t>
            </a:r>
            <a:endParaRPr lang="en-US" altLang="ko-KR" sz="1200" dirty="0" smtClean="0">
              <a:solidFill>
                <a:schemeClr val="tx1">
                  <a:lumMod val="50000"/>
                </a:schemeClr>
              </a:solidFill>
            </a:endParaRPr>
          </a:p>
          <a:p>
            <a:pPr marL="144000" indent="-144000">
              <a:lnSpc>
                <a:spcPct val="90000"/>
              </a:lnSpc>
              <a:spcBef>
                <a:spcPts val="300"/>
              </a:spcBef>
              <a:buFont typeface="Wingdings" pitchFamily="2" charset="2"/>
              <a:buChar char="§"/>
            </a:pP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</a:rPr>
              <a:t>구성원의 </a:t>
            </a:r>
            <a:r>
              <a:rPr lang="ko-KR" altLang="en-US" sz="1200" dirty="0" err="1" smtClean="0">
                <a:solidFill>
                  <a:schemeClr val="tx1">
                    <a:lumMod val="50000"/>
                  </a:schemeClr>
                </a:solidFill>
              </a:rPr>
              <a:t>고직급화</a:t>
            </a: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</a:rPr>
              <a:t> 및 인사 적체로 인한 사기저하</a:t>
            </a:r>
            <a:endParaRPr lang="en-US" altLang="ko-KR" sz="1200" dirty="0" smtClean="0">
              <a:solidFill>
                <a:schemeClr val="tx1">
                  <a:lumMod val="50000"/>
                </a:schemeClr>
              </a:solidFill>
            </a:endParaRPr>
          </a:p>
          <a:p>
            <a:pPr marL="144000" indent="-144000">
              <a:lnSpc>
                <a:spcPct val="90000"/>
              </a:lnSpc>
              <a:spcBef>
                <a:spcPts val="300"/>
              </a:spcBef>
              <a:buFont typeface="Wingdings" pitchFamily="2" charset="2"/>
              <a:buChar char="§"/>
            </a:pP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</a:rPr>
              <a:t>부서간 소통 및 협업 부족</a:t>
            </a:r>
            <a:endParaRPr lang="en-US" altLang="ko-KR" sz="1200" dirty="0" smtClean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9" name="Rectangle 5"/>
          <p:cNvSpPr>
            <a:spLocks noChangeArrowheads="1"/>
          </p:cNvSpPr>
          <p:nvPr/>
        </p:nvSpPr>
        <p:spPr bwMode="gray">
          <a:xfrm>
            <a:off x="342867" y="3371126"/>
            <a:ext cx="4500000" cy="3143271"/>
          </a:xfrm>
          <a:prstGeom prst="rect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</p:spPr>
        <p:txBody>
          <a:bodyPr lIns="66462" tIns="33231" rIns="66462" bIns="33231" anchor="b"/>
          <a:lstStyle/>
          <a:p>
            <a:pPr marL="144000" indent="-144000" latinLnBrk="0">
              <a:lnSpc>
                <a:spcPct val="90000"/>
              </a:lnSpc>
              <a:spcBef>
                <a:spcPts val="300"/>
              </a:spcBef>
              <a:buSzPct val="100000"/>
              <a:buFont typeface="Wingdings" pitchFamily="2" charset="2"/>
              <a:buChar char="§"/>
            </a:pPr>
            <a:r>
              <a:rPr lang="ko-KR" altLang="en-US" sz="1200" dirty="0" err="1">
                <a:solidFill>
                  <a:schemeClr val="tx1">
                    <a:lumMod val="50000"/>
                  </a:schemeClr>
                </a:solidFill>
                <a:sym typeface="Monotype Sorts" pitchFamily="2" charset="2"/>
              </a:rPr>
              <a:t>세종특별자치시</a:t>
            </a: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sym typeface="Monotype Sorts" pitchFamily="2" charset="2"/>
              </a:rPr>
              <a:t> 개발에 따른 인근 지역 산업 구조의 변화와 이에 수반되는 대규모 프로젝트의 가능성</a:t>
            </a:r>
          </a:p>
          <a:p>
            <a:pPr marL="144000" indent="-144000" latinLnBrk="0">
              <a:lnSpc>
                <a:spcPct val="90000"/>
              </a:lnSpc>
              <a:spcBef>
                <a:spcPts val="300"/>
              </a:spcBef>
              <a:buSzPct val="100000"/>
              <a:buFont typeface="Wingdings" pitchFamily="2" charset="2"/>
              <a:buChar char="§"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sym typeface="Monotype Sorts" pitchFamily="2" charset="2"/>
              </a:rPr>
              <a:t>역사문화도시에 대한 시민의 공감대에 따른 사업 추진의 당위성 확보</a:t>
            </a:r>
          </a:p>
          <a:p>
            <a:pPr marL="144000" indent="-144000" latinLnBrk="0">
              <a:lnSpc>
                <a:spcPct val="90000"/>
              </a:lnSpc>
              <a:spcBef>
                <a:spcPts val="300"/>
              </a:spcBef>
              <a:buSzPct val="100000"/>
              <a:buFont typeface="Wingdings" pitchFamily="2" charset="2"/>
              <a:buChar char="§"/>
            </a:pPr>
            <a:r>
              <a:rPr lang="en-US" altLang="ko-KR" sz="1200" dirty="0">
                <a:solidFill>
                  <a:schemeClr val="tx1">
                    <a:lumMod val="50000"/>
                  </a:schemeClr>
                </a:solidFill>
                <a:sym typeface="Monotype Sorts" pitchFamily="2" charset="2"/>
              </a:rPr>
              <a:t>SNS</a:t>
            </a: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sym typeface="Monotype Sorts" pitchFamily="2" charset="2"/>
              </a:rPr>
              <a:t>의 발달과 개별 사용자 증가에 따른 시민과의 소통 채널 확보</a:t>
            </a:r>
          </a:p>
          <a:p>
            <a:pPr marL="144000" indent="-144000" latinLnBrk="0">
              <a:lnSpc>
                <a:spcPct val="90000"/>
              </a:lnSpc>
              <a:spcBef>
                <a:spcPts val="300"/>
              </a:spcBef>
              <a:buSzPct val="100000"/>
              <a:buFont typeface="Wingdings" pitchFamily="2" charset="2"/>
              <a:buChar char="§"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sym typeface="Monotype Sorts" pitchFamily="2" charset="2"/>
              </a:rPr>
              <a:t>정부의 복지강화정책에 따라 복지전달기능을 담당하고 있는 </a:t>
            </a:r>
            <a:r>
              <a:rPr lang="ko-KR" altLang="en-US" sz="1200" dirty="0" err="1">
                <a:solidFill>
                  <a:schemeClr val="tx1">
                    <a:lumMod val="50000"/>
                  </a:schemeClr>
                </a:solidFill>
                <a:sym typeface="Monotype Sorts" pitchFamily="2" charset="2"/>
              </a:rPr>
              <a:t>지자체의</a:t>
            </a: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sym typeface="Monotype Sorts" pitchFamily="2" charset="2"/>
              </a:rPr>
              <a:t> 역할 비중 강화</a:t>
            </a:r>
          </a:p>
          <a:p>
            <a:pPr marL="144000" indent="-144000" latinLnBrk="0">
              <a:lnSpc>
                <a:spcPct val="90000"/>
              </a:lnSpc>
              <a:spcBef>
                <a:spcPts val="300"/>
              </a:spcBef>
              <a:buSzPct val="100000"/>
              <a:buFont typeface="Wingdings" pitchFamily="2" charset="2"/>
              <a:buChar char="§"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sym typeface="Monotype Sorts" pitchFamily="2" charset="2"/>
              </a:rPr>
              <a:t>내수활성화를 위한 국내 관광산업 활성화 정책을 추진하고 있으며 백제문화권으로 공주와 부여가 핵심 축을 담당</a:t>
            </a:r>
          </a:p>
          <a:p>
            <a:pPr marL="144000" indent="-144000" latinLnBrk="0">
              <a:lnSpc>
                <a:spcPct val="90000"/>
              </a:lnSpc>
              <a:spcBef>
                <a:spcPts val="300"/>
              </a:spcBef>
              <a:buSzPct val="100000"/>
              <a:buFont typeface="Wingdings" pitchFamily="2" charset="2"/>
              <a:buChar char="§"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sym typeface="Monotype Sorts" pitchFamily="2" charset="2"/>
              </a:rPr>
              <a:t>충남도의 지역거점 문화도시 조성사업이 공주시를 중심으로 설정</a:t>
            </a:r>
          </a:p>
          <a:p>
            <a:pPr marL="144000" indent="-144000" latinLnBrk="0">
              <a:lnSpc>
                <a:spcPct val="90000"/>
              </a:lnSpc>
              <a:spcBef>
                <a:spcPts val="300"/>
              </a:spcBef>
              <a:buSzPct val="100000"/>
              <a:buFont typeface="Wingdings" pitchFamily="2" charset="2"/>
              <a:buChar char="§"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sym typeface="Monotype Sorts" pitchFamily="2" charset="2"/>
              </a:rPr>
              <a:t>캠핑 열풍 등으로 인해 지방에 대한 관광수요가 </a:t>
            </a: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  <a:sym typeface="Monotype Sorts" pitchFamily="2" charset="2"/>
              </a:rPr>
              <a:t>증가</a:t>
            </a:r>
            <a:endParaRPr lang="en-US" altLang="ko-KR" sz="1200" dirty="0" smtClean="0">
              <a:solidFill>
                <a:schemeClr val="tx1">
                  <a:lumMod val="50000"/>
                </a:schemeClr>
              </a:solidFill>
              <a:sym typeface="Monotype Sorts" pitchFamily="2" charset="2"/>
            </a:endParaRPr>
          </a:p>
          <a:p>
            <a:pPr marL="144000" indent="-144000" latinLnBrk="0">
              <a:lnSpc>
                <a:spcPct val="90000"/>
              </a:lnSpc>
              <a:spcBef>
                <a:spcPts val="300"/>
              </a:spcBef>
              <a:buSzPct val="100000"/>
              <a:buFont typeface="Wingdings" pitchFamily="2" charset="2"/>
              <a:buChar char="§"/>
            </a:pP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  <a:sym typeface="Monotype Sorts" pitchFamily="2" charset="2"/>
              </a:rPr>
              <a:t>우수한 교육 환경 보유</a:t>
            </a:r>
            <a:endParaRPr lang="en-US" altLang="ko-KR" sz="1200" dirty="0" smtClean="0">
              <a:solidFill>
                <a:schemeClr val="tx1">
                  <a:lumMod val="50000"/>
                </a:schemeClr>
              </a:solidFill>
              <a:sym typeface="Monotype Sorts" pitchFamily="2" charset="2"/>
            </a:endParaRPr>
          </a:p>
          <a:p>
            <a:pPr marL="144000" indent="-144000" latinLnBrk="0">
              <a:lnSpc>
                <a:spcPct val="90000"/>
              </a:lnSpc>
              <a:spcBef>
                <a:spcPts val="300"/>
              </a:spcBef>
              <a:buSzPct val="100000"/>
              <a:buFont typeface="Wingdings" pitchFamily="2" charset="2"/>
              <a:buChar char="§"/>
            </a:pPr>
            <a:endParaRPr lang="en-US" altLang="ko-KR" sz="1200" dirty="0" smtClean="0">
              <a:solidFill>
                <a:schemeClr val="tx1">
                  <a:lumMod val="50000"/>
                </a:schemeClr>
              </a:solidFill>
              <a:sym typeface="Monotype Sorts" pitchFamily="2" charset="2"/>
            </a:endParaRPr>
          </a:p>
          <a:p>
            <a:pPr marL="144000" indent="-144000" latinLnBrk="0">
              <a:lnSpc>
                <a:spcPct val="90000"/>
              </a:lnSpc>
              <a:spcBef>
                <a:spcPts val="300"/>
              </a:spcBef>
              <a:buSzPct val="100000"/>
              <a:buFont typeface="Wingdings" pitchFamily="2" charset="2"/>
              <a:buChar char="§"/>
            </a:pPr>
            <a:endParaRPr lang="en-US" altLang="ko-KR" sz="1200" dirty="0" smtClean="0">
              <a:solidFill>
                <a:schemeClr val="tx1">
                  <a:lumMod val="50000"/>
                </a:schemeClr>
              </a:solidFill>
              <a:sym typeface="Monotype Sorts" pitchFamily="2" charset="2"/>
            </a:endParaRPr>
          </a:p>
        </p:txBody>
      </p:sp>
      <p:sp>
        <p:nvSpPr>
          <p:cNvPr id="10" name="Rectangle 6"/>
          <p:cNvSpPr>
            <a:spLocks noChangeArrowheads="1"/>
          </p:cNvSpPr>
          <p:nvPr/>
        </p:nvSpPr>
        <p:spPr bwMode="gray">
          <a:xfrm>
            <a:off x="5045083" y="3357562"/>
            <a:ext cx="4500000" cy="3156835"/>
          </a:xfrm>
          <a:prstGeom prst="rect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</p:spPr>
        <p:txBody>
          <a:bodyPr lIns="66462" tIns="33231" rIns="66462" bIns="33231" anchor="t"/>
          <a:lstStyle/>
          <a:p>
            <a:pPr marL="144000" indent="-144000" latinLnBrk="0">
              <a:lnSpc>
                <a:spcPct val="90000"/>
              </a:lnSpc>
              <a:spcBef>
                <a:spcPts val="300"/>
              </a:spcBef>
              <a:buSzPct val="100000"/>
              <a:buFont typeface="Wingdings" pitchFamily="2" charset="2"/>
              <a:buChar char="§"/>
            </a:pPr>
            <a:endParaRPr lang="en-US" altLang="ko-KR" sz="1200" dirty="0" smtClean="0">
              <a:solidFill>
                <a:schemeClr val="tx1">
                  <a:lumMod val="50000"/>
                </a:schemeClr>
              </a:solidFill>
              <a:sym typeface="Monotype Sorts" pitchFamily="2" charset="2"/>
            </a:endParaRPr>
          </a:p>
          <a:p>
            <a:pPr marL="144000" indent="-144000" latinLnBrk="0">
              <a:lnSpc>
                <a:spcPct val="90000"/>
              </a:lnSpc>
              <a:spcBef>
                <a:spcPts val="300"/>
              </a:spcBef>
              <a:buSzPct val="100000"/>
              <a:buFont typeface="Wingdings" pitchFamily="2" charset="2"/>
              <a:buChar char="§"/>
            </a:pP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  <a:sym typeface="Monotype Sorts" pitchFamily="2" charset="2"/>
              </a:rPr>
              <a:t>수도권 </a:t>
            </a: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sym typeface="Monotype Sorts" pitchFamily="2" charset="2"/>
              </a:rPr>
              <a:t>규제완화로 기업의 지방 이전 수요 감소</a:t>
            </a:r>
          </a:p>
          <a:p>
            <a:pPr marL="144000" indent="-144000" latinLnBrk="0">
              <a:lnSpc>
                <a:spcPct val="90000"/>
              </a:lnSpc>
              <a:spcBef>
                <a:spcPts val="300"/>
              </a:spcBef>
              <a:buSzPct val="100000"/>
              <a:buFont typeface="Wingdings" pitchFamily="2" charset="2"/>
              <a:buChar char="§"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sym typeface="Monotype Sorts" pitchFamily="2" charset="2"/>
              </a:rPr>
              <a:t>인구 고령화 및 인구 감소에 따른 실질적 발전 잠재력의 약화</a:t>
            </a:r>
          </a:p>
          <a:p>
            <a:pPr marL="144000" indent="-144000" latinLnBrk="0">
              <a:lnSpc>
                <a:spcPct val="90000"/>
              </a:lnSpc>
              <a:spcBef>
                <a:spcPts val="300"/>
              </a:spcBef>
              <a:buSzPct val="100000"/>
              <a:buFont typeface="Wingdings" pitchFamily="2" charset="2"/>
              <a:buChar char="§"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sym typeface="Monotype Sorts" pitchFamily="2" charset="2"/>
              </a:rPr>
              <a:t>인근 지역과의 세종자치특별시 관련 프로젝트나 이권에 대한 소모성 경쟁 유발 가능성</a:t>
            </a:r>
          </a:p>
          <a:p>
            <a:pPr marL="144000" indent="-144000" latinLnBrk="0">
              <a:lnSpc>
                <a:spcPct val="90000"/>
              </a:lnSpc>
              <a:spcBef>
                <a:spcPts val="300"/>
              </a:spcBef>
              <a:buSzPct val="100000"/>
              <a:buFont typeface="Wingdings" pitchFamily="2" charset="2"/>
              <a:buChar char="§"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sym typeface="Monotype Sorts" pitchFamily="2" charset="2"/>
              </a:rPr>
              <a:t>문화도시 발전을 위한 관광 </a:t>
            </a:r>
            <a:r>
              <a:rPr lang="en-US" altLang="ko-KR" sz="1200" dirty="0">
                <a:solidFill>
                  <a:schemeClr val="tx1">
                    <a:lumMod val="50000"/>
                  </a:schemeClr>
                </a:solidFill>
                <a:sym typeface="Monotype Sorts" pitchFamily="2" charset="2"/>
              </a:rPr>
              <a:t>Contents</a:t>
            </a: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sym typeface="Monotype Sorts" pitchFamily="2" charset="2"/>
              </a:rPr>
              <a:t>의 확보 및 개발의 제약</a:t>
            </a:r>
          </a:p>
          <a:p>
            <a:pPr marL="144000" indent="-144000" latinLnBrk="0">
              <a:lnSpc>
                <a:spcPct val="90000"/>
              </a:lnSpc>
              <a:spcBef>
                <a:spcPts val="300"/>
              </a:spcBef>
              <a:buSzPct val="100000"/>
              <a:buFont typeface="Wingdings" pitchFamily="2" charset="2"/>
              <a:buChar char="§"/>
            </a:pPr>
            <a:r>
              <a:rPr lang="ko-KR" altLang="en-US" sz="1200" dirty="0" err="1">
                <a:solidFill>
                  <a:schemeClr val="tx1">
                    <a:lumMod val="50000"/>
                  </a:schemeClr>
                </a:solidFill>
                <a:sym typeface="Monotype Sorts" pitchFamily="2" charset="2"/>
              </a:rPr>
              <a:t>세종특별자치시로의</a:t>
            </a: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sym typeface="Monotype Sorts" pitchFamily="2" charset="2"/>
              </a:rPr>
              <a:t> 인구 유출 가능성</a:t>
            </a:r>
          </a:p>
          <a:p>
            <a:pPr marL="144000" indent="-144000" latinLnBrk="0">
              <a:lnSpc>
                <a:spcPct val="90000"/>
              </a:lnSpc>
              <a:spcBef>
                <a:spcPts val="300"/>
              </a:spcBef>
              <a:buSzPct val="100000"/>
              <a:buFont typeface="Wingdings" pitchFamily="2" charset="2"/>
              <a:buChar char="§"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sym typeface="Monotype Sorts" pitchFamily="2" charset="2"/>
              </a:rPr>
              <a:t>세수 감소 등으로 인한 재정자립도 약화</a:t>
            </a:r>
          </a:p>
          <a:p>
            <a:pPr marL="144000" indent="-144000" latinLnBrk="0">
              <a:lnSpc>
                <a:spcPct val="90000"/>
              </a:lnSpc>
              <a:spcBef>
                <a:spcPts val="300"/>
              </a:spcBef>
              <a:buSzPct val="100000"/>
              <a:buFont typeface="Wingdings" pitchFamily="2" charset="2"/>
              <a:buChar char="§"/>
            </a:pPr>
            <a:r>
              <a:rPr lang="ko-KR" altLang="en-US" sz="1200" dirty="0" err="1">
                <a:solidFill>
                  <a:schemeClr val="tx1">
                    <a:lumMod val="50000"/>
                  </a:schemeClr>
                </a:solidFill>
                <a:sym typeface="Monotype Sorts" pitchFamily="2" charset="2"/>
              </a:rPr>
              <a:t>세월호</a:t>
            </a: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sym typeface="Monotype Sorts" pitchFamily="2" charset="2"/>
              </a:rPr>
              <a:t> 사태 등으로 학생의 관광수요 축소 및 국민의 소비 위축</a:t>
            </a:r>
          </a:p>
          <a:p>
            <a:pPr marL="144000" indent="-144000" latinLnBrk="0">
              <a:lnSpc>
                <a:spcPct val="90000"/>
              </a:lnSpc>
              <a:spcBef>
                <a:spcPts val="300"/>
              </a:spcBef>
              <a:buSzPct val="100000"/>
              <a:buFont typeface="Wingdings" pitchFamily="2" charset="2"/>
              <a:buChar char="§"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sym typeface="Monotype Sorts" pitchFamily="2" charset="2"/>
              </a:rPr>
              <a:t>백제문화권 경쟁에서 부여 등 타 市 대비 열위의 인지도</a:t>
            </a:r>
          </a:p>
          <a:p>
            <a:pPr marL="144000" indent="-144000" latinLnBrk="0">
              <a:lnSpc>
                <a:spcPct val="90000"/>
              </a:lnSpc>
              <a:spcBef>
                <a:spcPts val="300"/>
              </a:spcBef>
              <a:buSzPct val="100000"/>
              <a:buFont typeface="Wingdings" pitchFamily="2" charset="2"/>
              <a:buChar char="§"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  <a:sym typeface="Monotype Sorts" pitchFamily="2" charset="2"/>
              </a:rPr>
              <a:t>대외적으로 보수적 시민문화 이미지에 따른 </a:t>
            </a: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  <a:sym typeface="Monotype Sorts" pitchFamily="2" charset="2"/>
              </a:rPr>
              <a:t>거부감</a:t>
            </a:r>
            <a:endParaRPr lang="en-US" altLang="ko-KR" sz="1200" dirty="0" smtClean="0">
              <a:solidFill>
                <a:schemeClr val="tx1">
                  <a:lumMod val="50000"/>
                </a:schemeClr>
              </a:solidFill>
              <a:sym typeface="Monotype Sorts" pitchFamily="2" charset="2"/>
            </a:endParaRPr>
          </a:p>
          <a:p>
            <a:pPr marL="144000" indent="-144000" latinLnBrk="0">
              <a:lnSpc>
                <a:spcPct val="90000"/>
              </a:lnSpc>
              <a:spcBef>
                <a:spcPts val="300"/>
              </a:spcBef>
              <a:buSzPct val="100000"/>
              <a:buFont typeface="Wingdings" pitchFamily="2" charset="2"/>
              <a:buChar char="§"/>
            </a:pPr>
            <a:endParaRPr lang="ko-KR" altLang="en-US" sz="1200" dirty="0">
              <a:solidFill>
                <a:schemeClr val="tx1">
                  <a:lumMod val="50000"/>
                </a:schemeClr>
              </a:solidFill>
              <a:sym typeface="Monotype Sorts" pitchFamily="2" charset="2"/>
            </a:endParaRPr>
          </a:p>
        </p:txBody>
      </p:sp>
      <p:sp>
        <p:nvSpPr>
          <p:cNvPr id="11" name="Rectangle 7"/>
          <p:cNvSpPr>
            <a:spLocks noChangeArrowheads="1"/>
          </p:cNvSpPr>
          <p:nvPr/>
        </p:nvSpPr>
        <p:spPr bwMode="gray">
          <a:xfrm>
            <a:off x="342867" y="1357298"/>
            <a:ext cx="4500000" cy="1872000"/>
          </a:xfrm>
          <a:prstGeom prst="rect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/>
          </a:ln>
        </p:spPr>
        <p:txBody>
          <a:bodyPr lIns="66462" tIns="33231" rIns="66462" bIns="33231" anchor="t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4000" indent="-144000">
              <a:lnSpc>
                <a:spcPct val="90000"/>
              </a:lnSpc>
              <a:spcBef>
                <a:spcPts val="300"/>
              </a:spcBef>
              <a:buFont typeface="Wingdings" pitchFamily="2" charset="2"/>
              <a:buChar char="§"/>
            </a:pPr>
            <a:endParaRPr lang="en-US" altLang="ko-KR" sz="1200" dirty="0" smtClean="0">
              <a:solidFill>
                <a:schemeClr val="tx1">
                  <a:lumMod val="50000"/>
                </a:schemeClr>
              </a:solidFill>
            </a:endParaRPr>
          </a:p>
          <a:p>
            <a:pPr marL="144000" indent="-144000">
              <a:lnSpc>
                <a:spcPct val="90000"/>
              </a:lnSpc>
              <a:spcBef>
                <a:spcPts val="300"/>
              </a:spcBef>
              <a:buFont typeface="Wingdings" pitchFamily="2" charset="2"/>
              <a:buChar char="§"/>
            </a:pPr>
            <a:endParaRPr lang="en-US" altLang="ko-KR" sz="1200" dirty="0" smtClean="0">
              <a:solidFill>
                <a:schemeClr val="tx1">
                  <a:lumMod val="50000"/>
                </a:schemeClr>
              </a:solidFill>
            </a:endParaRPr>
          </a:p>
          <a:p>
            <a:pPr marL="144000" indent="-144000">
              <a:lnSpc>
                <a:spcPct val="90000"/>
              </a:lnSpc>
              <a:spcBef>
                <a:spcPts val="300"/>
              </a:spcBef>
              <a:buFont typeface="Wingdings" pitchFamily="2" charset="2"/>
              <a:buChar char="§"/>
            </a:pP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</a:rPr>
              <a:t>상대적인 </a:t>
            </a: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</a:rPr>
              <a:t>인적자원의 활용 여유</a:t>
            </a:r>
          </a:p>
          <a:p>
            <a:pPr marL="144000" indent="-144000">
              <a:lnSpc>
                <a:spcPct val="90000"/>
              </a:lnSpc>
              <a:spcBef>
                <a:spcPts val="300"/>
              </a:spcBef>
              <a:buFont typeface="Wingdings" pitchFamily="2" charset="2"/>
              <a:buChar char="§"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</a:rPr>
              <a:t>변화에 대한 이해 및 공감</a:t>
            </a:r>
          </a:p>
          <a:p>
            <a:pPr marL="144000" indent="-144000">
              <a:lnSpc>
                <a:spcPct val="90000"/>
              </a:lnSpc>
              <a:spcBef>
                <a:spcPts val="300"/>
              </a:spcBef>
              <a:buFont typeface="Wingdings" pitchFamily="2" charset="2"/>
              <a:buChar char="§"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</a:rPr>
              <a:t>공무원으로서의 신념 및 애향심</a:t>
            </a:r>
          </a:p>
          <a:p>
            <a:pPr marL="144000" indent="-144000">
              <a:lnSpc>
                <a:spcPct val="90000"/>
              </a:lnSpc>
              <a:spcBef>
                <a:spcPts val="300"/>
              </a:spcBef>
              <a:buFont typeface="Wingdings" pitchFamily="2" charset="2"/>
              <a:buChar char="§"/>
            </a:pPr>
            <a:r>
              <a:rPr lang="en-US" altLang="ko-KR" sz="1200" dirty="0">
                <a:solidFill>
                  <a:schemeClr val="tx1">
                    <a:lumMod val="50000"/>
                  </a:schemeClr>
                </a:solidFill>
              </a:rPr>
              <a:t>Top</a:t>
            </a: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</a:rPr>
              <a:t>층의 강력한 리더십</a:t>
            </a:r>
          </a:p>
          <a:p>
            <a:pPr marL="144000" indent="-144000">
              <a:lnSpc>
                <a:spcPct val="90000"/>
              </a:lnSpc>
              <a:spcBef>
                <a:spcPts val="300"/>
              </a:spcBef>
              <a:buFont typeface="Wingdings" pitchFamily="2" charset="2"/>
              <a:buChar char="§"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</a:rPr>
              <a:t>강력한 실행력</a:t>
            </a:r>
          </a:p>
          <a:p>
            <a:pPr marL="144000" indent="-144000">
              <a:lnSpc>
                <a:spcPct val="90000"/>
              </a:lnSpc>
              <a:spcBef>
                <a:spcPts val="300"/>
              </a:spcBef>
              <a:buFont typeface="Wingdings" pitchFamily="2" charset="2"/>
              <a:buChar char="§"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</a:rPr>
              <a:t>소규모 조직으로 구성원간 결집력 강화 및 통솔 용이</a:t>
            </a:r>
          </a:p>
          <a:p>
            <a:pPr marL="144000" indent="-144000">
              <a:lnSpc>
                <a:spcPct val="90000"/>
              </a:lnSpc>
              <a:spcBef>
                <a:spcPts val="300"/>
              </a:spcBef>
              <a:buFont typeface="Wingdings" pitchFamily="2" charset="2"/>
              <a:buChar char="§"/>
            </a:pPr>
            <a:r>
              <a:rPr lang="ko-KR" altLang="en-US" sz="1200" dirty="0">
                <a:solidFill>
                  <a:schemeClr val="tx1">
                    <a:lumMod val="50000"/>
                  </a:schemeClr>
                </a:solidFill>
              </a:rPr>
              <a:t>중간관리자의 성과지향적 업무 </a:t>
            </a:r>
            <a:r>
              <a:rPr lang="ko-KR" altLang="en-US" sz="1200" dirty="0" smtClean="0">
                <a:solidFill>
                  <a:schemeClr val="tx1">
                    <a:lumMod val="50000"/>
                  </a:schemeClr>
                </a:solidFill>
              </a:rPr>
              <a:t>추진</a:t>
            </a:r>
            <a:endParaRPr lang="en-US" altLang="ko-KR" sz="1200" dirty="0" smtClean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4" name="Text Box 11"/>
          <p:cNvSpPr txBox="1">
            <a:spLocks noChangeArrowheads="1"/>
          </p:cNvSpPr>
          <p:nvPr/>
        </p:nvSpPr>
        <p:spPr bwMode="gray">
          <a:xfrm>
            <a:off x="8382006" y="6190397"/>
            <a:ext cx="1163077" cy="324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solidFill>
              <a:schemeClr val="tx2"/>
            </a:solidFill>
            <a:miter lim="800000"/>
            <a:headEnd/>
            <a:tailEnd/>
          </a:ln>
        </p:spPr>
        <p:txBody>
          <a:bodyPr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indent="-144000" algn="ctr" defTabSz="844083" eaLnBrk="0" hangingPunct="0">
              <a:lnSpc>
                <a:spcPct val="90000"/>
              </a:lnSpc>
              <a:spcBef>
                <a:spcPts val="300"/>
              </a:spcBef>
              <a:buSzPct val="100000"/>
              <a:defRPr/>
            </a:pPr>
            <a:r>
              <a:rPr lang="en-US" altLang="ko-KR" sz="1400" kern="0" dirty="0">
                <a:solidFill>
                  <a:srgbClr val="FFFFFF"/>
                </a:solidFill>
                <a:ea typeface="맑은 고딕" panose="020B0503020000020004" pitchFamily="50" charset="-127"/>
              </a:rPr>
              <a:t>Threats</a:t>
            </a:r>
          </a:p>
        </p:txBody>
      </p:sp>
      <p:sp>
        <p:nvSpPr>
          <p:cNvPr id="15" name="Text Box 13"/>
          <p:cNvSpPr txBox="1">
            <a:spLocks noChangeArrowheads="1"/>
          </p:cNvSpPr>
          <p:nvPr/>
        </p:nvSpPr>
        <p:spPr bwMode="gray">
          <a:xfrm>
            <a:off x="342867" y="6190397"/>
            <a:ext cx="1389974" cy="324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solidFill>
              <a:schemeClr val="tx2"/>
            </a:solidFill>
            <a:miter lim="800000"/>
            <a:headEnd/>
            <a:tailEnd/>
          </a:ln>
        </p:spPr>
        <p:txBody>
          <a:bodyPr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144000" algn="ctr" defTabSz="844083" eaLnBrk="0" hangingPunct="0">
              <a:lnSpc>
                <a:spcPct val="90000"/>
              </a:lnSpc>
              <a:spcBef>
                <a:spcPts val="300"/>
              </a:spcBef>
              <a:buSzPct val="100000"/>
              <a:defRPr/>
            </a:pPr>
            <a:r>
              <a:rPr lang="en-US" altLang="ko-KR" sz="1400" kern="0" dirty="0" smtClean="0">
                <a:solidFill>
                  <a:srgbClr val="FFFFFF"/>
                </a:solidFill>
                <a:ea typeface="맑은 고딕" panose="020B0503020000020004" pitchFamily="50" charset="-127"/>
              </a:rPr>
              <a:t>Opportunities</a:t>
            </a:r>
            <a:endParaRPr lang="en-US" altLang="ko-KR" sz="1400" kern="0" dirty="0">
              <a:solidFill>
                <a:srgbClr val="FFFFFF"/>
              </a:solidFill>
              <a:ea typeface="맑은 고딕" panose="020B0503020000020004" pitchFamily="50" charset="-127"/>
            </a:endParaRPr>
          </a:p>
        </p:txBody>
      </p:sp>
      <p:sp>
        <p:nvSpPr>
          <p:cNvPr id="18" name="내용 개체 틀 2"/>
          <p:cNvSpPr txBox="1">
            <a:spLocks/>
          </p:cNvSpPr>
          <p:nvPr/>
        </p:nvSpPr>
        <p:spPr>
          <a:xfrm>
            <a:off x="272480" y="687852"/>
            <a:ext cx="8655639" cy="358624"/>
          </a:xfrm>
          <a:prstGeom prst="rect">
            <a:avLst/>
          </a:prstGeom>
        </p:spPr>
        <p:txBody>
          <a:bodyPr wrap="square">
            <a:spAutoFit/>
          </a:bodyPr>
          <a:lstStyle>
            <a:lvl1pPr marL="342900" indent="-342900" algn="l" rtl="0" eaLnBrk="0" fontAlgn="base" latinLnBrk="1" hangingPunct="0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kumimoji="1" b="1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276225" indent="-274638" algn="l" rtl="0" eaLnBrk="0" fontAlgn="base" latinLnBrk="1" hangingPunct="0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kumimoji="1"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algn="l" rtl="0" eaLnBrk="0" fontAlgn="base" latinLnBrk="1" hangingPunct="0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3pPr>
            <a:lvl4pPr marL="800100" indent="-255588" algn="l" rtl="0" eaLnBrk="0" fontAlgn="base" latinLnBrk="1" hangingPunct="0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4pPr>
            <a:lvl5pPr marL="1073150" indent="-271463" algn="l" rtl="0" eaLnBrk="0" fontAlgn="base" latinLnBrk="1" hangingPunct="0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5pPr>
            <a:lvl6pPr marL="1530350" indent="-271463" algn="l" rtl="0" fontAlgn="base" latinLnBrk="1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6pPr>
            <a:lvl7pPr marL="1987550" indent="-271463" algn="l" rtl="0" fontAlgn="base" latinLnBrk="1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7pPr>
            <a:lvl8pPr marL="2444750" indent="-271463" algn="l" rtl="0" fontAlgn="base" latinLnBrk="1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8pPr>
            <a:lvl9pPr marL="2901950" indent="-271463" algn="l" rtl="0" fontAlgn="base" latinLnBrk="1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kumimoji="1" sz="16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lang="ko-KR" altLang="en-US" sz="1600" b="0" dirty="0">
                <a:solidFill>
                  <a:schemeClr val="tx1"/>
                </a:solidFill>
                <a:latin typeface="+mn-ea"/>
              </a:rPr>
              <a:t>환경분석 자료를 근거로 </a:t>
            </a:r>
            <a:r>
              <a:rPr lang="en-US" altLang="ko-KR" sz="1600" b="0" dirty="0">
                <a:solidFill>
                  <a:schemeClr val="tx1"/>
                </a:solidFill>
                <a:latin typeface="+mn-ea"/>
              </a:rPr>
              <a:t>SWOT </a:t>
            </a:r>
            <a:r>
              <a:rPr lang="ko-KR" altLang="en-US" sz="1600" b="0" dirty="0">
                <a:solidFill>
                  <a:schemeClr val="tx1"/>
                </a:solidFill>
                <a:latin typeface="+mn-ea"/>
              </a:rPr>
              <a:t>분석을 실시하여 강점요인</a:t>
            </a:r>
            <a:r>
              <a:rPr lang="en-US" altLang="ko-KR" sz="1600" b="0" dirty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1600" b="0" dirty="0">
                <a:solidFill>
                  <a:schemeClr val="tx1"/>
                </a:solidFill>
                <a:latin typeface="+mn-ea"/>
              </a:rPr>
              <a:t>약점요인</a:t>
            </a:r>
            <a:r>
              <a:rPr lang="en-US" altLang="ko-KR" sz="1600" b="0" dirty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1600" b="0" dirty="0">
                <a:solidFill>
                  <a:schemeClr val="tx1"/>
                </a:solidFill>
                <a:latin typeface="+mn-ea"/>
              </a:rPr>
              <a:t>기회 및 위협요인 도출</a:t>
            </a:r>
          </a:p>
        </p:txBody>
      </p:sp>
      <p:sp>
        <p:nvSpPr>
          <p:cNvPr id="12" name="Text Box 9"/>
          <p:cNvSpPr txBox="1">
            <a:spLocks noChangeArrowheads="1"/>
          </p:cNvSpPr>
          <p:nvPr/>
        </p:nvSpPr>
        <p:spPr bwMode="gray">
          <a:xfrm>
            <a:off x="342867" y="1357298"/>
            <a:ext cx="1389974" cy="324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solidFill>
              <a:schemeClr val="tx2"/>
            </a:solidFill>
            <a:miter lim="800000"/>
            <a:headEnd/>
            <a:tailEnd/>
          </a:ln>
        </p:spPr>
        <p:txBody>
          <a:bodyPr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844083" eaLnBrk="0" hangingPunct="0">
              <a:buSzPct val="100000"/>
              <a:defRPr/>
            </a:pPr>
            <a:r>
              <a:rPr lang="en-US" altLang="ko-KR" sz="1400" kern="0" dirty="0">
                <a:solidFill>
                  <a:srgbClr val="FFFFFF"/>
                </a:solidFill>
                <a:ea typeface="맑은 고딕" panose="020B0503020000020004" pitchFamily="50" charset="-127"/>
              </a:rPr>
              <a:t>Strengths</a:t>
            </a:r>
          </a:p>
        </p:txBody>
      </p:sp>
      <p:sp>
        <p:nvSpPr>
          <p:cNvPr id="13" name="Text Box 10"/>
          <p:cNvSpPr txBox="1">
            <a:spLocks noChangeArrowheads="1"/>
          </p:cNvSpPr>
          <p:nvPr/>
        </p:nvSpPr>
        <p:spPr bwMode="gray">
          <a:xfrm>
            <a:off x="8382006" y="1357298"/>
            <a:ext cx="1163077" cy="324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solidFill>
              <a:schemeClr val="tx2"/>
            </a:solidFill>
            <a:miter lim="800000"/>
            <a:headEnd/>
            <a:tailEnd/>
          </a:ln>
        </p:spPr>
        <p:txBody>
          <a:bodyPr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844083" eaLnBrk="0" hangingPunct="0">
              <a:buSzPct val="100000"/>
              <a:defRPr/>
            </a:pPr>
            <a:r>
              <a:rPr lang="en-US" altLang="ko-KR" sz="1400" kern="0" dirty="0">
                <a:solidFill>
                  <a:srgbClr val="FFFFFF"/>
                </a:solidFill>
                <a:ea typeface="맑은 고딕" panose="020B0503020000020004" pitchFamily="50" charset="-127"/>
              </a:rPr>
              <a:t>Weaknesses</a:t>
            </a:r>
          </a:p>
        </p:txBody>
      </p:sp>
      <p:sp>
        <p:nvSpPr>
          <p:cNvPr id="19" name="제목 3"/>
          <p:cNvSpPr txBox="1">
            <a:spLocks/>
          </p:cNvSpPr>
          <p:nvPr/>
        </p:nvSpPr>
        <p:spPr>
          <a:xfrm>
            <a:off x="57116" y="143344"/>
            <a:ext cx="2474203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+mn-ea"/>
                <a:ea typeface="+mn-ea"/>
              </a:rPr>
              <a:t>1. SWOT </a:t>
            </a:r>
            <a:r>
              <a:rPr lang="ko-KR" altLang="en-US" dirty="0" smtClean="0">
                <a:latin typeface="+mn-ea"/>
                <a:ea typeface="+mn-ea"/>
              </a:rPr>
              <a:t>분석 종합</a:t>
            </a:r>
            <a:endParaRPr lang="en-US" altLang="ko-KR" dirty="0">
              <a:latin typeface="+mn-ea"/>
              <a:ea typeface="+mn-e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835157" y="187786"/>
            <a:ext cx="17508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smtClean="0">
                <a:solidFill>
                  <a:srgbClr val="000000"/>
                </a:solidFill>
                <a:latin typeface="+mn-ea"/>
              </a:rPr>
              <a:t>III.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조직진단 방향성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4528853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2336269"/>
              </p:ext>
            </p:extLst>
          </p:nvPr>
        </p:nvGraphicFramePr>
        <p:xfrm>
          <a:off x="330168" y="1216497"/>
          <a:ext cx="9216000" cy="54213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4460"/>
                <a:gridCol w="3118988"/>
                <a:gridCol w="2835828"/>
                <a:gridCol w="2906724"/>
              </a:tblGrid>
              <a:tr h="271698">
                <a:tc rowSpan="2" gridSpan="2">
                  <a:txBody>
                    <a:bodyPr/>
                    <a:lstStyle/>
                    <a:p>
                      <a:pPr algn="ctr" latinLnBrk="1"/>
                      <a:endParaRPr lang="ko-KR" altLang="en-US" sz="11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71996" marR="71996" marT="45725" marB="457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 hMerge="1">
                  <a:txBody>
                    <a:bodyPr/>
                    <a:lstStyle/>
                    <a:p>
                      <a:pPr latinLnBrk="1"/>
                      <a:endParaRPr lang="ko-KR" altLang="en-US" sz="11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72000" marR="72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강점 </a:t>
                      </a:r>
                      <a:r>
                        <a:rPr lang="en-US" altLang="ko-KR" sz="11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(S)</a:t>
                      </a:r>
                      <a:endParaRPr lang="ko-KR" altLang="en-US" sz="1100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marL="71996" marR="71996" marT="45725" marB="457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약점 </a:t>
                      </a:r>
                      <a:r>
                        <a:rPr lang="en-US" altLang="ko-KR" sz="11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(W)</a:t>
                      </a:r>
                      <a:endParaRPr lang="ko-KR" altLang="en-US" sz="1100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marL="71996" marR="71996" marT="45725" marB="45725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448382">
                <a:tc gridSpan="2" vMerge="1">
                  <a:txBody>
                    <a:bodyPr/>
                    <a:lstStyle/>
                    <a:p>
                      <a:pPr algn="ctr" latinLnBrk="1"/>
                      <a:endParaRPr lang="ko-KR" altLang="en-US" sz="1100" b="1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72000" marR="72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 vMerge="1">
                  <a:txBody>
                    <a:bodyPr/>
                    <a:lstStyle/>
                    <a:p>
                      <a:pPr latinLnBrk="1"/>
                      <a:endParaRPr lang="ko-KR" altLang="en-US" sz="11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72000" marR="72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85725" indent="-85725">
                        <a:buFont typeface="Wingdings" pitchFamily="2" charset="2"/>
                        <a:buChar char="§"/>
                      </a:pPr>
                      <a:r>
                        <a:rPr lang="ko-KR" altLang="en-US" sz="900" b="0" kern="1200" dirty="0" smtClean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+mn-cs"/>
                        </a:rPr>
                        <a:t>상대적인 인적자원의 활용 여유</a:t>
                      </a:r>
                    </a:p>
                    <a:p>
                      <a:pPr marL="85725" indent="-85725">
                        <a:buFont typeface="Wingdings" pitchFamily="2" charset="2"/>
                        <a:buChar char="§"/>
                      </a:pPr>
                      <a:r>
                        <a:rPr lang="ko-KR" altLang="en-US" sz="900" b="0" kern="1200" dirty="0" smtClean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+mn-cs"/>
                        </a:rPr>
                        <a:t>변화에 대한 이해 및 공감</a:t>
                      </a:r>
                    </a:p>
                    <a:p>
                      <a:pPr marL="85725" indent="-85725">
                        <a:buFont typeface="Wingdings" pitchFamily="2" charset="2"/>
                        <a:buChar char="§"/>
                      </a:pPr>
                      <a:r>
                        <a:rPr lang="ko-KR" altLang="en-US" sz="900" b="0" kern="1200" dirty="0" smtClean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+mn-cs"/>
                        </a:rPr>
                        <a:t>공무원으로서의 신념 및 애향심</a:t>
                      </a:r>
                    </a:p>
                    <a:p>
                      <a:pPr marL="85725" indent="-85725">
                        <a:buFont typeface="Wingdings" pitchFamily="2" charset="2"/>
                        <a:buChar char="§"/>
                      </a:pPr>
                      <a:r>
                        <a:rPr lang="en-US" altLang="ko-KR" sz="900" b="0" kern="1200" dirty="0" smtClean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+mn-cs"/>
                        </a:rPr>
                        <a:t>Top</a:t>
                      </a:r>
                      <a:r>
                        <a:rPr lang="ko-KR" altLang="en-US" sz="900" b="0" kern="1200" dirty="0" smtClean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+mn-cs"/>
                        </a:rPr>
                        <a:t>층의 강력한 리더십</a:t>
                      </a:r>
                    </a:p>
                    <a:p>
                      <a:pPr marL="85725" indent="-85725">
                        <a:buFont typeface="Wingdings" pitchFamily="2" charset="2"/>
                        <a:buChar char="§"/>
                      </a:pPr>
                      <a:r>
                        <a:rPr lang="ko-KR" altLang="en-US" sz="900" b="0" kern="1200" dirty="0" smtClean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+mn-cs"/>
                        </a:rPr>
                        <a:t>강력한 실행력</a:t>
                      </a:r>
                    </a:p>
                    <a:p>
                      <a:pPr marL="85725" indent="-85725">
                        <a:buFont typeface="Wingdings" pitchFamily="2" charset="2"/>
                        <a:buChar char="§"/>
                      </a:pPr>
                      <a:r>
                        <a:rPr lang="ko-KR" altLang="en-US" sz="900" b="0" kern="1200" dirty="0" smtClean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+mn-cs"/>
                        </a:rPr>
                        <a:t>소규모 조직으로 구성원간 결집력 강화 및 통솔 용이</a:t>
                      </a:r>
                    </a:p>
                    <a:p>
                      <a:pPr marL="85725" indent="-85725">
                        <a:buFont typeface="Wingdings" pitchFamily="2" charset="2"/>
                        <a:buChar char="§"/>
                      </a:pPr>
                      <a:r>
                        <a:rPr lang="ko-KR" altLang="en-US" sz="900" b="0" kern="1200" dirty="0" smtClean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+mn-cs"/>
                        </a:rPr>
                        <a:t>중간관리자의 성과지향적 업무 추진</a:t>
                      </a:r>
                      <a:r>
                        <a:rPr lang="ko-KR" altLang="en-US" sz="900" b="0" kern="1200" baseline="0" dirty="0" smtClean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900" b="0" kern="1200" dirty="0" smtClean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+mn-cs"/>
                        </a:rPr>
                        <a:t>보유</a:t>
                      </a:r>
                      <a:endParaRPr lang="ko-KR" altLang="ko-KR" sz="900" b="0" kern="1200" dirty="0">
                        <a:solidFill>
                          <a:schemeClr val="dk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1996" marR="35998" marT="45725" marB="457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85725" indent="-85725">
                        <a:buFont typeface="Wingdings" pitchFamily="2" charset="2"/>
                        <a:buChar char="§"/>
                      </a:pPr>
                      <a:r>
                        <a:rPr lang="ko-KR" altLang="en-US" sz="900" b="0" kern="1200" dirty="0" smtClean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+mn-cs"/>
                        </a:rPr>
                        <a:t>구성원 역량 수준의 미흡</a:t>
                      </a:r>
                    </a:p>
                    <a:p>
                      <a:pPr marL="85725" indent="-85725">
                        <a:buFont typeface="Wingdings" pitchFamily="2" charset="2"/>
                        <a:buChar char="§"/>
                      </a:pPr>
                      <a:r>
                        <a:rPr lang="ko-KR" altLang="en-US" sz="900" b="0" kern="1200" dirty="0" smtClean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+mn-cs"/>
                        </a:rPr>
                        <a:t>전략 및 가치 체계미흡</a:t>
                      </a:r>
                    </a:p>
                    <a:p>
                      <a:pPr marL="85725" indent="-85725">
                        <a:buFont typeface="Wingdings" pitchFamily="2" charset="2"/>
                        <a:buChar char="§"/>
                      </a:pPr>
                      <a:r>
                        <a:rPr lang="ko-KR" altLang="en-US" sz="900" b="0" kern="1200" dirty="0" smtClean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+mn-cs"/>
                        </a:rPr>
                        <a:t>대외 환경변화에 대한 거부감</a:t>
                      </a:r>
                    </a:p>
                    <a:p>
                      <a:pPr marL="85725" indent="-85725">
                        <a:buFont typeface="Wingdings" pitchFamily="2" charset="2"/>
                        <a:buChar char="§"/>
                      </a:pPr>
                      <a:r>
                        <a:rPr lang="ko-KR" altLang="en-US" sz="900" b="0" kern="1200" dirty="0" smtClean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+mn-cs"/>
                        </a:rPr>
                        <a:t>창의적 조직문화 구축  미흡</a:t>
                      </a:r>
                    </a:p>
                    <a:p>
                      <a:pPr marL="85725" indent="-85725">
                        <a:buFont typeface="Wingdings" pitchFamily="2" charset="2"/>
                        <a:buChar char="§"/>
                      </a:pPr>
                      <a:r>
                        <a:rPr lang="ko-KR" altLang="en-US" sz="900" b="0" kern="1200" dirty="0" smtClean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+mn-cs"/>
                        </a:rPr>
                        <a:t>구성원의 </a:t>
                      </a:r>
                      <a:r>
                        <a:rPr lang="ko-KR" altLang="en-US" sz="900" b="0" kern="1200" dirty="0" err="1" smtClean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+mn-cs"/>
                        </a:rPr>
                        <a:t>고직급화</a:t>
                      </a:r>
                      <a:r>
                        <a:rPr lang="ko-KR" altLang="en-US" sz="900" b="0" kern="1200" dirty="0" smtClean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+mn-cs"/>
                        </a:rPr>
                        <a:t> 및 인사 적체로 인한 사기저하</a:t>
                      </a:r>
                    </a:p>
                    <a:p>
                      <a:pPr marL="85725" indent="-85725">
                        <a:buFont typeface="Wingdings" pitchFamily="2" charset="2"/>
                        <a:buChar char="§"/>
                      </a:pPr>
                      <a:r>
                        <a:rPr lang="ko-KR" altLang="en-US" sz="900" b="0" kern="1200" dirty="0" smtClean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+mn-cs"/>
                        </a:rPr>
                        <a:t>부서간 소통 및 협업 부족</a:t>
                      </a:r>
                    </a:p>
                  </a:txBody>
                  <a:tcPr marL="71996" marR="35998" marT="45725" marB="457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271698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11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기회 </a:t>
                      </a:r>
                      <a:endParaRPr lang="en-US" altLang="ko-KR" sz="11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  <a:p>
                      <a:pPr algn="ctr" latinLnBrk="1"/>
                      <a:r>
                        <a:rPr lang="en-US" altLang="ko-KR" sz="11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(O)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marL="71996" marR="71996" marT="45725" marB="457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85725" indent="-85725">
                        <a:buFont typeface="Wingdings" pitchFamily="2" charset="2"/>
                        <a:buChar char="§"/>
                      </a:pPr>
                      <a:r>
                        <a:rPr lang="ko-KR" altLang="en-US" sz="900" b="0" kern="1200" dirty="0" err="1" smtClean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+mn-cs"/>
                        </a:rPr>
                        <a:t>세종특별자치시</a:t>
                      </a:r>
                      <a:r>
                        <a:rPr lang="ko-KR" altLang="en-US" sz="900" b="0" kern="1200" dirty="0" smtClean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+mn-cs"/>
                        </a:rPr>
                        <a:t> 개발에 따른 인근 지역 산업 구조의 변화와 이에 수반되는 대규모 프로젝트의 가능성</a:t>
                      </a:r>
                    </a:p>
                    <a:p>
                      <a:pPr marL="85725" indent="-85725">
                        <a:buFont typeface="Wingdings" pitchFamily="2" charset="2"/>
                        <a:buChar char="§"/>
                      </a:pPr>
                      <a:r>
                        <a:rPr lang="ko-KR" altLang="en-US" sz="900" b="0" kern="1200" dirty="0" smtClean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+mn-cs"/>
                        </a:rPr>
                        <a:t>역사문화도시에 대한 시민의 공감대에 따른 사업 추진의 당위성 확보</a:t>
                      </a:r>
                    </a:p>
                    <a:p>
                      <a:pPr marL="85725" indent="-85725">
                        <a:buFont typeface="Wingdings" pitchFamily="2" charset="2"/>
                        <a:buChar char="§"/>
                      </a:pPr>
                      <a:r>
                        <a:rPr lang="en-US" altLang="ko-KR" sz="900" b="0" kern="1200" dirty="0" smtClean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+mn-cs"/>
                        </a:rPr>
                        <a:t>SNS</a:t>
                      </a:r>
                      <a:r>
                        <a:rPr lang="ko-KR" altLang="en-US" sz="900" b="0" kern="1200" dirty="0" smtClean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+mn-cs"/>
                        </a:rPr>
                        <a:t>의 발달과 개별 사용자 증가에 따른 시민과의 소통 채널 확보</a:t>
                      </a:r>
                    </a:p>
                    <a:p>
                      <a:pPr marL="85725" indent="-85725">
                        <a:buFont typeface="Wingdings" pitchFamily="2" charset="2"/>
                        <a:buChar char="§"/>
                      </a:pPr>
                      <a:r>
                        <a:rPr lang="ko-KR" altLang="en-US" sz="900" b="0" kern="1200" dirty="0" smtClean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+mn-cs"/>
                        </a:rPr>
                        <a:t>정부의 복지강화정책에 따라 복지전달기능을 담당하고 있는 </a:t>
                      </a:r>
                      <a:r>
                        <a:rPr lang="ko-KR" altLang="en-US" sz="900" b="0" kern="1200" dirty="0" err="1" smtClean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+mn-cs"/>
                        </a:rPr>
                        <a:t>지자체의</a:t>
                      </a:r>
                      <a:r>
                        <a:rPr lang="ko-KR" altLang="en-US" sz="900" b="0" kern="1200" dirty="0" smtClean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+mn-cs"/>
                        </a:rPr>
                        <a:t> 역할 비중 강화</a:t>
                      </a:r>
                    </a:p>
                    <a:p>
                      <a:pPr marL="85725" indent="-85725">
                        <a:buFont typeface="Wingdings" pitchFamily="2" charset="2"/>
                        <a:buChar char="§"/>
                      </a:pPr>
                      <a:r>
                        <a:rPr lang="ko-KR" altLang="en-US" sz="900" b="0" kern="1200" dirty="0" smtClean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+mn-cs"/>
                        </a:rPr>
                        <a:t>내수활성화를 위한 국내 관광산업 활성화 정책을 추진하고 있으며 백제문화권으로 공주와 부여가 핵심 축을 담당</a:t>
                      </a:r>
                    </a:p>
                    <a:p>
                      <a:pPr marL="85725" indent="-85725">
                        <a:buFont typeface="Wingdings" pitchFamily="2" charset="2"/>
                        <a:buChar char="§"/>
                      </a:pPr>
                      <a:r>
                        <a:rPr lang="ko-KR" altLang="en-US" sz="900" b="0" kern="1200" dirty="0" smtClean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+mn-cs"/>
                        </a:rPr>
                        <a:t>충남도의 지역거점 문화도시 조성사업이 공주시를 중심으로 설정</a:t>
                      </a:r>
                    </a:p>
                    <a:p>
                      <a:pPr marL="85725" indent="-85725">
                        <a:buFont typeface="Wingdings" pitchFamily="2" charset="2"/>
                        <a:buChar char="§"/>
                      </a:pPr>
                      <a:r>
                        <a:rPr lang="ko-KR" altLang="en-US" sz="900" b="0" kern="1200" dirty="0" smtClean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+mn-cs"/>
                        </a:rPr>
                        <a:t>캠핑 열풍 등으로 인해 지방에 대한 관광수요가 증가</a:t>
                      </a:r>
                    </a:p>
                    <a:p>
                      <a:pPr marL="85725" indent="-85725">
                        <a:buFont typeface="Wingdings" pitchFamily="2" charset="2"/>
                        <a:buChar char="§"/>
                      </a:pPr>
                      <a:r>
                        <a:rPr lang="ko-KR" altLang="en-US" sz="900" b="0" kern="1200" dirty="0" smtClean="0">
                          <a:solidFill>
                            <a:schemeClr val="dk1"/>
                          </a:solidFill>
                          <a:latin typeface="+mn-ea"/>
                          <a:ea typeface="+mn-ea"/>
                          <a:cs typeface="+mn-cs"/>
                        </a:rPr>
                        <a:t>우수한 교육 환경 보유</a:t>
                      </a:r>
                      <a:endParaRPr lang="ko-KR" altLang="ko-KR" sz="900" b="0" kern="1200" dirty="0">
                        <a:solidFill>
                          <a:schemeClr val="dk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71996" marR="35998" marT="45725" marB="457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역량확대 </a:t>
                      </a:r>
                      <a:r>
                        <a:rPr lang="en-US" altLang="ko-KR" sz="11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(SO)</a:t>
                      </a:r>
                      <a:endParaRPr lang="ko-KR" altLang="en-US" sz="11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71996" marR="71996" marT="45725" marB="457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기회포착 </a:t>
                      </a:r>
                      <a:r>
                        <a:rPr lang="en-US" altLang="ko-KR" sz="11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(WO)</a:t>
                      </a:r>
                      <a:endParaRPr lang="ko-KR" altLang="en-US" sz="11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71996" marR="71996" marT="45725" marB="457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</a:tr>
              <a:tr h="1118758">
                <a:tc vMerge="1">
                  <a:txBody>
                    <a:bodyPr/>
                    <a:lstStyle/>
                    <a:p>
                      <a:pPr latinLnBrk="1"/>
                      <a:endParaRPr lang="ko-KR" altLang="en-US" sz="1100" dirty="0"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72000" marR="72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11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72000" marR="72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85725" marR="0" lvl="0" indent="-85725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lang="ko-KR" altLang="en-US" sz="1100" b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지역경제 인프라 조성</a:t>
                      </a:r>
                      <a:endParaRPr lang="en-US" altLang="ko-KR" sz="1100" b="0" dirty="0" smtClean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  <a:p>
                      <a:pPr marL="85725" marR="0" lvl="0" indent="-85725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lang="ko-KR" altLang="en-US" sz="1100" b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백제 문화권 관광휴양 시설  개발</a:t>
                      </a:r>
                      <a:endParaRPr lang="en-US" altLang="ko-KR" sz="1100" b="0" dirty="0" smtClean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  <a:p>
                      <a:pPr marL="85725" marR="0" lvl="0" indent="-85725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lang="ko-KR" altLang="en-US" sz="1100" b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경쟁력 있는 교육 도시 구축</a:t>
                      </a:r>
                    </a:p>
                    <a:p>
                      <a:pPr marL="85725" marR="0" lvl="0" indent="-85725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endParaRPr lang="ko-KR" altLang="en-US" sz="1100" b="0" dirty="0" smtClean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  <a:p>
                      <a:pPr marL="85725" marR="0" lvl="0" indent="-85725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endParaRPr lang="ko-KR" altLang="en-US" sz="1100" b="0" dirty="0" smtClean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  <a:p>
                      <a:pPr marL="85725" indent="-85725" latinLnBrk="1">
                        <a:buFont typeface="Wingdings" pitchFamily="2" charset="2"/>
                        <a:buChar char="§"/>
                      </a:pPr>
                      <a:endParaRPr lang="ko-KR" altLang="en-US" sz="11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71996" marR="71996" marT="45725" marB="457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85725" marR="0" lvl="0" indent="-85725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lang="ko-KR" altLang="en-US" sz="1100" b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핵심역량사업의 </a:t>
                      </a:r>
                      <a:r>
                        <a:rPr lang="ko-KR" altLang="en-US" sz="1100" b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효율적ㆍ안정적</a:t>
                      </a:r>
                      <a:r>
                        <a:rPr lang="ko-KR" altLang="en-US" sz="1100" b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운영</a:t>
                      </a:r>
                      <a:endParaRPr lang="en-US" altLang="ko-KR" sz="1100" b="0" dirty="0" smtClean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  <a:p>
                      <a:pPr marL="85725" marR="0" lvl="0" indent="-85725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lang="ko-KR" altLang="en-US" sz="1100" b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지역별 특화농산물을 집중 육성</a:t>
                      </a:r>
                      <a:endParaRPr lang="en-US" altLang="ko-KR" sz="1100" b="0" dirty="0" smtClean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  <a:p>
                      <a:pPr marL="85725" marR="0" lvl="0" indent="-85725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lang="ko-KR" altLang="en-US" sz="1100" b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공주시 브랜드 구축 및 강화</a:t>
                      </a:r>
                      <a:endParaRPr lang="en-US" altLang="ko-KR" sz="1100" b="0" dirty="0" smtClean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  <a:p>
                      <a:pPr marL="85725" marR="0" lvl="0" indent="-85725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lang="ko-KR" altLang="en-US" sz="1100" b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농촌의 정주여건 개선</a:t>
                      </a:r>
                      <a:endParaRPr lang="en-US" altLang="ko-KR" sz="1100" b="0" dirty="0" smtClean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  <a:p>
                      <a:pPr marL="85725" marR="0" lvl="0" indent="-85725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lang="ko-KR" altLang="en-US" sz="1100" b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행정 효율성 극대화 및 조직역량 강화</a:t>
                      </a:r>
                    </a:p>
                    <a:p>
                      <a:pPr marL="85725" marR="0" lvl="0" indent="-85725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endParaRPr lang="ko-KR" altLang="en-US" sz="1100" b="0" dirty="0" smtClean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  <a:p>
                      <a:pPr marL="85725" marR="0" lvl="0" indent="-85725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endParaRPr lang="ko-KR" altLang="en-US" sz="1100" b="0" dirty="0" smtClean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  <a:p>
                      <a:pPr marL="85725" marR="0" lvl="0" indent="-85725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endParaRPr lang="ko-KR" altLang="en-US" sz="1100" b="0" dirty="0" smtClean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</a:txBody>
                  <a:tcPr marL="71996" marR="71996" marT="45725" marB="457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71698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11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위협 </a:t>
                      </a:r>
                      <a:r>
                        <a:rPr lang="en-US" altLang="ko-KR" sz="11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(T)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marL="71996" marR="71996" marT="45725" marB="457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175851" indent="-175851" eaLnBrk="0" latinLnBrk="0" hangingPunct="0">
                        <a:lnSpc>
                          <a:spcPct val="70000"/>
                        </a:lnSpc>
                        <a:spcBef>
                          <a:spcPts val="554"/>
                        </a:spcBef>
                        <a:buSzPct val="100000"/>
                        <a:buFont typeface="Wingdings" pitchFamily="2" charset="2"/>
                        <a:buChar char="§"/>
                      </a:pPr>
                      <a:r>
                        <a:rPr lang="ko-KR" altLang="en-US" sz="900" dirty="0" smtClean="0">
                          <a:solidFill>
                            <a:schemeClr val="tx1">
                              <a:lumMod val="50000"/>
                            </a:schemeClr>
                          </a:solidFill>
                          <a:latin typeface="+mn-ea"/>
                          <a:ea typeface="+mn-ea"/>
                          <a:sym typeface="Monotype Sorts" pitchFamily="2" charset="2"/>
                        </a:rPr>
                        <a:t>수도권 규제완화로 기업의 지방 이전 수요 감소</a:t>
                      </a:r>
                    </a:p>
                    <a:p>
                      <a:pPr marL="175851" indent="-175851" eaLnBrk="0" latinLnBrk="0" hangingPunct="0">
                        <a:lnSpc>
                          <a:spcPct val="70000"/>
                        </a:lnSpc>
                        <a:spcBef>
                          <a:spcPts val="554"/>
                        </a:spcBef>
                        <a:buSzPct val="100000"/>
                        <a:buFont typeface="Wingdings" pitchFamily="2" charset="2"/>
                        <a:buChar char="§"/>
                      </a:pPr>
                      <a:r>
                        <a:rPr lang="ko-KR" altLang="en-US" sz="900" dirty="0" smtClean="0">
                          <a:solidFill>
                            <a:schemeClr val="tx1">
                              <a:lumMod val="50000"/>
                            </a:schemeClr>
                          </a:solidFill>
                          <a:latin typeface="+mn-ea"/>
                          <a:ea typeface="+mn-ea"/>
                          <a:sym typeface="Monotype Sorts" pitchFamily="2" charset="2"/>
                        </a:rPr>
                        <a:t>인구 고령화 및 인구 감소에 따른 실질적 발전 잠재력의 약화</a:t>
                      </a:r>
                    </a:p>
                    <a:p>
                      <a:pPr marL="175851" indent="-175851" eaLnBrk="0" latinLnBrk="0" hangingPunct="0">
                        <a:lnSpc>
                          <a:spcPct val="70000"/>
                        </a:lnSpc>
                        <a:spcBef>
                          <a:spcPts val="554"/>
                        </a:spcBef>
                        <a:buSzPct val="100000"/>
                        <a:buFont typeface="Wingdings" pitchFamily="2" charset="2"/>
                        <a:buChar char="§"/>
                      </a:pPr>
                      <a:r>
                        <a:rPr lang="ko-KR" altLang="en-US" sz="900" dirty="0" smtClean="0">
                          <a:solidFill>
                            <a:schemeClr val="tx1">
                              <a:lumMod val="50000"/>
                            </a:schemeClr>
                          </a:solidFill>
                          <a:latin typeface="+mn-ea"/>
                          <a:ea typeface="+mn-ea"/>
                          <a:sym typeface="Monotype Sorts" pitchFamily="2" charset="2"/>
                        </a:rPr>
                        <a:t>인근 지역과의 세종자치특별시 관련 프로젝트나 이권에 대한 소모성 경쟁 유발 가능성</a:t>
                      </a:r>
                    </a:p>
                    <a:p>
                      <a:pPr marL="175851" indent="-175851" eaLnBrk="0" latinLnBrk="0" hangingPunct="0">
                        <a:lnSpc>
                          <a:spcPct val="70000"/>
                        </a:lnSpc>
                        <a:spcBef>
                          <a:spcPts val="554"/>
                        </a:spcBef>
                        <a:buSzPct val="100000"/>
                        <a:buFont typeface="Wingdings" pitchFamily="2" charset="2"/>
                        <a:buChar char="§"/>
                      </a:pPr>
                      <a:r>
                        <a:rPr lang="ko-KR" altLang="en-US" sz="900" dirty="0" smtClean="0">
                          <a:solidFill>
                            <a:schemeClr val="tx1">
                              <a:lumMod val="50000"/>
                            </a:schemeClr>
                          </a:solidFill>
                          <a:latin typeface="+mn-ea"/>
                          <a:ea typeface="+mn-ea"/>
                          <a:sym typeface="Monotype Sorts" pitchFamily="2" charset="2"/>
                        </a:rPr>
                        <a:t>문화도시 발전을 위한 관광 </a:t>
                      </a:r>
                      <a:r>
                        <a:rPr lang="en-US" altLang="ko-KR" sz="900" dirty="0" smtClean="0">
                          <a:solidFill>
                            <a:schemeClr val="tx1">
                              <a:lumMod val="50000"/>
                            </a:schemeClr>
                          </a:solidFill>
                          <a:latin typeface="+mn-ea"/>
                          <a:ea typeface="+mn-ea"/>
                          <a:sym typeface="Monotype Sorts" pitchFamily="2" charset="2"/>
                        </a:rPr>
                        <a:t>Contents</a:t>
                      </a:r>
                      <a:r>
                        <a:rPr lang="ko-KR" altLang="en-US" sz="900" dirty="0" smtClean="0">
                          <a:solidFill>
                            <a:schemeClr val="tx1">
                              <a:lumMod val="50000"/>
                            </a:schemeClr>
                          </a:solidFill>
                          <a:latin typeface="+mn-ea"/>
                          <a:ea typeface="+mn-ea"/>
                          <a:sym typeface="Monotype Sorts" pitchFamily="2" charset="2"/>
                        </a:rPr>
                        <a:t>의 확보 및 개발의 제약</a:t>
                      </a:r>
                    </a:p>
                    <a:p>
                      <a:pPr marL="175851" indent="-175851" eaLnBrk="0" latinLnBrk="0" hangingPunct="0">
                        <a:lnSpc>
                          <a:spcPct val="70000"/>
                        </a:lnSpc>
                        <a:spcBef>
                          <a:spcPts val="554"/>
                        </a:spcBef>
                        <a:buSzPct val="100000"/>
                        <a:buFont typeface="Wingdings" pitchFamily="2" charset="2"/>
                        <a:buChar char="§"/>
                      </a:pPr>
                      <a:r>
                        <a:rPr lang="ko-KR" altLang="en-US" sz="900" dirty="0" err="1" smtClean="0">
                          <a:solidFill>
                            <a:schemeClr val="tx1">
                              <a:lumMod val="50000"/>
                            </a:schemeClr>
                          </a:solidFill>
                          <a:latin typeface="+mn-ea"/>
                          <a:ea typeface="+mn-ea"/>
                          <a:sym typeface="Monotype Sorts" pitchFamily="2" charset="2"/>
                        </a:rPr>
                        <a:t>세종특별자치시로의</a:t>
                      </a:r>
                      <a:r>
                        <a:rPr lang="ko-KR" altLang="en-US" sz="900" dirty="0" smtClean="0">
                          <a:solidFill>
                            <a:schemeClr val="tx1">
                              <a:lumMod val="50000"/>
                            </a:schemeClr>
                          </a:solidFill>
                          <a:latin typeface="+mn-ea"/>
                          <a:ea typeface="+mn-ea"/>
                          <a:sym typeface="Monotype Sorts" pitchFamily="2" charset="2"/>
                        </a:rPr>
                        <a:t> 인구 유출 가능성</a:t>
                      </a:r>
                    </a:p>
                    <a:p>
                      <a:pPr marL="175851" indent="-175851" eaLnBrk="0" latinLnBrk="0" hangingPunct="0">
                        <a:lnSpc>
                          <a:spcPct val="70000"/>
                        </a:lnSpc>
                        <a:spcBef>
                          <a:spcPts val="554"/>
                        </a:spcBef>
                        <a:buSzPct val="100000"/>
                        <a:buFont typeface="Wingdings" pitchFamily="2" charset="2"/>
                        <a:buChar char="§"/>
                      </a:pPr>
                      <a:r>
                        <a:rPr lang="ko-KR" altLang="en-US" sz="900" dirty="0" smtClean="0">
                          <a:solidFill>
                            <a:schemeClr val="tx1">
                              <a:lumMod val="50000"/>
                            </a:schemeClr>
                          </a:solidFill>
                          <a:latin typeface="+mn-ea"/>
                          <a:ea typeface="+mn-ea"/>
                          <a:sym typeface="Monotype Sorts" pitchFamily="2" charset="2"/>
                        </a:rPr>
                        <a:t>세수 감소 등으로 인한 재정자립도 약화</a:t>
                      </a:r>
                    </a:p>
                    <a:p>
                      <a:pPr marL="175851" indent="-175851" eaLnBrk="0" latinLnBrk="0" hangingPunct="0">
                        <a:lnSpc>
                          <a:spcPct val="70000"/>
                        </a:lnSpc>
                        <a:spcBef>
                          <a:spcPts val="554"/>
                        </a:spcBef>
                        <a:buSzPct val="100000"/>
                        <a:buFont typeface="Wingdings" pitchFamily="2" charset="2"/>
                        <a:buChar char="§"/>
                      </a:pPr>
                      <a:r>
                        <a:rPr lang="ko-KR" altLang="en-US" sz="900" dirty="0" err="1" smtClean="0">
                          <a:solidFill>
                            <a:schemeClr val="tx1">
                              <a:lumMod val="50000"/>
                            </a:schemeClr>
                          </a:solidFill>
                          <a:latin typeface="+mn-ea"/>
                          <a:ea typeface="+mn-ea"/>
                          <a:sym typeface="Monotype Sorts" pitchFamily="2" charset="2"/>
                        </a:rPr>
                        <a:t>세월호</a:t>
                      </a:r>
                      <a:r>
                        <a:rPr lang="ko-KR" altLang="en-US" sz="900" dirty="0" smtClean="0">
                          <a:solidFill>
                            <a:schemeClr val="tx1">
                              <a:lumMod val="50000"/>
                            </a:schemeClr>
                          </a:solidFill>
                          <a:latin typeface="+mn-ea"/>
                          <a:ea typeface="+mn-ea"/>
                          <a:sym typeface="Monotype Sorts" pitchFamily="2" charset="2"/>
                        </a:rPr>
                        <a:t> 사태 등으로 학생의 관광수요 축소 및 국민의 소비 위축</a:t>
                      </a:r>
                    </a:p>
                    <a:p>
                      <a:pPr marL="175851" indent="-175851" eaLnBrk="0" latinLnBrk="0" hangingPunct="0">
                        <a:lnSpc>
                          <a:spcPct val="70000"/>
                        </a:lnSpc>
                        <a:spcBef>
                          <a:spcPts val="554"/>
                        </a:spcBef>
                        <a:buSzPct val="100000"/>
                        <a:buFont typeface="Wingdings" pitchFamily="2" charset="2"/>
                        <a:buChar char="§"/>
                      </a:pPr>
                      <a:r>
                        <a:rPr lang="ko-KR" altLang="en-US" sz="900" dirty="0" smtClean="0">
                          <a:solidFill>
                            <a:schemeClr val="tx1">
                              <a:lumMod val="50000"/>
                            </a:schemeClr>
                          </a:solidFill>
                          <a:latin typeface="+mn-ea"/>
                          <a:ea typeface="+mn-ea"/>
                          <a:sym typeface="Monotype Sorts" pitchFamily="2" charset="2"/>
                        </a:rPr>
                        <a:t>백제문화권 경쟁에서 부여 등 타 市 대비 열위의 인지도</a:t>
                      </a:r>
                    </a:p>
                    <a:p>
                      <a:pPr marL="175851" indent="-175851" eaLnBrk="0" latinLnBrk="0" hangingPunct="0">
                        <a:lnSpc>
                          <a:spcPct val="70000"/>
                        </a:lnSpc>
                        <a:spcBef>
                          <a:spcPts val="554"/>
                        </a:spcBef>
                        <a:buSzPct val="100000"/>
                        <a:buFont typeface="Wingdings" pitchFamily="2" charset="2"/>
                        <a:buChar char="§"/>
                      </a:pPr>
                      <a:r>
                        <a:rPr lang="ko-KR" altLang="en-US" sz="900" dirty="0" smtClean="0">
                          <a:solidFill>
                            <a:schemeClr val="tx1">
                              <a:lumMod val="50000"/>
                            </a:schemeClr>
                          </a:solidFill>
                          <a:latin typeface="+mn-ea"/>
                          <a:ea typeface="+mn-ea"/>
                          <a:sym typeface="Monotype Sorts" pitchFamily="2" charset="2"/>
                        </a:rPr>
                        <a:t>대외적으로 보수적 시민문화 이미지에 따른 거부감</a:t>
                      </a:r>
                      <a:endParaRPr lang="ko-KR" altLang="en-US" sz="900" dirty="0">
                        <a:solidFill>
                          <a:schemeClr val="tx1">
                            <a:lumMod val="50000"/>
                          </a:schemeClr>
                        </a:solidFill>
                        <a:latin typeface="+mn-ea"/>
                        <a:ea typeface="+mn-ea"/>
                        <a:sym typeface="Monotype Sorts" pitchFamily="2" charset="2"/>
                      </a:endParaRPr>
                    </a:p>
                  </a:txBody>
                  <a:tcPr marL="71996" marR="35998" marT="45725" marB="457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선택집중 </a:t>
                      </a:r>
                      <a:r>
                        <a:rPr lang="en-US" altLang="ko-KR" sz="11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(ST)</a:t>
                      </a:r>
                      <a:endParaRPr lang="ko-KR" altLang="en-US" sz="11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71996" marR="71996" marT="45725" marB="457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약점보완 </a:t>
                      </a:r>
                      <a:r>
                        <a:rPr lang="en-US" altLang="ko-KR" sz="1100" b="1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(WT)</a:t>
                      </a:r>
                      <a:endParaRPr lang="ko-KR" altLang="en-US" sz="1100" b="1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71996" marR="71996" marT="45725" marB="457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</a:tr>
              <a:tr h="1118758">
                <a:tc vMerge="1">
                  <a:txBody>
                    <a:bodyPr/>
                    <a:lstStyle/>
                    <a:p>
                      <a:pPr latinLnBrk="1"/>
                      <a:endParaRPr lang="ko-KR" altLang="en-US" sz="1100" dirty="0"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72000" marR="72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1100" dirty="0">
                        <a:solidFill>
                          <a:schemeClr val="tx1"/>
                        </a:solidFill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72000" marR="72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85725" marR="0" lvl="0" indent="-85725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lang="ko-KR" altLang="en-US" sz="1100" b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적극적인 기업유치 활동 전개</a:t>
                      </a:r>
                    </a:p>
                    <a:p>
                      <a:pPr marL="85725" marR="0" lvl="0" indent="-85725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lang="ko-KR" altLang="en-US" sz="1100" b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시민 </a:t>
                      </a:r>
                      <a:r>
                        <a:rPr lang="ko-KR" altLang="en-US" sz="1100" b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참여형</a:t>
                      </a:r>
                      <a:r>
                        <a:rPr lang="ko-KR" altLang="en-US" sz="1100" b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행정체계 구축</a:t>
                      </a:r>
                      <a:endParaRPr lang="en-US" altLang="ko-KR" sz="1100" b="0" dirty="0" smtClean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  <a:p>
                      <a:pPr marL="85725" marR="0" lvl="0" indent="-85725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lang="ko-KR" altLang="en-US" sz="1100" b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안전 관리 체계 및 </a:t>
                      </a:r>
                      <a:r>
                        <a:rPr lang="ko-KR" altLang="en-US" sz="1100" b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리스크관리체계</a:t>
                      </a:r>
                      <a:r>
                        <a:rPr lang="ko-KR" altLang="en-US" sz="1100" b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정착을 통한  안전행정체계 구축</a:t>
                      </a:r>
                      <a:endParaRPr lang="en-US" altLang="ko-KR" sz="1100" b="0" dirty="0" smtClean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  <a:p>
                      <a:pPr marL="85725" marR="0" lvl="0" indent="-85725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lang="ko-KR" altLang="en-US" sz="1100" b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행정의 </a:t>
                      </a:r>
                      <a:r>
                        <a:rPr lang="ko-KR" altLang="en-US" sz="1100" b="0" dirty="0" err="1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윤리성ㆍ투명성</a:t>
                      </a:r>
                      <a:r>
                        <a:rPr lang="ko-KR" altLang="en-US" sz="1100" b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 제고 및 고객만족 행정 실현</a:t>
                      </a:r>
                    </a:p>
                    <a:p>
                      <a:pPr marL="85725" marR="0" lvl="0" indent="-85725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endParaRPr lang="ko-KR" altLang="en-US" sz="1100" b="0" dirty="0" smtClean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  <a:p>
                      <a:pPr marL="85725" marR="0" lvl="0" indent="-85725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endParaRPr lang="ko-KR" altLang="en-US" sz="1100" b="0" dirty="0" smtClean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  <a:p>
                      <a:pPr marL="85725" indent="-85725" latinLnBrk="1">
                        <a:buFont typeface="Wingdings" pitchFamily="2" charset="2"/>
                        <a:buChar char="§"/>
                      </a:pPr>
                      <a:endParaRPr lang="ko-KR" altLang="en-US" sz="11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71996" marR="71996" marT="45725" marB="457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85725" marR="0" indent="-85725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lang="ko-KR" altLang="en-US" sz="1100" b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시민 평생학습체계 구축</a:t>
                      </a:r>
                      <a:endParaRPr lang="en-US" altLang="ko-KR" sz="1100" b="0" dirty="0" smtClean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  <a:p>
                      <a:pPr marL="85725" marR="0" indent="-85725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lang="ko-KR" altLang="en-US" sz="1100" b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시청 구성원의  역량 강화</a:t>
                      </a:r>
                      <a:endParaRPr lang="en-US" altLang="ko-KR" sz="1100" b="0" dirty="0" smtClean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  <a:p>
                      <a:pPr marL="85725" marR="0" lvl="0" indent="-85725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lang="ko-KR" altLang="en-US" sz="1100" b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전략적 성과관리 체계 구축</a:t>
                      </a:r>
                      <a:endParaRPr lang="en-US" altLang="ko-KR" sz="1100" b="0" dirty="0" smtClean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  <a:p>
                      <a:pPr marL="85725" marR="0" lvl="0" indent="-85725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lang="ko-KR" altLang="en-US" sz="1100" b="0" dirty="0" smtClean="0">
                          <a:solidFill>
                            <a:srgbClr val="000000"/>
                          </a:solidFill>
                          <a:latin typeface="+mn-ea"/>
                          <a:ea typeface="+mn-ea"/>
                        </a:rPr>
                        <a:t>적시 적소 복지 전달체계 구축</a:t>
                      </a:r>
                    </a:p>
                    <a:p>
                      <a:pPr marL="85725" marR="0" lvl="0" indent="-85725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endParaRPr lang="ko-KR" altLang="en-US" sz="1100" b="0" dirty="0" smtClean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  <a:p>
                      <a:pPr marL="85725" marR="0" indent="-85725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endParaRPr lang="ko-KR" altLang="en-US" sz="1100" b="0" dirty="0" smtClean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  <a:p>
                      <a:pPr marL="85725" marR="0" indent="-85725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endParaRPr lang="ko-KR" altLang="en-US" sz="1100" b="0" dirty="0" smtClean="0">
                        <a:solidFill>
                          <a:srgbClr val="000000"/>
                        </a:solidFill>
                        <a:latin typeface="+mn-ea"/>
                        <a:ea typeface="+mn-ea"/>
                      </a:endParaRPr>
                    </a:p>
                    <a:p>
                      <a:pPr marL="85725" indent="-85725" latinLnBrk="1">
                        <a:buFont typeface="Wingdings" pitchFamily="2" charset="2"/>
                        <a:buChar char="§"/>
                      </a:pPr>
                      <a:endParaRPr lang="en-US" altLang="ko-KR" sz="11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71996" marR="71996" marT="45725" marB="45725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" name="직사각형 23"/>
          <p:cNvSpPr>
            <a:spLocks noChangeArrowheads="1"/>
          </p:cNvSpPr>
          <p:nvPr/>
        </p:nvSpPr>
        <p:spPr bwMode="auto">
          <a:xfrm>
            <a:off x="4223987" y="908720"/>
            <a:ext cx="1458027" cy="27699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1pPr>
            <a:lvl2pPr marL="742950" indent="-28575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2pPr>
            <a:lvl3pPr marL="11430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3pPr>
            <a:lvl4pPr marL="16002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4pPr>
            <a:lvl5pPr marL="2057400" indent="-228600" defTabSz="762000" eaLnBrk="0" hangingPunct="0"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anose="020B0604020202020204" pitchFamily="34" charset="0"/>
                <a:ea typeface="굴림" panose="020B0600000101010101" pitchFamily="50" charset="-127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ko-KR" b="0" i="1" u="sng" dirty="0">
                <a:latin typeface="+mn-ea"/>
                <a:ea typeface="+mn-ea"/>
              </a:rPr>
              <a:t>SWOT matrix </a:t>
            </a:r>
            <a:r>
              <a:rPr lang="ko-KR" altLang="en-US" b="0" i="1" u="sng" dirty="0">
                <a:latin typeface="+mn-ea"/>
                <a:ea typeface="+mn-ea"/>
              </a:rPr>
              <a:t>분석</a:t>
            </a:r>
          </a:p>
        </p:txBody>
      </p:sp>
      <p:sp>
        <p:nvSpPr>
          <p:cNvPr id="7" name="제목 3"/>
          <p:cNvSpPr txBox="1">
            <a:spLocks/>
          </p:cNvSpPr>
          <p:nvPr/>
        </p:nvSpPr>
        <p:spPr>
          <a:xfrm>
            <a:off x="57116" y="143344"/>
            <a:ext cx="2474203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+mn-ea"/>
                <a:ea typeface="+mn-ea"/>
              </a:rPr>
              <a:t>1. SWOT </a:t>
            </a:r>
            <a:r>
              <a:rPr lang="ko-KR" altLang="en-US" dirty="0" smtClean="0">
                <a:latin typeface="+mn-ea"/>
                <a:ea typeface="+mn-ea"/>
              </a:rPr>
              <a:t>분석 종합</a:t>
            </a:r>
            <a:endParaRPr lang="en-US" altLang="ko-KR" dirty="0">
              <a:latin typeface="+mn-ea"/>
              <a:ea typeface="+mn-ea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835157" y="187786"/>
            <a:ext cx="17508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smtClean="0">
                <a:solidFill>
                  <a:srgbClr val="000000"/>
                </a:solidFill>
                <a:latin typeface="+mn-ea"/>
              </a:rPr>
              <a:t>III.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조직진단 방향성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092180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타원 1"/>
          <p:cNvSpPr/>
          <p:nvPr/>
        </p:nvSpPr>
        <p:spPr>
          <a:xfrm>
            <a:off x="1525184" y="5905858"/>
            <a:ext cx="142876" cy="128601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ea typeface="맑은 고딕" panose="020B0503020000020004" pitchFamily="50" charset="-127"/>
            </a:endParaRPr>
          </a:p>
        </p:txBody>
      </p:sp>
      <p:sp>
        <p:nvSpPr>
          <p:cNvPr id="3" name="타원 2"/>
          <p:cNvSpPr/>
          <p:nvPr/>
        </p:nvSpPr>
        <p:spPr>
          <a:xfrm>
            <a:off x="1525184" y="1402623"/>
            <a:ext cx="142876" cy="128601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ea typeface="맑은 고딕" panose="020B0503020000020004" pitchFamily="50" charset="-127"/>
            </a:endParaRPr>
          </a:p>
        </p:txBody>
      </p:sp>
      <p:sp>
        <p:nvSpPr>
          <p:cNvPr id="4" name="타원 3"/>
          <p:cNvSpPr/>
          <p:nvPr/>
        </p:nvSpPr>
        <p:spPr>
          <a:xfrm>
            <a:off x="1525184" y="2912324"/>
            <a:ext cx="142876" cy="128601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ea typeface="맑은 고딕" panose="020B0503020000020004" pitchFamily="50" charset="-127"/>
            </a:endParaRPr>
          </a:p>
        </p:txBody>
      </p:sp>
      <p:sp>
        <p:nvSpPr>
          <p:cNvPr id="5" name="타원 4"/>
          <p:cNvSpPr/>
          <p:nvPr/>
        </p:nvSpPr>
        <p:spPr>
          <a:xfrm>
            <a:off x="1525184" y="4198490"/>
            <a:ext cx="142876" cy="128601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ea typeface="맑은 고딕" panose="020B0503020000020004" pitchFamily="50" charset="-127"/>
            </a:endParaRPr>
          </a:p>
        </p:txBody>
      </p:sp>
      <p:sp>
        <p:nvSpPr>
          <p:cNvPr id="6" name="AutoShape 85"/>
          <p:cNvSpPr>
            <a:spLocks noChangeArrowheads="1"/>
          </p:cNvSpPr>
          <p:nvPr/>
        </p:nvSpPr>
        <p:spPr bwMode="auto">
          <a:xfrm>
            <a:off x="2099085" y="5693135"/>
            <a:ext cx="3855255" cy="287338"/>
          </a:xfrm>
          <a:prstGeom prst="roundRect">
            <a:avLst>
              <a:gd name="adj" fmla="val 16667"/>
            </a:avLst>
          </a:prstGeom>
          <a:noFill/>
          <a:ln w="9525" algn="ctr">
            <a:solidFill>
              <a:srgbClr val="808080"/>
            </a:solidFill>
            <a:round/>
            <a:headEnd/>
            <a:tailEnd/>
          </a:ln>
        </p:spPr>
        <p:txBody>
          <a:bodyPr wrap="none" lIns="18000" rIns="1800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lvl="0" algn="ctr" latinLnBrk="0">
              <a:lnSpc>
                <a:spcPct val="100000"/>
              </a:lnSpc>
              <a:buNone/>
              <a:defRPr/>
            </a:pPr>
            <a:r>
              <a:rPr lang="ko-KR" altLang="en-US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시청 구성원의  역량 강화</a:t>
            </a:r>
          </a:p>
        </p:txBody>
      </p:sp>
      <p:sp>
        <p:nvSpPr>
          <p:cNvPr id="7" name="AutoShape 86"/>
          <p:cNvSpPr>
            <a:spLocks noChangeArrowheads="1"/>
          </p:cNvSpPr>
          <p:nvPr/>
        </p:nvSpPr>
        <p:spPr bwMode="auto">
          <a:xfrm>
            <a:off x="2099085" y="6026512"/>
            <a:ext cx="3855255" cy="287338"/>
          </a:xfrm>
          <a:prstGeom prst="roundRect">
            <a:avLst>
              <a:gd name="adj" fmla="val 16667"/>
            </a:avLst>
          </a:prstGeom>
          <a:noFill/>
          <a:ln w="9525" algn="ctr">
            <a:solidFill>
              <a:srgbClr val="808080"/>
            </a:solidFill>
            <a:round/>
            <a:headEnd/>
            <a:tailEnd/>
          </a:ln>
        </p:spPr>
        <p:txBody>
          <a:bodyPr wrap="none" lIns="18000" rIns="1800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lvl="0" algn="ctr" latinLnBrk="0">
              <a:lnSpc>
                <a:spcPct val="100000"/>
              </a:lnSpc>
              <a:buNone/>
              <a:defRPr/>
            </a:pPr>
            <a:r>
              <a:rPr lang="ko-KR" altLang="en-US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전략적 성과관리 체계 구축</a:t>
            </a:r>
          </a:p>
        </p:txBody>
      </p:sp>
      <p:sp>
        <p:nvSpPr>
          <p:cNvPr id="8" name="AutoShape 77"/>
          <p:cNvSpPr>
            <a:spLocks noChangeArrowheads="1"/>
          </p:cNvSpPr>
          <p:nvPr/>
        </p:nvSpPr>
        <p:spPr bwMode="auto">
          <a:xfrm>
            <a:off x="2099085" y="798846"/>
            <a:ext cx="3855255" cy="287337"/>
          </a:xfrm>
          <a:prstGeom prst="roundRect">
            <a:avLst>
              <a:gd name="adj" fmla="val 16667"/>
            </a:avLst>
          </a:prstGeom>
          <a:noFill/>
          <a:ln w="9525" algn="ctr">
            <a:solidFill>
              <a:srgbClr val="808080"/>
            </a:solidFill>
            <a:round/>
            <a:headEnd/>
            <a:tailEnd/>
          </a:ln>
        </p:spPr>
        <p:txBody>
          <a:bodyPr wrap="none" lIns="18000" rIns="1800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lvl="0" algn="ctr" latinLnBrk="0">
              <a:lnSpc>
                <a:spcPct val="100000"/>
              </a:lnSpc>
              <a:buNone/>
              <a:defRPr/>
            </a:pPr>
            <a:r>
              <a:rPr lang="ko-KR" altLang="en-US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지역경제 인프라 조성</a:t>
            </a:r>
          </a:p>
        </p:txBody>
      </p:sp>
      <p:sp>
        <p:nvSpPr>
          <p:cNvPr id="9" name="AutoShape 78"/>
          <p:cNvSpPr>
            <a:spLocks noChangeArrowheads="1"/>
          </p:cNvSpPr>
          <p:nvPr/>
        </p:nvSpPr>
        <p:spPr bwMode="auto">
          <a:xfrm>
            <a:off x="2099085" y="1484646"/>
            <a:ext cx="3855255" cy="287337"/>
          </a:xfrm>
          <a:prstGeom prst="roundRect">
            <a:avLst>
              <a:gd name="adj" fmla="val 16667"/>
            </a:avLst>
          </a:prstGeom>
          <a:noFill/>
          <a:ln w="9525" algn="ctr">
            <a:solidFill>
              <a:srgbClr val="808080"/>
            </a:solidFill>
            <a:round/>
            <a:headEnd/>
            <a:tailEnd/>
          </a:ln>
        </p:spPr>
        <p:txBody>
          <a:bodyPr wrap="none" lIns="18000" rIns="1800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lvl="0" algn="ctr" latinLnBrk="0">
              <a:lnSpc>
                <a:spcPct val="100000"/>
              </a:lnSpc>
              <a:buNone/>
              <a:defRPr/>
            </a:pPr>
            <a:r>
              <a:rPr lang="ko-KR" altLang="en-US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경쟁력 있는 교육 도시 구축</a:t>
            </a:r>
          </a:p>
        </p:txBody>
      </p:sp>
      <p:sp>
        <p:nvSpPr>
          <p:cNvPr id="10" name="AutoShape 79"/>
          <p:cNvSpPr>
            <a:spLocks noChangeArrowheads="1"/>
          </p:cNvSpPr>
          <p:nvPr/>
        </p:nvSpPr>
        <p:spPr bwMode="auto">
          <a:xfrm>
            <a:off x="2099085" y="1132221"/>
            <a:ext cx="3855255" cy="287337"/>
          </a:xfrm>
          <a:prstGeom prst="roundRect">
            <a:avLst>
              <a:gd name="adj" fmla="val 16667"/>
            </a:avLst>
          </a:prstGeom>
          <a:noFill/>
          <a:ln w="9525" algn="ctr">
            <a:solidFill>
              <a:srgbClr val="808080"/>
            </a:solidFill>
            <a:round/>
            <a:headEnd/>
            <a:tailEnd/>
          </a:ln>
        </p:spPr>
        <p:txBody>
          <a:bodyPr wrap="none" lIns="18000" rIns="1800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lvl="0" algn="ctr" latinLnBrk="0">
              <a:lnSpc>
                <a:spcPct val="100000"/>
              </a:lnSpc>
              <a:buNone/>
              <a:defRPr/>
            </a:pPr>
            <a:r>
              <a:rPr lang="ko-KR" altLang="en-US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백제 문화권 관광휴양 시설  개발</a:t>
            </a:r>
          </a:p>
        </p:txBody>
      </p:sp>
      <p:sp>
        <p:nvSpPr>
          <p:cNvPr id="11" name="AutoShape 80"/>
          <p:cNvSpPr>
            <a:spLocks noChangeArrowheads="1"/>
          </p:cNvSpPr>
          <p:nvPr/>
        </p:nvSpPr>
        <p:spPr bwMode="auto">
          <a:xfrm>
            <a:off x="2099085" y="1945021"/>
            <a:ext cx="3855255" cy="288925"/>
          </a:xfrm>
          <a:prstGeom prst="roundRect">
            <a:avLst>
              <a:gd name="adj" fmla="val 16667"/>
            </a:avLst>
          </a:prstGeom>
          <a:noFill/>
          <a:ln w="9525" algn="ctr">
            <a:solidFill>
              <a:srgbClr val="808080"/>
            </a:solidFill>
            <a:round/>
            <a:headEnd/>
            <a:tailEnd/>
          </a:ln>
        </p:spPr>
        <p:txBody>
          <a:bodyPr wrap="none" lIns="18000" rIns="1800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lvl="0" algn="ctr" latinLnBrk="0">
              <a:lnSpc>
                <a:spcPct val="100000"/>
              </a:lnSpc>
              <a:buNone/>
              <a:defRPr/>
            </a:pPr>
            <a:r>
              <a:rPr lang="ko-KR" altLang="en-US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핵심역량사업의 </a:t>
            </a:r>
            <a:r>
              <a:rPr lang="ko-KR" altLang="en-US" b="0" dirty="0" err="1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효율적ㆍ안정적</a:t>
            </a:r>
            <a:r>
              <a:rPr lang="ko-KR" altLang="en-US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운영</a:t>
            </a:r>
          </a:p>
        </p:txBody>
      </p:sp>
      <p:cxnSp>
        <p:nvCxnSpPr>
          <p:cNvPr id="12" name="AutoShape 87"/>
          <p:cNvCxnSpPr>
            <a:cxnSpLocks noChangeShapeType="1"/>
            <a:stCxn id="3" idx="6"/>
            <a:endCxn id="8" idx="1"/>
          </p:cNvCxnSpPr>
          <p:nvPr/>
        </p:nvCxnSpPr>
        <p:spPr bwMode="auto">
          <a:xfrm flipV="1">
            <a:off x="1668060" y="942515"/>
            <a:ext cx="431025" cy="524409"/>
          </a:xfrm>
          <a:prstGeom prst="bentConnector3">
            <a:avLst>
              <a:gd name="adj1" fmla="val 50000"/>
            </a:avLst>
          </a:prstGeom>
          <a:noFill/>
          <a:ln w="9525">
            <a:solidFill>
              <a:srgbClr val="808080"/>
            </a:solidFill>
            <a:miter lim="800000"/>
            <a:headEnd/>
            <a:tailEnd type="triangle" w="med" len="med"/>
          </a:ln>
        </p:spPr>
      </p:cxnSp>
      <p:cxnSp>
        <p:nvCxnSpPr>
          <p:cNvPr id="13" name="AutoShape 88"/>
          <p:cNvCxnSpPr>
            <a:cxnSpLocks noChangeShapeType="1"/>
            <a:stCxn id="3" idx="6"/>
            <a:endCxn id="9" idx="1"/>
          </p:cNvCxnSpPr>
          <p:nvPr/>
        </p:nvCxnSpPr>
        <p:spPr bwMode="auto">
          <a:xfrm>
            <a:off x="1668060" y="1466924"/>
            <a:ext cx="431025" cy="161391"/>
          </a:xfrm>
          <a:prstGeom prst="bentConnector3">
            <a:avLst>
              <a:gd name="adj1" fmla="val 50000"/>
            </a:avLst>
          </a:prstGeom>
          <a:noFill/>
          <a:ln w="9525">
            <a:solidFill>
              <a:srgbClr val="808080"/>
            </a:solidFill>
            <a:miter lim="800000"/>
            <a:headEnd/>
            <a:tailEnd type="triangle" w="med" len="med"/>
          </a:ln>
        </p:spPr>
      </p:cxnSp>
      <p:cxnSp>
        <p:nvCxnSpPr>
          <p:cNvPr id="14" name="AutoShape 89"/>
          <p:cNvCxnSpPr>
            <a:cxnSpLocks noChangeShapeType="1"/>
            <a:stCxn id="3" idx="6"/>
            <a:endCxn id="10" idx="1"/>
          </p:cNvCxnSpPr>
          <p:nvPr/>
        </p:nvCxnSpPr>
        <p:spPr bwMode="auto">
          <a:xfrm flipV="1">
            <a:off x="1668060" y="1275890"/>
            <a:ext cx="431025" cy="191034"/>
          </a:xfrm>
          <a:prstGeom prst="bentConnector3">
            <a:avLst>
              <a:gd name="adj1" fmla="val 50000"/>
            </a:avLst>
          </a:prstGeom>
          <a:noFill/>
          <a:ln w="9525">
            <a:solidFill>
              <a:srgbClr val="808080"/>
            </a:solidFill>
            <a:miter lim="800000"/>
            <a:headEnd/>
            <a:tailEnd type="triangle" w="med" len="med"/>
          </a:ln>
        </p:spPr>
      </p:cxnSp>
      <p:cxnSp>
        <p:nvCxnSpPr>
          <p:cNvPr id="15" name="AutoShape 90"/>
          <p:cNvCxnSpPr>
            <a:cxnSpLocks noChangeShapeType="1"/>
            <a:endCxn id="11" idx="1"/>
          </p:cNvCxnSpPr>
          <p:nvPr/>
        </p:nvCxnSpPr>
        <p:spPr bwMode="auto">
          <a:xfrm rot="5400000" flipH="1" flipV="1">
            <a:off x="1274203" y="2671938"/>
            <a:ext cx="1407335" cy="242429"/>
          </a:xfrm>
          <a:prstGeom prst="bentConnector2">
            <a:avLst/>
          </a:prstGeom>
          <a:noFill/>
          <a:ln w="9525">
            <a:solidFill>
              <a:srgbClr val="808080"/>
            </a:solidFill>
            <a:miter lim="800000"/>
            <a:headEnd/>
            <a:tailEnd type="triangle" w="med" len="med"/>
          </a:ln>
        </p:spPr>
      </p:cxnSp>
      <p:cxnSp>
        <p:nvCxnSpPr>
          <p:cNvPr id="16" name="AutoShape 95"/>
          <p:cNvCxnSpPr>
            <a:cxnSpLocks noChangeShapeType="1"/>
            <a:stCxn id="2" idx="6"/>
            <a:endCxn id="6" idx="1"/>
          </p:cNvCxnSpPr>
          <p:nvPr/>
        </p:nvCxnSpPr>
        <p:spPr bwMode="auto">
          <a:xfrm flipV="1">
            <a:off x="1668060" y="5836804"/>
            <a:ext cx="431025" cy="133355"/>
          </a:xfrm>
          <a:prstGeom prst="bentConnector3">
            <a:avLst>
              <a:gd name="adj1" fmla="val 50000"/>
            </a:avLst>
          </a:prstGeom>
          <a:noFill/>
          <a:ln w="9525">
            <a:solidFill>
              <a:srgbClr val="808080"/>
            </a:solidFill>
            <a:miter lim="800000"/>
            <a:headEnd/>
            <a:tailEnd type="triangle" w="med" len="med"/>
          </a:ln>
        </p:spPr>
      </p:cxnSp>
      <p:cxnSp>
        <p:nvCxnSpPr>
          <p:cNvPr id="17" name="AutoShape 96"/>
          <p:cNvCxnSpPr>
            <a:cxnSpLocks noChangeShapeType="1"/>
            <a:stCxn id="2" idx="6"/>
            <a:endCxn id="7" idx="1"/>
          </p:cNvCxnSpPr>
          <p:nvPr/>
        </p:nvCxnSpPr>
        <p:spPr bwMode="auto">
          <a:xfrm>
            <a:off x="1668060" y="5970159"/>
            <a:ext cx="431025" cy="200022"/>
          </a:xfrm>
          <a:prstGeom prst="bentConnector3">
            <a:avLst>
              <a:gd name="adj1" fmla="val 50000"/>
            </a:avLst>
          </a:prstGeom>
          <a:noFill/>
          <a:ln w="9525">
            <a:solidFill>
              <a:srgbClr val="808080"/>
            </a:solidFill>
            <a:miter lim="800000"/>
            <a:headEnd/>
            <a:tailEnd type="triangle" w="med" len="med"/>
          </a:ln>
        </p:spPr>
      </p:cxnSp>
      <p:sp>
        <p:nvSpPr>
          <p:cNvPr id="18" name="Text Box 74"/>
          <p:cNvSpPr txBox="1">
            <a:spLocks noChangeArrowheads="1"/>
          </p:cNvSpPr>
          <p:nvPr/>
        </p:nvSpPr>
        <p:spPr bwMode="auto">
          <a:xfrm>
            <a:off x="817959" y="2704385"/>
            <a:ext cx="268288" cy="3365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18000" rIns="18000">
            <a:spAutoFit/>
          </a:bodyPr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ST</a:t>
            </a:r>
          </a:p>
        </p:txBody>
      </p:sp>
      <p:sp>
        <p:nvSpPr>
          <p:cNvPr id="19" name="AutoShape 84"/>
          <p:cNvSpPr>
            <a:spLocks noChangeArrowheads="1"/>
          </p:cNvSpPr>
          <p:nvPr/>
        </p:nvSpPr>
        <p:spPr bwMode="auto">
          <a:xfrm>
            <a:off x="2099085" y="2637186"/>
            <a:ext cx="3855255" cy="287337"/>
          </a:xfrm>
          <a:prstGeom prst="roundRect">
            <a:avLst>
              <a:gd name="adj" fmla="val 16667"/>
            </a:avLst>
          </a:prstGeom>
          <a:noFill/>
          <a:ln w="9525" algn="ctr">
            <a:solidFill>
              <a:srgbClr val="808080"/>
            </a:solidFill>
            <a:round/>
            <a:headEnd/>
            <a:tailEnd/>
          </a:ln>
        </p:spPr>
        <p:txBody>
          <a:bodyPr wrap="none" lIns="18000" rIns="1800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lvl="0" algn="ctr" latinLnBrk="0">
              <a:lnSpc>
                <a:spcPct val="100000"/>
              </a:lnSpc>
              <a:buNone/>
              <a:defRPr/>
            </a:pPr>
            <a:r>
              <a:rPr lang="ko-KR" altLang="en-US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공주시 브랜드 구축 및 강화</a:t>
            </a:r>
          </a:p>
        </p:txBody>
      </p:sp>
      <p:cxnSp>
        <p:nvCxnSpPr>
          <p:cNvPr id="20" name="AutoShape 93"/>
          <p:cNvCxnSpPr>
            <a:cxnSpLocks noChangeShapeType="1"/>
            <a:stCxn id="4" idx="6"/>
            <a:endCxn id="53" idx="1"/>
          </p:cNvCxnSpPr>
          <p:nvPr/>
        </p:nvCxnSpPr>
        <p:spPr bwMode="auto">
          <a:xfrm>
            <a:off x="1668060" y="2976625"/>
            <a:ext cx="431025" cy="520194"/>
          </a:xfrm>
          <a:prstGeom prst="bentConnector3">
            <a:avLst>
              <a:gd name="adj1" fmla="val 50000"/>
            </a:avLst>
          </a:prstGeom>
          <a:noFill/>
          <a:ln w="9525">
            <a:solidFill>
              <a:srgbClr val="808080"/>
            </a:solidFill>
            <a:miter lim="800000"/>
            <a:headEnd/>
            <a:tailEnd type="triangle" w="med" len="med"/>
          </a:ln>
        </p:spPr>
      </p:cxnSp>
      <p:cxnSp>
        <p:nvCxnSpPr>
          <p:cNvPr id="21" name="AutoShape 94"/>
          <p:cNvCxnSpPr>
            <a:cxnSpLocks noChangeShapeType="1"/>
            <a:stCxn id="4" idx="6"/>
            <a:endCxn id="51" idx="1"/>
          </p:cNvCxnSpPr>
          <p:nvPr/>
        </p:nvCxnSpPr>
        <p:spPr bwMode="auto">
          <a:xfrm>
            <a:off x="1668060" y="2976625"/>
            <a:ext cx="431025" cy="180468"/>
          </a:xfrm>
          <a:prstGeom prst="bentConnector3">
            <a:avLst>
              <a:gd name="adj1" fmla="val 50000"/>
            </a:avLst>
          </a:prstGeom>
          <a:noFill/>
          <a:ln w="9525">
            <a:solidFill>
              <a:srgbClr val="808080"/>
            </a:solidFill>
            <a:miter lim="800000"/>
            <a:headEnd/>
            <a:tailEnd type="triangle" w="med" len="med"/>
          </a:ln>
        </p:spPr>
      </p:cxnSp>
      <p:sp>
        <p:nvSpPr>
          <p:cNvPr id="22" name="AutoShape 100"/>
          <p:cNvSpPr>
            <a:spLocks noChangeArrowheads="1"/>
          </p:cNvSpPr>
          <p:nvPr/>
        </p:nvSpPr>
        <p:spPr bwMode="auto">
          <a:xfrm>
            <a:off x="2099085" y="2295871"/>
            <a:ext cx="3855255" cy="288925"/>
          </a:xfrm>
          <a:prstGeom prst="roundRect">
            <a:avLst>
              <a:gd name="adj" fmla="val 16667"/>
            </a:avLst>
          </a:prstGeom>
          <a:noFill/>
          <a:ln w="9525" algn="ctr">
            <a:solidFill>
              <a:srgbClr val="808080"/>
            </a:solidFill>
            <a:round/>
            <a:headEnd/>
            <a:tailEnd/>
          </a:ln>
        </p:spPr>
        <p:txBody>
          <a:bodyPr wrap="none" lIns="18000" rIns="1800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lvl="0" algn="ctr" latinLnBrk="0">
              <a:lnSpc>
                <a:spcPct val="100000"/>
              </a:lnSpc>
              <a:buNone/>
              <a:defRPr/>
            </a:pPr>
            <a:r>
              <a:rPr lang="ko-KR" altLang="en-US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지역별 특화농산물을 집중 육성</a:t>
            </a:r>
          </a:p>
        </p:txBody>
      </p:sp>
      <p:cxnSp>
        <p:nvCxnSpPr>
          <p:cNvPr id="23" name="AutoShape 101"/>
          <p:cNvCxnSpPr>
            <a:cxnSpLocks noChangeShapeType="1"/>
            <a:stCxn id="4" idx="6"/>
            <a:endCxn id="22" idx="1"/>
          </p:cNvCxnSpPr>
          <p:nvPr/>
        </p:nvCxnSpPr>
        <p:spPr bwMode="auto">
          <a:xfrm flipV="1">
            <a:off x="1668060" y="2440334"/>
            <a:ext cx="431025" cy="536291"/>
          </a:xfrm>
          <a:prstGeom prst="bentConnector3">
            <a:avLst>
              <a:gd name="adj1" fmla="val 50000"/>
            </a:avLst>
          </a:prstGeom>
          <a:noFill/>
          <a:ln w="9525">
            <a:solidFill>
              <a:srgbClr val="808080"/>
            </a:solidFill>
            <a:miter lim="800000"/>
            <a:headEnd/>
            <a:tailEnd type="triangle" w="med" len="med"/>
          </a:ln>
        </p:spPr>
      </p:cxnSp>
      <p:sp>
        <p:nvSpPr>
          <p:cNvPr id="24" name="AutoShape 104"/>
          <p:cNvSpPr>
            <a:spLocks noChangeArrowheads="1"/>
          </p:cNvSpPr>
          <p:nvPr/>
        </p:nvSpPr>
        <p:spPr bwMode="auto">
          <a:xfrm>
            <a:off x="6562378" y="2959154"/>
            <a:ext cx="3174050" cy="759854"/>
          </a:xfrm>
          <a:prstGeom prst="roundRect">
            <a:avLst>
              <a:gd name="adj" fmla="val 16667"/>
            </a:avLst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13500000" scaled="1"/>
            <a:tileRect/>
          </a:gra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lIns="18000" rIns="1800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algn="ctr" latinLnBrk="0">
              <a:lnSpc>
                <a:spcPct val="100000"/>
              </a:lnSpc>
              <a:buNone/>
              <a:defRPr/>
            </a:pPr>
            <a:r>
              <a:rPr lang="ko-KR" altLang="en-US" sz="1200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역사</a:t>
            </a:r>
            <a:r>
              <a:rPr lang="en-US" altLang="ko-KR" sz="1200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·</a:t>
            </a:r>
            <a:r>
              <a:rPr lang="ko-KR" altLang="en-US" sz="1200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문화가 숨쉬는 아름다운 </a:t>
            </a:r>
            <a:r>
              <a:rPr lang="ko-KR" altLang="en-US" sz="1200" b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희망의 관광도시</a:t>
            </a:r>
            <a:endParaRPr lang="en-US" altLang="ko-KR" sz="1200" b="0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latinLnBrk="0">
              <a:lnSpc>
                <a:spcPct val="100000"/>
              </a:lnSpc>
              <a:buNone/>
              <a:defRPr/>
            </a:pPr>
            <a:r>
              <a:rPr lang="ko-KR" altLang="en-US" sz="1200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지역별 특화사업으로 미래가 </a:t>
            </a:r>
            <a:r>
              <a:rPr lang="ko-KR" altLang="en-US" sz="1200" b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행복한</a:t>
            </a:r>
            <a:r>
              <a:rPr lang="en-US" altLang="ko-KR" sz="1200" b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200" b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풍요농촌</a:t>
            </a:r>
            <a:endParaRPr lang="en-US" altLang="ko-KR" sz="1200" b="0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latinLnBrk="0">
              <a:lnSpc>
                <a:spcPct val="100000"/>
              </a:lnSpc>
              <a:buNone/>
              <a:defRPr/>
            </a:pPr>
            <a:r>
              <a:rPr lang="ko-KR" altLang="en-US" sz="1200" b="0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교육과 복지환경이 </a:t>
            </a:r>
            <a:r>
              <a:rPr lang="ko-KR" altLang="en-US" sz="1200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어우러진 행복도시</a:t>
            </a:r>
            <a:endParaRPr lang="ko-KR" altLang="en-US" sz="1200" b="0" dirty="0">
              <a:solidFill>
                <a:srgbClr val="0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5" name="AutoShape 105"/>
          <p:cNvSpPr>
            <a:spLocks noChangeArrowheads="1"/>
          </p:cNvSpPr>
          <p:nvPr/>
        </p:nvSpPr>
        <p:spPr bwMode="auto">
          <a:xfrm>
            <a:off x="6562378" y="1874903"/>
            <a:ext cx="3174050" cy="566738"/>
          </a:xfrm>
          <a:prstGeom prst="roundRect">
            <a:avLst>
              <a:gd name="adj" fmla="val 16667"/>
            </a:avLst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13500000" scaled="1"/>
            <a:tileRect/>
          </a:gra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lIns="18000" rIns="1800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lvl="0" algn="ctr" latinLnBrk="0">
              <a:lnSpc>
                <a:spcPct val="100000"/>
              </a:lnSpc>
              <a:buNone/>
              <a:defRPr/>
            </a:pPr>
            <a:r>
              <a:rPr lang="ko-KR" altLang="en-US" sz="1200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활력이 넘치는 </a:t>
            </a:r>
            <a:r>
              <a:rPr lang="ko-KR" altLang="en-US" sz="1200" b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혁신적</a:t>
            </a:r>
            <a:endParaRPr lang="en-US" altLang="ko-KR" sz="1200" b="0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lvl="0" algn="ctr" latinLnBrk="0">
              <a:lnSpc>
                <a:spcPct val="100000"/>
              </a:lnSpc>
              <a:buNone/>
              <a:defRPr/>
            </a:pPr>
            <a:r>
              <a:rPr lang="ko-KR" altLang="en-US" sz="1200" b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창조기업 도시</a:t>
            </a:r>
            <a:endParaRPr lang="ko-KR" altLang="en-US" sz="1200" b="0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6" name="AutoShape 106"/>
          <p:cNvSpPr>
            <a:spLocks noChangeArrowheads="1"/>
          </p:cNvSpPr>
          <p:nvPr/>
        </p:nvSpPr>
        <p:spPr bwMode="auto">
          <a:xfrm>
            <a:off x="6562378" y="4217942"/>
            <a:ext cx="3174050" cy="566738"/>
          </a:xfrm>
          <a:prstGeom prst="roundRect">
            <a:avLst>
              <a:gd name="adj" fmla="val 16667"/>
            </a:avLst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13500000" scaled="1"/>
            <a:tileRect/>
          </a:gra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lIns="18000" rIns="1800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algn="ctr" latinLnBrk="0">
              <a:lnSpc>
                <a:spcPct val="100000"/>
              </a:lnSpc>
              <a:buNone/>
              <a:defRPr/>
            </a:pPr>
            <a:r>
              <a:rPr lang="ko-KR" altLang="en-US" sz="1200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시민이 주인인 참여와 소통의 선진</a:t>
            </a:r>
            <a:r>
              <a:rPr lang="en-US" altLang="ko-KR" sz="1200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/>
            </a:r>
            <a:br>
              <a:rPr lang="en-US" altLang="ko-KR" sz="1200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</a:br>
            <a:r>
              <a:rPr lang="ko-KR" altLang="en-US" sz="1200" b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행정도시</a:t>
            </a:r>
            <a:endParaRPr lang="ko-KR" altLang="en-US" sz="1200" b="0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7" name="AutoShape 107"/>
          <p:cNvSpPr>
            <a:spLocks noChangeArrowheads="1"/>
          </p:cNvSpPr>
          <p:nvPr/>
        </p:nvSpPr>
        <p:spPr bwMode="auto">
          <a:xfrm>
            <a:off x="6562378" y="5219142"/>
            <a:ext cx="3174050" cy="566738"/>
          </a:xfrm>
          <a:prstGeom prst="roundRect">
            <a:avLst>
              <a:gd name="adj" fmla="val 16667"/>
            </a:avLst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13500000" scaled="1"/>
            <a:tileRect/>
          </a:gradFill>
          <a:ln w="9525" algn="ctr">
            <a:solidFill>
              <a:schemeClr val="tx2"/>
            </a:solidFill>
            <a:round/>
            <a:headEnd/>
            <a:tailEnd/>
          </a:ln>
        </p:spPr>
        <p:txBody>
          <a:bodyPr wrap="none" lIns="18000" rIns="1800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algn="ctr" latinLnBrk="0">
              <a:lnSpc>
                <a:spcPct val="100000"/>
              </a:lnSpc>
              <a:buNone/>
              <a:defRPr/>
            </a:pPr>
            <a:r>
              <a:rPr lang="ko-KR" altLang="en-US" sz="1200" b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시청 구성원의 역량 강화 및</a:t>
            </a:r>
            <a:endParaRPr lang="en-US" altLang="ko-KR" sz="1200" b="0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 latinLnBrk="0">
              <a:lnSpc>
                <a:spcPct val="100000"/>
              </a:lnSpc>
              <a:buNone/>
              <a:defRPr/>
            </a:pPr>
            <a:r>
              <a:rPr lang="ko-KR" altLang="en-US" sz="1200" b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행정 프로세스 개선</a:t>
            </a:r>
            <a:endParaRPr lang="ko-KR" altLang="en-US" sz="1200" b="0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8" name="AutoShape 108"/>
          <p:cNvSpPr>
            <a:spLocks noChangeArrowheads="1"/>
          </p:cNvSpPr>
          <p:nvPr/>
        </p:nvSpPr>
        <p:spPr bwMode="auto">
          <a:xfrm>
            <a:off x="2099085" y="6359890"/>
            <a:ext cx="3855255" cy="287338"/>
          </a:xfrm>
          <a:prstGeom prst="roundRect">
            <a:avLst>
              <a:gd name="adj" fmla="val 16667"/>
            </a:avLst>
          </a:prstGeom>
          <a:noFill/>
          <a:ln w="9525" algn="ctr">
            <a:solidFill>
              <a:srgbClr val="808080"/>
            </a:solidFill>
            <a:round/>
            <a:headEnd/>
            <a:tailEnd/>
          </a:ln>
        </p:spPr>
        <p:txBody>
          <a:bodyPr wrap="none" lIns="18000" rIns="1800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lvl="0" algn="ctr" latinLnBrk="0">
              <a:lnSpc>
                <a:spcPct val="100000"/>
              </a:lnSpc>
              <a:buNone/>
              <a:defRPr/>
            </a:pPr>
            <a:r>
              <a:rPr lang="ko-KR" altLang="en-US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적시 적소 복지 전달체계 구축</a:t>
            </a:r>
          </a:p>
        </p:txBody>
      </p:sp>
      <p:cxnSp>
        <p:nvCxnSpPr>
          <p:cNvPr id="29" name="AutoShape 109"/>
          <p:cNvCxnSpPr>
            <a:cxnSpLocks noChangeShapeType="1"/>
            <a:stCxn id="2" idx="6"/>
            <a:endCxn id="28" idx="1"/>
          </p:cNvCxnSpPr>
          <p:nvPr/>
        </p:nvCxnSpPr>
        <p:spPr bwMode="auto">
          <a:xfrm>
            <a:off x="1668060" y="5970159"/>
            <a:ext cx="431025" cy="533400"/>
          </a:xfrm>
          <a:prstGeom prst="bentConnector3">
            <a:avLst>
              <a:gd name="adj1" fmla="val 50000"/>
            </a:avLst>
          </a:prstGeom>
          <a:noFill/>
          <a:ln w="9525">
            <a:solidFill>
              <a:srgbClr val="808080"/>
            </a:solidFill>
            <a:miter lim="800000"/>
            <a:headEnd/>
            <a:tailEnd type="triangle" w="med" len="med"/>
          </a:ln>
        </p:spPr>
      </p:cxnSp>
      <p:sp>
        <p:nvSpPr>
          <p:cNvPr id="30" name="AutoShape 112"/>
          <p:cNvSpPr>
            <a:spLocks noChangeArrowheads="1"/>
          </p:cNvSpPr>
          <p:nvPr/>
        </p:nvSpPr>
        <p:spPr bwMode="auto">
          <a:xfrm>
            <a:off x="2099085" y="3823048"/>
            <a:ext cx="3855255" cy="287337"/>
          </a:xfrm>
          <a:prstGeom prst="roundRect">
            <a:avLst>
              <a:gd name="adj" fmla="val 16667"/>
            </a:avLst>
          </a:prstGeom>
          <a:noFill/>
          <a:ln w="9525" algn="ctr">
            <a:solidFill>
              <a:srgbClr val="808080"/>
            </a:solidFill>
            <a:round/>
            <a:headEnd/>
            <a:tailEnd/>
          </a:ln>
        </p:spPr>
        <p:txBody>
          <a:bodyPr wrap="none" lIns="18000" rIns="1800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algn="ctr" latinLnBrk="0">
              <a:lnSpc>
                <a:spcPct val="100000"/>
              </a:lnSpc>
              <a:buNone/>
              <a:defRPr/>
            </a:pPr>
            <a:r>
              <a:rPr lang="ko-KR" altLang="en-US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적극적인 기업유치 활동 전개</a:t>
            </a:r>
          </a:p>
        </p:txBody>
      </p:sp>
      <p:sp>
        <p:nvSpPr>
          <p:cNvPr id="31" name="AutoShape 113"/>
          <p:cNvSpPr>
            <a:spLocks noChangeArrowheads="1"/>
          </p:cNvSpPr>
          <p:nvPr/>
        </p:nvSpPr>
        <p:spPr bwMode="auto">
          <a:xfrm>
            <a:off x="2099085" y="4179446"/>
            <a:ext cx="3855255" cy="287337"/>
          </a:xfrm>
          <a:prstGeom prst="roundRect">
            <a:avLst>
              <a:gd name="adj" fmla="val 16667"/>
            </a:avLst>
          </a:prstGeom>
          <a:noFill/>
          <a:ln w="9525" algn="ctr">
            <a:solidFill>
              <a:srgbClr val="808080"/>
            </a:solidFill>
            <a:round/>
            <a:headEnd/>
            <a:tailEnd/>
          </a:ln>
        </p:spPr>
        <p:txBody>
          <a:bodyPr wrap="none" lIns="18000" rIns="1800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lvl="0" algn="ctr" latinLnBrk="0">
              <a:lnSpc>
                <a:spcPct val="100000"/>
              </a:lnSpc>
              <a:buNone/>
              <a:defRPr/>
            </a:pPr>
            <a:r>
              <a:rPr lang="ko-KR" altLang="en-US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시민 </a:t>
            </a:r>
            <a:r>
              <a:rPr lang="ko-KR" altLang="en-US" b="0" dirty="0" err="1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참여형</a:t>
            </a:r>
            <a:r>
              <a:rPr lang="ko-KR" altLang="en-US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행정체계 구축</a:t>
            </a:r>
          </a:p>
        </p:txBody>
      </p:sp>
      <p:cxnSp>
        <p:nvCxnSpPr>
          <p:cNvPr id="32" name="AutoShape 114"/>
          <p:cNvCxnSpPr>
            <a:cxnSpLocks noChangeShapeType="1"/>
            <a:stCxn id="5" idx="6"/>
            <a:endCxn id="30" idx="1"/>
          </p:cNvCxnSpPr>
          <p:nvPr/>
        </p:nvCxnSpPr>
        <p:spPr bwMode="auto">
          <a:xfrm flipV="1">
            <a:off x="1668060" y="3966717"/>
            <a:ext cx="431025" cy="296074"/>
          </a:xfrm>
          <a:prstGeom prst="bentConnector3">
            <a:avLst>
              <a:gd name="adj1" fmla="val 50000"/>
            </a:avLst>
          </a:prstGeom>
          <a:noFill/>
          <a:ln w="9525">
            <a:solidFill>
              <a:srgbClr val="808080"/>
            </a:solidFill>
            <a:miter lim="800000"/>
            <a:headEnd/>
            <a:tailEnd type="triangle" w="med" len="med"/>
          </a:ln>
        </p:spPr>
      </p:cxnSp>
      <p:cxnSp>
        <p:nvCxnSpPr>
          <p:cNvPr id="33" name="AutoShape 115"/>
          <p:cNvCxnSpPr>
            <a:cxnSpLocks noChangeShapeType="1"/>
            <a:stCxn id="5" idx="6"/>
            <a:endCxn id="31" idx="1"/>
          </p:cNvCxnSpPr>
          <p:nvPr/>
        </p:nvCxnSpPr>
        <p:spPr bwMode="auto">
          <a:xfrm>
            <a:off x="1668060" y="4262791"/>
            <a:ext cx="431025" cy="60324"/>
          </a:xfrm>
          <a:prstGeom prst="bentConnector3">
            <a:avLst>
              <a:gd name="adj1" fmla="val 50000"/>
            </a:avLst>
          </a:prstGeom>
          <a:noFill/>
          <a:ln w="9525">
            <a:solidFill>
              <a:srgbClr val="808080"/>
            </a:solidFill>
            <a:miter lim="800000"/>
            <a:headEnd/>
            <a:tailEnd type="triangle" w="med" len="med"/>
          </a:ln>
        </p:spPr>
      </p:cxnSp>
      <p:cxnSp>
        <p:nvCxnSpPr>
          <p:cNvPr id="34" name="AutoShape 118"/>
          <p:cNvCxnSpPr>
            <a:cxnSpLocks noChangeShapeType="1"/>
            <a:stCxn id="51" idx="3"/>
            <a:endCxn id="24" idx="1"/>
          </p:cNvCxnSpPr>
          <p:nvPr/>
        </p:nvCxnSpPr>
        <p:spPr bwMode="auto">
          <a:xfrm>
            <a:off x="5954340" y="3157093"/>
            <a:ext cx="608038" cy="181988"/>
          </a:xfrm>
          <a:prstGeom prst="straightConnector1">
            <a:avLst/>
          </a:prstGeom>
          <a:noFill/>
          <a:ln w="6350">
            <a:solidFill>
              <a:srgbClr val="808080"/>
            </a:solidFill>
            <a:prstDash val="sysDot"/>
            <a:round/>
            <a:headEnd/>
            <a:tailEnd/>
          </a:ln>
        </p:spPr>
      </p:cxnSp>
      <p:cxnSp>
        <p:nvCxnSpPr>
          <p:cNvPr id="35" name="AutoShape 119"/>
          <p:cNvCxnSpPr>
            <a:cxnSpLocks noChangeShapeType="1"/>
            <a:stCxn id="8" idx="3"/>
            <a:endCxn id="25" idx="1"/>
          </p:cNvCxnSpPr>
          <p:nvPr/>
        </p:nvCxnSpPr>
        <p:spPr bwMode="auto">
          <a:xfrm>
            <a:off x="5954340" y="942515"/>
            <a:ext cx="608038" cy="1215757"/>
          </a:xfrm>
          <a:prstGeom prst="straightConnector1">
            <a:avLst/>
          </a:prstGeom>
          <a:noFill/>
          <a:ln w="6350">
            <a:solidFill>
              <a:srgbClr val="808080"/>
            </a:solidFill>
            <a:prstDash val="sysDot"/>
            <a:round/>
            <a:headEnd/>
            <a:tailEnd/>
          </a:ln>
        </p:spPr>
      </p:cxnSp>
      <p:cxnSp>
        <p:nvCxnSpPr>
          <p:cNvPr id="36" name="AutoShape 120"/>
          <p:cNvCxnSpPr>
            <a:cxnSpLocks noChangeShapeType="1"/>
            <a:stCxn id="9" idx="3"/>
            <a:endCxn id="24" idx="1"/>
          </p:cNvCxnSpPr>
          <p:nvPr/>
        </p:nvCxnSpPr>
        <p:spPr bwMode="auto">
          <a:xfrm>
            <a:off x="5954340" y="1628315"/>
            <a:ext cx="608038" cy="1710766"/>
          </a:xfrm>
          <a:prstGeom prst="straightConnector1">
            <a:avLst/>
          </a:prstGeom>
          <a:noFill/>
          <a:ln w="6350">
            <a:solidFill>
              <a:srgbClr val="808080"/>
            </a:solidFill>
            <a:prstDash val="sysDot"/>
            <a:round/>
            <a:headEnd/>
            <a:tailEnd/>
          </a:ln>
        </p:spPr>
      </p:cxnSp>
      <p:cxnSp>
        <p:nvCxnSpPr>
          <p:cNvPr id="37" name="AutoShape 121"/>
          <p:cNvCxnSpPr>
            <a:cxnSpLocks noChangeShapeType="1"/>
            <a:stCxn id="10" idx="3"/>
            <a:endCxn id="24" idx="1"/>
          </p:cNvCxnSpPr>
          <p:nvPr/>
        </p:nvCxnSpPr>
        <p:spPr bwMode="auto">
          <a:xfrm>
            <a:off x="5954340" y="1275890"/>
            <a:ext cx="608038" cy="2063191"/>
          </a:xfrm>
          <a:prstGeom prst="straightConnector1">
            <a:avLst/>
          </a:prstGeom>
          <a:noFill/>
          <a:ln w="6350">
            <a:solidFill>
              <a:srgbClr val="808080"/>
            </a:solidFill>
            <a:prstDash val="sysDot"/>
            <a:round/>
            <a:headEnd/>
            <a:tailEnd/>
          </a:ln>
        </p:spPr>
      </p:cxnSp>
      <p:cxnSp>
        <p:nvCxnSpPr>
          <p:cNvPr id="38" name="AutoShape 122"/>
          <p:cNvCxnSpPr>
            <a:cxnSpLocks noChangeShapeType="1"/>
            <a:stCxn id="11" idx="3"/>
            <a:endCxn id="24" idx="1"/>
          </p:cNvCxnSpPr>
          <p:nvPr/>
        </p:nvCxnSpPr>
        <p:spPr bwMode="auto">
          <a:xfrm>
            <a:off x="5954340" y="2089484"/>
            <a:ext cx="608038" cy="1249597"/>
          </a:xfrm>
          <a:prstGeom prst="straightConnector1">
            <a:avLst/>
          </a:prstGeom>
          <a:noFill/>
          <a:ln w="6350">
            <a:solidFill>
              <a:srgbClr val="808080"/>
            </a:solidFill>
            <a:prstDash val="sysDot"/>
            <a:round/>
            <a:headEnd/>
            <a:tailEnd/>
          </a:ln>
        </p:spPr>
      </p:cxnSp>
      <p:cxnSp>
        <p:nvCxnSpPr>
          <p:cNvPr id="39" name="AutoShape 123"/>
          <p:cNvCxnSpPr>
            <a:cxnSpLocks noChangeShapeType="1"/>
            <a:stCxn id="19" idx="3"/>
            <a:endCxn id="25" idx="1"/>
          </p:cNvCxnSpPr>
          <p:nvPr/>
        </p:nvCxnSpPr>
        <p:spPr bwMode="auto">
          <a:xfrm flipV="1">
            <a:off x="5954340" y="2158272"/>
            <a:ext cx="608038" cy="622583"/>
          </a:xfrm>
          <a:prstGeom prst="straightConnector1">
            <a:avLst/>
          </a:prstGeom>
          <a:noFill/>
          <a:ln w="6350">
            <a:solidFill>
              <a:srgbClr val="808080"/>
            </a:solidFill>
            <a:prstDash val="sysDot"/>
            <a:round/>
            <a:headEnd/>
            <a:tailEnd/>
          </a:ln>
        </p:spPr>
      </p:cxnSp>
      <p:cxnSp>
        <p:nvCxnSpPr>
          <p:cNvPr id="40" name="AutoShape 124"/>
          <p:cNvCxnSpPr>
            <a:cxnSpLocks noChangeShapeType="1"/>
            <a:stCxn id="6" idx="3"/>
            <a:endCxn id="27" idx="1"/>
          </p:cNvCxnSpPr>
          <p:nvPr/>
        </p:nvCxnSpPr>
        <p:spPr bwMode="auto">
          <a:xfrm flipV="1">
            <a:off x="5954340" y="5502511"/>
            <a:ext cx="608038" cy="334293"/>
          </a:xfrm>
          <a:prstGeom prst="straightConnector1">
            <a:avLst/>
          </a:prstGeom>
          <a:noFill/>
          <a:ln w="6350">
            <a:solidFill>
              <a:srgbClr val="808080"/>
            </a:solidFill>
            <a:prstDash val="sysDot"/>
            <a:round/>
            <a:headEnd/>
            <a:tailEnd/>
          </a:ln>
        </p:spPr>
      </p:cxnSp>
      <p:cxnSp>
        <p:nvCxnSpPr>
          <p:cNvPr id="41" name="AutoShape 125"/>
          <p:cNvCxnSpPr>
            <a:cxnSpLocks noChangeShapeType="1"/>
            <a:stCxn id="167" idx="3"/>
            <a:endCxn id="26" idx="1"/>
          </p:cNvCxnSpPr>
          <p:nvPr/>
        </p:nvCxnSpPr>
        <p:spPr bwMode="auto">
          <a:xfrm flipV="1">
            <a:off x="5954340" y="4501311"/>
            <a:ext cx="608038" cy="525867"/>
          </a:xfrm>
          <a:prstGeom prst="straightConnector1">
            <a:avLst/>
          </a:prstGeom>
          <a:noFill/>
          <a:ln w="6350">
            <a:solidFill>
              <a:srgbClr val="808080"/>
            </a:solidFill>
            <a:prstDash val="sysDot"/>
            <a:round/>
            <a:headEnd/>
            <a:tailEnd/>
          </a:ln>
        </p:spPr>
      </p:cxnSp>
      <p:cxnSp>
        <p:nvCxnSpPr>
          <p:cNvPr id="42" name="AutoShape 126"/>
          <p:cNvCxnSpPr>
            <a:cxnSpLocks noChangeShapeType="1"/>
            <a:stCxn id="7" idx="3"/>
            <a:endCxn id="27" idx="1"/>
          </p:cNvCxnSpPr>
          <p:nvPr/>
        </p:nvCxnSpPr>
        <p:spPr bwMode="auto">
          <a:xfrm flipV="1">
            <a:off x="5954340" y="5502511"/>
            <a:ext cx="608038" cy="667670"/>
          </a:xfrm>
          <a:prstGeom prst="straightConnector1">
            <a:avLst/>
          </a:prstGeom>
          <a:noFill/>
          <a:ln w="6350">
            <a:solidFill>
              <a:srgbClr val="808080"/>
            </a:solidFill>
            <a:prstDash val="sysDot"/>
            <a:round/>
            <a:headEnd/>
            <a:tailEnd/>
          </a:ln>
        </p:spPr>
      </p:cxnSp>
      <p:cxnSp>
        <p:nvCxnSpPr>
          <p:cNvPr id="43" name="AutoShape 128"/>
          <p:cNvCxnSpPr>
            <a:cxnSpLocks noChangeShapeType="1"/>
            <a:stCxn id="30" idx="3"/>
            <a:endCxn id="25" idx="1"/>
          </p:cNvCxnSpPr>
          <p:nvPr/>
        </p:nvCxnSpPr>
        <p:spPr bwMode="auto">
          <a:xfrm flipV="1">
            <a:off x="5954340" y="2158272"/>
            <a:ext cx="608038" cy="1808445"/>
          </a:xfrm>
          <a:prstGeom prst="straightConnector1">
            <a:avLst/>
          </a:prstGeom>
          <a:noFill/>
          <a:ln w="6350">
            <a:solidFill>
              <a:srgbClr val="808080"/>
            </a:solidFill>
            <a:prstDash val="sysDot"/>
            <a:round/>
            <a:headEnd/>
            <a:tailEnd/>
          </a:ln>
        </p:spPr>
      </p:cxnSp>
      <p:cxnSp>
        <p:nvCxnSpPr>
          <p:cNvPr id="44" name="AutoShape 129"/>
          <p:cNvCxnSpPr>
            <a:cxnSpLocks noChangeShapeType="1"/>
            <a:stCxn id="31" idx="3"/>
            <a:endCxn id="26" idx="1"/>
          </p:cNvCxnSpPr>
          <p:nvPr/>
        </p:nvCxnSpPr>
        <p:spPr bwMode="auto">
          <a:xfrm>
            <a:off x="5954340" y="4323115"/>
            <a:ext cx="608038" cy="178196"/>
          </a:xfrm>
          <a:prstGeom prst="straightConnector1">
            <a:avLst/>
          </a:prstGeom>
          <a:noFill/>
          <a:ln w="6350">
            <a:solidFill>
              <a:srgbClr val="808080"/>
            </a:solidFill>
            <a:prstDash val="sysDot"/>
            <a:round/>
            <a:headEnd/>
            <a:tailEnd/>
          </a:ln>
        </p:spPr>
      </p:cxnSp>
      <p:cxnSp>
        <p:nvCxnSpPr>
          <p:cNvPr id="45" name="AutoShape 130"/>
          <p:cNvCxnSpPr>
            <a:cxnSpLocks noChangeShapeType="1"/>
            <a:stCxn id="28" idx="3"/>
            <a:endCxn id="24" idx="1"/>
          </p:cNvCxnSpPr>
          <p:nvPr/>
        </p:nvCxnSpPr>
        <p:spPr bwMode="auto">
          <a:xfrm flipV="1">
            <a:off x="5954340" y="3339081"/>
            <a:ext cx="608038" cy="3164478"/>
          </a:xfrm>
          <a:prstGeom prst="straightConnector1">
            <a:avLst/>
          </a:prstGeom>
          <a:noFill/>
          <a:ln w="6350">
            <a:solidFill>
              <a:srgbClr val="808080"/>
            </a:solidFill>
            <a:prstDash val="sysDot"/>
            <a:round/>
            <a:headEnd/>
            <a:tailEnd/>
          </a:ln>
        </p:spPr>
      </p:cxnSp>
      <p:sp>
        <p:nvSpPr>
          <p:cNvPr id="46" name="Freeform 73"/>
          <p:cNvSpPr>
            <a:spLocks/>
          </p:cNvSpPr>
          <p:nvPr/>
        </p:nvSpPr>
        <p:spPr bwMode="gray">
          <a:xfrm>
            <a:off x="264952" y="2696448"/>
            <a:ext cx="1440000" cy="609600"/>
          </a:xfrm>
          <a:custGeom>
            <a:avLst/>
            <a:gdLst/>
            <a:ahLst/>
            <a:cxnLst>
              <a:cxn ang="0">
                <a:pos x="83" y="0"/>
              </a:cxn>
              <a:cxn ang="0">
                <a:pos x="1069" y="0"/>
              </a:cxn>
              <a:cxn ang="0">
                <a:pos x="1069" y="198"/>
              </a:cxn>
              <a:cxn ang="0">
                <a:pos x="1055" y="270"/>
              </a:cxn>
              <a:cxn ang="0">
                <a:pos x="987" y="302"/>
              </a:cxn>
              <a:cxn ang="0">
                <a:pos x="0" y="307"/>
              </a:cxn>
              <a:cxn ang="0">
                <a:pos x="0" y="89"/>
              </a:cxn>
              <a:cxn ang="0">
                <a:pos x="21" y="18"/>
              </a:cxn>
              <a:cxn ang="0">
                <a:pos x="83" y="0"/>
              </a:cxn>
            </a:cxnLst>
            <a:rect l="0" t="0" r="r" b="b"/>
            <a:pathLst>
              <a:path w="1071" h="307">
                <a:moveTo>
                  <a:pt x="83" y="0"/>
                </a:moveTo>
                <a:lnTo>
                  <a:pt x="1069" y="0"/>
                </a:lnTo>
                <a:cubicBezTo>
                  <a:pt x="1069" y="0"/>
                  <a:pt x="1069" y="99"/>
                  <a:pt x="1069" y="198"/>
                </a:cubicBezTo>
                <a:cubicBezTo>
                  <a:pt x="1069" y="198"/>
                  <a:pt x="1071" y="248"/>
                  <a:pt x="1055" y="270"/>
                </a:cubicBezTo>
                <a:cubicBezTo>
                  <a:pt x="1043" y="288"/>
                  <a:pt x="1019" y="302"/>
                  <a:pt x="987" y="302"/>
                </a:cubicBezTo>
                <a:cubicBezTo>
                  <a:pt x="488" y="303"/>
                  <a:pt x="0" y="307"/>
                  <a:pt x="0" y="307"/>
                </a:cubicBezTo>
                <a:lnTo>
                  <a:pt x="0" y="89"/>
                </a:lnTo>
                <a:cubicBezTo>
                  <a:pt x="3" y="41"/>
                  <a:pt x="7" y="33"/>
                  <a:pt x="21" y="18"/>
                </a:cubicBezTo>
                <a:cubicBezTo>
                  <a:pt x="35" y="3"/>
                  <a:pt x="66" y="1"/>
                  <a:pt x="83" y="0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 w="12700" cap="flat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53882" dir="2700000" algn="ctr" rotWithShape="0">
              <a:srgbClr val="000000">
                <a:alpha val="28999"/>
              </a:srgbClr>
            </a:outerShdw>
          </a:effectLst>
        </p:spPr>
        <p:txBody>
          <a:bodyPr wrap="none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marL="0" marR="0" lvl="0" indent="0" algn="ctr" defTabSz="914400" rtl="0" eaLnBrk="1" fontAlgn="ctr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75000"/>
              <a:buFont typeface="Wingdings" pitchFamily="2" charset="2"/>
              <a:buNone/>
              <a:tabLst/>
              <a:defRPr/>
            </a:pPr>
            <a:r>
              <a:rPr kumimoji="1" lang="ko-KR" alt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위협 극복 전략</a:t>
            </a:r>
            <a:r>
              <a:rPr kumimoji="1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/>
            </a:r>
            <a:br>
              <a:rPr kumimoji="1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</a:br>
            <a:r>
              <a:rPr kumimoji="1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(ST </a:t>
            </a:r>
            <a:r>
              <a:rPr kumimoji="1" lang="ko-KR" alt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전략</a:t>
            </a:r>
            <a:r>
              <a:rPr kumimoji="1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)</a:t>
            </a:r>
            <a:endParaRPr kumimoji="1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7" name="Freeform 73"/>
          <p:cNvSpPr>
            <a:spLocks/>
          </p:cNvSpPr>
          <p:nvPr/>
        </p:nvSpPr>
        <p:spPr bwMode="gray">
          <a:xfrm>
            <a:off x="264952" y="1179846"/>
            <a:ext cx="1440000" cy="609600"/>
          </a:xfrm>
          <a:custGeom>
            <a:avLst/>
            <a:gdLst/>
            <a:ahLst/>
            <a:cxnLst>
              <a:cxn ang="0">
                <a:pos x="83" y="0"/>
              </a:cxn>
              <a:cxn ang="0">
                <a:pos x="1069" y="0"/>
              </a:cxn>
              <a:cxn ang="0">
                <a:pos x="1069" y="198"/>
              </a:cxn>
              <a:cxn ang="0">
                <a:pos x="1055" y="270"/>
              </a:cxn>
              <a:cxn ang="0">
                <a:pos x="987" y="302"/>
              </a:cxn>
              <a:cxn ang="0">
                <a:pos x="0" y="307"/>
              </a:cxn>
              <a:cxn ang="0">
                <a:pos x="0" y="89"/>
              </a:cxn>
              <a:cxn ang="0">
                <a:pos x="21" y="18"/>
              </a:cxn>
              <a:cxn ang="0">
                <a:pos x="83" y="0"/>
              </a:cxn>
            </a:cxnLst>
            <a:rect l="0" t="0" r="r" b="b"/>
            <a:pathLst>
              <a:path w="1071" h="307">
                <a:moveTo>
                  <a:pt x="83" y="0"/>
                </a:moveTo>
                <a:lnTo>
                  <a:pt x="1069" y="0"/>
                </a:lnTo>
                <a:cubicBezTo>
                  <a:pt x="1069" y="0"/>
                  <a:pt x="1069" y="99"/>
                  <a:pt x="1069" y="198"/>
                </a:cubicBezTo>
                <a:cubicBezTo>
                  <a:pt x="1069" y="198"/>
                  <a:pt x="1071" y="248"/>
                  <a:pt x="1055" y="270"/>
                </a:cubicBezTo>
                <a:cubicBezTo>
                  <a:pt x="1043" y="288"/>
                  <a:pt x="1019" y="302"/>
                  <a:pt x="987" y="302"/>
                </a:cubicBezTo>
                <a:cubicBezTo>
                  <a:pt x="488" y="303"/>
                  <a:pt x="0" y="307"/>
                  <a:pt x="0" y="307"/>
                </a:cubicBezTo>
                <a:lnTo>
                  <a:pt x="0" y="89"/>
                </a:lnTo>
                <a:cubicBezTo>
                  <a:pt x="3" y="41"/>
                  <a:pt x="7" y="33"/>
                  <a:pt x="21" y="18"/>
                </a:cubicBezTo>
                <a:cubicBezTo>
                  <a:pt x="35" y="3"/>
                  <a:pt x="66" y="1"/>
                  <a:pt x="83" y="0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 w="12700" cap="flat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53882" dir="2700000" algn="ctr" rotWithShape="0">
              <a:srgbClr val="000000">
                <a:alpha val="28999"/>
              </a:srgbClr>
            </a:outerShdw>
          </a:effectLst>
        </p:spPr>
        <p:txBody>
          <a:bodyPr wrap="none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marL="0" marR="0" lvl="0" indent="0" algn="ctr" defTabSz="914400" rtl="0" eaLnBrk="1" fontAlgn="ctr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75000"/>
              <a:buFont typeface="Wingdings" pitchFamily="2" charset="2"/>
              <a:buNone/>
              <a:tabLst/>
              <a:defRPr/>
            </a:pPr>
            <a:r>
              <a:rPr kumimoji="1" lang="ko-KR" alt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기회 활용 전략</a:t>
            </a:r>
            <a:r>
              <a:rPr kumimoji="1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/>
            </a:r>
            <a:br>
              <a:rPr kumimoji="1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</a:br>
            <a:r>
              <a:rPr kumimoji="1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(SO </a:t>
            </a:r>
            <a:r>
              <a:rPr kumimoji="1" lang="ko-KR" alt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전략</a:t>
            </a:r>
            <a:r>
              <a:rPr kumimoji="1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)</a:t>
            </a:r>
            <a:endParaRPr kumimoji="1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8" name="Freeform 73"/>
          <p:cNvSpPr>
            <a:spLocks/>
          </p:cNvSpPr>
          <p:nvPr/>
        </p:nvSpPr>
        <p:spPr bwMode="gray">
          <a:xfrm>
            <a:off x="264952" y="3965924"/>
            <a:ext cx="1440000" cy="609600"/>
          </a:xfrm>
          <a:custGeom>
            <a:avLst/>
            <a:gdLst/>
            <a:ahLst/>
            <a:cxnLst>
              <a:cxn ang="0">
                <a:pos x="83" y="0"/>
              </a:cxn>
              <a:cxn ang="0">
                <a:pos x="1069" y="0"/>
              </a:cxn>
              <a:cxn ang="0">
                <a:pos x="1069" y="198"/>
              </a:cxn>
              <a:cxn ang="0">
                <a:pos x="1055" y="270"/>
              </a:cxn>
              <a:cxn ang="0">
                <a:pos x="987" y="302"/>
              </a:cxn>
              <a:cxn ang="0">
                <a:pos x="0" y="307"/>
              </a:cxn>
              <a:cxn ang="0">
                <a:pos x="0" y="89"/>
              </a:cxn>
              <a:cxn ang="0">
                <a:pos x="21" y="18"/>
              </a:cxn>
              <a:cxn ang="0">
                <a:pos x="83" y="0"/>
              </a:cxn>
            </a:cxnLst>
            <a:rect l="0" t="0" r="r" b="b"/>
            <a:pathLst>
              <a:path w="1071" h="307">
                <a:moveTo>
                  <a:pt x="83" y="0"/>
                </a:moveTo>
                <a:lnTo>
                  <a:pt x="1069" y="0"/>
                </a:lnTo>
                <a:cubicBezTo>
                  <a:pt x="1069" y="0"/>
                  <a:pt x="1069" y="99"/>
                  <a:pt x="1069" y="198"/>
                </a:cubicBezTo>
                <a:cubicBezTo>
                  <a:pt x="1069" y="198"/>
                  <a:pt x="1071" y="248"/>
                  <a:pt x="1055" y="270"/>
                </a:cubicBezTo>
                <a:cubicBezTo>
                  <a:pt x="1043" y="288"/>
                  <a:pt x="1019" y="302"/>
                  <a:pt x="987" y="302"/>
                </a:cubicBezTo>
                <a:cubicBezTo>
                  <a:pt x="488" y="303"/>
                  <a:pt x="0" y="307"/>
                  <a:pt x="0" y="307"/>
                </a:cubicBezTo>
                <a:lnTo>
                  <a:pt x="0" y="89"/>
                </a:lnTo>
                <a:cubicBezTo>
                  <a:pt x="3" y="41"/>
                  <a:pt x="7" y="33"/>
                  <a:pt x="21" y="18"/>
                </a:cubicBezTo>
                <a:cubicBezTo>
                  <a:pt x="35" y="3"/>
                  <a:pt x="66" y="1"/>
                  <a:pt x="83" y="0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 w="12700" cap="flat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53882" dir="2700000" algn="ctr" rotWithShape="0">
              <a:srgbClr val="000000">
                <a:alpha val="28999"/>
              </a:srgbClr>
            </a:outerShdw>
          </a:effectLst>
        </p:spPr>
        <p:txBody>
          <a:bodyPr wrap="none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marL="0" marR="0" lvl="0" indent="0" algn="ctr" defTabSz="914400" rtl="0" eaLnBrk="1" fontAlgn="ctr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75000"/>
              <a:buFont typeface="Wingdings" pitchFamily="2" charset="2"/>
              <a:buNone/>
              <a:tabLst/>
              <a:defRPr/>
            </a:pPr>
            <a:r>
              <a:rPr kumimoji="1" lang="ko-KR" alt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약점 보완 전략</a:t>
            </a:r>
            <a:r>
              <a:rPr kumimoji="1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/>
            </a:r>
            <a:br>
              <a:rPr kumimoji="1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</a:br>
            <a:r>
              <a:rPr kumimoji="1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(WO </a:t>
            </a:r>
            <a:r>
              <a:rPr kumimoji="1" lang="ko-KR" alt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전략</a:t>
            </a:r>
            <a:r>
              <a:rPr kumimoji="1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)</a:t>
            </a:r>
            <a:endParaRPr kumimoji="1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9" name="Freeform 73"/>
          <p:cNvSpPr>
            <a:spLocks/>
          </p:cNvSpPr>
          <p:nvPr/>
        </p:nvSpPr>
        <p:spPr bwMode="gray">
          <a:xfrm>
            <a:off x="264952" y="5680438"/>
            <a:ext cx="1440000" cy="609600"/>
          </a:xfrm>
          <a:custGeom>
            <a:avLst/>
            <a:gdLst/>
            <a:ahLst/>
            <a:cxnLst>
              <a:cxn ang="0">
                <a:pos x="83" y="0"/>
              </a:cxn>
              <a:cxn ang="0">
                <a:pos x="1069" y="0"/>
              </a:cxn>
              <a:cxn ang="0">
                <a:pos x="1069" y="198"/>
              </a:cxn>
              <a:cxn ang="0">
                <a:pos x="1055" y="270"/>
              </a:cxn>
              <a:cxn ang="0">
                <a:pos x="987" y="302"/>
              </a:cxn>
              <a:cxn ang="0">
                <a:pos x="0" y="307"/>
              </a:cxn>
              <a:cxn ang="0">
                <a:pos x="0" y="89"/>
              </a:cxn>
              <a:cxn ang="0">
                <a:pos x="21" y="18"/>
              </a:cxn>
              <a:cxn ang="0">
                <a:pos x="83" y="0"/>
              </a:cxn>
            </a:cxnLst>
            <a:rect l="0" t="0" r="r" b="b"/>
            <a:pathLst>
              <a:path w="1071" h="307">
                <a:moveTo>
                  <a:pt x="83" y="0"/>
                </a:moveTo>
                <a:lnTo>
                  <a:pt x="1069" y="0"/>
                </a:lnTo>
                <a:cubicBezTo>
                  <a:pt x="1069" y="0"/>
                  <a:pt x="1069" y="99"/>
                  <a:pt x="1069" y="198"/>
                </a:cubicBezTo>
                <a:cubicBezTo>
                  <a:pt x="1069" y="198"/>
                  <a:pt x="1071" y="248"/>
                  <a:pt x="1055" y="270"/>
                </a:cubicBezTo>
                <a:cubicBezTo>
                  <a:pt x="1043" y="288"/>
                  <a:pt x="1019" y="302"/>
                  <a:pt x="987" y="302"/>
                </a:cubicBezTo>
                <a:cubicBezTo>
                  <a:pt x="488" y="303"/>
                  <a:pt x="0" y="307"/>
                  <a:pt x="0" y="307"/>
                </a:cubicBezTo>
                <a:lnTo>
                  <a:pt x="0" y="89"/>
                </a:lnTo>
                <a:cubicBezTo>
                  <a:pt x="3" y="41"/>
                  <a:pt x="7" y="33"/>
                  <a:pt x="21" y="18"/>
                </a:cubicBezTo>
                <a:cubicBezTo>
                  <a:pt x="35" y="3"/>
                  <a:pt x="66" y="1"/>
                  <a:pt x="83" y="0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 w="12700" cap="flat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53882" dir="2700000" algn="ctr" rotWithShape="0">
              <a:srgbClr val="000000">
                <a:alpha val="28999"/>
              </a:srgbClr>
            </a:outerShdw>
          </a:effectLst>
        </p:spPr>
        <p:txBody>
          <a:bodyPr wrap="none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marL="0" marR="0" lvl="0" indent="0" algn="ctr" defTabSz="914400" rtl="0" eaLnBrk="1" fontAlgn="ctr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Pct val="75000"/>
              <a:buFont typeface="Wingdings" pitchFamily="2" charset="2"/>
              <a:buNone/>
              <a:tabLst/>
              <a:defRPr/>
            </a:pPr>
            <a:r>
              <a:rPr kumimoji="1" lang="ko-KR" alt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역량 강화 전략</a:t>
            </a:r>
            <a:r>
              <a:rPr kumimoji="1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/>
            </a:r>
            <a:br>
              <a:rPr kumimoji="1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</a:br>
            <a:r>
              <a:rPr kumimoji="1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(WT </a:t>
            </a:r>
            <a:r>
              <a:rPr kumimoji="1" lang="ko-KR" alt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전략</a:t>
            </a:r>
            <a:r>
              <a:rPr kumimoji="1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)</a:t>
            </a:r>
            <a:endParaRPr kumimoji="1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0" name="AutoShape 113"/>
          <p:cNvSpPr>
            <a:spLocks noChangeArrowheads="1"/>
          </p:cNvSpPr>
          <p:nvPr/>
        </p:nvSpPr>
        <p:spPr bwMode="auto">
          <a:xfrm>
            <a:off x="2099085" y="5359759"/>
            <a:ext cx="3855255" cy="287337"/>
          </a:xfrm>
          <a:prstGeom prst="roundRect">
            <a:avLst>
              <a:gd name="adj" fmla="val 16667"/>
            </a:avLst>
          </a:prstGeom>
          <a:noFill/>
          <a:ln w="9525" algn="ctr">
            <a:solidFill>
              <a:srgbClr val="808080"/>
            </a:solidFill>
            <a:round/>
            <a:headEnd/>
            <a:tailEnd/>
          </a:ln>
        </p:spPr>
        <p:txBody>
          <a:bodyPr wrap="none" lIns="18000" rIns="1800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lvl="0" algn="ctr" latinLnBrk="0">
              <a:lnSpc>
                <a:spcPct val="100000"/>
              </a:lnSpc>
              <a:buNone/>
              <a:defRPr/>
            </a:pPr>
            <a:r>
              <a:rPr lang="ko-KR" altLang="en-US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시민 평생학습체계 구축</a:t>
            </a:r>
          </a:p>
        </p:txBody>
      </p:sp>
      <p:sp>
        <p:nvSpPr>
          <p:cNvPr id="51" name="AutoShape 83"/>
          <p:cNvSpPr>
            <a:spLocks noChangeArrowheads="1"/>
          </p:cNvSpPr>
          <p:nvPr/>
        </p:nvSpPr>
        <p:spPr bwMode="auto">
          <a:xfrm>
            <a:off x="2099085" y="3013424"/>
            <a:ext cx="3855255" cy="287337"/>
          </a:xfrm>
          <a:prstGeom prst="roundRect">
            <a:avLst>
              <a:gd name="adj" fmla="val 16667"/>
            </a:avLst>
          </a:prstGeom>
          <a:noFill/>
          <a:ln w="9525" algn="ctr">
            <a:solidFill>
              <a:srgbClr val="808080"/>
            </a:solidFill>
            <a:round/>
            <a:headEnd/>
            <a:tailEnd/>
          </a:ln>
        </p:spPr>
        <p:txBody>
          <a:bodyPr wrap="none" lIns="18000" rIns="1800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lvl="0" algn="ctr" latinLnBrk="0">
              <a:lnSpc>
                <a:spcPct val="100000"/>
              </a:lnSpc>
              <a:buNone/>
              <a:defRPr/>
            </a:pPr>
            <a:r>
              <a:rPr lang="ko-KR" altLang="en-US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농촌의 정주여건 개선</a:t>
            </a:r>
          </a:p>
        </p:txBody>
      </p:sp>
      <p:sp>
        <p:nvSpPr>
          <p:cNvPr id="52" name="AutoShape 113"/>
          <p:cNvSpPr>
            <a:spLocks noChangeArrowheads="1"/>
          </p:cNvSpPr>
          <p:nvPr/>
        </p:nvSpPr>
        <p:spPr bwMode="auto">
          <a:xfrm>
            <a:off x="2099085" y="4535843"/>
            <a:ext cx="3855255" cy="287337"/>
          </a:xfrm>
          <a:prstGeom prst="roundRect">
            <a:avLst>
              <a:gd name="adj" fmla="val 16667"/>
            </a:avLst>
          </a:prstGeom>
          <a:noFill/>
          <a:ln w="9525" algn="ctr">
            <a:solidFill>
              <a:srgbClr val="808080"/>
            </a:solidFill>
            <a:round/>
            <a:headEnd/>
            <a:tailEnd/>
          </a:ln>
        </p:spPr>
        <p:txBody>
          <a:bodyPr wrap="none" lIns="18000" rIns="1800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lvl="0" algn="ctr" latinLnBrk="0">
              <a:lnSpc>
                <a:spcPct val="100000"/>
              </a:lnSpc>
              <a:buNone/>
              <a:defRPr/>
            </a:pPr>
            <a:r>
              <a:rPr lang="ko-KR" altLang="en-US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안전 관리 체계 및 </a:t>
            </a:r>
            <a:r>
              <a:rPr lang="ko-KR" altLang="en-US" b="0" dirty="0" err="1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리스크관리체계</a:t>
            </a:r>
            <a:r>
              <a:rPr lang="ko-KR" altLang="en-US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정착을 </a:t>
            </a:r>
            <a:r>
              <a:rPr lang="ko-KR" altLang="en-US" b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통한</a:t>
            </a:r>
            <a:endParaRPr lang="en-US" altLang="ko-KR" b="0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lvl="0" algn="ctr" latinLnBrk="0">
              <a:lnSpc>
                <a:spcPct val="100000"/>
              </a:lnSpc>
              <a:buNone/>
              <a:defRPr/>
            </a:pPr>
            <a:r>
              <a:rPr lang="ko-KR" altLang="en-US" b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안전행정체계 구축</a:t>
            </a:r>
          </a:p>
        </p:txBody>
      </p:sp>
      <p:sp>
        <p:nvSpPr>
          <p:cNvPr id="53" name="AutoShape 83"/>
          <p:cNvSpPr>
            <a:spLocks noChangeArrowheads="1"/>
          </p:cNvSpPr>
          <p:nvPr/>
        </p:nvSpPr>
        <p:spPr bwMode="auto">
          <a:xfrm>
            <a:off x="2099085" y="3353150"/>
            <a:ext cx="3855255" cy="287337"/>
          </a:xfrm>
          <a:prstGeom prst="roundRect">
            <a:avLst>
              <a:gd name="adj" fmla="val 16667"/>
            </a:avLst>
          </a:prstGeom>
          <a:noFill/>
          <a:ln w="9525" algn="ctr">
            <a:solidFill>
              <a:srgbClr val="808080"/>
            </a:solidFill>
            <a:round/>
            <a:headEnd/>
            <a:tailEnd/>
          </a:ln>
        </p:spPr>
        <p:txBody>
          <a:bodyPr wrap="none" lIns="18000" rIns="1800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algn="ctr" latinLnBrk="0">
              <a:lnSpc>
                <a:spcPct val="100000"/>
              </a:lnSpc>
              <a:buNone/>
              <a:defRPr/>
            </a:pPr>
            <a:r>
              <a:rPr lang="ko-KR" altLang="en-US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행정 효율성 극대화 및 조직역량 강화</a:t>
            </a:r>
          </a:p>
        </p:txBody>
      </p:sp>
      <p:cxnSp>
        <p:nvCxnSpPr>
          <p:cNvPr id="54" name="AutoShape 94"/>
          <p:cNvCxnSpPr>
            <a:cxnSpLocks noChangeShapeType="1"/>
            <a:stCxn id="4" idx="6"/>
            <a:endCxn id="19" idx="1"/>
          </p:cNvCxnSpPr>
          <p:nvPr/>
        </p:nvCxnSpPr>
        <p:spPr bwMode="auto">
          <a:xfrm flipV="1">
            <a:off x="1668060" y="2780855"/>
            <a:ext cx="431025" cy="195770"/>
          </a:xfrm>
          <a:prstGeom prst="bentConnector3">
            <a:avLst>
              <a:gd name="adj1" fmla="val 50000"/>
            </a:avLst>
          </a:prstGeom>
          <a:noFill/>
          <a:ln w="9525">
            <a:solidFill>
              <a:srgbClr val="808080"/>
            </a:solidFill>
            <a:miter lim="800000"/>
            <a:headEnd/>
            <a:tailEnd type="triangle" w="med" len="med"/>
          </a:ln>
        </p:spPr>
      </p:cxnSp>
      <p:cxnSp>
        <p:nvCxnSpPr>
          <p:cNvPr id="55" name="AutoShape 115"/>
          <p:cNvCxnSpPr>
            <a:cxnSpLocks noChangeShapeType="1"/>
            <a:stCxn id="2" idx="6"/>
            <a:endCxn id="50" idx="1"/>
          </p:cNvCxnSpPr>
          <p:nvPr/>
        </p:nvCxnSpPr>
        <p:spPr bwMode="auto">
          <a:xfrm flipV="1">
            <a:off x="1668060" y="5503428"/>
            <a:ext cx="431025" cy="466731"/>
          </a:xfrm>
          <a:prstGeom prst="bentConnector3">
            <a:avLst>
              <a:gd name="adj1" fmla="val 50000"/>
            </a:avLst>
          </a:prstGeom>
          <a:noFill/>
          <a:ln w="9525">
            <a:solidFill>
              <a:srgbClr val="808080"/>
            </a:solidFill>
            <a:miter lim="800000"/>
            <a:headEnd/>
            <a:tailEnd type="triangle" w="med" len="med"/>
          </a:ln>
        </p:spPr>
      </p:cxnSp>
      <p:cxnSp>
        <p:nvCxnSpPr>
          <p:cNvPr id="56" name="AutoShape 115"/>
          <p:cNvCxnSpPr>
            <a:cxnSpLocks noChangeShapeType="1"/>
            <a:stCxn id="5" idx="6"/>
            <a:endCxn id="52" idx="1"/>
          </p:cNvCxnSpPr>
          <p:nvPr/>
        </p:nvCxnSpPr>
        <p:spPr bwMode="auto">
          <a:xfrm>
            <a:off x="1668060" y="4262791"/>
            <a:ext cx="431025" cy="416721"/>
          </a:xfrm>
          <a:prstGeom prst="bentConnector3">
            <a:avLst>
              <a:gd name="adj1" fmla="val 50000"/>
            </a:avLst>
          </a:prstGeom>
          <a:noFill/>
          <a:ln w="9525">
            <a:solidFill>
              <a:srgbClr val="808080"/>
            </a:solidFill>
            <a:miter lim="800000"/>
            <a:headEnd/>
            <a:tailEnd type="triangle" w="med" len="med"/>
          </a:ln>
        </p:spPr>
      </p:cxnSp>
      <p:cxnSp>
        <p:nvCxnSpPr>
          <p:cNvPr id="57" name="AutoShape 118"/>
          <p:cNvCxnSpPr>
            <a:cxnSpLocks noChangeShapeType="1"/>
            <a:stCxn id="53" idx="3"/>
            <a:endCxn id="27" idx="1"/>
          </p:cNvCxnSpPr>
          <p:nvPr/>
        </p:nvCxnSpPr>
        <p:spPr bwMode="auto">
          <a:xfrm>
            <a:off x="5954340" y="3496819"/>
            <a:ext cx="608038" cy="2005692"/>
          </a:xfrm>
          <a:prstGeom prst="straightConnector1">
            <a:avLst/>
          </a:prstGeom>
          <a:noFill/>
          <a:ln w="6350">
            <a:solidFill>
              <a:srgbClr val="808080"/>
            </a:solidFill>
            <a:prstDash val="sysDot"/>
            <a:round/>
            <a:headEnd/>
            <a:tailEnd/>
          </a:ln>
        </p:spPr>
      </p:cxnSp>
      <p:cxnSp>
        <p:nvCxnSpPr>
          <p:cNvPr id="58" name="AutoShape 129"/>
          <p:cNvCxnSpPr>
            <a:cxnSpLocks noChangeShapeType="1"/>
            <a:stCxn id="50" idx="3"/>
            <a:endCxn id="26" idx="1"/>
          </p:cNvCxnSpPr>
          <p:nvPr/>
        </p:nvCxnSpPr>
        <p:spPr bwMode="auto">
          <a:xfrm flipV="1">
            <a:off x="5954340" y="4501311"/>
            <a:ext cx="608038" cy="1002117"/>
          </a:xfrm>
          <a:prstGeom prst="straightConnector1">
            <a:avLst/>
          </a:prstGeom>
          <a:noFill/>
          <a:ln w="6350">
            <a:solidFill>
              <a:srgbClr val="808080"/>
            </a:solidFill>
            <a:prstDash val="sysDot"/>
            <a:round/>
            <a:headEnd/>
            <a:tailEnd/>
          </a:ln>
        </p:spPr>
      </p:cxnSp>
      <p:cxnSp>
        <p:nvCxnSpPr>
          <p:cNvPr id="59" name="AutoShape 126"/>
          <p:cNvCxnSpPr>
            <a:cxnSpLocks noChangeShapeType="1"/>
            <a:stCxn id="52" idx="3"/>
            <a:endCxn id="26" idx="1"/>
          </p:cNvCxnSpPr>
          <p:nvPr/>
        </p:nvCxnSpPr>
        <p:spPr bwMode="auto">
          <a:xfrm flipV="1">
            <a:off x="5954340" y="4501311"/>
            <a:ext cx="608038" cy="178201"/>
          </a:xfrm>
          <a:prstGeom prst="straightConnector1">
            <a:avLst/>
          </a:prstGeom>
          <a:noFill/>
          <a:ln w="6350">
            <a:solidFill>
              <a:srgbClr val="808080"/>
            </a:solidFill>
            <a:prstDash val="sysDot"/>
            <a:round/>
            <a:headEnd/>
            <a:tailEnd/>
          </a:ln>
        </p:spPr>
      </p:cxnSp>
      <p:sp>
        <p:nvSpPr>
          <p:cNvPr id="62" name="Rectangle 10"/>
          <p:cNvSpPr>
            <a:spLocks noChangeArrowheads="1"/>
          </p:cNvSpPr>
          <p:nvPr/>
        </p:nvSpPr>
        <p:spPr bwMode="auto">
          <a:xfrm>
            <a:off x="6755854" y="1291213"/>
            <a:ext cx="2887861" cy="2803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 lIns="90000" tIns="46800" rIns="90000" bIns="4680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10000"/>
              </a:lnSpc>
              <a:spcBef>
                <a:spcPct val="100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altLang="ko-KR" sz="1200" i="1" u="sng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4</a:t>
            </a:r>
            <a:r>
              <a:rPr kumimoji="0" lang="ko-KR" altLang="en-US" sz="1200" i="1" u="sng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대 전략방향</a:t>
            </a:r>
            <a:endParaRPr kumimoji="0" lang="en-US" altLang="ko-KR" sz="1200" i="1" u="sng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3" name="TextBox 36"/>
          <p:cNvSpPr txBox="1"/>
          <p:nvPr/>
        </p:nvSpPr>
        <p:spPr>
          <a:xfrm>
            <a:off x="6525843" y="1597068"/>
            <a:ext cx="3512439" cy="2954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>
              <a:buNone/>
            </a:pPr>
            <a:r>
              <a:rPr lang="en-US" altLang="ko-KR" sz="1200" i="1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1200" i="1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성장전략 </a:t>
            </a:r>
            <a:r>
              <a:rPr lang="en-US" altLang="ko-KR" sz="1200" i="1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1 – </a:t>
            </a:r>
            <a:r>
              <a:rPr lang="ko-KR" altLang="en-US" sz="1200" i="1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기업체 유치 및 인구유입 강화</a:t>
            </a:r>
            <a:r>
              <a:rPr lang="en-US" altLang="ko-KR" sz="1200" i="1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)</a:t>
            </a:r>
            <a:endParaRPr lang="ko-KR" altLang="en-US" sz="1200" i="1" dirty="0">
              <a:solidFill>
                <a:srgbClr val="C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4" name="TextBox 36"/>
          <p:cNvSpPr txBox="1"/>
          <p:nvPr/>
        </p:nvSpPr>
        <p:spPr>
          <a:xfrm>
            <a:off x="6525843" y="2685395"/>
            <a:ext cx="2891653" cy="2954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>
              <a:buNone/>
            </a:pPr>
            <a:r>
              <a:rPr lang="en-US" altLang="ko-KR" sz="1200" i="1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1200" i="1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성장전략 </a:t>
            </a:r>
            <a:r>
              <a:rPr lang="en-US" altLang="ko-KR" sz="1200" i="1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2 – </a:t>
            </a:r>
            <a:r>
              <a:rPr lang="ko-KR" altLang="en-US" sz="1200" i="1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보유자원의 활용 극대화</a:t>
            </a:r>
            <a:r>
              <a:rPr lang="en-US" altLang="ko-KR" sz="1200" i="1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)</a:t>
            </a:r>
            <a:endParaRPr lang="ko-KR" altLang="en-US" sz="1200" i="1" dirty="0">
              <a:solidFill>
                <a:srgbClr val="C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5" name="TextBox 36"/>
          <p:cNvSpPr txBox="1"/>
          <p:nvPr/>
        </p:nvSpPr>
        <p:spPr>
          <a:xfrm>
            <a:off x="6525843" y="3914181"/>
            <a:ext cx="3283752" cy="2954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>
              <a:buNone/>
            </a:pPr>
            <a:r>
              <a:rPr lang="en-US" altLang="ko-KR" sz="1200" i="1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1200" i="1" dirty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성</a:t>
            </a:r>
            <a:r>
              <a:rPr lang="ko-KR" altLang="en-US" sz="1200" i="1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장전략 </a:t>
            </a:r>
            <a:r>
              <a:rPr lang="en-US" altLang="ko-KR" sz="1200" i="1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3 – </a:t>
            </a:r>
            <a:r>
              <a:rPr lang="ko-KR" altLang="en-US" sz="1200" i="1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시민관점 행정 서비스 강화</a:t>
            </a:r>
            <a:r>
              <a:rPr lang="en-US" altLang="ko-KR" sz="1200" i="1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)</a:t>
            </a:r>
            <a:endParaRPr lang="ko-KR" altLang="en-US" sz="1200" i="1" dirty="0">
              <a:solidFill>
                <a:srgbClr val="C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6" name="TextBox 36"/>
          <p:cNvSpPr txBox="1"/>
          <p:nvPr/>
        </p:nvSpPr>
        <p:spPr>
          <a:xfrm>
            <a:off x="6525844" y="4928624"/>
            <a:ext cx="2071702" cy="2954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>
              <a:buNone/>
            </a:pPr>
            <a:r>
              <a:rPr lang="en-US" altLang="ko-KR" sz="1200" i="1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1200" i="1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기능전략</a:t>
            </a:r>
            <a:r>
              <a:rPr lang="en-US" altLang="ko-KR" sz="1200" i="1" dirty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)</a:t>
            </a:r>
            <a:endParaRPr lang="ko-KR" altLang="en-US" sz="1200" i="1" dirty="0">
              <a:solidFill>
                <a:srgbClr val="C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7" name="AutoShape 113"/>
          <p:cNvSpPr>
            <a:spLocks noChangeArrowheads="1"/>
          </p:cNvSpPr>
          <p:nvPr/>
        </p:nvSpPr>
        <p:spPr bwMode="auto">
          <a:xfrm>
            <a:off x="2099085" y="4883509"/>
            <a:ext cx="3855255" cy="287337"/>
          </a:xfrm>
          <a:prstGeom prst="roundRect">
            <a:avLst>
              <a:gd name="adj" fmla="val 16667"/>
            </a:avLst>
          </a:prstGeom>
          <a:noFill/>
          <a:ln w="9525" algn="ctr">
            <a:solidFill>
              <a:srgbClr val="808080"/>
            </a:solidFill>
            <a:round/>
            <a:headEnd/>
            <a:tailEnd/>
          </a:ln>
        </p:spPr>
        <p:txBody>
          <a:bodyPr wrap="none" lIns="18000" rIns="1800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lvl="0" algn="ctr" latinLnBrk="0">
              <a:lnSpc>
                <a:spcPct val="100000"/>
              </a:lnSpc>
              <a:buNone/>
              <a:defRPr/>
            </a:pPr>
            <a:r>
              <a:rPr lang="ko-KR" altLang="en-US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행정의 </a:t>
            </a:r>
            <a:r>
              <a:rPr lang="ko-KR" altLang="en-US" b="0" dirty="0" err="1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윤리성ㆍ투명성</a:t>
            </a:r>
            <a:r>
              <a:rPr lang="ko-KR" altLang="en-US" b="0" dirty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 제고 및 고객만족 행정 </a:t>
            </a:r>
            <a:r>
              <a:rPr lang="ko-KR" altLang="en-US" b="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실현</a:t>
            </a:r>
            <a:endParaRPr lang="ko-KR" altLang="en-US" b="0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177" name="AutoShape 118"/>
          <p:cNvCxnSpPr>
            <a:cxnSpLocks noChangeShapeType="1"/>
            <a:stCxn id="22" idx="3"/>
            <a:endCxn id="24" idx="1"/>
          </p:cNvCxnSpPr>
          <p:nvPr/>
        </p:nvCxnSpPr>
        <p:spPr bwMode="auto">
          <a:xfrm>
            <a:off x="5954340" y="2440334"/>
            <a:ext cx="608038" cy="898747"/>
          </a:xfrm>
          <a:prstGeom prst="straightConnector1">
            <a:avLst/>
          </a:prstGeom>
          <a:noFill/>
          <a:ln w="6350">
            <a:solidFill>
              <a:srgbClr val="808080"/>
            </a:solidFill>
            <a:prstDash val="sysDot"/>
            <a:round/>
            <a:headEnd/>
            <a:tailEnd/>
          </a:ln>
        </p:spPr>
      </p:cxnSp>
      <p:sp>
        <p:nvSpPr>
          <p:cNvPr id="71" name="제목 3"/>
          <p:cNvSpPr txBox="1">
            <a:spLocks/>
          </p:cNvSpPr>
          <p:nvPr/>
        </p:nvSpPr>
        <p:spPr>
          <a:xfrm>
            <a:off x="57116" y="143344"/>
            <a:ext cx="2536272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+mn-ea"/>
                <a:ea typeface="+mn-ea"/>
              </a:rPr>
              <a:t>2. </a:t>
            </a:r>
            <a:r>
              <a:rPr lang="ko-KR" altLang="en-US" dirty="0" smtClean="0">
                <a:latin typeface="+mn-ea"/>
                <a:ea typeface="+mn-ea"/>
              </a:rPr>
              <a:t>전략 방향성 도출</a:t>
            </a:r>
            <a:endParaRPr lang="en-US" altLang="ko-KR" dirty="0">
              <a:latin typeface="+mn-ea"/>
              <a:ea typeface="+mn-ea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7835157" y="187786"/>
            <a:ext cx="17508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smtClean="0">
                <a:solidFill>
                  <a:srgbClr val="000000"/>
                </a:solidFill>
                <a:latin typeface="+mn-ea"/>
              </a:rPr>
              <a:t>III.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조직진단 방향성</a:t>
            </a:r>
            <a:endParaRPr lang="en-US" altLang="ko-KR" sz="1400" dirty="0">
              <a:solidFill>
                <a:srgbClr val="000000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145460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/>
          <p:cNvSpPr/>
          <p:nvPr/>
        </p:nvSpPr>
        <p:spPr>
          <a:xfrm flipH="1">
            <a:off x="0" y="2678620"/>
            <a:ext cx="8501122" cy="36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" name="Text Box 19"/>
          <p:cNvSpPr txBox="1">
            <a:spLocks noChangeArrowheads="1"/>
          </p:cNvSpPr>
          <p:nvPr/>
        </p:nvSpPr>
        <p:spPr bwMode="auto">
          <a:xfrm>
            <a:off x="5241032" y="2709634"/>
            <a:ext cx="4312100" cy="15388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tIns="0" bIns="0" anchor="t">
            <a:spAutoFit/>
          </a:bodyPr>
          <a:lstStyle/>
          <a:p>
            <a:r>
              <a:rPr lang="en-US" altLang="ko-KR" sz="2000" dirty="0">
                <a:latin typeface="맑은 고딕" panose="020B0503020000020004" pitchFamily="50" charset="-127"/>
              </a:rPr>
              <a:t>1. </a:t>
            </a:r>
            <a:r>
              <a:rPr lang="ko-KR" altLang="en-US" sz="2000" dirty="0">
                <a:latin typeface="맑은 고딕" panose="020B0503020000020004" pitchFamily="50" charset="-127"/>
              </a:rPr>
              <a:t>조직설계 기반분석</a:t>
            </a:r>
          </a:p>
          <a:p>
            <a:r>
              <a:rPr lang="en-US" altLang="ko-KR" sz="2000" dirty="0">
                <a:latin typeface="맑은 고딕" panose="020B0503020000020004" pitchFamily="50" charset="-127"/>
              </a:rPr>
              <a:t>2. </a:t>
            </a:r>
            <a:r>
              <a:rPr lang="ko-KR" altLang="en-US" sz="2000" dirty="0" smtClean="0">
                <a:latin typeface="맑은 고딕" panose="020B0503020000020004" pitchFamily="50" charset="-127"/>
              </a:rPr>
              <a:t>현 </a:t>
            </a:r>
            <a:r>
              <a:rPr lang="ko-KR" altLang="en-US" sz="2000" dirty="0">
                <a:latin typeface="맑은 고딕" panose="020B0503020000020004" pitchFamily="50" charset="-127"/>
              </a:rPr>
              <a:t>기능 구조 분석 </a:t>
            </a:r>
          </a:p>
          <a:p>
            <a:r>
              <a:rPr lang="en-US" altLang="ko-KR" sz="2000" dirty="0">
                <a:latin typeface="맑은 고딕" panose="020B0503020000020004" pitchFamily="50" charset="-127"/>
              </a:rPr>
              <a:t>3. </a:t>
            </a:r>
            <a:r>
              <a:rPr lang="ko-KR" altLang="en-US" sz="2000" dirty="0">
                <a:latin typeface="맑은 고딕" panose="020B0503020000020004" pitchFamily="50" charset="-127"/>
              </a:rPr>
              <a:t>공주시 조직 미래상</a:t>
            </a:r>
            <a:r>
              <a:rPr lang="en-US" altLang="ko-KR" sz="2000" dirty="0">
                <a:latin typeface="맑은 고딕" panose="020B0503020000020004" pitchFamily="50" charset="-127"/>
              </a:rPr>
              <a:t>(What</a:t>
            </a:r>
            <a:r>
              <a:rPr lang="en-US" altLang="ko-KR" sz="2000" dirty="0" smtClean="0">
                <a:latin typeface="맑은 고딕" panose="020B0503020000020004" pitchFamily="50" charset="-127"/>
              </a:rPr>
              <a:t>)</a:t>
            </a:r>
          </a:p>
          <a:p>
            <a:r>
              <a:rPr lang="en-US" altLang="ko-KR" sz="2000" dirty="0">
                <a:latin typeface="맑은 고딕" panose="020B0503020000020004" pitchFamily="50" charset="-127"/>
              </a:rPr>
              <a:t>4. </a:t>
            </a:r>
            <a:r>
              <a:rPr lang="ko-KR" altLang="en-US" sz="2000" dirty="0">
                <a:latin typeface="맑은 고딕" panose="020B0503020000020004" pitchFamily="50" charset="-127"/>
              </a:rPr>
              <a:t>기능구조 설계 방향성 </a:t>
            </a:r>
            <a:r>
              <a:rPr lang="ko-KR" altLang="en-US" sz="2000" dirty="0" smtClean="0">
                <a:latin typeface="맑은 고딕" panose="020B0503020000020004" pitchFamily="50" charset="-127"/>
              </a:rPr>
              <a:t>도출</a:t>
            </a:r>
            <a:endParaRPr lang="en-US" altLang="ko-KR" sz="2000" dirty="0" smtClean="0">
              <a:latin typeface="맑은 고딕" panose="020B0503020000020004" pitchFamily="50" charset="-127"/>
            </a:endParaRPr>
          </a:p>
          <a:p>
            <a:r>
              <a:rPr lang="en-US" altLang="ko-KR" sz="2000" dirty="0" smtClean="0">
                <a:latin typeface="맑은 고딕" panose="020B0503020000020004" pitchFamily="50" charset="-127"/>
              </a:rPr>
              <a:t>5. </a:t>
            </a:r>
            <a:r>
              <a:rPr lang="ko-KR" altLang="en-US" sz="2000" dirty="0">
                <a:latin typeface="맑은 고딕" panose="020B0503020000020004" pitchFamily="50" charset="-127"/>
              </a:rPr>
              <a:t>기능 </a:t>
            </a:r>
            <a:r>
              <a:rPr lang="ko-KR" altLang="en-US" sz="2000" dirty="0" smtClean="0">
                <a:latin typeface="맑은 고딕" panose="020B0503020000020004" pitchFamily="50" charset="-127"/>
              </a:rPr>
              <a:t>재설계</a:t>
            </a:r>
            <a:endParaRPr lang="ko-KR" altLang="en-US" sz="2000" dirty="0">
              <a:latin typeface="맑은 고딕" panose="020B0503020000020004" pitchFamily="50" charset="-127"/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238092" y="1722426"/>
            <a:ext cx="3637214" cy="964880"/>
          </a:xfrm>
          <a:prstGeom prst="rect">
            <a:avLst/>
          </a:prstGeom>
        </p:spPr>
        <p:txBody>
          <a:bodyPr wrap="none" lIns="0" tIns="0" rIns="0" bIns="0" anchor="b">
            <a:spAutoFit/>
          </a:bodyPr>
          <a:lstStyle/>
          <a:p>
            <a:pPr>
              <a:lnSpc>
                <a:spcPct val="95000"/>
              </a:lnSpc>
            </a:pPr>
            <a:r>
              <a:rPr lang="en-US" altLang="ko-KR" sz="2800" dirty="0" smtClean="0"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Ch.</a:t>
            </a:r>
            <a:r>
              <a:rPr lang="en-US" altLang="ko-KR" sz="6600" dirty="0" smtClean="0"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4</a:t>
            </a:r>
            <a:r>
              <a:rPr lang="en-US" altLang="ko-KR" sz="4000" dirty="0" smtClean="0"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  </a:t>
            </a:r>
            <a:r>
              <a:rPr lang="ko-KR" altLang="en-US" sz="4000" dirty="0" smtClean="0"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기능 분석</a:t>
            </a:r>
          </a:p>
        </p:txBody>
      </p:sp>
    </p:spTree>
    <p:extLst>
      <p:ext uri="{BB962C8B-B14F-4D97-AF65-F5344CB8AC3E}">
        <p14:creationId xmlns:p14="http://schemas.microsoft.com/office/powerpoint/2010/main" val="42404256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AutoShape 44"/>
          <p:cNvSpPr>
            <a:spLocks noChangeArrowheads="1"/>
          </p:cNvSpPr>
          <p:nvPr/>
        </p:nvSpPr>
        <p:spPr bwMode="auto">
          <a:xfrm>
            <a:off x="6152224" y="2125185"/>
            <a:ext cx="3533314" cy="382588"/>
          </a:xfrm>
          <a:prstGeom prst="homePlate">
            <a:avLst>
              <a:gd name="adj" fmla="val 69336"/>
            </a:avLst>
          </a:prstGeom>
          <a:solidFill>
            <a:schemeClr val="bg1">
              <a:lumMod val="65000"/>
            </a:schemeClr>
          </a:solidFill>
          <a:ln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 anchor="ctr"/>
          <a:lstStyle/>
          <a:p>
            <a:pPr algn="ctr" latinLnBrk="0"/>
            <a:r>
              <a:rPr lang="ko-KR" altLang="en-US" sz="1200" kern="0" dirty="0">
                <a:solidFill>
                  <a:sysClr val="windowText" lastClr="000000"/>
                </a:solidFill>
                <a:latin typeface="+mn-ea"/>
              </a:rPr>
              <a:t>조직설계 구상</a:t>
            </a:r>
          </a:p>
        </p:txBody>
      </p:sp>
      <p:sp>
        <p:nvSpPr>
          <p:cNvPr id="34" name="AutoShape 46"/>
          <p:cNvSpPr>
            <a:spLocks noChangeArrowheads="1"/>
          </p:cNvSpPr>
          <p:nvPr/>
        </p:nvSpPr>
        <p:spPr bwMode="auto">
          <a:xfrm>
            <a:off x="3606800" y="2125185"/>
            <a:ext cx="2989309" cy="384175"/>
          </a:xfrm>
          <a:prstGeom prst="homePlate">
            <a:avLst>
              <a:gd name="adj" fmla="val 70108"/>
            </a:avLst>
          </a:prstGeom>
          <a:solidFill>
            <a:schemeClr val="bg1">
              <a:lumMod val="85000"/>
            </a:schemeClr>
          </a:solidFill>
          <a:ln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 anchor="ctr"/>
          <a:lstStyle/>
          <a:p>
            <a:pPr algn="ctr" latinLnBrk="0"/>
            <a:r>
              <a:rPr lang="ko-KR" altLang="en-US" sz="1200" kern="0" dirty="0">
                <a:solidFill>
                  <a:sysClr val="windowText" lastClr="000000"/>
                </a:solidFill>
                <a:latin typeface="+mn-ea"/>
              </a:rPr>
              <a:t>조직설계 방향분석</a:t>
            </a:r>
          </a:p>
        </p:txBody>
      </p:sp>
      <p:sp>
        <p:nvSpPr>
          <p:cNvPr id="35" name="AutoShape 46"/>
          <p:cNvSpPr>
            <a:spLocks noChangeArrowheads="1"/>
          </p:cNvSpPr>
          <p:nvPr/>
        </p:nvSpPr>
        <p:spPr bwMode="auto">
          <a:xfrm>
            <a:off x="273050" y="2125185"/>
            <a:ext cx="3811588" cy="384175"/>
          </a:xfrm>
          <a:prstGeom prst="homePlate">
            <a:avLst>
              <a:gd name="adj" fmla="val 67797"/>
            </a:avLst>
          </a:prstGeom>
          <a:solidFill>
            <a:schemeClr val="bg1">
              <a:lumMod val="95000"/>
            </a:schemeClr>
          </a:solidFill>
          <a:ln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 anchor="ctr"/>
          <a:lstStyle/>
          <a:p>
            <a:pPr algn="ctr" latinLnBrk="0"/>
            <a:r>
              <a:rPr lang="ko-KR" altLang="en-US" sz="1200" kern="0" dirty="0">
                <a:solidFill>
                  <a:sysClr val="windowText" lastClr="000000"/>
                </a:solidFill>
                <a:latin typeface="+mn-ea"/>
              </a:rPr>
              <a:t>조직설계 기반분석</a:t>
            </a:r>
          </a:p>
        </p:txBody>
      </p:sp>
      <p:sp>
        <p:nvSpPr>
          <p:cNvPr id="36" name="Rectangle 18"/>
          <p:cNvSpPr>
            <a:spLocks noChangeArrowheads="1"/>
          </p:cNvSpPr>
          <p:nvPr/>
        </p:nvSpPr>
        <p:spPr bwMode="auto">
          <a:xfrm>
            <a:off x="4003675" y="2576035"/>
            <a:ext cx="2298701" cy="307816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 anchor="ctr"/>
          <a:lstStyle/>
          <a:p>
            <a:pPr fontAlgn="auto" latinLnBrk="0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sz="1200" kern="0" dirty="0">
              <a:solidFill>
                <a:sysClr val="windowText" lastClr="000000"/>
              </a:solidFill>
              <a:latin typeface="+mn-ea"/>
            </a:endParaRPr>
          </a:p>
        </p:txBody>
      </p:sp>
      <p:sp>
        <p:nvSpPr>
          <p:cNvPr id="37" name="Rectangle 18"/>
          <p:cNvSpPr>
            <a:spLocks noChangeArrowheads="1"/>
          </p:cNvSpPr>
          <p:nvPr/>
        </p:nvSpPr>
        <p:spPr bwMode="auto">
          <a:xfrm>
            <a:off x="6302375" y="2576035"/>
            <a:ext cx="3328988" cy="3078163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 anchor="ctr"/>
          <a:lstStyle/>
          <a:p>
            <a:pPr fontAlgn="auto" latinLnBrk="0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sz="1200" kern="0" dirty="0">
              <a:solidFill>
                <a:sysClr val="windowText" lastClr="000000"/>
              </a:solidFill>
              <a:latin typeface="+mn-ea"/>
            </a:endParaRPr>
          </a:p>
        </p:txBody>
      </p:sp>
      <p:sp>
        <p:nvSpPr>
          <p:cNvPr id="38" name="Rectangle 7"/>
          <p:cNvSpPr>
            <a:spLocks noChangeArrowheads="1"/>
          </p:cNvSpPr>
          <p:nvPr/>
        </p:nvSpPr>
        <p:spPr bwMode="auto">
          <a:xfrm>
            <a:off x="271463" y="2576035"/>
            <a:ext cx="3732212" cy="307816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none" anchor="ctr"/>
          <a:lstStyle/>
          <a:p>
            <a:pPr fontAlgn="auto" latinLnBrk="0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sz="1200" kern="0" dirty="0">
              <a:solidFill>
                <a:sysClr val="windowText" lastClr="000000"/>
              </a:solidFill>
              <a:latin typeface="+mn-ea"/>
            </a:endParaRPr>
          </a:p>
        </p:txBody>
      </p:sp>
      <p:sp>
        <p:nvSpPr>
          <p:cNvPr id="39" name="Rectangle 9"/>
          <p:cNvSpPr>
            <a:spLocks noChangeArrowheads="1"/>
          </p:cNvSpPr>
          <p:nvPr/>
        </p:nvSpPr>
        <p:spPr bwMode="auto">
          <a:xfrm>
            <a:off x="515938" y="2642710"/>
            <a:ext cx="3013075" cy="601663"/>
          </a:xfrm>
          <a:prstGeom prst="rect">
            <a:avLst/>
          </a:prstGeom>
          <a:ln>
            <a:solidFill>
              <a:schemeClr val="accent5">
                <a:lumMod val="75000"/>
              </a:schemeClr>
            </a:solidFill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 latinLnBrk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ko-KR" altLang="en-US" sz="1200" kern="0" dirty="0" smtClean="0">
                <a:solidFill>
                  <a:sysClr val="windowText" lastClr="000000"/>
                </a:solidFill>
                <a:latin typeface="+mn-ea"/>
              </a:rPr>
              <a:t>공주시 </a:t>
            </a:r>
            <a:r>
              <a:rPr kumimoji="0" lang="ko-KR" altLang="en-US" sz="1200" kern="0" dirty="0">
                <a:solidFill>
                  <a:sysClr val="windowText" lastClr="000000"/>
                </a:solidFill>
                <a:latin typeface="+mn-ea"/>
              </a:rPr>
              <a:t>조직 미래상</a:t>
            </a:r>
            <a:r>
              <a:rPr kumimoji="0" lang="en-US" altLang="ko-KR" sz="1200" kern="0" dirty="0">
                <a:solidFill>
                  <a:sysClr val="windowText" lastClr="000000"/>
                </a:solidFill>
                <a:latin typeface="+mn-ea"/>
              </a:rPr>
              <a:t>(What)</a:t>
            </a:r>
            <a:endParaRPr kumimoji="0" lang="ko-KR" altLang="en-US" sz="1200" kern="0" dirty="0">
              <a:solidFill>
                <a:sysClr val="windowText" lastClr="000000"/>
              </a:solidFill>
              <a:latin typeface="+mn-ea"/>
            </a:endParaRPr>
          </a:p>
        </p:txBody>
      </p:sp>
      <p:sp>
        <p:nvSpPr>
          <p:cNvPr id="40" name="Rectangle 9"/>
          <p:cNvSpPr>
            <a:spLocks noChangeArrowheads="1"/>
          </p:cNvSpPr>
          <p:nvPr/>
        </p:nvSpPr>
        <p:spPr bwMode="auto">
          <a:xfrm>
            <a:off x="6577012" y="4084160"/>
            <a:ext cx="1311275" cy="601663"/>
          </a:xfrm>
          <a:prstGeom prst="rect">
            <a:avLst/>
          </a:prstGeom>
          <a:ln>
            <a:solidFill>
              <a:schemeClr val="accent5">
                <a:lumMod val="75000"/>
              </a:schemeClr>
            </a:solidFill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 latinLnBrk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ko-KR" altLang="en-US" sz="1200" kern="0" dirty="0">
                <a:solidFill>
                  <a:sysClr val="windowText" lastClr="000000"/>
                </a:solidFill>
                <a:latin typeface="+mn-ea"/>
              </a:rPr>
              <a:t>하위조직 설계</a:t>
            </a:r>
          </a:p>
        </p:txBody>
      </p:sp>
      <p:sp>
        <p:nvSpPr>
          <p:cNvPr id="41" name="Rectangle 9"/>
          <p:cNvSpPr>
            <a:spLocks noChangeArrowheads="1"/>
          </p:cNvSpPr>
          <p:nvPr/>
        </p:nvSpPr>
        <p:spPr bwMode="auto">
          <a:xfrm>
            <a:off x="6577012" y="3299935"/>
            <a:ext cx="1311275" cy="601663"/>
          </a:xfrm>
          <a:prstGeom prst="rect">
            <a:avLst/>
          </a:prstGeom>
          <a:ln>
            <a:solidFill>
              <a:schemeClr val="accent5">
                <a:lumMod val="75000"/>
              </a:schemeClr>
            </a:solidFill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 latinLnBrk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ko-KR" altLang="en-US" sz="1200" kern="0" dirty="0">
                <a:solidFill>
                  <a:sysClr val="windowText" lastClr="000000"/>
                </a:solidFill>
                <a:latin typeface="+mn-ea"/>
              </a:rPr>
              <a:t>상위조직 설계</a:t>
            </a:r>
          </a:p>
        </p:txBody>
      </p:sp>
      <p:sp>
        <p:nvSpPr>
          <p:cNvPr id="42" name="Rectangle 9"/>
          <p:cNvSpPr>
            <a:spLocks noChangeArrowheads="1"/>
          </p:cNvSpPr>
          <p:nvPr/>
        </p:nvSpPr>
        <p:spPr bwMode="auto">
          <a:xfrm>
            <a:off x="4084638" y="3757135"/>
            <a:ext cx="2058987" cy="600075"/>
          </a:xfrm>
          <a:prstGeom prst="rect">
            <a:avLst/>
          </a:prstGeom>
          <a:ln>
            <a:solidFill>
              <a:schemeClr val="accent5">
                <a:lumMod val="75000"/>
              </a:schemeClr>
            </a:solidFill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 latinLnBrk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ko-KR" altLang="en-US" sz="1200" kern="0" dirty="0">
                <a:solidFill>
                  <a:sysClr val="windowText" lastClr="000000"/>
                </a:solidFill>
                <a:latin typeface="+mn-ea"/>
              </a:rPr>
              <a:t>조직 설계 </a:t>
            </a:r>
            <a:r>
              <a:rPr kumimoji="0" lang="ko-KR" altLang="en-US" sz="1200" kern="0" dirty="0" smtClean="0">
                <a:solidFill>
                  <a:sysClr val="windowText" lastClr="000000"/>
                </a:solidFill>
                <a:latin typeface="+mn-ea"/>
              </a:rPr>
              <a:t>원칙 구성</a:t>
            </a:r>
            <a:endParaRPr kumimoji="0" lang="ko-KR" altLang="en-US" sz="1200" kern="0" dirty="0">
              <a:solidFill>
                <a:sysClr val="windowText" lastClr="000000"/>
              </a:solidFill>
              <a:latin typeface="+mn-ea"/>
            </a:endParaRPr>
          </a:p>
        </p:txBody>
      </p:sp>
      <p:sp>
        <p:nvSpPr>
          <p:cNvPr id="43" name="Rectangle 9"/>
          <p:cNvSpPr>
            <a:spLocks noChangeArrowheads="1"/>
          </p:cNvSpPr>
          <p:nvPr/>
        </p:nvSpPr>
        <p:spPr bwMode="auto">
          <a:xfrm>
            <a:off x="8242300" y="3722210"/>
            <a:ext cx="1308100" cy="603250"/>
          </a:xfrm>
          <a:prstGeom prst="rect">
            <a:avLst/>
          </a:prstGeom>
          <a:ln>
            <a:solidFill>
              <a:schemeClr val="accent5">
                <a:lumMod val="75000"/>
              </a:schemeClr>
            </a:solidFill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 latinLnBrk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ko-KR" altLang="en-US" sz="1200" kern="0" dirty="0">
                <a:solidFill>
                  <a:sysClr val="windowText" lastClr="000000"/>
                </a:solidFill>
                <a:latin typeface="+mn-ea"/>
              </a:rPr>
              <a:t>업무분장</a:t>
            </a:r>
          </a:p>
        </p:txBody>
      </p:sp>
      <p:cxnSp>
        <p:nvCxnSpPr>
          <p:cNvPr id="44" name="직선 화살표 연결선 43"/>
          <p:cNvCxnSpPr>
            <a:stCxn id="41" idx="2"/>
            <a:endCxn id="40" idx="0"/>
          </p:cNvCxnSpPr>
          <p:nvPr/>
        </p:nvCxnSpPr>
        <p:spPr bwMode="auto">
          <a:xfrm>
            <a:off x="7232649" y="3901598"/>
            <a:ext cx="0" cy="182562"/>
          </a:xfrm>
          <a:prstGeom prst="straightConnector1">
            <a:avLst/>
          </a:prstGeom>
          <a:ln>
            <a:headEnd type="triangle"/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꺾인 연결선 44"/>
          <p:cNvCxnSpPr>
            <a:stCxn id="41" idx="3"/>
            <a:endCxn id="43" idx="1"/>
          </p:cNvCxnSpPr>
          <p:nvPr/>
        </p:nvCxnSpPr>
        <p:spPr bwMode="auto">
          <a:xfrm>
            <a:off x="7888288" y="3599973"/>
            <a:ext cx="354012" cy="423862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6" name="꺾인 연결선 45"/>
          <p:cNvCxnSpPr>
            <a:stCxn id="40" idx="3"/>
            <a:endCxn id="43" idx="1"/>
          </p:cNvCxnSpPr>
          <p:nvPr/>
        </p:nvCxnSpPr>
        <p:spPr bwMode="auto">
          <a:xfrm flipV="1">
            <a:off x="7888288" y="4023835"/>
            <a:ext cx="354012" cy="361950"/>
          </a:xfrm>
          <a:prstGeom prst="bent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7" name="Rectangle 9"/>
          <p:cNvSpPr>
            <a:spLocks noChangeArrowheads="1"/>
          </p:cNvSpPr>
          <p:nvPr/>
        </p:nvSpPr>
        <p:spPr bwMode="auto">
          <a:xfrm>
            <a:off x="515938" y="3579335"/>
            <a:ext cx="3013075" cy="603250"/>
          </a:xfrm>
          <a:prstGeom prst="rect">
            <a:avLst/>
          </a:prstGeom>
          <a:ln>
            <a:solidFill>
              <a:schemeClr val="accent5">
                <a:lumMod val="75000"/>
              </a:schemeClr>
            </a:solidFill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 latinLnBrk="0">
              <a:spcBef>
                <a:spcPts val="0"/>
              </a:spcBef>
              <a:spcAft>
                <a:spcPts val="0"/>
              </a:spcAft>
              <a:defRPr/>
            </a:pPr>
            <a:r>
              <a:rPr lang="ko-KR" altLang="en-US" sz="1200" kern="0" dirty="0">
                <a:latin typeface="+mn-ea"/>
              </a:rPr>
              <a:t>공주시 조직설계 배경</a:t>
            </a:r>
            <a:r>
              <a:rPr lang="en-US" altLang="ko-KR" sz="1200" kern="0" dirty="0">
                <a:latin typeface="+mn-ea"/>
              </a:rPr>
              <a:t>(Why)</a:t>
            </a:r>
            <a:endParaRPr lang="ko-KR" altLang="en-US" sz="1200" kern="0" dirty="0">
              <a:latin typeface="+mn-ea"/>
            </a:endParaRPr>
          </a:p>
        </p:txBody>
      </p:sp>
      <p:sp>
        <p:nvSpPr>
          <p:cNvPr id="48" name="Rectangle 9"/>
          <p:cNvSpPr>
            <a:spLocks noChangeArrowheads="1"/>
          </p:cNvSpPr>
          <p:nvPr/>
        </p:nvSpPr>
        <p:spPr bwMode="auto">
          <a:xfrm>
            <a:off x="596900" y="4371180"/>
            <a:ext cx="2932113" cy="401638"/>
          </a:xfrm>
          <a:prstGeom prst="rect">
            <a:avLst/>
          </a:prstGeom>
          <a:ln>
            <a:solidFill>
              <a:schemeClr val="accent5">
                <a:lumMod val="75000"/>
              </a:schemeClr>
            </a:solidFill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 latinLnBrk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ko-KR" altLang="en-US" sz="1200" kern="0" dirty="0" smtClean="0">
                <a:solidFill>
                  <a:sysClr val="windowText" lastClr="000000"/>
                </a:solidFill>
                <a:latin typeface="+mn-ea"/>
              </a:rPr>
              <a:t>시민 행정 </a:t>
            </a:r>
            <a:r>
              <a:rPr kumimoji="0" lang="ko-KR" altLang="en-US" sz="1200" kern="0" dirty="0">
                <a:solidFill>
                  <a:sysClr val="windowText" lastClr="000000"/>
                </a:solidFill>
                <a:latin typeface="+mn-ea"/>
              </a:rPr>
              <a:t>기반분석</a:t>
            </a:r>
          </a:p>
        </p:txBody>
      </p:sp>
      <p:sp>
        <p:nvSpPr>
          <p:cNvPr id="49" name="Rectangle 9"/>
          <p:cNvSpPr>
            <a:spLocks noChangeArrowheads="1"/>
          </p:cNvSpPr>
          <p:nvPr/>
        </p:nvSpPr>
        <p:spPr bwMode="auto">
          <a:xfrm>
            <a:off x="596900" y="4925218"/>
            <a:ext cx="2932113" cy="401637"/>
          </a:xfrm>
          <a:prstGeom prst="rect">
            <a:avLst/>
          </a:prstGeom>
          <a:ln>
            <a:solidFill>
              <a:schemeClr val="accent5">
                <a:lumMod val="75000"/>
              </a:schemeClr>
            </a:solidFill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 fontAlgn="auto" latinLnBrk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ko-KR" altLang="en-US" sz="1200" kern="0" dirty="0" smtClean="0">
                <a:solidFill>
                  <a:sysClr val="windowText" lastClr="000000"/>
                </a:solidFill>
                <a:latin typeface="+mn-ea"/>
              </a:rPr>
              <a:t>공주시 </a:t>
            </a:r>
            <a:r>
              <a:rPr kumimoji="0" lang="ko-KR" altLang="en-US" sz="1200" kern="0" dirty="0">
                <a:solidFill>
                  <a:sysClr val="windowText" lastClr="000000"/>
                </a:solidFill>
                <a:latin typeface="+mn-ea"/>
              </a:rPr>
              <a:t>현행 조직분석</a:t>
            </a:r>
            <a:endParaRPr kumimoji="0" lang="en-US" altLang="ko-KR" sz="1200" kern="0" dirty="0">
              <a:solidFill>
                <a:sysClr val="windowText" lastClr="000000"/>
              </a:solidFill>
              <a:latin typeface="+mn-ea"/>
            </a:endParaRPr>
          </a:p>
          <a:p>
            <a:pPr algn="ctr" fontAlgn="auto" latinLnBrk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ko-KR" altLang="en-US" sz="1200" kern="0" dirty="0">
                <a:solidFill>
                  <a:sysClr val="windowText" lastClr="000000"/>
                </a:solidFill>
                <a:latin typeface="+mn-ea"/>
              </a:rPr>
              <a:t>조직구조</a:t>
            </a:r>
            <a:r>
              <a:rPr kumimoji="0" lang="en-US" altLang="ko-KR" sz="1200" kern="0" dirty="0">
                <a:solidFill>
                  <a:sysClr val="windowText" lastClr="000000"/>
                </a:solidFill>
                <a:latin typeface="+mn-ea"/>
              </a:rPr>
              <a:t>, </a:t>
            </a:r>
            <a:r>
              <a:rPr kumimoji="0" lang="ko-KR" altLang="en-US" sz="1200" kern="0" dirty="0">
                <a:solidFill>
                  <a:sysClr val="windowText" lastClr="000000"/>
                </a:solidFill>
                <a:latin typeface="+mn-ea"/>
              </a:rPr>
              <a:t>조직운영</a:t>
            </a:r>
            <a:r>
              <a:rPr kumimoji="0" lang="en-US" altLang="ko-KR" sz="1200" kern="0" dirty="0">
                <a:solidFill>
                  <a:sysClr val="windowText" lastClr="000000"/>
                </a:solidFill>
                <a:latin typeface="+mn-ea"/>
              </a:rPr>
              <a:t>, </a:t>
            </a:r>
            <a:r>
              <a:rPr kumimoji="0" lang="ko-KR" altLang="en-US" sz="1200" kern="0" dirty="0">
                <a:solidFill>
                  <a:sysClr val="windowText" lastClr="000000"/>
                </a:solidFill>
                <a:latin typeface="+mn-ea"/>
              </a:rPr>
              <a:t>기능분석</a:t>
            </a:r>
            <a:r>
              <a:rPr kumimoji="0" lang="en-US" altLang="ko-KR" sz="1200" kern="0" dirty="0">
                <a:solidFill>
                  <a:sysClr val="windowText" lastClr="000000"/>
                </a:solidFill>
                <a:latin typeface="+mn-ea"/>
              </a:rPr>
              <a:t>, </a:t>
            </a:r>
            <a:r>
              <a:rPr kumimoji="0" lang="ko-KR" altLang="en-US" sz="1200" kern="0" dirty="0">
                <a:solidFill>
                  <a:sysClr val="windowText" lastClr="000000"/>
                </a:solidFill>
                <a:latin typeface="+mn-ea"/>
              </a:rPr>
              <a:t>직무분석</a:t>
            </a:r>
          </a:p>
        </p:txBody>
      </p:sp>
      <p:sp>
        <p:nvSpPr>
          <p:cNvPr id="51" name="아래쪽 화살표 50"/>
          <p:cNvSpPr/>
          <p:nvPr/>
        </p:nvSpPr>
        <p:spPr bwMode="auto">
          <a:xfrm rot="10800000">
            <a:off x="1863725" y="3312635"/>
            <a:ext cx="317500" cy="201613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200">
              <a:latin typeface="+mn-ea"/>
            </a:endParaRPr>
          </a:p>
        </p:txBody>
      </p:sp>
      <p:cxnSp>
        <p:nvCxnSpPr>
          <p:cNvPr id="52" name="꺾인 연결선 51"/>
          <p:cNvCxnSpPr>
            <a:stCxn id="47" idx="1"/>
            <a:endCxn id="48" idx="1"/>
          </p:cNvCxnSpPr>
          <p:nvPr/>
        </p:nvCxnSpPr>
        <p:spPr bwMode="auto">
          <a:xfrm rot="10800000" flipH="1" flipV="1">
            <a:off x="515938" y="3880959"/>
            <a:ext cx="80962" cy="691039"/>
          </a:xfrm>
          <a:prstGeom prst="bentConnector3">
            <a:avLst>
              <a:gd name="adj1" fmla="val -219609"/>
            </a:avLst>
          </a:prstGeom>
          <a:ln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3" name="꺾인 연결선 52"/>
          <p:cNvCxnSpPr>
            <a:stCxn id="47" idx="1"/>
            <a:endCxn id="49" idx="1"/>
          </p:cNvCxnSpPr>
          <p:nvPr/>
        </p:nvCxnSpPr>
        <p:spPr bwMode="auto">
          <a:xfrm rot="10800000" flipH="1" flipV="1">
            <a:off x="515938" y="3880959"/>
            <a:ext cx="80962" cy="1245077"/>
          </a:xfrm>
          <a:prstGeom prst="bentConnector3">
            <a:avLst>
              <a:gd name="adj1" fmla="val -219609"/>
            </a:avLst>
          </a:prstGeom>
          <a:ln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5" name="꺾인 연결선 54"/>
          <p:cNvCxnSpPr>
            <a:stCxn id="39" idx="3"/>
            <a:endCxn id="42" idx="1"/>
          </p:cNvCxnSpPr>
          <p:nvPr/>
        </p:nvCxnSpPr>
        <p:spPr>
          <a:xfrm>
            <a:off x="3529013" y="2944335"/>
            <a:ext cx="555625" cy="1112838"/>
          </a:xfrm>
          <a:prstGeom prst="bent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꺾인 연결선 55"/>
          <p:cNvCxnSpPr>
            <a:stCxn id="42" idx="3"/>
            <a:endCxn id="41" idx="1"/>
          </p:cNvCxnSpPr>
          <p:nvPr/>
        </p:nvCxnSpPr>
        <p:spPr>
          <a:xfrm flipV="1">
            <a:off x="6143625" y="3601560"/>
            <a:ext cx="433388" cy="455613"/>
          </a:xfrm>
          <a:prstGeom prst="bent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7" name="꺾인 연결선 56"/>
          <p:cNvCxnSpPr>
            <a:stCxn id="42" idx="3"/>
            <a:endCxn id="40" idx="1"/>
          </p:cNvCxnSpPr>
          <p:nvPr/>
        </p:nvCxnSpPr>
        <p:spPr>
          <a:xfrm>
            <a:off x="6143625" y="4057173"/>
            <a:ext cx="433388" cy="328612"/>
          </a:xfrm>
          <a:prstGeom prst="bent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제목 3"/>
          <p:cNvSpPr txBox="1">
            <a:spLocks/>
          </p:cNvSpPr>
          <p:nvPr/>
        </p:nvSpPr>
        <p:spPr>
          <a:xfrm>
            <a:off x="57116" y="143344"/>
            <a:ext cx="2702984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1. </a:t>
            </a:r>
            <a:r>
              <a:rPr lang="ko-KR" altLang="en-US" dirty="0">
                <a:latin typeface="맑은 고딕" panose="020B0503020000020004" pitchFamily="50" charset="-127"/>
              </a:rPr>
              <a:t>조직설계 기반분석</a:t>
            </a:r>
          </a:p>
        </p:txBody>
      </p:sp>
      <p:sp>
        <p:nvSpPr>
          <p:cNvPr id="61" name="내용 개체 틀 2"/>
          <p:cNvSpPr txBox="1">
            <a:spLocks/>
          </p:cNvSpPr>
          <p:nvPr/>
        </p:nvSpPr>
        <p:spPr>
          <a:xfrm>
            <a:off x="273000" y="688956"/>
            <a:ext cx="9360000" cy="97872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/>
              <a:t>공주시 조직설계는 조직설계 기반분석과 조직설계 방향분석</a:t>
            </a:r>
            <a:r>
              <a:rPr kumimoji="1" lang="en-US" altLang="ko-KR" dirty="0"/>
              <a:t>, </a:t>
            </a:r>
            <a:r>
              <a:rPr kumimoji="1" lang="ko-KR" altLang="en-US" dirty="0"/>
              <a:t>조직설계 구상 등으로 분석함</a:t>
            </a:r>
            <a:r>
              <a:rPr kumimoji="1" lang="en-US" altLang="ko-KR" dirty="0"/>
              <a:t>. </a:t>
            </a:r>
          </a:p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/>
              <a:t>조직설계는 </a:t>
            </a:r>
            <a:r>
              <a:rPr kumimoji="1" lang="ko-KR" altLang="en-US" dirty="0"/>
              <a:t>상위조직</a:t>
            </a:r>
            <a:r>
              <a:rPr kumimoji="1" lang="en-US" altLang="ko-KR" dirty="0"/>
              <a:t>(</a:t>
            </a:r>
            <a:r>
              <a:rPr kumimoji="1" lang="ko-KR" altLang="en-US" dirty="0"/>
              <a:t>과 단위</a:t>
            </a:r>
            <a:r>
              <a:rPr kumimoji="1" lang="en-US" altLang="ko-KR" dirty="0"/>
              <a:t>) </a:t>
            </a:r>
            <a:r>
              <a:rPr kumimoji="1" lang="ko-KR" altLang="en-US" dirty="0"/>
              <a:t>설계와 하위조직</a:t>
            </a:r>
            <a:r>
              <a:rPr kumimoji="1" lang="en-US" altLang="ko-KR" dirty="0"/>
              <a:t>(</a:t>
            </a:r>
            <a:r>
              <a:rPr kumimoji="1" lang="ko-KR" altLang="en-US" dirty="0"/>
              <a:t>담당</a:t>
            </a:r>
            <a:r>
              <a:rPr kumimoji="1" lang="en-US" altLang="ko-KR" dirty="0"/>
              <a:t>) </a:t>
            </a:r>
            <a:r>
              <a:rPr kumimoji="1" lang="ko-KR" altLang="en-US" dirty="0"/>
              <a:t>설계로 구분되며 조직설계에 따른 </a:t>
            </a:r>
            <a:r>
              <a:rPr kumimoji="1" lang="en-US" altLang="ko-KR" dirty="0" smtClean="0"/>
              <a:t/>
            </a:r>
            <a:br>
              <a:rPr kumimoji="1" lang="en-US" altLang="ko-KR" dirty="0" smtClean="0"/>
            </a:br>
            <a:r>
              <a:rPr kumimoji="1" lang="ko-KR" altLang="en-US" dirty="0" smtClean="0"/>
              <a:t>부서별</a:t>
            </a:r>
            <a:r>
              <a:rPr kumimoji="1" lang="en-US" altLang="ko-KR" dirty="0"/>
              <a:t>(</a:t>
            </a:r>
            <a:r>
              <a:rPr kumimoji="1" lang="ko-KR" altLang="en-US" dirty="0"/>
              <a:t>과 단위</a:t>
            </a:r>
            <a:r>
              <a:rPr kumimoji="1" lang="en-US" altLang="ko-KR" dirty="0"/>
              <a:t>) </a:t>
            </a:r>
            <a:r>
              <a:rPr kumimoji="1" lang="ko-KR" altLang="en-US" dirty="0"/>
              <a:t>업무분장을 최종 확정함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8348118" y="187786"/>
            <a:ext cx="12378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Ⅳ.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기능 분석</a:t>
            </a:r>
          </a:p>
        </p:txBody>
      </p:sp>
    </p:spTree>
    <p:extLst>
      <p:ext uri="{BB962C8B-B14F-4D97-AF65-F5344CB8AC3E}">
        <p14:creationId xmlns:p14="http://schemas.microsoft.com/office/powerpoint/2010/main" val="28074782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TextBox 94"/>
          <p:cNvSpPr txBox="1"/>
          <p:nvPr/>
        </p:nvSpPr>
        <p:spPr>
          <a:xfrm>
            <a:off x="468184" y="907128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시민생활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468184" y="2953569"/>
            <a:ext cx="122982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안전</a:t>
            </a:r>
            <a:r>
              <a:rPr lang="en-US" altLang="ko-KR" sz="1200" dirty="0" smtClean="0"/>
              <a:t>, </a:t>
            </a:r>
            <a:r>
              <a:rPr lang="ko-KR" altLang="en-US" sz="1200" dirty="0" smtClean="0"/>
              <a:t>환경</a:t>
            </a:r>
            <a:r>
              <a:rPr lang="en-US" altLang="ko-KR" sz="1200" dirty="0" smtClean="0"/>
              <a:t>,</a:t>
            </a:r>
            <a:r>
              <a:rPr lang="ko-KR" altLang="en-US" sz="1200" dirty="0" smtClean="0"/>
              <a:t>수도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468184" y="3512698"/>
            <a:ext cx="8611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산업</a:t>
            </a:r>
            <a:r>
              <a:rPr lang="en-US" altLang="ko-KR" sz="1200" dirty="0" smtClean="0"/>
              <a:t>/</a:t>
            </a:r>
            <a:r>
              <a:rPr lang="ko-KR" altLang="en-US" sz="1200" dirty="0"/>
              <a:t>경</a:t>
            </a:r>
            <a:r>
              <a:rPr lang="ko-KR" altLang="en-US" sz="1200" dirty="0" smtClean="0"/>
              <a:t>제</a:t>
            </a:r>
          </a:p>
        </p:txBody>
      </p:sp>
      <p:sp>
        <p:nvSpPr>
          <p:cNvPr id="98" name="TextBox 97"/>
          <p:cNvSpPr txBox="1"/>
          <p:nvPr/>
        </p:nvSpPr>
        <p:spPr>
          <a:xfrm>
            <a:off x="468184" y="6069490"/>
            <a:ext cx="8606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전략</a:t>
            </a:r>
            <a:r>
              <a:rPr lang="en-US" altLang="ko-KR" sz="1200" dirty="0" smtClean="0"/>
              <a:t>/Staff</a:t>
            </a:r>
            <a:endParaRPr lang="ko-KR" altLang="en-US" sz="1200" dirty="0" smtClean="0"/>
          </a:p>
        </p:txBody>
      </p:sp>
      <p:sp>
        <p:nvSpPr>
          <p:cNvPr id="100" name="TextBox 99"/>
          <p:cNvSpPr txBox="1"/>
          <p:nvPr/>
        </p:nvSpPr>
        <p:spPr>
          <a:xfrm>
            <a:off x="468184" y="2425085"/>
            <a:ext cx="11689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재정수입</a:t>
            </a:r>
            <a:r>
              <a:rPr lang="en-US" altLang="ko-KR" sz="1200" dirty="0" smtClean="0"/>
              <a:t>/</a:t>
            </a:r>
            <a:r>
              <a:rPr lang="ko-KR" altLang="en-US" sz="1200" dirty="0" smtClean="0"/>
              <a:t>지출</a:t>
            </a:r>
          </a:p>
        </p:txBody>
      </p:sp>
      <p:sp>
        <p:nvSpPr>
          <p:cNvPr id="101" name="TextBox 100"/>
          <p:cNvSpPr txBox="1"/>
          <p:nvPr/>
        </p:nvSpPr>
        <p:spPr>
          <a:xfrm>
            <a:off x="468184" y="1742219"/>
            <a:ext cx="8547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문화 관광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468184" y="3960269"/>
            <a:ext cx="8611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건설</a:t>
            </a:r>
            <a:r>
              <a:rPr lang="en-US" altLang="ko-KR" sz="1200" dirty="0" smtClean="0"/>
              <a:t>/</a:t>
            </a:r>
            <a:r>
              <a:rPr lang="ko-KR" altLang="en-US" sz="1200" dirty="0" smtClean="0"/>
              <a:t>교통</a:t>
            </a:r>
          </a:p>
        </p:txBody>
      </p:sp>
      <p:sp>
        <p:nvSpPr>
          <p:cNvPr id="207" name="TextBox 206"/>
          <p:cNvSpPr txBox="1"/>
          <p:nvPr/>
        </p:nvSpPr>
        <p:spPr>
          <a:xfrm>
            <a:off x="468184" y="5184841"/>
            <a:ext cx="116249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/>
              <a:t>농축산</a:t>
            </a:r>
            <a:r>
              <a:rPr lang="ko-KR" altLang="en-US" sz="1200" dirty="0" smtClean="0"/>
              <a:t> 활성화</a:t>
            </a:r>
          </a:p>
        </p:txBody>
      </p:sp>
      <p:sp>
        <p:nvSpPr>
          <p:cNvPr id="224" name="TextBox 223"/>
          <p:cNvSpPr txBox="1"/>
          <p:nvPr/>
        </p:nvSpPr>
        <p:spPr>
          <a:xfrm>
            <a:off x="2037755" y="6304135"/>
            <a:ext cx="34738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dirty="0" smtClean="0">
                <a:latin typeface="+mn-ea"/>
              </a:rPr>
              <a:t>감사</a:t>
            </a:r>
            <a:endParaRPr lang="en-US" altLang="ko-KR" sz="1050" dirty="0">
              <a:latin typeface="+mn-ea"/>
            </a:endParaRPr>
          </a:p>
        </p:txBody>
      </p:sp>
      <p:sp>
        <p:nvSpPr>
          <p:cNvPr id="225" name="직사각형 224"/>
          <p:cNvSpPr/>
          <p:nvPr/>
        </p:nvSpPr>
        <p:spPr>
          <a:xfrm>
            <a:off x="2037755" y="6338746"/>
            <a:ext cx="1216348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grpSp>
        <p:nvGrpSpPr>
          <p:cNvPr id="30" name="그룹 29"/>
          <p:cNvGrpSpPr/>
          <p:nvPr/>
        </p:nvGrpSpPr>
        <p:grpSpPr>
          <a:xfrm>
            <a:off x="2037755" y="6120652"/>
            <a:ext cx="1216348" cy="253916"/>
            <a:chOff x="2267516" y="6117822"/>
            <a:chExt cx="1216348" cy="253916"/>
          </a:xfrm>
        </p:grpSpPr>
        <p:sp>
          <p:nvSpPr>
            <p:cNvPr id="107" name="TextBox 106"/>
            <p:cNvSpPr txBox="1"/>
            <p:nvPr/>
          </p:nvSpPr>
          <p:spPr>
            <a:xfrm>
              <a:off x="2267516" y="6117822"/>
              <a:ext cx="347383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 smtClean="0">
                  <a:latin typeface="+mn-ea"/>
                </a:rPr>
                <a:t>인사</a:t>
              </a:r>
              <a:endParaRPr lang="ko-KR" altLang="en-US" sz="1050" dirty="0">
                <a:latin typeface="+mn-ea"/>
              </a:endParaRPr>
            </a:p>
          </p:txBody>
        </p:sp>
        <p:sp>
          <p:nvSpPr>
            <p:cNvPr id="114" name="직사각형 113"/>
            <p:cNvSpPr/>
            <p:nvPr/>
          </p:nvSpPr>
          <p:spPr>
            <a:xfrm>
              <a:off x="2267516" y="6152433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29" name="그룹 28"/>
          <p:cNvGrpSpPr/>
          <p:nvPr/>
        </p:nvGrpSpPr>
        <p:grpSpPr>
          <a:xfrm>
            <a:off x="2037755" y="5937163"/>
            <a:ext cx="1216348" cy="253916"/>
            <a:chOff x="2267516" y="5934333"/>
            <a:chExt cx="1216348" cy="253916"/>
          </a:xfrm>
        </p:grpSpPr>
        <p:sp>
          <p:nvSpPr>
            <p:cNvPr id="133" name="TextBox 132"/>
            <p:cNvSpPr txBox="1"/>
            <p:nvPr/>
          </p:nvSpPr>
          <p:spPr>
            <a:xfrm>
              <a:off x="2267516" y="5934333"/>
              <a:ext cx="347383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 smtClean="0">
                  <a:latin typeface="+mn-ea"/>
                </a:rPr>
                <a:t>기획</a:t>
              </a:r>
              <a:endParaRPr lang="ko-KR" altLang="en-US" sz="1050" dirty="0">
                <a:latin typeface="+mn-ea"/>
              </a:endParaRPr>
            </a:p>
          </p:txBody>
        </p:sp>
        <p:sp>
          <p:nvSpPr>
            <p:cNvPr id="134" name="직사각형 133"/>
            <p:cNvSpPr/>
            <p:nvPr/>
          </p:nvSpPr>
          <p:spPr>
            <a:xfrm>
              <a:off x="2267516" y="5968944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sp>
        <p:nvSpPr>
          <p:cNvPr id="139" name="TextBox 138"/>
          <p:cNvSpPr txBox="1"/>
          <p:nvPr/>
        </p:nvSpPr>
        <p:spPr>
          <a:xfrm>
            <a:off x="2037755" y="5753674"/>
            <a:ext cx="34738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dirty="0" smtClean="0">
                <a:latin typeface="+mn-ea"/>
              </a:rPr>
              <a:t>시정</a:t>
            </a:r>
            <a:endParaRPr lang="ko-KR" altLang="en-US" sz="1050" dirty="0">
              <a:latin typeface="+mn-ea"/>
            </a:endParaRPr>
          </a:p>
        </p:txBody>
      </p:sp>
      <p:sp>
        <p:nvSpPr>
          <p:cNvPr id="140" name="직사각형 139"/>
          <p:cNvSpPr/>
          <p:nvPr/>
        </p:nvSpPr>
        <p:spPr>
          <a:xfrm>
            <a:off x="2037755" y="5788285"/>
            <a:ext cx="1216348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grpSp>
        <p:nvGrpSpPr>
          <p:cNvPr id="27" name="그룹 26"/>
          <p:cNvGrpSpPr/>
          <p:nvPr/>
        </p:nvGrpSpPr>
        <p:grpSpPr>
          <a:xfrm>
            <a:off x="2037755" y="5092936"/>
            <a:ext cx="1216348" cy="253916"/>
            <a:chOff x="2267516" y="4891986"/>
            <a:chExt cx="1216348" cy="253916"/>
          </a:xfrm>
        </p:grpSpPr>
        <p:sp>
          <p:nvSpPr>
            <p:cNvPr id="142" name="TextBox 141"/>
            <p:cNvSpPr txBox="1"/>
            <p:nvPr/>
          </p:nvSpPr>
          <p:spPr>
            <a:xfrm>
              <a:off x="2267516" y="4891986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>
                  <a:latin typeface="+mn-ea"/>
                </a:rPr>
                <a:t>농업행정</a:t>
              </a:r>
            </a:p>
          </p:txBody>
        </p:sp>
        <p:sp>
          <p:nvSpPr>
            <p:cNvPr id="143" name="직사각형 142"/>
            <p:cNvSpPr/>
            <p:nvPr/>
          </p:nvSpPr>
          <p:spPr>
            <a:xfrm>
              <a:off x="2267516" y="4926614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24" name="그룹 23"/>
          <p:cNvGrpSpPr/>
          <p:nvPr/>
        </p:nvGrpSpPr>
        <p:grpSpPr>
          <a:xfrm>
            <a:off x="2037755" y="4366114"/>
            <a:ext cx="1216348" cy="253916"/>
            <a:chOff x="2267516" y="4163424"/>
            <a:chExt cx="1216348" cy="253916"/>
          </a:xfrm>
        </p:grpSpPr>
        <p:sp>
          <p:nvSpPr>
            <p:cNvPr id="151" name="TextBox 150"/>
            <p:cNvSpPr txBox="1"/>
            <p:nvPr/>
          </p:nvSpPr>
          <p:spPr>
            <a:xfrm>
              <a:off x="2267516" y="4163424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>
                  <a:latin typeface="+mn-ea"/>
                </a:rPr>
                <a:t>교통행정</a:t>
              </a:r>
            </a:p>
          </p:txBody>
        </p:sp>
        <p:sp>
          <p:nvSpPr>
            <p:cNvPr id="152" name="직사각형 151"/>
            <p:cNvSpPr/>
            <p:nvPr/>
          </p:nvSpPr>
          <p:spPr>
            <a:xfrm>
              <a:off x="2267516" y="4198035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22" name="그룹 21"/>
          <p:cNvGrpSpPr/>
          <p:nvPr/>
        </p:nvGrpSpPr>
        <p:grpSpPr>
          <a:xfrm>
            <a:off x="2037755" y="4177952"/>
            <a:ext cx="1216348" cy="253916"/>
            <a:chOff x="2267516" y="3975262"/>
            <a:chExt cx="1216348" cy="253916"/>
          </a:xfrm>
        </p:grpSpPr>
        <p:sp>
          <p:nvSpPr>
            <p:cNvPr id="172" name="TextBox 171"/>
            <p:cNvSpPr txBox="1"/>
            <p:nvPr/>
          </p:nvSpPr>
          <p:spPr>
            <a:xfrm>
              <a:off x="2267516" y="3975262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 smtClean="0">
                  <a:latin typeface="+mn-ea"/>
                </a:rPr>
                <a:t>도시재생</a:t>
              </a:r>
              <a:endParaRPr lang="ko-KR" altLang="en-US" sz="1050" dirty="0">
                <a:latin typeface="+mn-ea"/>
              </a:endParaRPr>
            </a:p>
          </p:txBody>
        </p:sp>
        <p:sp>
          <p:nvSpPr>
            <p:cNvPr id="173" name="직사각형 172"/>
            <p:cNvSpPr/>
            <p:nvPr/>
          </p:nvSpPr>
          <p:spPr>
            <a:xfrm>
              <a:off x="2267516" y="4009873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21" name="그룹 20"/>
          <p:cNvGrpSpPr/>
          <p:nvPr/>
        </p:nvGrpSpPr>
        <p:grpSpPr>
          <a:xfrm>
            <a:off x="2037755" y="3994463"/>
            <a:ext cx="1216348" cy="253916"/>
            <a:chOff x="2267516" y="3791773"/>
            <a:chExt cx="1216348" cy="253916"/>
          </a:xfrm>
        </p:grpSpPr>
        <p:sp>
          <p:nvSpPr>
            <p:cNvPr id="175" name="TextBox 174"/>
            <p:cNvSpPr txBox="1"/>
            <p:nvPr/>
          </p:nvSpPr>
          <p:spPr>
            <a:xfrm>
              <a:off x="2267516" y="3791773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>
                  <a:latin typeface="+mn-ea"/>
                </a:rPr>
                <a:t>건설행정</a:t>
              </a:r>
            </a:p>
          </p:txBody>
        </p:sp>
        <p:sp>
          <p:nvSpPr>
            <p:cNvPr id="176" name="직사각형 175"/>
            <p:cNvSpPr/>
            <p:nvPr/>
          </p:nvSpPr>
          <p:spPr>
            <a:xfrm>
              <a:off x="2267516" y="3826384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20" name="그룹 19"/>
          <p:cNvGrpSpPr/>
          <p:nvPr/>
        </p:nvGrpSpPr>
        <p:grpSpPr>
          <a:xfrm>
            <a:off x="2037755" y="3810974"/>
            <a:ext cx="1216348" cy="253916"/>
            <a:chOff x="2267516" y="3608284"/>
            <a:chExt cx="1216348" cy="253916"/>
          </a:xfrm>
        </p:grpSpPr>
        <p:sp>
          <p:nvSpPr>
            <p:cNvPr id="178" name="TextBox 177"/>
            <p:cNvSpPr txBox="1"/>
            <p:nvPr/>
          </p:nvSpPr>
          <p:spPr>
            <a:xfrm>
              <a:off x="2267516" y="3608284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>
                  <a:latin typeface="+mn-ea"/>
                </a:rPr>
                <a:t>산림행정</a:t>
              </a:r>
            </a:p>
          </p:txBody>
        </p:sp>
        <p:sp>
          <p:nvSpPr>
            <p:cNvPr id="179" name="직사각형 178"/>
            <p:cNvSpPr/>
            <p:nvPr/>
          </p:nvSpPr>
          <p:spPr>
            <a:xfrm>
              <a:off x="2267516" y="3642895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19" name="그룹 18"/>
          <p:cNvGrpSpPr/>
          <p:nvPr/>
        </p:nvGrpSpPr>
        <p:grpSpPr>
          <a:xfrm>
            <a:off x="2037755" y="3627485"/>
            <a:ext cx="1216348" cy="253916"/>
            <a:chOff x="2267516" y="3424795"/>
            <a:chExt cx="1216348" cy="253916"/>
          </a:xfrm>
        </p:grpSpPr>
        <p:sp>
          <p:nvSpPr>
            <p:cNvPr id="181" name="TextBox 180"/>
            <p:cNvSpPr txBox="1"/>
            <p:nvPr/>
          </p:nvSpPr>
          <p:spPr>
            <a:xfrm>
              <a:off x="2267516" y="3424795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>
                  <a:latin typeface="+mn-ea"/>
                </a:rPr>
                <a:t>토지행정</a:t>
              </a:r>
            </a:p>
          </p:txBody>
        </p:sp>
        <p:sp>
          <p:nvSpPr>
            <p:cNvPr id="182" name="직사각형 181"/>
            <p:cNvSpPr/>
            <p:nvPr/>
          </p:nvSpPr>
          <p:spPr>
            <a:xfrm>
              <a:off x="2267516" y="3459406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18" name="그룹 17"/>
          <p:cNvGrpSpPr/>
          <p:nvPr/>
        </p:nvGrpSpPr>
        <p:grpSpPr>
          <a:xfrm>
            <a:off x="2037755" y="3443996"/>
            <a:ext cx="1216348" cy="253916"/>
            <a:chOff x="2267516" y="3241306"/>
            <a:chExt cx="1216348" cy="253916"/>
          </a:xfrm>
        </p:grpSpPr>
        <p:sp>
          <p:nvSpPr>
            <p:cNvPr id="184" name="TextBox 183"/>
            <p:cNvSpPr txBox="1"/>
            <p:nvPr/>
          </p:nvSpPr>
          <p:spPr>
            <a:xfrm>
              <a:off x="2267516" y="3241306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>
                  <a:latin typeface="+mn-ea"/>
                </a:rPr>
                <a:t>경제행정</a:t>
              </a:r>
            </a:p>
          </p:txBody>
        </p:sp>
        <p:sp>
          <p:nvSpPr>
            <p:cNvPr id="185" name="직사각형 184"/>
            <p:cNvSpPr/>
            <p:nvPr/>
          </p:nvSpPr>
          <p:spPr>
            <a:xfrm>
              <a:off x="2267516" y="3275917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17" name="그룹 16"/>
          <p:cNvGrpSpPr/>
          <p:nvPr/>
        </p:nvGrpSpPr>
        <p:grpSpPr>
          <a:xfrm>
            <a:off x="2037755" y="3077018"/>
            <a:ext cx="1216348" cy="253916"/>
            <a:chOff x="2267516" y="3057817"/>
            <a:chExt cx="1216348" cy="253916"/>
          </a:xfrm>
        </p:grpSpPr>
        <p:sp>
          <p:nvSpPr>
            <p:cNvPr id="187" name="TextBox 186"/>
            <p:cNvSpPr txBox="1"/>
            <p:nvPr/>
          </p:nvSpPr>
          <p:spPr>
            <a:xfrm>
              <a:off x="2267516" y="3057817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>
                  <a:latin typeface="+mn-ea"/>
                </a:rPr>
                <a:t>수도행정</a:t>
              </a:r>
            </a:p>
          </p:txBody>
        </p:sp>
        <p:sp>
          <p:nvSpPr>
            <p:cNvPr id="188" name="직사각형 187"/>
            <p:cNvSpPr/>
            <p:nvPr/>
          </p:nvSpPr>
          <p:spPr>
            <a:xfrm>
              <a:off x="2267516" y="3092428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15" name="그룹 14"/>
          <p:cNvGrpSpPr/>
          <p:nvPr/>
        </p:nvGrpSpPr>
        <p:grpSpPr>
          <a:xfrm>
            <a:off x="2037755" y="2893529"/>
            <a:ext cx="1216348" cy="253916"/>
            <a:chOff x="2267516" y="2690839"/>
            <a:chExt cx="1216348" cy="253916"/>
          </a:xfrm>
        </p:grpSpPr>
        <p:sp>
          <p:nvSpPr>
            <p:cNvPr id="193" name="TextBox 192"/>
            <p:cNvSpPr txBox="1"/>
            <p:nvPr/>
          </p:nvSpPr>
          <p:spPr>
            <a:xfrm>
              <a:off x="2267516" y="2690839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>
                  <a:latin typeface="+mn-ea"/>
                </a:rPr>
                <a:t>환경행정</a:t>
              </a:r>
            </a:p>
          </p:txBody>
        </p:sp>
        <p:sp>
          <p:nvSpPr>
            <p:cNvPr id="194" name="직사각형 193"/>
            <p:cNvSpPr/>
            <p:nvPr/>
          </p:nvSpPr>
          <p:spPr>
            <a:xfrm>
              <a:off x="2267516" y="2725450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2037755" y="2710040"/>
            <a:ext cx="1216348" cy="253916"/>
            <a:chOff x="2267516" y="2507350"/>
            <a:chExt cx="1216348" cy="253916"/>
          </a:xfrm>
        </p:grpSpPr>
        <p:sp>
          <p:nvSpPr>
            <p:cNvPr id="196" name="TextBox 195"/>
            <p:cNvSpPr txBox="1"/>
            <p:nvPr/>
          </p:nvSpPr>
          <p:spPr>
            <a:xfrm>
              <a:off x="2267516" y="2507350"/>
              <a:ext cx="759533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>
                  <a:latin typeface="+mn-ea"/>
                </a:rPr>
                <a:t>안전관리행정</a:t>
              </a:r>
            </a:p>
          </p:txBody>
        </p:sp>
        <p:sp>
          <p:nvSpPr>
            <p:cNvPr id="197" name="직사각형 196"/>
            <p:cNvSpPr/>
            <p:nvPr/>
          </p:nvSpPr>
          <p:spPr>
            <a:xfrm>
              <a:off x="2267516" y="2541961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13" name="그룹 12"/>
          <p:cNvGrpSpPr/>
          <p:nvPr/>
        </p:nvGrpSpPr>
        <p:grpSpPr>
          <a:xfrm>
            <a:off x="2037755" y="2526551"/>
            <a:ext cx="1216348" cy="253916"/>
            <a:chOff x="2267516" y="2323861"/>
            <a:chExt cx="1216348" cy="253916"/>
          </a:xfrm>
        </p:grpSpPr>
        <p:sp>
          <p:nvSpPr>
            <p:cNvPr id="199" name="TextBox 198"/>
            <p:cNvSpPr txBox="1"/>
            <p:nvPr/>
          </p:nvSpPr>
          <p:spPr>
            <a:xfrm>
              <a:off x="2267516" y="2323861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>
                  <a:latin typeface="+mn-ea"/>
                </a:rPr>
                <a:t>세무행정</a:t>
              </a:r>
            </a:p>
          </p:txBody>
        </p:sp>
        <p:sp>
          <p:nvSpPr>
            <p:cNvPr id="200" name="직사각형 199"/>
            <p:cNvSpPr/>
            <p:nvPr/>
          </p:nvSpPr>
          <p:spPr>
            <a:xfrm>
              <a:off x="2267516" y="2358472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12" name="그룹 11"/>
          <p:cNvGrpSpPr/>
          <p:nvPr/>
        </p:nvGrpSpPr>
        <p:grpSpPr>
          <a:xfrm>
            <a:off x="2037755" y="2343062"/>
            <a:ext cx="1216348" cy="253916"/>
            <a:chOff x="2267516" y="2140372"/>
            <a:chExt cx="1216348" cy="253916"/>
          </a:xfrm>
        </p:grpSpPr>
        <p:sp>
          <p:nvSpPr>
            <p:cNvPr id="202" name="TextBox 201"/>
            <p:cNvSpPr txBox="1"/>
            <p:nvPr/>
          </p:nvSpPr>
          <p:spPr>
            <a:xfrm>
              <a:off x="2267516" y="2140372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 smtClean="0">
                  <a:latin typeface="+mn-ea"/>
                </a:rPr>
                <a:t>회계행정</a:t>
              </a:r>
              <a:endParaRPr lang="ko-KR" altLang="en-US" sz="1050" dirty="0">
                <a:latin typeface="+mn-ea"/>
              </a:endParaRPr>
            </a:p>
          </p:txBody>
        </p:sp>
        <p:sp>
          <p:nvSpPr>
            <p:cNvPr id="203" name="직사각형 202"/>
            <p:cNvSpPr/>
            <p:nvPr/>
          </p:nvSpPr>
          <p:spPr>
            <a:xfrm>
              <a:off x="2267516" y="2174983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11" name="그룹 10"/>
          <p:cNvGrpSpPr/>
          <p:nvPr/>
        </p:nvGrpSpPr>
        <p:grpSpPr>
          <a:xfrm>
            <a:off x="2037755" y="1979007"/>
            <a:ext cx="1216348" cy="253916"/>
            <a:chOff x="2267516" y="1956883"/>
            <a:chExt cx="1216348" cy="253916"/>
          </a:xfrm>
        </p:grpSpPr>
        <p:sp>
          <p:nvSpPr>
            <p:cNvPr id="205" name="TextBox 204"/>
            <p:cNvSpPr txBox="1"/>
            <p:nvPr/>
          </p:nvSpPr>
          <p:spPr>
            <a:xfrm>
              <a:off x="2267516" y="1956883"/>
              <a:ext cx="656496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>
                  <a:latin typeface="+mn-ea"/>
                </a:rPr>
                <a:t>문화재행정</a:t>
              </a:r>
            </a:p>
          </p:txBody>
        </p:sp>
        <p:sp>
          <p:nvSpPr>
            <p:cNvPr id="206" name="직사각형 205"/>
            <p:cNvSpPr/>
            <p:nvPr/>
          </p:nvSpPr>
          <p:spPr>
            <a:xfrm>
              <a:off x="2267516" y="1991494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10" name="그룹 9"/>
          <p:cNvGrpSpPr/>
          <p:nvPr/>
        </p:nvGrpSpPr>
        <p:grpSpPr>
          <a:xfrm>
            <a:off x="2037755" y="1800598"/>
            <a:ext cx="1216348" cy="253916"/>
            <a:chOff x="2267516" y="1773394"/>
            <a:chExt cx="1216348" cy="253916"/>
          </a:xfrm>
        </p:grpSpPr>
        <p:sp>
          <p:nvSpPr>
            <p:cNvPr id="209" name="TextBox 208"/>
            <p:cNvSpPr txBox="1"/>
            <p:nvPr/>
          </p:nvSpPr>
          <p:spPr>
            <a:xfrm>
              <a:off x="2267516" y="1773394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 smtClean="0">
                  <a:latin typeface="+mn-ea"/>
                </a:rPr>
                <a:t>관광</a:t>
              </a:r>
              <a:r>
                <a:rPr lang="ko-KR" altLang="en-US" sz="1050" dirty="0">
                  <a:latin typeface="+mn-ea"/>
                </a:rPr>
                <a:t>행정</a:t>
              </a:r>
              <a:endParaRPr lang="en-US" altLang="ko-KR" sz="1050" dirty="0">
                <a:latin typeface="+mn-ea"/>
              </a:endParaRPr>
            </a:p>
          </p:txBody>
        </p:sp>
        <p:sp>
          <p:nvSpPr>
            <p:cNvPr id="210" name="직사각형 209"/>
            <p:cNvSpPr/>
            <p:nvPr/>
          </p:nvSpPr>
          <p:spPr>
            <a:xfrm>
              <a:off x="2267516" y="1808005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9" name="그룹 8"/>
          <p:cNvGrpSpPr/>
          <p:nvPr/>
        </p:nvGrpSpPr>
        <p:grpSpPr>
          <a:xfrm>
            <a:off x="2037755" y="1617109"/>
            <a:ext cx="1216348" cy="253916"/>
            <a:chOff x="2267516" y="1589905"/>
            <a:chExt cx="1216348" cy="253916"/>
          </a:xfrm>
        </p:grpSpPr>
        <p:sp>
          <p:nvSpPr>
            <p:cNvPr id="212" name="TextBox 211"/>
            <p:cNvSpPr txBox="1"/>
            <p:nvPr/>
          </p:nvSpPr>
          <p:spPr>
            <a:xfrm>
              <a:off x="2267516" y="1589905"/>
              <a:ext cx="759533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 smtClean="0">
                  <a:latin typeface="+mn-ea"/>
                </a:rPr>
                <a:t>문화체육</a:t>
              </a:r>
              <a:r>
                <a:rPr lang="ko-KR" altLang="en-US" sz="1050" dirty="0">
                  <a:latin typeface="+mn-ea"/>
                </a:rPr>
                <a:t>행정</a:t>
              </a:r>
            </a:p>
          </p:txBody>
        </p:sp>
        <p:sp>
          <p:nvSpPr>
            <p:cNvPr id="213" name="직사각형 212"/>
            <p:cNvSpPr/>
            <p:nvPr/>
          </p:nvSpPr>
          <p:spPr>
            <a:xfrm>
              <a:off x="2267516" y="1624516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6" name="그룹 5"/>
          <p:cNvGrpSpPr/>
          <p:nvPr/>
        </p:nvGrpSpPr>
        <p:grpSpPr>
          <a:xfrm>
            <a:off x="2037755" y="1029435"/>
            <a:ext cx="1216348" cy="253916"/>
            <a:chOff x="2267516" y="1091011"/>
            <a:chExt cx="1216348" cy="253916"/>
          </a:xfrm>
        </p:grpSpPr>
        <p:sp>
          <p:nvSpPr>
            <p:cNvPr id="238" name="TextBox 237"/>
            <p:cNvSpPr txBox="1"/>
            <p:nvPr/>
          </p:nvSpPr>
          <p:spPr>
            <a:xfrm>
              <a:off x="2267516" y="1091011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 smtClean="0">
                  <a:latin typeface="+mn-ea"/>
                </a:rPr>
                <a:t>복지행정</a:t>
              </a:r>
              <a:endParaRPr lang="ko-KR" altLang="en-US" sz="1050" dirty="0">
                <a:latin typeface="+mn-ea"/>
              </a:endParaRPr>
            </a:p>
          </p:txBody>
        </p:sp>
        <p:sp>
          <p:nvSpPr>
            <p:cNvPr id="239" name="직사각형 238"/>
            <p:cNvSpPr/>
            <p:nvPr/>
          </p:nvSpPr>
          <p:spPr>
            <a:xfrm>
              <a:off x="2267516" y="1125622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5" name="그룹 4"/>
          <p:cNvGrpSpPr/>
          <p:nvPr/>
        </p:nvGrpSpPr>
        <p:grpSpPr>
          <a:xfrm>
            <a:off x="2037755" y="845949"/>
            <a:ext cx="1216348" cy="253916"/>
            <a:chOff x="2267516" y="907525"/>
            <a:chExt cx="1216348" cy="253916"/>
          </a:xfrm>
        </p:grpSpPr>
        <p:sp>
          <p:nvSpPr>
            <p:cNvPr id="241" name="TextBox 240"/>
            <p:cNvSpPr txBox="1"/>
            <p:nvPr/>
          </p:nvSpPr>
          <p:spPr>
            <a:xfrm>
              <a:off x="2267516" y="907525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 smtClean="0">
                  <a:latin typeface="+mn-ea"/>
                </a:rPr>
                <a:t>사회행정</a:t>
              </a:r>
              <a:endParaRPr lang="ko-KR" altLang="en-US" sz="1050" dirty="0">
                <a:latin typeface="+mn-ea"/>
              </a:endParaRPr>
            </a:p>
          </p:txBody>
        </p:sp>
        <p:sp>
          <p:nvSpPr>
            <p:cNvPr id="242" name="직사각형 241"/>
            <p:cNvSpPr/>
            <p:nvPr/>
          </p:nvSpPr>
          <p:spPr>
            <a:xfrm>
              <a:off x="2267516" y="942136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sp>
        <p:nvSpPr>
          <p:cNvPr id="253" name="TextBox 252"/>
          <p:cNvSpPr txBox="1"/>
          <p:nvPr/>
        </p:nvSpPr>
        <p:spPr>
          <a:xfrm>
            <a:off x="2113950" y="5276426"/>
            <a:ext cx="55345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050" dirty="0" smtClean="0">
                <a:latin typeface="+mn-ea"/>
              </a:rPr>
              <a:t>축산행정</a:t>
            </a:r>
            <a:endParaRPr lang="en-US" altLang="ko-KR" sz="1050" dirty="0">
              <a:latin typeface="+mn-ea"/>
            </a:endParaRPr>
          </a:p>
        </p:txBody>
      </p:sp>
      <p:sp>
        <p:nvSpPr>
          <p:cNvPr id="254" name="직사각형 253"/>
          <p:cNvSpPr/>
          <p:nvPr/>
        </p:nvSpPr>
        <p:spPr>
          <a:xfrm>
            <a:off x="2037755" y="5311054"/>
            <a:ext cx="1216348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2037755" y="6454721"/>
            <a:ext cx="45397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smtClean="0">
                <a:latin typeface="+mn-ea"/>
              </a:rPr>
              <a:t>의회</a:t>
            </a:r>
            <a:endParaRPr lang="en-US" altLang="ko-KR" sz="1050" dirty="0">
              <a:latin typeface="+mn-ea"/>
            </a:endParaRPr>
          </a:p>
        </p:txBody>
      </p:sp>
      <p:sp>
        <p:nvSpPr>
          <p:cNvPr id="229" name="직사각형 228"/>
          <p:cNvSpPr/>
          <p:nvPr/>
        </p:nvSpPr>
        <p:spPr>
          <a:xfrm>
            <a:off x="2037755" y="6512482"/>
            <a:ext cx="1216348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cxnSp>
        <p:nvCxnSpPr>
          <p:cNvPr id="231" name="직선 연결선 230"/>
          <p:cNvCxnSpPr/>
          <p:nvPr/>
        </p:nvCxnSpPr>
        <p:spPr>
          <a:xfrm>
            <a:off x="1811891" y="1708797"/>
            <a:ext cx="0" cy="5410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4" name="직선 연결선 233"/>
          <p:cNvCxnSpPr/>
          <p:nvPr/>
        </p:nvCxnSpPr>
        <p:spPr>
          <a:xfrm>
            <a:off x="1818495" y="1717052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5" name="직선 연결선 234"/>
          <p:cNvCxnSpPr/>
          <p:nvPr/>
        </p:nvCxnSpPr>
        <p:spPr>
          <a:xfrm>
            <a:off x="1818495" y="1890788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3" name="직선 연결선 242"/>
          <p:cNvCxnSpPr/>
          <p:nvPr/>
        </p:nvCxnSpPr>
        <p:spPr>
          <a:xfrm>
            <a:off x="1818495" y="2064524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5" name="직선 연결선 244"/>
          <p:cNvCxnSpPr/>
          <p:nvPr/>
        </p:nvCxnSpPr>
        <p:spPr>
          <a:xfrm>
            <a:off x="1347579" y="1890788"/>
            <a:ext cx="46532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9" name="직선 연결선 248"/>
          <p:cNvCxnSpPr/>
          <p:nvPr/>
        </p:nvCxnSpPr>
        <p:spPr>
          <a:xfrm>
            <a:off x="1811891" y="909960"/>
            <a:ext cx="0" cy="4739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0" name="직선 연결선 249"/>
          <p:cNvCxnSpPr/>
          <p:nvPr/>
        </p:nvCxnSpPr>
        <p:spPr>
          <a:xfrm>
            <a:off x="1818495" y="912500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1" name="직선 연결선 250"/>
          <p:cNvCxnSpPr/>
          <p:nvPr/>
        </p:nvCxnSpPr>
        <p:spPr>
          <a:xfrm>
            <a:off x="1818495" y="1138306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7" name="직선 연결선 266"/>
          <p:cNvCxnSpPr/>
          <p:nvPr/>
        </p:nvCxnSpPr>
        <p:spPr>
          <a:xfrm>
            <a:off x="1741914" y="1041913"/>
            <a:ext cx="7099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직선 연결선 269"/>
          <p:cNvCxnSpPr/>
          <p:nvPr/>
        </p:nvCxnSpPr>
        <p:spPr>
          <a:xfrm>
            <a:off x="3516231" y="1252860"/>
            <a:ext cx="0" cy="2250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직선 연결선 270"/>
          <p:cNvCxnSpPr/>
          <p:nvPr/>
        </p:nvCxnSpPr>
        <p:spPr>
          <a:xfrm>
            <a:off x="3522835" y="1252860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직선 연결선 271"/>
          <p:cNvCxnSpPr/>
          <p:nvPr/>
        </p:nvCxnSpPr>
        <p:spPr>
          <a:xfrm>
            <a:off x="3522835" y="1478666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직선 연결선 272"/>
          <p:cNvCxnSpPr/>
          <p:nvPr/>
        </p:nvCxnSpPr>
        <p:spPr>
          <a:xfrm>
            <a:off x="1817479" y="1382273"/>
            <a:ext cx="16997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1" name="직선 연결선 280"/>
          <p:cNvCxnSpPr/>
          <p:nvPr/>
        </p:nvCxnSpPr>
        <p:spPr>
          <a:xfrm>
            <a:off x="1818495" y="2420350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2" name="직선 연결선 281"/>
          <p:cNvCxnSpPr/>
          <p:nvPr/>
        </p:nvCxnSpPr>
        <p:spPr>
          <a:xfrm>
            <a:off x="1818495" y="2646156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3" name="직선 연결선 282"/>
          <p:cNvCxnSpPr/>
          <p:nvPr/>
        </p:nvCxnSpPr>
        <p:spPr>
          <a:xfrm>
            <a:off x="1741914" y="2531030"/>
            <a:ext cx="7099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5" name="직선 연결선 284"/>
          <p:cNvCxnSpPr/>
          <p:nvPr/>
        </p:nvCxnSpPr>
        <p:spPr>
          <a:xfrm>
            <a:off x="1811891" y="2416286"/>
            <a:ext cx="0" cy="229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2" name="직선 연결선 291"/>
          <p:cNvCxnSpPr/>
          <p:nvPr/>
        </p:nvCxnSpPr>
        <p:spPr>
          <a:xfrm>
            <a:off x="1811891" y="2810494"/>
            <a:ext cx="0" cy="55346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3" name="직선 연결선 292"/>
          <p:cNvCxnSpPr/>
          <p:nvPr/>
        </p:nvCxnSpPr>
        <p:spPr>
          <a:xfrm>
            <a:off x="1818495" y="2813034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4" name="직선 연결선 293"/>
          <p:cNvCxnSpPr/>
          <p:nvPr/>
        </p:nvCxnSpPr>
        <p:spPr>
          <a:xfrm>
            <a:off x="1818495" y="2986770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5" name="직선 연결선 294"/>
          <p:cNvCxnSpPr/>
          <p:nvPr/>
        </p:nvCxnSpPr>
        <p:spPr>
          <a:xfrm>
            <a:off x="1818495" y="3160506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6" name="직선 연결선 295"/>
          <p:cNvCxnSpPr/>
          <p:nvPr/>
        </p:nvCxnSpPr>
        <p:spPr>
          <a:xfrm>
            <a:off x="1684764" y="3080115"/>
            <a:ext cx="12814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8" name="직선 연결선 297"/>
          <p:cNvCxnSpPr/>
          <p:nvPr/>
        </p:nvCxnSpPr>
        <p:spPr>
          <a:xfrm>
            <a:off x="1818495" y="3362436"/>
            <a:ext cx="193446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1" name="직선 연결선 300"/>
          <p:cNvCxnSpPr/>
          <p:nvPr/>
        </p:nvCxnSpPr>
        <p:spPr>
          <a:xfrm>
            <a:off x="1818495" y="3537950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2" name="직선 연결선 301"/>
          <p:cNvCxnSpPr/>
          <p:nvPr/>
        </p:nvCxnSpPr>
        <p:spPr>
          <a:xfrm>
            <a:off x="1818495" y="3718036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직선 연결선 302"/>
          <p:cNvCxnSpPr/>
          <p:nvPr/>
        </p:nvCxnSpPr>
        <p:spPr>
          <a:xfrm>
            <a:off x="1319004" y="3635295"/>
            <a:ext cx="49390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4" name="직선 연결선 303"/>
          <p:cNvCxnSpPr/>
          <p:nvPr/>
        </p:nvCxnSpPr>
        <p:spPr>
          <a:xfrm>
            <a:off x="1811891" y="3533886"/>
            <a:ext cx="0" cy="1844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7" name="직선 연결선 306"/>
          <p:cNvCxnSpPr/>
          <p:nvPr/>
        </p:nvCxnSpPr>
        <p:spPr>
          <a:xfrm>
            <a:off x="1818495" y="3903710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8" name="직선 연결선 307"/>
          <p:cNvCxnSpPr/>
          <p:nvPr/>
        </p:nvCxnSpPr>
        <p:spPr>
          <a:xfrm>
            <a:off x="1818495" y="4083796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9" name="직선 연결선 308"/>
          <p:cNvCxnSpPr/>
          <p:nvPr/>
        </p:nvCxnSpPr>
        <p:spPr>
          <a:xfrm>
            <a:off x="1328529" y="4082970"/>
            <a:ext cx="4843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0" name="직선 연결선 309"/>
          <p:cNvCxnSpPr/>
          <p:nvPr/>
        </p:nvCxnSpPr>
        <p:spPr>
          <a:xfrm>
            <a:off x="1811891" y="3899646"/>
            <a:ext cx="0" cy="9565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1" name="직선 연결선 310"/>
          <p:cNvCxnSpPr/>
          <p:nvPr/>
        </p:nvCxnSpPr>
        <p:spPr>
          <a:xfrm>
            <a:off x="1818495" y="4297156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5" name="직선 연결선 314"/>
          <p:cNvCxnSpPr/>
          <p:nvPr/>
        </p:nvCxnSpPr>
        <p:spPr>
          <a:xfrm>
            <a:off x="3545695" y="4675870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직선 연결선 315"/>
          <p:cNvCxnSpPr/>
          <p:nvPr/>
        </p:nvCxnSpPr>
        <p:spPr>
          <a:xfrm>
            <a:off x="3545695" y="4855956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7" name="직선 연결선 316"/>
          <p:cNvCxnSpPr/>
          <p:nvPr/>
        </p:nvCxnSpPr>
        <p:spPr>
          <a:xfrm>
            <a:off x="3539091" y="4671806"/>
            <a:ext cx="0" cy="39966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8" name="직선 연결선 317"/>
          <p:cNvCxnSpPr/>
          <p:nvPr/>
        </p:nvCxnSpPr>
        <p:spPr>
          <a:xfrm>
            <a:off x="3545695" y="5069316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0" name="직선 연결선 319"/>
          <p:cNvCxnSpPr/>
          <p:nvPr/>
        </p:nvCxnSpPr>
        <p:spPr>
          <a:xfrm>
            <a:off x="1807319" y="4855956"/>
            <a:ext cx="173024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2" name="직선 연결선 321"/>
          <p:cNvCxnSpPr/>
          <p:nvPr/>
        </p:nvCxnSpPr>
        <p:spPr>
          <a:xfrm>
            <a:off x="3545695" y="5550176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3" name="직선 연결선 322"/>
          <p:cNvCxnSpPr/>
          <p:nvPr/>
        </p:nvCxnSpPr>
        <p:spPr>
          <a:xfrm>
            <a:off x="3539091" y="5557810"/>
            <a:ext cx="0" cy="20788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4" name="직선 연결선 323"/>
          <p:cNvCxnSpPr/>
          <p:nvPr/>
        </p:nvCxnSpPr>
        <p:spPr>
          <a:xfrm>
            <a:off x="3545695" y="5763536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5" name="직선 연결선 324"/>
          <p:cNvCxnSpPr/>
          <p:nvPr/>
        </p:nvCxnSpPr>
        <p:spPr>
          <a:xfrm>
            <a:off x="1807319" y="5550176"/>
            <a:ext cx="173024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6" name="직선 연결선 325"/>
          <p:cNvCxnSpPr/>
          <p:nvPr/>
        </p:nvCxnSpPr>
        <p:spPr>
          <a:xfrm>
            <a:off x="1818495" y="5212610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7" name="직선 연결선 326"/>
          <p:cNvCxnSpPr/>
          <p:nvPr/>
        </p:nvCxnSpPr>
        <p:spPr>
          <a:xfrm>
            <a:off x="1818495" y="5392696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8" name="직선 연결선 327"/>
          <p:cNvCxnSpPr/>
          <p:nvPr/>
        </p:nvCxnSpPr>
        <p:spPr>
          <a:xfrm>
            <a:off x="1581284" y="5313765"/>
            <a:ext cx="23162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직선 연결선 328"/>
          <p:cNvCxnSpPr/>
          <p:nvPr/>
        </p:nvCxnSpPr>
        <p:spPr>
          <a:xfrm>
            <a:off x="1811891" y="5218720"/>
            <a:ext cx="0" cy="3323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0" name="직선 연결선 329"/>
          <p:cNvCxnSpPr/>
          <p:nvPr/>
        </p:nvCxnSpPr>
        <p:spPr>
          <a:xfrm>
            <a:off x="1811891" y="5866129"/>
            <a:ext cx="0" cy="71475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1" name="직선 연결선 330"/>
          <p:cNvCxnSpPr/>
          <p:nvPr/>
        </p:nvCxnSpPr>
        <p:spPr>
          <a:xfrm>
            <a:off x="1818495" y="5868669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2" name="직선 연결선 331"/>
          <p:cNvCxnSpPr/>
          <p:nvPr/>
        </p:nvCxnSpPr>
        <p:spPr>
          <a:xfrm>
            <a:off x="1818495" y="6046025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3" name="직선 연결선 332"/>
          <p:cNvCxnSpPr/>
          <p:nvPr/>
        </p:nvCxnSpPr>
        <p:spPr>
          <a:xfrm>
            <a:off x="1818495" y="6223381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4" name="직선 연결선 333"/>
          <p:cNvCxnSpPr/>
          <p:nvPr/>
        </p:nvCxnSpPr>
        <p:spPr>
          <a:xfrm>
            <a:off x="1341587" y="6222110"/>
            <a:ext cx="47132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5" name="직선 연결선 334"/>
          <p:cNvCxnSpPr/>
          <p:nvPr/>
        </p:nvCxnSpPr>
        <p:spPr>
          <a:xfrm>
            <a:off x="1818495" y="6400736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6" name="직선 연결선 335"/>
          <p:cNvCxnSpPr/>
          <p:nvPr/>
        </p:nvCxnSpPr>
        <p:spPr>
          <a:xfrm>
            <a:off x="1818495" y="6578091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7" name="제목 3"/>
          <p:cNvSpPr txBox="1">
            <a:spLocks/>
          </p:cNvSpPr>
          <p:nvPr/>
        </p:nvSpPr>
        <p:spPr>
          <a:xfrm>
            <a:off x="57116" y="143344"/>
            <a:ext cx="2715808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2. </a:t>
            </a:r>
            <a:r>
              <a:rPr lang="ko-KR" altLang="en-US" dirty="0" smtClean="0">
                <a:latin typeface="맑은 고딕" panose="020B0503020000020004" pitchFamily="50" charset="-127"/>
              </a:rPr>
              <a:t>현 기능 구조 분석 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109" name="TextBox 108"/>
          <p:cNvSpPr txBox="1"/>
          <p:nvPr/>
        </p:nvSpPr>
        <p:spPr>
          <a:xfrm>
            <a:off x="602444" y="583416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/>
              <a:t>대기능</a:t>
            </a:r>
            <a:endParaRPr lang="ko-KR" altLang="en-US" sz="1200" dirty="0" smtClean="0"/>
          </a:p>
        </p:txBody>
      </p:sp>
      <p:sp>
        <p:nvSpPr>
          <p:cNvPr id="338" name="TextBox 337"/>
          <p:cNvSpPr txBox="1"/>
          <p:nvPr/>
        </p:nvSpPr>
        <p:spPr>
          <a:xfrm>
            <a:off x="3262049" y="583416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/>
              <a:t>중기능</a:t>
            </a:r>
            <a:endParaRPr lang="ko-KR" altLang="en-US" sz="1200" dirty="0" smtClean="0"/>
          </a:p>
        </p:txBody>
      </p:sp>
      <p:sp>
        <p:nvSpPr>
          <p:cNvPr id="339" name="TextBox 338"/>
          <p:cNvSpPr txBox="1"/>
          <p:nvPr/>
        </p:nvSpPr>
        <p:spPr>
          <a:xfrm>
            <a:off x="6108334" y="583416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세부기능</a:t>
            </a:r>
          </a:p>
        </p:txBody>
      </p:sp>
      <p:sp>
        <p:nvSpPr>
          <p:cNvPr id="340" name="Rectangle 13"/>
          <p:cNvSpPr>
            <a:spLocks noChangeArrowheads="1"/>
          </p:cNvSpPr>
          <p:nvPr/>
        </p:nvSpPr>
        <p:spPr bwMode="auto">
          <a:xfrm>
            <a:off x="8481204" y="974512"/>
            <a:ext cx="1164287" cy="563549"/>
          </a:xfrm>
          <a:prstGeom prst="rect">
            <a:avLst/>
          </a:prstGeom>
          <a:blipFill dpi="0" rotWithShape="0">
            <a:blip r:embed="rId2" cstate="print"/>
            <a:srcRect/>
            <a:stretch>
              <a:fillRect/>
            </a:stretch>
          </a:blipFill>
          <a:ln w="12700" algn="ctr">
            <a:solidFill>
              <a:srgbClr val="006699"/>
            </a:solidFill>
            <a:miter lim="800000"/>
            <a:headEnd/>
            <a:tailEnd/>
          </a:ln>
        </p:spPr>
        <p:txBody>
          <a:bodyPr lIns="108000" tIns="0" rIns="108000" bIns="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marL="88900" indent="-88900" algn="ctr" defTabSz="633413" eaLnBrk="0" latinLnBrk="0" hangingPunct="0">
              <a:lnSpc>
                <a:spcPct val="100000"/>
              </a:lnSpc>
              <a:buNone/>
              <a:defRPr/>
            </a:pPr>
            <a:r>
              <a:rPr lang="ko-KR" altLang="en-US" sz="1200" kern="0" dirty="0" smtClean="0">
                <a:latin typeface="맑은 고딕" pitchFamily="50" charset="-127"/>
                <a:ea typeface="맑은 고딕" pitchFamily="50" charset="-127"/>
              </a:rPr>
              <a:t>지역 경제</a:t>
            </a:r>
            <a:endParaRPr lang="en-US" altLang="ko-KR" sz="1200" kern="0" dirty="0" smtClean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1" name="Rectangle 13"/>
          <p:cNvSpPr>
            <a:spLocks noChangeArrowheads="1"/>
          </p:cNvSpPr>
          <p:nvPr/>
        </p:nvSpPr>
        <p:spPr bwMode="auto">
          <a:xfrm>
            <a:off x="8481204" y="2085810"/>
            <a:ext cx="1164287" cy="563549"/>
          </a:xfrm>
          <a:prstGeom prst="rect">
            <a:avLst/>
          </a:prstGeom>
          <a:blipFill dpi="0" rotWithShape="0">
            <a:blip r:embed="rId2" cstate="print"/>
            <a:srcRect/>
            <a:stretch>
              <a:fillRect/>
            </a:stretch>
          </a:blipFill>
          <a:ln w="12700" algn="ctr">
            <a:solidFill>
              <a:srgbClr val="006699"/>
            </a:solidFill>
            <a:miter lim="800000"/>
            <a:headEnd/>
            <a:tailEnd/>
          </a:ln>
        </p:spPr>
        <p:txBody>
          <a:bodyPr lIns="108000" tIns="0" rIns="108000" bIns="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marL="88900" indent="-88900" algn="ctr" defTabSz="633413" eaLnBrk="0" latinLnBrk="0" hangingPunct="0">
              <a:lnSpc>
                <a:spcPct val="100000"/>
              </a:lnSpc>
              <a:buNone/>
              <a:defRPr/>
            </a:pPr>
            <a:r>
              <a:rPr lang="ko-KR" altLang="en-US" sz="1200" kern="0" dirty="0" smtClean="0">
                <a:latin typeface="맑은 고딕" pitchFamily="50" charset="-127"/>
                <a:ea typeface="맑은 고딕" pitchFamily="50" charset="-127"/>
              </a:rPr>
              <a:t>역사 관광</a:t>
            </a:r>
            <a:endParaRPr lang="en-US" altLang="ko-KR" sz="1200" kern="0" dirty="0" smtClean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2" name="Rectangle 13"/>
          <p:cNvSpPr>
            <a:spLocks noChangeArrowheads="1"/>
          </p:cNvSpPr>
          <p:nvPr/>
        </p:nvSpPr>
        <p:spPr bwMode="auto">
          <a:xfrm>
            <a:off x="8481204" y="3270994"/>
            <a:ext cx="1164287" cy="563549"/>
          </a:xfrm>
          <a:prstGeom prst="rect">
            <a:avLst/>
          </a:prstGeom>
          <a:blipFill dpi="0" rotWithShape="0">
            <a:blip r:embed="rId2" cstate="print"/>
            <a:srcRect/>
            <a:stretch>
              <a:fillRect/>
            </a:stretch>
          </a:blipFill>
          <a:ln w="12700" algn="ctr">
            <a:solidFill>
              <a:srgbClr val="006699"/>
            </a:solidFill>
            <a:miter lim="800000"/>
            <a:headEnd/>
            <a:tailEnd/>
          </a:ln>
        </p:spPr>
        <p:txBody>
          <a:bodyPr lIns="108000" tIns="0" rIns="108000" bIns="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marL="88900" indent="-88900" algn="ctr" defTabSz="633413" eaLnBrk="0" latinLnBrk="0" hangingPunct="0">
              <a:lnSpc>
                <a:spcPct val="100000"/>
              </a:lnSpc>
              <a:buNone/>
              <a:defRPr/>
            </a:pPr>
            <a:r>
              <a:rPr lang="ko-KR" altLang="en-US" sz="1200" kern="0" dirty="0">
                <a:latin typeface="맑은 고딕" pitchFamily="50" charset="-127"/>
                <a:ea typeface="맑은 고딕" pitchFamily="50" charset="-127"/>
              </a:rPr>
              <a:t>맞</a:t>
            </a:r>
            <a:r>
              <a:rPr lang="ko-KR" altLang="en-US" sz="1200" kern="0" dirty="0" smtClean="0">
                <a:latin typeface="맑은 고딕" pitchFamily="50" charset="-127"/>
                <a:ea typeface="맑은 고딕" pitchFamily="50" charset="-127"/>
              </a:rPr>
              <a:t>춤복지</a:t>
            </a:r>
            <a:endParaRPr lang="en-US" altLang="ko-KR" sz="1200" kern="0" dirty="0" smtClean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3" name="Rectangle 13"/>
          <p:cNvSpPr>
            <a:spLocks noChangeArrowheads="1"/>
          </p:cNvSpPr>
          <p:nvPr/>
        </p:nvSpPr>
        <p:spPr bwMode="auto">
          <a:xfrm>
            <a:off x="8481204" y="4331492"/>
            <a:ext cx="1164287" cy="563549"/>
          </a:xfrm>
          <a:prstGeom prst="rect">
            <a:avLst/>
          </a:prstGeom>
          <a:blipFill dpi="0" rotWithShape="0">
            <a:blip r:embed="rId2" cstate="print"/>
            <a:srcRect/>
            <a:stretch>
              <a:fillRect/>
            </a:stretch>
          </a:blipFill>
          <a:ln w="12700" algn="ctr">
            <a:solidFill>
              <a:srgbClr val="006699"/>
            </a:solidFill>
            <a:miter lim="800000"/>
            <a:headEnd/>
            <a:tailEnd/>
          </a:ln>
        </p:spPr>
        <p:txBody>
          <a:bodyPr lIns="108000" tIns="0" rIns="108000" bIns="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marL="88900" indent="-88900" algn="ctr" defTabSz="633413" eaLnBrk="0" latinLnBrk="0" hangingPunct="0">
              <a:lnSpc>
                <a:spcPct val="100000"/>
              </a:lnSpc>
              <a:buNone/>
              <a:defRPr/>
            </a:pPr>
            <a:r>
              <a:rPr lang="ko-KR" altLang="en-US" sz="1200" kern="0" smtClean="0">
                <a:solidFill>
                  <a:srgbClr val="C00000"/>
                </a:solidFill>
                <a:latin typeface="맑은 고딕" pitchFamily="50" charset="-127"/>
                <a:ea typeface="맑은 고딕" pitchFamily="50" charset="-127"/>
              </a:rPr>
              <a:t>교육문화</a:t>
            </a:r>
            <a:endParaRPr lang="en-US" altLang="ko-KR" sz="1200" kern="0" dirty="0" smtClean="0">
              <a:solidFill>
                <a:srgbClr val="C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4" name="Rectangle 13"/>
          <p:cNvSpPr>
            <a:spLocks noChangeArrowheads="1"/>
          </p:cNvSpPr>
          <p:nvPr/>
        </p:nvSpPr>
        <p:spPr bwMode="auto">
          <a:xfrm>
            <a:off x="8481204" y="5391989"/>
            <a:ext cx="1164287" cy="563549"/>
          </a:xfrm>
          <a:prstGeom prst="rect">
            <a:avLst/>
          </a:prstGeom>
          <a:blipFill dpi="0" rotWithShape="0">
            <a:blip r:embed="rId2" cstate="print"/>
            <a:srcRect/>
            <a:stretch>
              <a:fillRect/>
            </a:stretch>
          </a:blipFill>
          <a:ln w="12700" algn="ctr">
            <a:solidFill>
              <a:srgbClr val="006699"/>
            </a:solidFill>
            <a:miter lim="800000"/>
            <a:headEnd/>
            <a:tailEnd/>
          </a:ln>
        </p:spPr>
        <p:txBody>
          <a:bodyPr lIns="108000" tIns="0" rIns="108000" bIns="0" anchor="ctr"/>
          <a:lstStyle>
            <a:defPPr>
              <a:defRPr lang="ko-KR"/>
            </a:defPPr>
            <a:lvl1pPr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1pPr>
            <a:lvl2pPr marL="4572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2pPr>
            <a:lvl3pPr marL="9144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3pPr>
            <a:lvl4pPr marL="13716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4pPr>
            <a:lvl5pPr marL="1828800" algn="l" rtl="0" fontAlgn="base" latinLnBrk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har char="•"/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000" b="1" kern="1200">
                <a:solidFill>
                  <a:schemeClr val="tx1"/>
                </a:solidFill>
                <a:latin typeface="Arial" charset="0"/>
                <a:ea typeface="돋움" pitchFamily="50" charset="-127"/>
                <a:cs typeface="+mn-cs"/>
              </a:defRPr>
            </a:lvl9pPr>
          </a:lstStyle>
          <a:p>
            <a:pPr marL="88900" indent="-88900" algn="ctr" defTabSz="633413" eaLnBrk="0" latinLnBrk="0" hangingPunct="0">
              <a:lnSpc>
                <a:spcPct val="100000"/>
              </a:lnSpc>
              <a:buNone/>
              <a:defRPr/>
            </a:pPr>
            <a:r>
              <a:rPr lang="ko-KR" altLang="en-US" sz="1200" kern="0" dirty="0" smtClean="0">
                <a:latin typeface="맑은 고딕" pitchFamily="50" charset="-127"/>
                <a:ea typeface="맑은 고딕" pitchFamily="50" charset="-127"/>
              </a:rPr>
              <a:t>참여시정</a:t>
            </a:r>
            <a:endParaRPr lang="en-US" altLang="ko-KR" sz="1200" kern="0" dirty="0" smtClean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0" name="직사각형 169"/>
          <p:cNvSpPr/>
          <p:nvPr/>
        </p:nvSpPr>
        <p:spPr>
          <a:xfrm>
            <a:off x="4891408" y="5883659"/>
            <a:ext cx="453970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 smtClean="0">
                <a:latin typeface="맑은 고딕" panose="020B0503020000020004" pitchFamily="50" charset="-127"/>
              </a:rPr>
              <a:t>행정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217" name="직사각형 216"/>
          <p:cNvSpPr/>
          <p:nvPr/>
        </p:nvSpPr>
        <p:spPr>
          <a:xfrm>
            <a:off x="5433658" y="5883659"/>
            <a:ext cx="453970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50" kern="0" dirty="0">
                <a:latin typeface="맑은 고딕" panose="020B0503020000020004" pitchFamily="50" charset="-127"/>
              </a:rPr>
              <a:t>홍보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218" name="직사각형 217"/>
          <p:cNvSpPr/>
          <p:nvPr/>
        </p:nvSpPr>
        <p:spPr>
          <a:xfrm>
            <a:off x="5939202" y="5883659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50" kern="0" dirty="0">
                <a:solidFill>
                  <a:schemeClr val="tx2"/>
                </a:solidFill>
                <a:latin typeface="맑은 고딕" panose="020B0503020000020004" pitchFamily="50" charset="-127"/>
              </a:rPr>
              <a:t>교육지원</a:t>
            </a:r>
            <a:endParaRPr lang="en-US" altLang="ko-KR" sz="1050" kern="0" dirty="0">
              <a:solidFill>
                <a:schemeClr val="tx2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23" name="직사각형 222"/>
          <p:cNvSpPr/>
          <p:nvPr/>
        </p:nvSpPr>
        <p:spPr>
          <a:xfrm>
            <a:off x="6563748" y="5883659"/>
            <a:ext cx="453970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 smtClean="0">
                <a:latin typeface="맑은 고딕" panose="020B0503020000020004" pitchFamily="50" charset="-127"/>
              </a:rPr>
              <a:t>의전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230" name="직사각형 229"/>
          <p:cNvSpPr/>
          <p:nvPr/>
        </p:nvSpPr>
        <p:spPr>
          <a:xfrm>
            <a:off x="4940940" y="5857025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4" name="직사각형 243"/>
          <p:cNvSpPr/>
          <p:nvPr/>
        </p:nvSpPr>
        <p:spPr>
          <a:xfrm>
            <a:off x="5485770" y="5857025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6" name="직사각형 245"/>
          <p:cNvSpPr/>
          <p:nvPr/>
        </p:nvSpPr>
        <p:spPr>
          <a:xfrm>
            <a:off x="6034410" y="5857025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7" name="직사각형 246"/>
          <p:cNvSpPr/>
          <p:nvPr/>
        </p:nvSpPr>
        <p:spPr>
          <a:xfrm>
            <a:off x="6579240" y="5857025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48" name="TextBox 147"/>
          <p:cNvSpPr txBox="1"/>
          <p:nvPr/>
        </p:nvSpPr>
        <p:spPr>
          <a:xfrm>
            <a:off x="3759068" y="4703284"/>
            <a:ext cx="99257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dirty="0" smtClean="0">
                <a:solidFill>
                  <a:srgbClr val="C00000"/>
                </a:solidFill>
                <a:latin typeface="+mn-ea"/>
              </a:rPr>
              <a:t>공공사업개발</a:t>
            </a:r>
            <a:endParaRPr lang="ko-KR" altLang="en-US" sz="1050" dirty="0">
              <a:solidFill>
                <a:srgbClr val="C00000"/>
              </a:solidFill>
              <a:latin typeface="+mn-ea"/>
            </a:endParaRPr>
          </a:p>
        </p:txBody>
      </p:sp>
      <p:sp>
        <p:nvSpPr>
          <p:cNvPr id="149" name="직사각형 148"/>
          <p:cNvSpPr/>
          <p:nvPr/>
        </p:nvSpPr>
        <p:spPr>
          <a:xfrm>
            <a:off x="3759068" y="4764537"/>
            <a:ext cx="951466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90" name="TextBox 189"/>
          <p:cNvSpPr txBox="1"/>
          <p:nvPr/>
        </p:nvSpPr>
        <p:spPr>
          <a:xfrm>
            <a:off x="3759068" y="3263449"/>
            <a:ext cx="72327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dirty="0">
                <a:solidFill>
                  <a:srgbClr val="C00000"/>
                </a:solidFill>
                <a:latin typeface="+mn-ea"/>
              </a:rPr>
              <a:t>청소행정</a:t>
            </a:r>
          </a:p>
        </p:txBody>
      </p:sp>
      <p:sp>
        <p:nvSpPr>
          <p:cNvPr id="191" name="직사각형 190"/>
          <p:cNvSpPr/>
          <p:nvPr/>
        </p:nvSpPr>
        <p:spPr>
          <a:xfrm>
            <a:off x="3759068" y="3298060"/>
            <a:ext cx="1013701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3759068" y="4908670"/>
            <a:ext cx="60144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en-US" altLang="ko-KR" sz="1050" dirty="0">
                <a:solidFill>
                  <a:srgbClr val="C00000"/>
                </a:solidFill>
                <a:latin typeface="+mn-ea"/>
              </a:rPr>
              <a:t>5</a:t>
            </a:r>
            <a:r>
              <a:rPr lang="ko-KR" altLang="en-US" sz="1050" dirty="0">
                <a:solidFill>
                  <a:srgbClr val="C00000"/>
                </a:solidFill>
                <a:latin typeface="+mn-ea"/>
              </a:rPr>
              <a:t>도</a:t>
            </a:r>
            <a:r>
              <a:rPr lang="en-US" altLang="ko-KR" sz="1050" dirty="0">
                <a:solidFill>
                  <a:srgbClr val="C00000"/>
                </a:solidFill>
                <a:latin typeface="+mn-ea"/>
              </a:rPr>
              <a:t>2</a:t>
            </a:r>
            <a:r>
              <a:rPr lang="ko-KR" altLang="en-US" sz="1050" dirty="0" smtClean="0">
                <a:solidFill>
                  <a:srgbClr val="C00000"/>
                </a:solidFill>
                <a:latin typeface="+mn-ea"/>
              </a:rPr>
              <a:t>촌</a:t>
            </a:r>
            <a:endParaRPr lang="ko-KR" altLang="en-US" sz="1050" dirty="0">
              <a:solidFill>
                <a:srgbClr val="C00000"/>
              </a:solidFill>
              <a:latin typeface="+mn-ea"/>
            </a:endParaRPr>
          </a:p>
        </p:txBody>
      </p:sp>
      <p:sp>
        <p:nvSpPr>
          <p:cNvPr id="146" name="직사각형 145"/>
          <p:cNvSpPr/>
          <p:nvPr/>
        </p:nvSpPr>
        <p:spPr>
          <a:xfrm>
            <a:off x="3759068" y="4961045"/>
            <a:ext cx="952445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4" name="TextBox 153"/>
          <p:cNvSpPr txBox="1"/>
          <p:nvPr/>
        </p:nvSpPr>
        <p:spPr>
          <a:xfrm>
            <a:off x="3759068" y="4544299"/>
            <a:ext cx="32639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dirty="0" smtClean="0">
                <a:latin typeface="+mn-ea"/>
              </a:rPr>
              <a:t>허가</a:t>
            </a:r>
            <a:endParaRPr lang="ko-KR" altLang="en-US" sz="1050" dirty="0">
              <a:latin typeface="+mn-ea"/>
            </a:endParaRPr>
          </a:p>
        </p:txBody>
      </p:sp>
      <p:sp>
        <p:nvSpPr>
          <p:cNvPr id="155" name="직사각형 154"/>
          <p:cNvSpPr/>
          <p:nvPr/>
        </p:nvSpPr>
        <p:spPr>
          <a:xfrm>
            <a:off x="3759068" y="4578910"/>
            <a:ext cx="952445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5" name="TextBox 214"/>
          <p:cNvSpPr txBox="1"/>
          <p:nvPr/>
        </p:nvSpPr>
        <p:spPr>
          <a:xfrm>
            <a:off x="3736058" y="1147104"/>
            <a:ext cx="32639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dirty="0" smtClean="0">
                <a:latin typeface="+mn-ea"/>
              </a:rPr>
              <a:t>민원</a:t>
            </a:r>
            <a:endParaRPr lang="ko-KR" altLang="en-US" sz="1050" dirty="0">
              <a:latin typeface="+mn-ea"/>
            </a:endParaRPr>
          </a:p>
        </p:txBody>
      </p:sp>
      <p:sp>
        <p:nvSpPr>
          <p:cNvPr id="216" name="직사각형 215"/>
          <p:cNvSpPr/>
          <p:nvPr/>
        </p:nvSpPr>
        <p:spPr>
          <a:xfrm>
            <a:off x="3736058" y="1181715"/>
            <a:ext cx="952445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1" name="TextBox 220"/>
          <p:cNvSpPr txBox="1"/>
          <p:nvPr/>
        </p:nvSpPr>
        <p:spPr>
          <a:xfrm>
            <a:off x="3736058" y="1311233"/>
            <a:ext cx="104547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dirty="0" smtClean="0">
                <a:latin typeface="+mn-ea"/>
              </a:rPr>
              <a:t>보건</a:t>
            </a:r>
            <a:r>
              <a:rPr lang="en-US" altLang="ko-KR" sz="1050" dirty="0" smtClean="0">
                <a:latin typeface="+mn-ea"/>
              </a:rPr>
              <a:t>/</a:t>
            </a:r>
            <a:r>
              <a:rPr lang="ko-KR" altLang="en-US" sz="1050" dirty="0" smtClean="0">
                <a:latin typeface="+mn-ea"/>
              </a:rPr>
              <a:t>건강지원</a:t>
            </a:r>
            <a:endParaRPr lang="ko-KR" altLang="en-US" sz="1050" dirty="0">
              <a:latin typeface="+mn-ea"/>
            </a:endParaRPr>
          </a:p>
        </p:txBody>
      </p:sp>
      <p:sp>
        <p:nvSpPr>
          <p:cNvPr id="222" name="직사각형 221"/>
          <p:cNvSpPr/>
          <p:nvPr/>
        </p:nvSpPr>
        <p:spPr>
          <a:xfrm>
            <a:off x="3736058" y="1345844"/>
            <a:ext cx="952445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6" name="TextBox 255"/>
          <p:cNvSpPr txBox="1"/>
          <p:nvPr/>
        </p:nvSpPr>
        <p:spPr>
          <a:xfrm>
            <a:off x="3764547" y="5658030"/>
            <a:ext cx="5200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dirty="0" smtClean="0">
                <a:latin typeface="+mn-ea"/>
              </a:rPr>
              <a:t>농촌진흥</a:t>
            </a:r>
            <a:endParaRPr lang="ko-KR" altLang="en-US" sz="1050" dirty="0">
              <a:latin typeface="+mn-ea"/>
            </a:endParaRPr>
          </a:p>
        </p:txBody>
      </p:sp>
      <p:sp>
        <p:nvSpPr>
          <p:cNvPr id="257" name="직사각형 256"/>
          <p:cNvSpPr/>
          <p:nvPr/>
        </p:nvSpPr>
        <p:spPr>
          <a:xfrm>
            <a:off x="3764547" y="5700285"/>
            <a:ext cx="952445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2" name="TextBox 261"/>
          <p:cNvSpPr txBox="1"/>
          <p:nvPr/>
        </p:nvSpPr>
        <p:spPr>
          <a:xfrm>
            <a:off x="3764547" y="5437662"/>
            <a:ext cx="5200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dirty="0" smtClean="0">
                <a:latin typeface="+mn-ea"/>
              </a:rPr>
              <a:t>기술보급</a:t>
            </a:r>
            <a:endParaRPr lang="ko-KR" altLang="en-US" sz="1050" dirty="0">
              <a:latin typeface="+mn-ea"/>
            </a:endParaRPr>
          </a:p>
        </p:txBody>
      </p:sp>
      <p:sp>
        <p:nvSpPr>
          <p:cNvPr id="263" name="직사각형 262"/>
          <p:cNvSpPr/>
          <p:nvPr/>
        </p:nvSpPr>
        <p:spPr>
          <a:xfrm>
            <a:off x="3764547" y="5479915"/>
            <a:ext cx="952445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74" name="TextBox 273"/>
          <p:cNvSpPr txBox="1"/>
          <p:nvPr/>
        </p:nvSpPr>
        <p:spPr>
          <a:xfrm>
            <a:off x="3736058" y="1488017"/>
            <a:ext cx="72327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dirty="0" smtClean="0">
                <a:solidFill>
                  <a:srgbClr val="C00000"/>
                </a:solidFill>
                <a:latin typeface="+mn-ea"/>
              </a:rPr>
              <a:t>시설관리</a:t>
            </a:r>
            <a:endParaRPr lang="ko-KR" altLang="en-US" sz="1050" dirty="0">
              <a:solidFill>
                <a:srgbClr val="C00000"/>
              </a:solidFill>
              <a:latin typeface="+mn-ea"/>
            </a:endParaRPr>
          </a:p>
        </p:txBody>
      </p:sp>
      <p:sp>
        <p:nvSpPr>
          <p:cNvPr id="275" name="직사각형 274"/>
          <p:cNvSpPr/>
          <p:nvPr/>
        </p:nvSpPr>
        <p:spPr>
          <a:xfrm>
            <a:off x="3736058" y="1522628"/>
            <a:ext cx="952445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78" name="직사각형 277"/>
          <p:cNvSpPr/>
          <p:nvPr/>
        </p:nvSpPr>
        <p:spPr>
          <a:xfrm>
            <a:off x="4891408" y="6046946"/>
            <a:ext cx="453970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latin typeface="맑은 고딕" panose="020B0503020000020004" pitchFamily="50" charset="-127"/>
              </a:rPr>
              <a:t>기획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279" name="직사각형 278"/>
          <p:cNvSpPr/>
          <p:nvPr/>
        </p:nvSpPr>
        <p:spPr>
          <a:xfrm>
            <a:off x="5433658" y="6046946"/>
            <a:ext cx="453970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latin typeface="맑은 고딕" panose="020B0503020000020004" pitchFamily="50" charset="-127"/>
              </a:rPr>
              <a:t>예산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280" name="직사각형 279"/>
          <p:cNvSpPr/>
          <p:nvPr/>
        </p:nvSpPr>
        <p:spPr>
          <a:xfrm>
            <a:off x="5939202" y="6046946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 smtClean="0">
                <a:latin typeface="맑은 고딕" panose="020B0503020000020004" pitchFamily="50" charset="-127"/>
              </a:rPr>
              <a:t>법무통계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286" name="직사각형 285"/>
          <p:cNvSpPr/>
          <p:nvPr/>
        </p:nvSpPr>
        <p:spPr>
          <a:xfrm>
            <a:off x="4940940" y="6015541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7" name="직사각형 286"/>
          <p:cNvSpPr/>
          <p:nvPr/>
        </p:nvSpPr>
        <p:spPr>
          <a:xfrm>
            <a:off x="5485770" y="6015541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8" name="직사각형 287"/>
          <p:cNvSpPr/>
          <p:nvPr/>
        </p:nvSpPr>
        <p:spPr>
          <a:xfrm>
            <a:off x="6034410" y="6015541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9" name="직사각형 288"/>
          <p:cNvSpPr/>
          <p:nvPr/>
        </p:nvSpPr>
        <p:spPr>
          <a:xfrm>
            <a:off x="6579240" y="6015541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491" name="직사각형 490"/>
          <p:cNvSpPr/>
          <p:nvPr/>
        </p:nvSpPr>
        <p:spPr>
          <a:xfrm>
            <a:off x="6487842" y="6046946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latin typeface="맑은 고딕" panose="020B0503020000020004" pitchFamily="50" charset="-127"/>
              </a:rPr>
              <a:t>의회평가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492" name="직사각형 491"/>
          <p:cNvSpPr/>
          <p:nvPr/>
        </p:nvSpPr>
        <p:spPr>
          <a:xfrm>
            <a:off x="4891408" y="6214586"/>
            <a:ext cx="453970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latin typeface="맑은 고딕" panose="020B0503020000020004" pitchFamily="50" charset="-127"/>
              </a:rPr>
              <a:t>서무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493" name="직사각형 492"/>
          <p:cNvSpPr/>
          <p:nvPr/>
        </p:nvSpPr>
        <p:spPr>
          <a:xfrm>
            <a:off x="5433658" y="6214586"/>
            <a:ext cx="453970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50" kern="0" dirty="0">
                <a:latin typeface="맑은 고딕" panose="020B0503020000020004" pitchFamily="50" charset="-127"/>
              </a:rPr>
              <a:t>인사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494" name="직사각형 493"/>
          <p:cNvSpPr/>
          <p:nvPr/>
        </p:nvSpPr>
        <p:spPr>
          <a:xfrm>
            <a:off x="5939202" y="6214586"/>
            <a:ext cx="453970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latin typeface="맑은 고딕" panose="020B0503020000020004" pitchFamily="50" charset="-127"/>
              </a:rPr>
              <a:t>후생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495" name="직사각형 494"/>
          <p:cNvSpPr/>
          <p:nvPr/>
        </p:nvSpPr>
        <p:spPr>
          <a:xfrm>
            <a:off x="4940940" y="6183181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496" name="직사각형 495"/>
          <p:cNvSpPr/>
          <p:nvPr/>
        </p:nvSpPr>
        <p:spPr>
          <a:xfrm>
            <a:off x="5485770" y="6183181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497" name="직사각형 496"/>
          <p:cNvSpPr/>
          <p:nvPr/>
        </p:nvSpPr>
        <p:spPr>
          <a:xfrm>
            <a:off x="6034410" y="6183181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525" name="직사각형 524"/>
          <p:cNvSpPr/>
          <p:nvPr/>
        </p:nvSpPr>
        <p:spPr>
          <a:xfrm>
            <a:off x="4891408" y="6377146"/>
            <a:ext cx="453970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defRPr/>
            </a:pPr>
            <a:r>
              <a:rPr lang="ko-KR" altLang="en-US" sz="1050" kern="0" dirty="0" smtClean="0">
                <a:latin typeface="맑은 고딕" panose="020B0503020000020004" pitchFamily="50" charset="-127"/>
              </a:rPr>
              <a:t>감사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526" name="직사각형 525"/>
          <p:cNvSpPr/>
          <p:nvPr/>
        </p:nvSpPr>
        <p:spPr>
          <a:xfrm>
            <a:off x="5433658" y="6377146"/>
            <a:ext cx="453970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latin typeface="맑은 고딕" panose="020B0503020000020004" pitchFamily="50" charset="-127"/>
              </a:rPr>
              <a:t>조사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527" name="직사각형 526"/>
          <p:cNvSpPr/>
          <p:nvPr/>
        </p:nvSpPr>
        <p:spPr>
          <a:xfrm>
            <a:off x="5939202" y="6377146"/>
            <a:ext cx="588623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schemeClr val="tx2"/>
                </a:solidFill>
                <a:latin typeface="맑은 고딕" panose="020B0503020000020004" pitchFamily="50" charset="-127"/>
              </a:rPr>
              <a:t>정보화</a:t>
            </a:r>
            <a:endParaRPr lang="en-US" altLang="ko-KR" sz="1050" kern="0" dirty="0">
              <a:solidFill>
                <a:schemeClr val="tx2"/>
              </a:solidFill>
              <a:latin typeface="맑은 고딕" panose="020B0503020000020004" pitchFamily="50" charset="-127"/>
            </a:endParaRPr>
          </a:p>
        </p:txBody>
      </p:sp>
      <p:sp>
        <p:nvSpPr>
          <p:cNvPr id="528" name="직사각형 527"/>
          <p:cNvSpPr/>
          <p:nvPr/>
        </p:nvSpPr>
        <p:spPr>
          <a:xfrm>
            <a:off x="4940940" y="6345741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529" name="직사각형 528"/>
          <p:cNvSpPr/>
          <p:nvPr/>
        </p:nvSpPr>
        <p:spPr>
          <a:xfrm>
            <a:off x="5485770" y="6345741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530" name="직사각형 529"/>
          <p:cNvSpPr/>
          <p:nvPr/>
        </p:nvSpPr>
        <p:spPr>
          <a:xfrm>
            <a:off x="6034410" y="6345741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531" name="직사각형 530"/>
          <p:cNvSpPr/>
          <p:nvPr/>
        </p:nvSpPr>
        <p:spPr>
          <a:xfrm>
            <a:off x="6579240" y="6345741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536" name="직사각형 535"/>
          <p:cNvSpPr/>
          <p:nvPr/>
        </p:nvSpPr>
        <p:spPr>
          <a:xfrm>
            <a:off x="6487842" y="6377146"/>
            <a:ext cx="453970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schemeClr val="tx2"/>
                </a:solidFill>
                <a:latin typeface="맑은 고딕" panose="020B0503020000020004" pitchFamily="50" charset="-127"/>
              </a:rPr>
              <a:t>통신</a:t>
            </a:r>
            <a:endParaRPr lang="en-US" altLang="ko-KR" sz="1050" kern="0" dirty="0">
              <a:solidFill>
                <a:schemeClr val="tx2"/>
              </a:solidFill>
              <a:latin typeface="맑은 고딕" panose="020B0503020000020004" pitchFamily="50" charset="-127"/>
            </a:endParaRPr>
          </a:p>
        </p:txBody>
      </p:sp>
      <p:sp>
        <p:nvSpPr>
          <p:cNvPr id="537" name="직사각형 536"/>
          <p:cNvSpPr/>
          <p:nvPr/>
        </p:nvSpPr>
        <p:spPr>
          <a:xfrm>
            <a:off x="4885093" y="6539706"/>
            <a:ext cx="453970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defRPr/>
            </a:pPr>
            <a:r>
              <a:rPr lang="ko-KR" altLang="en-US" sz="1050" kern="0" dirty="0" smtClean="0">
                <a:latin typeface="맑은 고딕" panose="020B0503020000020004" pitchFamily="50" charset="-127"/>
              </a:rPr>
              <a:t>의전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538" name="직사각형 537"/>
          <p:cNvSpPr/>
          <p:nvPr/>
        </p:nvSpPr>
        <p:spPr>
          <a:xfrm>
            <a:off x="5427343" y="6539706"/>
            <a:ext cx="453970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 smtClean="0">
                <a:latin typeface="맑은 고딕" panose="020B0503020000020004" pitchFamily="50" charset="-127"/>
              </a:rPr>
              <a:t>의사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540" name="직사각형 539"/>
          <p:cNvSpPr/>
          <p:nvPr/>
        </p:nvSpPr>
        <p:spPr>
          <a:xfrm>
            <a:off x="4940940" y="6508301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541" name="직사각형 540"/>
          <p:cNvSpPr/>
          <p:nvPr/>
        </p:nvSpPr>
        <p:spPr>
          <a:xfrm>
            <a:off x="5485770" y="6508301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547" name="직사각형 546"/>
          <p:cNvSpPr/>
          <p:nvPr/>
        </p:nvSpPr>
        <p:spPr>
          <a:xfrm>
            <a:off x="4835088" y="5690619"/>
            <a:ext cx="723275" cy="2215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1050" smtClean="0">
                <a:latin typeface="+mn-ea"/>
              </a:rPr>
              <a:t>지도기획</a:t>
            </a:r>
            <a:endParaRPr lang="en-US" altLang="ko-KR" sz="1050" dirty="0">
              <a:latin typeface="+mn-ea"/>
            </a:endParaRPr>
          </a:p>
        </p:txBody>
      </p:sp>
      <p:sp>
        <p:nvSpPr>
          <p:cNvPr id="548" name="직사각형 547"/>
          <p:cNvSpPr/>
          <p:nvPr/>
        </p:nvSpPr>
        <p:spPr>
          <a:xfrm>
            <a:off x="5383366" y="5721099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50" kern="0" dirty="0" smtClean="0">
                <a:latin typeface="맑은 고딕" panose="020B0503020000020004" pitchFamily="50" charset="-127"/>
              </a:rPr>
              <a:t>인력육성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549" name="직사각형 548"/>
          <p:cNvSpPr/>
          <p:nvPr/>
        </p:nvSpPr>
        <p:spPr>
          <a:xfrm>
            <a:off x="5939202" y="5721099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50" kern="0" dirty="0" smtClean="0">
                <a:latin typeface="맑은 고딕" panose="020B0503020000020004" pitchFamily="50" charset="-127"/>
              </a:rPr>
              <a:t>생활기술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550" name="직사각형 549"/>
          <p:cNvSpPr/>
          <p:nvPr/>
        </p:nvSpPr>
        <p:spPr>
          <a:xfrm>
            <a:off x="6491272" y="5721099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 smtClean="0">
                <a:latin typeface="맑은 고딕" panose="020B0503020000020004" pitchFamily="50" charset="-127"/>
              </a:rPr>
              <a:t>자원기술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551" name="직사각형 550"/>
          <p:cNvSpPr/>
          <p:nvPr/>
        </p:nvSpPr>
        <p:spPr>
          <a:xfrm>
            <a:off x="4940940" y="5694465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552" name="직사각형 551"/>
          <p:cNvSpPr/>
          <p:nvPr/>
        </p:nvSpPr>
        <p:spPr>
          <a:xfrm>
            <a:off x="5485770" y="5694465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553" name="직사각형 552"/>
          <p:cNvSpPr/>
          <p:nvPr/>
        </p:nvSpPr>
        <p:spPr>
          <a:xfrm>
            <a:off x="6034410" y="5694465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554" name="직사각형 553"/>
          <p:cNvSpPr/>
          <p:nvPr/>
        </p:nvSpPr>
        <p:spPr>
          <a:xfrm>
            <a:off x="6579240" y="5694465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07" name="직사각형 606"/>
          <p:cNvSpPr/>
          <p:nvPr/>
        </p:nvSpPr>
        <p:spPr>
          <a:xfrm>
            <a:off x="4835089" y="5291214"/>
            <a:ext cx="723275" cy="2215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1050" dirty="0" err="1" smtClean="0">
                <a:latin typeface="+mn-ea"/>
              </a:rPr>
              <a:t>축산청책</a:t>
            </a:r>
            <a:endParaRPr lang="en-US" altLang="ko-KR" sz="1050" dirty="0">
              <a:latin typeface="+mn-ea"/>
            </a:endParaRPr>
          </a:p>
        </p:txBody>
      </p:sp>
      <p:sp>
        <p:nvSpPr>
          <p:cNvPr id="608" name="직사각형 607"/>
          <p:cNvSpPr/>
          <p:nvPr/>
        </p:nvSpPr>
        <p:spPr>
          <a:xfrm>
            <a:off x="5383366" y="5352174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50" kern="0" dirty="0" smtClean="0">
                <a:latin typeface="맑은 고딕" panose="020B0503020000020004" pitchFamily="50" charset="-127"/>
              </a:rPr>
              <a:t>가축방역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609" name="직사각형 608"/>
          <p:cNvSpPr/>
          <p:nvPr/>
        </p:nvSpPr>
        <p:spPr>
          <a:xfrm>
            <a:off x="5939202" y="5352174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50" kern="0" dirty="0" smtClean="0">
                <a:latin typeface="맑은 고딕" panose="020B0503020000020004" pitchFamily="50" charset="-127"/>
              </a:rPr>
              <a:t>축산유통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611" name="직사각형 610"/>
          <p:cNvSpPr/>
          <p:nvPr/>
        </p:nvSpPr>
        <p:spPr>
          <a:xfrm>
            <a:off x="4940940" y="5325540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12" name="직사각형 611"/>
          <p:cNvSpPr/>
          <p:nvPr/>
        </p:nvSpPr>
        <p:spPr>
          <a:xfrm>
            <a:off x="5485770" y="5325540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13" name="직사각형 612"/>
          <p:cNvSpPr/>
          <p:nvPr/>
        </p:nvSpPr>
        <p:spPr>
          <a:xfrm>
            <a:off x="6034410" y="5325540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43" name="직사각형 642"/>
          <p:cNvSpPr/>
          <p:nvPr/>
        </p:nvSpPr>
        <p:spPr>
          <a:xfrm>
            <a:off x="4835089" y="5108334"/>
            <a:ext cx="723275" cy="2215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1050" dirty="0" err="1" smtClean="0">
                <a:latin typeface="+mn-ea"/>
              </a:rPr>
              <a:t>농업청책</a:t>
            </a:r>
            <a:endParaRPr lang="en-US" altLang="ko-KR" sz="1050" dirty="0">
              <a:latin typeface="+mn-ea"/>
            </a:endParaRPr>
          </a:p>
        </p:txBody>
      </p:sp>
      <p:sp>
        <p:nvSpPr>
          <p:cNvPr id="644" name="직사각형 643"/>
          <p:cNvSpPr/>
          <p:nvPr/>
        </p:nvSpPr>
        <p:spPr>
          <a:xfrm>
            <a:off x="5383366" y="5169294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50" kern="0" dirty="0" smtClean="0">
                <a:latin typeface="맑은 고딕" panose="020B0503020000020004" pitchFamily="50" charset="-127"/>
              </a:rPr>
              <a:t>농업지원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645" name="직사각형 644"/>
          <p:cNvSpPr/>
          <p:nvPr/>
        </p:nvSpPr>
        <p:spPr>
          <a:xfrm>
            <a:off x="5939202" y="5169294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50" kern="0" dirty="0" smtClean="0">
                <a:latin typeface="맑은 고딕" panose="020B0503020000020004" pitchFamily="50" charset="-127"/>
              </a:rPr>
              <a:t>농산유통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646" name="직사각형 645"/>
          <p:cNvSpPr/>
          <p:nvPr/>
        </p:nvSpPr>
        <p:spPr>
          <a:xfrm>
            <a:off x="6491272" y="5169294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 smtClean="0">
                <a:latin typeface="맑은 고딕" panose="020B0503020000020004" pitchFamily="50" charset="-127"/>
              </a:rPr>
              <a:t>원예특작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647" name="직사각형 646"/>
          <p:cNvSpPr/>
          <p:nvPr/>
        </p:nvSpPr>
        <p:spPr>
          <a:xfrm>
            <a:off x="4940940" y="5142660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48" name="직사각형 647"/>
          <p:cNvSpPr/>
          <p:nvPr/>
        </p:nvSpPr>
        <p:spPr>
          <a:xfrm>
            <a:off x="5485770" y="5142660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49" name="직사각형 648"/>
          <p:cNvSpPr/>
          <p:nvPr/>
        </p:nvSpPr>
        <p:spPr>
          <a:xfrm>
            <a:off x="6034410" y="5142660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50" name="직사각형 649"/>
          <p:cNvSpPr/>
          <p:nvPr/>
        </p:nvSpPr>
        <p:spPr>
          <a:xfrm>
            <a:off x="6579240" y="5142660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52" name="직사각형 651"/>
          <p:cNvSpPr/>
          <p:nvPr/>
        </p:nvSpPr>
        <p:spPr>
          <a:xfrm>
            <a:off x="5383366" y="5535054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50" kern="0" dirty="0" smtClean="0">
                <a:latin typeface="맑은 고딕" panose="020B0503020000020004" pitchFamily="50" charset="-127"/>
              </a:rPr>
              <a:t>소득경영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653" name="직사각형 652"/>
          <p:cNvSpPr/>
          <p:nvPr/>
        </p:nvSpPr>
        <p:spPr>
          <a:xfrm>
            <a:off x="5939202" y="5535054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50" kern="0" smtClean="0">
                <a:latin typeface="맑은 고딕" panose="020B0503020000020004" pitchFamily="50" charset="-127"/>
              </a:rPr>
              <a:t>시설채소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654" name="직사각형 653"/>
          <p:cNvSpPr/>
          <p:nvPr/>
        </p:nvSpPr>
        <p:spPr>
          <a:xfrm>
            <a:off x="4940940" y="5508420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55" name="직사각형 654"/>
          <p:cNvSpPr/>
          <p:nvPr/>
        </p:nvSpPr>
        <p:spPr>
          <a:xfrm>
            <a:off x="5485770" y="5508420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56" name="직사각형 655"/>
          <p:cNvSpPr/>
          <p:nvPr/>
        </p:nvSpPr>
        <p:spPr>
          <a:xfrm>
            <a:off x="6034410" y="5508420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57" name="직사각형 656"/>
          <p:cNvSpPr/>
          <p:nvPr/>
        </p:nvSpPr>
        <p:spPr>
          <a:xfrm>
            <a:off x="6579240" y="5508420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60" name="직사각형 659"/>
          <p:cNvSpPr/>
          <p:nvPr/>
        </p:nvSpPr>
        <p:spPr>
          <a:xfrm>
            <a:off x="4815854" y="5484254"/>
            <a:ext cx="761747" cy="20313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80000"/>
              </a:lnSpc>
              <a:buFont typeface="Wingdings" pitchFamily="2" charset="2"/>
              <a:buNone/>
            </a:pPr>
            <a:r>
              <a:rPr lang="ko-KR" altLang="en-US" sz="900" smtClean="0">
                <a:latin typeface="+mn-ea"/>
              </a:rPr>
              <a:t>친환경농업</a:t>
            </a:r>
            <a:endParaRPr lang="en-US" altLang="ko-KR" sz="900" dirty="0">
              <a:latin typeface="+mn-ea"/>
            </a:endParaRPr>
          </a:p>
        </p:txBody>
      </p:sp>
      <p:sp>
        <p:nvSpPr>
          <p:cNvPr id="662" name="직사각형 661"/>
          <p:cNvSpPr/>
          <p:nvPr/>
        </p:nvSpPr>
        <p:spPr>
          <a:xfrm>
            <a:off x="7025808" y="5883659"/>
            <a:ext cx="723275" cy="173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규제개혁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63" name="직사각형 662"/>
          <p:cNvSpPr/>
          <p:nvPr/>
        </p:nvSpPr>
        <p:spPr>
          <a:xfrm>
            <a:off x="7127880" y="5857025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64" name="직사각형 663"/>
          <p:cNvSpPr/>
          <p:nvPr/>
        </p:nvSpPr>
        <p:spPr>
          <a:xfrm>
            <a:off x="4835089" y="4978818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 err="1" smtClean="0">
                <a:latin typeface="맑은 고딕" panose="020B0503020000020004" pitchFamily="50" charset="-127"/>
              </a:rPr>
              <a:t>도농교류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665" name="직사각형 664"/>
          <p:cNvSpPr/>
          <p:nvPr/>
        </p:nvSpPr>
        <p:spPr>
          <a:xfrm>
            <a:off x="5383366" y="4986414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50" kern="0" dirty="0">
                <a:latin typeface="맑은 고딕" panose="020B0503020000020004" pitchFamily="50" charset="-127"/>
              </a:rPr>
              <a:t>농촌혁신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666" name="직사각형 665"/>
          <p:cNvSpPr/>
          <p:nvPr/>
        </p:nvSpPr>
        <p:spPr>
          <a:xfrm>
            <a:off x="5939202" y="4986414"/>
            <a:ext cx="588623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50" kern="0" dirty="0">
                <a:solidFill>
                  <a:schemeClr val="tx2"/>
                </a:solidFill>
                <a:latin typeface="맑은 고딕" panose="020B0503020000020004" pitchFamily="50" charset="-127"/>
              </a:rPr>
              <a:t>새마을</a:t>
            </a:r>
            <a:endParaRPr lang="en-US" altLang="ko-KR" sz="1050" kern="0" dirty="0">
              <a:solidFill>
                <a:schemeClr val="tx2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67" name="직사각형 666"/>
          <p:cNvSpPr/>
          <p:nvPr/>
        </p:nvSpPr>
        <p:spPr>
          <a:xfrm>
            <a:off x="6491272" y="4986414"/>
            <a:ext cx="761747" cy="16940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900" kern="0" smtClean="0">
                <a:solidFill>
                  <a:schemeClr val="tx2"/>
                </a:solidFill>
                <a:latin typeface="맑은 고딕" panose="020B0503020000020004" pitchFamily="50" charset="-127"/>
              </a:rPr>
              <a:t>지역마케팅</a:t>
            </a:r>
            <a:endParaRPr lang="en-US" altLang="ko-KR" sz="900" kern="0" dirty="0">
              <a:solidFill>
                <a:schemeClr val="tx2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68" name="직사각형 667"/>
          <p:cNvSpPr/>
          <p:nvPr/>
        </p:nvSpPr>
        <p:spPr>
          <a:xfrm>
            <a:off x="4940940" y="4959780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69" name="직사각형 668"/>
          <p:cNvSpPr/>
          <p:nvPr/>
        </p:nvSpPr>
        <p:spPr>
          <a:xfrm>
            <a:off x="5485770" y="4959780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70" name="직사각형 669"/>
          <p:cNvSpPr/>
          <p:nvPr/>
        </p:nvSpPr>
        <p:spPr>
          <a:xfrm>
            <a:off x="6034410" y="4959780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71" name="직사각형 670"/>
          <p:cNvSpPr/>
          <p:nvPr/>
        </p:nvSpPr>
        <p:spPr>
          <a:xfrm>
            <a:off x="6579240" y="4959780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72" name="직사각형 671"/>
          <p:cNvSpPr/>
          <p:nvPr/>
        </p:nvSpPr>
        <p:spPr>
          <a:xfrm>
            <a:off x="6498002" y="5535054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50" kern="0" dirty="0" smtClean="0">
                <a:latin typeface="맑은 고딕" panose="020B0503020000020004" pitchFamily="50" charset="-127"/>
              </a:rPr>
              <a:t>농업기계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677" name="직사각형 676"/>
          <p:cNvSpPr/>
          <p:nvPr/>
        </p:nvSpPr>
        <p:spPr>
          <a:xfrm>
            <a:off x="4860928" y="4799806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latin typeface="맑은 고딕" panose="020B0503020000020004" pitchFamily="50" charset="-127"/>
              </a:rPr>
              <a:t>행정지원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678" name="직사각형 677"/>
          <p:cNvSpPr/>
          <p:nvPr/>
        </p:nvSpPr>
        <p:spPr>
          <a:xfrm>
            <a:off x="5433658" y="4799806"/>
            <a:ext cx="646331" cy="14375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600" kern="0" dirty="0">
                <a:latin typeface="맑은 고딕" panose="020B0503020000020004" pitchFamily="50" charset="-127"/>
              </a:rPr>
              <a:t>복합연수단지</a:t>
            </a:r>
            <a:endParaRPr lang="en-US" altLang="ko-KR" sz="600" kern="0" dirty="0">
              <a:latin typeface="맑은 고딕" panose="020B0503020000020004" pitchFamily="50" charset="-127"/>
            </a:endParaRPr>
          </a:p>
        </p:txBody>
      </p:sp>
      <p:sp>
        <p:nvSpPr>
          <p:cNvPr id="679" name="직사각형 678"/>
          <p:cNvSpPr/>
          <p:nvPr/>
        </p:nvSpPr>
        <p:spPr>
          <a:xfrm>
            <a:off x="5939202" y="4799806"/>
            <a:ext cx="588623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latin typeface="맑은 고딕" panose="020B0503020000020004" pitchFamily="50" charset="-127"/>
              </a:rPr>
              <a:t>정보화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680" name="직사각형 679"/>
          <p:cNvSpPr/>
          <p:nvPr/>
        </p:nvSpPr>
        <p:spPr>
          <a:xfrm>
            <a:off x="4940940" y="4768401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81" name="직사각형 680"/>
          <p:cNvSpPr/>
          <p:nvPr/>
        </p:nvSpPr>
        <p:spPr>
          <a:xfrm>
            <a:off x="5485770" y="4768401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82" name="직사각형 681"/>
          <p:cNvSpPr/>
          <p:nvPr/>
        </p:nvSpPr>
        <p:spPr>
          <a:xfrm>
            <a:off x="6034410" y="4768401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83" name="직사각형 682"/>
          <p:cNvSpPr/>
          <p:nvPr/>
        </p:nvSpPr>
        <p:spPr>
          <a:xfrm>
            <a:off x="6579240" y="4768401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84" name="직사각형 683"/>
          <p:cNvSpPr/>
          <p:nvPr/>
        </p:nvSpPr>
        <p:spPr>
          <a:xfrm>
            <a:off x="6487842" y="4799806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50" kern="0" dirty="0">
                <a:latin typeface="맑은 고딕" panose="020B0503020000020004" pitchFamily="50" charset="-127"/>
              </a:rPr>
              <a:t>상생발전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685" name="직사각형 684"/>
          <p:cNvSpPr/>
          <p:nvPr/>
        </p:nvSpPr>
        <p:spPr>
          <a:xfrm>
            <a:off x="4860928" y="4606766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건축행정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86" name="직사각형 685"/>
          <p:cNvSpPr/>
          <p:nvPr/>
        </p:nvSpPr>
        <p:spPr>
          <a:xfrm>
            <a:off x="5383366" y="4606766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건축허가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87" name="직사각형 686"/>
          <p:cNvSpPr/>
          <p:nvPr/>
        </p:nvSpPr>
        <p:spPr>
          <a:xfrm>
            <a:off x="5939202" y="4606766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토지산림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688" name="직사각형 687"/>
          <p:cNvSpPr/>
          <p:nvPr/>
        </p:nvSpPr>
        <p:spPr>
          <a:xfrm>
            <a:off x="4930780" y="4575361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89" name="직사각형 688"/>
          <p:cNvSpPr/>
          <p:nvPr/>
        </p:nvSpPr>
        <p:spPr>
          <a:xfrm>
            <a:off x="5485770" y="4575361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90" name="직사각형 689"/>
          <p:cNvSpPr/>
          <p:nvPr/>
        </p:nvSpPr>
        <p:spPr>
          <a:xfrm>
            <a:off x="6034410" y="4575361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91" name="직사각형 690"/>
          <p:cNvSpPr/>
          <p:nvPr/>
        </p:nvSpPr>
        <p:spPr>
          <a:xfrm>
            <a:off x="6579240" y="4575361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92" name="직사각형 691"/>
          <p:cNvSpPr/>
          <p:nvPr/>
        </p:nvSpPr>
        <p:spPr>
          <a:xfrm>
            <a:off x="6487842" y="4606766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>
                <a:solidFill>
                  <a:prstClr val="black"/>
                </a:solidFill>
                <a:latin typeface="맑은 고딕" panose="020B0503020000020004" pitchFamily="50" charset="-127"/>
              </a:rPr>
              <a:t>환경건축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93" name="직사각형 692"/>
          <p:cNvSpPr/>
          <p:nvPr/>
        </p:nvSpPr>
        <p:spPr>
          <a:xfrm>
            <a:off x="4850768" y="4433145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교통행정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94" name="직사각형 693"/>
          <p:cNvSpPr/>
          <p:nvPr/>
        </p:nvSpPr>
        <p:spPr>
          <a:xfrm>
            <a:off x="5383366" y="4433145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교통안전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95" name="직사각형 694"/>
          <p:cNvSpPr/>
          <p:nvPr/>
        </p:nvSpPr>
        <p:spPr>
          <a:xfrm>
            <a:off x="5939202" y="4433145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차량관리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96" name="직사각형 695"/>
          <p:cNvSpPr/>
          <p:nvPr/>
        </p:nvSpPr>
        <p:spPr>
          <a:xfrm>
            <a:off x="4940940" y="4401740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97" name="직사각형 696"/>
          <p:cNvSpPr/>
          <p:nvPr/>
        </p:nvSpPr>
        <p:spPr>
          <a:xfrm>
            <a:off x="5485770" y="4401740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98" name="직사각형 697"/>
          <p:cNvSpPr/>
          <p:nvPr/>
        </p:nvSpPr>
        <p:spPr>
          <a:xfrm>
            <a:off x="6034410" y="4401740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99" name="직사각형 698"/>
          <p:cNvSpPr/>
          <p:nvPr/>
        </p:nvSpPr>
        <p:spPr>
          <a:xfrm>
            <a:off x="6579240" y="4401740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00" name="직사각형 699"/>
          <p:cNvSpPr/>
          <p:nvPr/>
        </p:nvSpPr>
        <p:spPr>
          <a:xfrm>
            <a:off x="6487842" y="4433145"/>
            <a:ext cx="697627" cy="153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8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자전거정책</a:t>
            </a:r>
            <a:endParaRPr lang="en-US" altLang="ko-KR" sz="8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01" name="직사각형 700"/>
          <p:cNvSpPr/>
          <p:nvPr/>
        </p:nvSpPr>
        <p:spPr>
          <a:xfrm>
            <a:off x="7131690" y="4401740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02" name="직사각형 701"/>
          <p:cNvSpPr/>
          <p:nvPr/>
        </p:nvSpPr>
        <p:spPr>
          <a:xfrm>
            <a:off x="7036482" y="4433145"/>
            <a:ext cx="453970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schemeClr val="tx2"/>
                </a:solidFill>
                <a:latin typeface="맑은 고딕" panose="020B0503020000020004" pitchFamily="50" charset="-127"/>
              </a:rPr>
              <a:t>조명</a:t>
            </a:r>
            <a:endParaRPr lang="en-US" altLang="ko-KR" sz="1050" kern="0" dirty="0">
              <a:solidFill>
                <a:schemeClr val="tx2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03" name="직사각형 702"/>
          <p:cNvSpPr/>
          <p:nvPr/>
        </p:nvSpPr>
        <p:spPr>
          <a:xfrm>
            <a:off x="4850768" y="4259409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도시행정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04" name="직사각형 703"/>
          <p:cNvSpPr/>
          <p:nvPr/>
        </p:nvSpPr>
        <p:spPr>
          <a:xfrm>
            <a:off x="5383366" y="4259409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도시계획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05" name="직사각형 704"/>
          <p:cNvSpPr/>
          <p:nvPr/>
        </p:nvSpPr>
        <p:spPr>
          <a:xfrm>
            <a:off x="5939202" y="4259409"/>
            <a:ext cx="697627" cy="1608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8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공공디자인</a:t>
            </a:r>
            <a:endParaRPr lang="en-US" altLang="ko-KR" sz="8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06" name="직사각형 705"/>
          <p:cNvSpPr/>
          <p:nvPr/>
        </p:nvSpPr>
        <p:spPr>
          <a:xfrm>
            <a:off x="4940940" y="4228004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07" name="직사각형 706"/>
          <p:cNvSpPr/>
          <p:nvPr/>
        </p:nvSpPr>
        <p:spPr>
          <a:xfrm>
            <a:off x="5485770" y="4228004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08" name="직사각형 707"/>
          <p:cNvSpPr/>
          <p:nvPr/>
        </p:nvSpPr>
        <p:spPr>
          <a:xfrm>
            <a:off x="6034410" y="4228004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09" name="직사각형 708"/>
          <p:cNvSpPr/>
          <p:nvPr/>
        </p:nvSpPr>
        <p:spPr>
          <a:xfrm>
            <a:off x="6579240" y="4228004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10" name="직사각형 709"/>
          <p:cNvSpPr/>
          <p:nvPr/>
        </p:nvSpPr>
        <p:spPr>
          <a:xfrm>
            <a:off x="6487842" y="4259409"/>
            <a:ext cx="723275" cy="173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도시개발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14" name="직사각형 713"/>
          <p:cNvSpPr/>
          <p:nvPr/>
        </p:nvSpPr>
        <p:spPr>
          <a:xfrm>
            <a:off x="4850768" y="4076529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건설행정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15" name="직사각형 714"/>
          <p:cNvSpPr/>
          <p:nvPr/>
        </p:nvSpPr>
        <p:spPr>
          <a:xfrm>
            <a:off x="5383366" y="4076529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농촌개발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16" name="직사각형 715"/>
          <p:cNvSpPr/>
          <p:nvPr/>
        </p:nvSpPr>
        <p:spPr>
          <a:xfrm>
            <a:off x="5939202" y="4076529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도로계획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17" name="직사각형 716"/>
          <p:cNvSpPr/>
          <p:nvPr/>
        </p:nvSpPr>
        <p:spPr>
          <a:xfrm>
            <a:off x="4940940" y="4045124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18" name="직사각형 717"/>
          <p:cNvSpPr/>
          <p:nvPr/>
        </p:nvSpPr>
        <p:spPr>
          <a:xfrm>
            <a:off x="5485770" y="4045124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19" name="직사각형 718"/>
          <p:cNvSpPr/>
          <p:nvPr/>
        </p:nvSpPr>
        <p:spPr>
          <a:xfrm>
            <a:off x="6034410" y="4045124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20" name="직사각형 719"/>
          <p:cNvSpPr/>
          <p:nvPr/>
        </p:nvSpPr>
        <p:spPr>
          <a:xfrm>
            <a:off x="6579240" y="4045124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21" name="직사각형 720"/>
          <p:cNvSpPr/>
          <p:nvPr/>
        </p:nvSpPr>
        <p:spPr>
          <a:xfrm>
            <a:off x="6487842" y="4076529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도로시설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22" name="직사각형 721"/>
          <p:cNvSpPr/>
          <p:nvPr/>
        </p:nvSpPr>
        <p:spPr>
          <a:xfrm>
            <a:off x="7131690" y="4046140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23" name="직사각형 722"/>
          <p:cNvSpPr/>
          <p:nvPr/>
        </p:nvSpPr>
        <p:spPr>
          <a:xfrm>
            <a:off x="7036482" y="4077545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50" kern="0" dirty="0">
                <a:latin typeface="맑은 고딕" panose="020B0503020000020004" pitchFamily="50" charset="-127"/>
              </a:rPr>
              <a:t>지역개발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724" name="직사각형 723"/>
          <p:cNvSpPr/>
          <p:nvPr/>
        </p:nvSpPr>
        <p:spPr>
          <a:xfrm>
            <a:off x="4850768" y="3876377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산림자원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25" name="직사각형 724"/>
          <p:cNvSpPr/>
          <p:nvPr/>
        </p:nvSpPr>
        <p:spPr>
          <a:xfrm>
            <a:off x="5383366" y="3876377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산림보호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26" name="직사각형 725"/>
          <p:cNvSpPr/>
          <p:nvPr/>
        </p:nvSpPr>
        <p:spPr>
          <a:xfrm>
            <a:off x="5939202" y="3876377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공원녹지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27" name="직사각형 726"/>
          <p:cNvSpPr/>
          <p:nvPr/>
        </p:nvSpPr>
        <p:spPr>
          <a:xfrm>
            <a:off x="4940940" y="3844972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28" name="직사각형 727"/>
          <p:cNvSpPr/>
          <p:nvPr/>
        </p:nvSpPr>
        <p:spPr>
          <a:xfrm>
            <a:off x="5485770" y="3844972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29" name="직사각형 728"/>
          <p:cNvSpPr/>
          <p:nvPr/>
        </p:nvSpPr>
        <p:spPr>
          <a:xfrm>
            <a:off x="6034410" y="3844972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30" name="직사각형 729"/>
          <p:cNvSpPr/>
          <p:nvPr/>
        </p:nvSpPr>
        <p:spPr>
          <a:xfrm>
            <a:off x="6579240" y="3844972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31" name="직사각형 730"/>
          <p:cNvSpPr/>
          <p:nvPr/>
        </p:nvSpPr>
        <p:spPr>
          <a:xfrm>
            <a:off x="6487842" y="3876377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산림소득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34" name="직사각형 733"/>
          <p:cNvSpPr/>
          <p:nvPr/>
        </p:nvSpPr>
        <p:spPr>
          <a:xfrm>
            <a:off x="4850768" y="3684868"/>
            <a:ext cx="723275" cy="26308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토지행정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35" name="직사각형 734"/>
          <p:cNvSpPr/>
          <p:nvPr/>
        </p:nvSpPr>
        <p:spPr>
          <a:xfrm>
            <a:off x="5383366" y="3701124"/>
            <a:ext cx="723275" cy="173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</a:pPr>
            <a:r>
              <a:rPr lang="ko-KR" altLang="en-US" sz="1050" kern="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지적관리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36" name="직사각형 735"/>
          <p:cNvSpPr/>
          <p:nvPr/>
        </p:nvSpPr>
        <p:spPr>
          <a:xfrm>
            <a:off x="5939202" y="3701124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공간정보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37" name="직사각형 736"/>
          <p:cNvSpPr/>
          <p:nvPr/>
        </p:nvSpPr>
        <p:spPr>
          <a:xfrm>
            <a:off x="4940940" y="3669719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38" name="직사각형 737"/>
          <p:cNvSpPr/>
          <p:nvPr/>
        </p:nvSpPr>
        <p:spPr>
          <a:xfrm>
            <a:off x="5485770" y="3669719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39" name="직사각형 738"/>
          <p:cNvSpPr/>
          <p:nvPr/>
        </p:nvSpPr>
        <p:spPr>
          <a:xfrm>
            <a:off x="6034410" y="3669719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40" name="직사각형 739"/>
          <p:cNvSpPr/>
          <p:nvPr/>
        </p:nvSpPr>
        <p:spPr>
          <a:xfrm>
            <a:off x="6579240" y="3669719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41" name="직사각형 740"/>
          <p:cNvSpPr/>
          <p:nvPr/>
        </p:nvSpPr>
        <p:spPr>
          <a:xfrm>
            <a:off x="6487842" y="3701124"/>
            <a:ext cx="588623" cy="173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latin typeface="맑은 고딕" panose="020B0503020000020004" pitchFamily="50" charset="-127"/>
              </a:rPr>
              <a:t>새주소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744" name="직사각형 743"/>
          <p:cNvSpPr/>
          <p:nvPr/>
        </p:nvSpPr>
        <p:spPr>
          <a:xfrm>
            <a:off x="5383366" y="3528404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기업유치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45" name="직사각형 744"/>
          <p:cNvSpPr/>
          <p:nvPr/>
        </p:nvSpPr>
        <p:spPr>
          <a:xfrm>
            <a:off x="5939202" y="3528404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산업단지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46" name="직사각형 745"/>
          <p:cNvSpPr/>
          <p:nvPr/>
        </p:nvSpPr>
        <p:spPr>
          <a:xfrm>
            <a:off x="4940940" y="3496999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47" name="직사각형 746"/>
          <p:cNvSpPr/>
          <p:nvPr/>
        </p:nvSpPr>
        <p:spPr>
          <a:xfrm>
            <a:off x="5485770" y="3496999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48" name="직사각형 747"/>
          <p:cNvSpPr/>
          <p:nvPr/>
        </p:nvSpPr>
        <p:spPr>
          <a:xfrm>
            <a:off x="6034410" y="3496999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49" name="직사각형 748"/>
          <p:cNvSpPr/>
          <p:nvPr/>
        </p:nvSpPr>
        <p:spPr>
          <a:xfrm>
            <a:off x="6579240" y="3496999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50" name="직사각형 749"/>
          <p:cNvSpPr/>
          <p:nvPr/>
        </p:nvSpPr>
        <p:spPr>
          <a:xfrm>
            <a:off x="6487842" y="3528404"/>
            <a:ext cx="723275" cy="1461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7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에너지일자리</a:t>
            </a:r>
            <a:endParaRPr lang="en-US" altLang="ko-KR" sz="7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51" name="직사각형 750"/>
          <p:cNvSpPr/>
          <p:nvPr/>
        </p:nvSpPr>
        <p:spPr>
          <a:xfrm>
            <a:off x="4850768" y="3528404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경제정책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52" name="직사각형 751"/>
          <p:cNvSpPr/>
          <p:nvPr/>
        </p:nvSpPr>
        <p:spPr>
          <a:xfrm>
            <a:off x="5398146" y="3338194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자원순환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53" name="직사각형 752"/>
          <p:cNvSpPr/>
          <p:nvPr/>
        </p:nvSpPr>
        <p:spPr>
          <a:xfrm>
            <a:off x="5939202" y="3338194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청소시설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54" name="직사각형 753"/>
          <p:cNvSpPr/>
          <p:nvPr/>
        </p:nvSpPr>
        <p:spPr>
          <a:xfrm>
            <a:off x="4940940" y="3306789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55" name="직사각형 754"/>
          <p:cNvSpPr/>
          <p:nvPr/>
        </p:nvSpPr>
        <p:spPr>
          <a:xfrm>
            <a:off x="5485770" y="3306789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56" name="직사각형 755"/>
          <p:cNvSpPr/>
          <p:nvPr/>
        </p:nvSpPr>
        <p:spPr>
          <a:xfrm>
            <a:off x="6034410" y="3306789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57" name="직사각형 756"/>
          <p:cNvSpPr/>
          <p:nvPr/>
        </p:nvSpPr>
        <p:spPr>
          <a:xfrm>
            <a:off x="6579240" y="3306789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58" name="직사각형 757"/>
          <p:cNvSpPr/>
          <p:nvPr/>
        </p:nvSpPr>
        <p:spPr>
          <a:xfrm>
            <a:off x="6487842" y="3338194"/>
            <a:ext cx="588623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폐기물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59" name="직사각형 758"/>
          <p:cNvSpPr/>
          <p:nvPr/>
        </p:nvSpPr>
        <p:spPr>
          <a:xfrm>
            <a:off x="4850768" y="3338194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청소행정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60" name="직사각형 759"/>
          <p:cNvSpPr/>
          <p:nvPr/>
        </p:nvSpPr>
        <p:spPr>
          <a:xfrm>
            <a:off x="5433658" y="3165474"/>
            <a:ext cx="588623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상수도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61" name="직사각형 760"/>
          <p:cNvSpPr/>
          <p:nvPr/>
        </p:nvSpPr>
        <p:spPr>
          <a:xfrm>
            <a:off x="5939202" y="3165474"/>
            <a:ext cx="588623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하수도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62" name="직사각형 761"/>
          <p:cNvSpPr/>
          <p:nvPr/>
        </p:nvSpPr>
        <p:spPr>
          <a:xfrm>
            <a:off x="4940940" y="3134069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63" name="직사각형 762"/>
          <p:cNvSpPr/>
          <p:nvPr/>
        </p:nvSpPr>
        <p:spPr>
          <a:xfrm>
            <a:off x="5485770" y="3134069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64" name="직사각형 763"/>
          <p:cNvSpPr/>
          <p:nvPr/>
        </p:nvSpPr>
        <p:spPr>
          <a:xfrm>
            <a:off x="6034410" y="3134069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65" name="직사각형 764"/>
          <p:cNvSpPr/>
          <p:nvPr/>
        </p:nvSpPr>
        <p:spPr>
          <a:xfrm>
            <a:off x="6579240" y="3134069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66" name="직사각형 765"/>
          <p:cNvSpPr/>
          <p:nvPr/>
        </p:nvSpPr>
        <p:spPr>
          <a:xfrm>
            <a:off x="6487842" y="3165474"/>
            <a:ext cx="588623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지하수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67" name="직사각형 766"/>
          <p:cNvSpPr/>
          <p:nvPr/>
        </p:nvSpPr>
        <p:spPr>
          <a:xfrm>
            <a:off x="4850768" y="3165474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수도행정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68" name="직사각형 767"/>
          <p:cNvSpPr/>
          <p:nvPr/>
        </p:nvSpPr>
        <p:spPr>
          <a:xfrm>
            <a:off x="7118736" y="3134069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69" name="직사각형 768"/>
          <p:cNvSpPr/>
          <p:nvPr/>
        </p:nvSpPr>
        <p:spPr>
          <a:xfrm>
            <a:off x="7027338" y="3165474"/>
            <a:ext cx="697627" cy="153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8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상수도시설</a:t>
            </a:r>
            <a:endParaRPr lang="en-US" altLang="ko-KR" sz="8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70" name="직사각형 769"/>
          <p:cNvSpPr/>
          <p:nvPr/>
        </p:nvSpPr>
        <p:spPr>
          <a:xfrm>
            <a:off x="4940940" y="2971509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71" name="직사각형 770"/>
          <p:cNvSpPr/>
          <p:nvPr/>
        </p:nvSpPr>
        <p:spPr>
          <a:xfrm>
            <a:off x="5485770" y="2971509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72" name="직사각형 771"/>
          <p:cNvSpPr/>
          <p:nvPr/>
        </p:nvSpPr>
        <p:spPr>
          <a:xfrm>
            <a:off x="6034410" y="2971509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73" name="직사각형 772"/>
          <p:cNvSpPr/>
          <p:nvPr/>
        </p:nvSpPr>
        <p:spPr>
          <a:xfrm>
            <a:off x="6579240" y="2971509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76" name="직사각형 775"/>
          <p:cNvSpPr/>
          <p:nvPr/>
        </p:nvSpPr>
        <p:spPr>
          <a:xfrm>
            <a:off x="5383366" y="2992754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녹색성장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77" name="직사각형 776"/>
          <p:cNvSpPr/>
          <p:nvPr/>
        </p:nvSpPr>
        <p:spPr>
          <a:xfrm>
            <a:off x="5939202" y="2992754"/>
            <a:ext cx="723275" cy="26308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환경지도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78" name="직사각형 777"/>
          <p:cNvSpPr/>
          <p:nvPr/>
        </p:nvSpPr>
        <p:spPr>
          <a:xfrm>
            <a:off x="6487842" y="2992754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수질관리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79" name="직사각형 778"/>
          <p:cNvSpPr/>
          <p:nvPr/>
        </p:nvSpPr>
        <p:spPr>
          <a:xfrm>
            <a:off x="4850768" y="2992754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환경정책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80" name="직사각형 779"/>
          <p:cNvSpPr/>
          <p:nvPr/>
        </p:nvSpPr>
        <p:spPr>
          <a:xfrm>
            <a:off x="4940940" y="2786314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81" name="직사각형 780"/>
          <p:cNvSpPr/>
          <p:nvPr/>
        </p:nvSpPr>
        <p:spPr>
          <a:xfrm>
            <a:off x="5485770" y="2786314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2"/>
              </a:solidFill>
              <a:latin typeface="+mn-ea"/>
            </a:endParaRPr>
          </a:p>
        </p:txBody>
      </p:sp>
      <p:sp>
        <p:nvSpPr>
          <p:cNvPr id="782" name="직사각형 781"/>
          <p:cNvSpPr/>
          <p:nvPr/>
        </p:nvSpPr>
        <p:spPr>
          <a:xfrm>
            <a:off x="6034410" y="2786314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83" name="직사각형 782"/>
          <p:cNvSpPr/>
          <p:nvPr/>
        </p:nvSpPr>
        <p:spPr>
          <a:xfrm>
            <a:off x="6579240" y="2786314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84" name="직사각형 783"/>
          <p:cNvSpPr/>
          <p:nvPr/>
        </p:nvSpPr>
        <p:spPr>
          <a:xfrm>
            <a:off x="5433658" y="2807559"/>
            <a:ext cx="697627" cy="1608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800" kern="0" dirty="0" err="1">
                <a:solidFill>
                  <a:schemeClr val="tx2"/>
                </a:solidFill>
                <a:latin typeface="맑은 고딕" panose="020B0503020000020004" pitchFamily="50" charset="-127"/>
              </a:rPr>
              <a:t>특사경지원</a:t>
            </a:r>
            <a:endParaRPr lang="en-US" altLang="ko-KR" sz="800" kern="0" dirty="0">
              <a:solidFill>
                <a:schemeClr val="tx2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85" name="직사각형 784"/>
          <p:cNvSpPr/>
          <p:nvPr/>
        </p:nvSpPr>
        <p:spPr>
          <a:xfrm>
            <a:off x="6487842" y="2807559"/>
            <a:ext cx="588623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민방위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86" name="직사각형 785"/>
          <p:cNvSpPr/>
          <p:nvPr/>
        </p:nvSpPr>
        <p:spPr>
          <a:xfrm>
            <a:off x="4850768" y="2807559"/>
            <a:ext cx="723275" cy="26308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안전정책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87" name="직사각형 786"/>
          <p:cNvSpPr/>
          <p:nvPr/>
        </p:nvSpPr>
        <p:spPr>
          <a:xfrm>
            <a:off x="5939202" y="2800730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재난관리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799" name="직사각형 798"/>
          <p:cNvSpPr/>
          <p:nvPr/>
        </p:nvSpPr>
        <p:spPr>
          <a:xfrm>
            <a:off x="4940940" y="2603434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00" name="직사각형 799"/>
          <p:cNvSpPr/>
          <p:nvPr/>
        </p:nvSpPr>
        <p:spPr>
          <a:xfrm>
            <a:off x="5485770" y="2603434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01" name="직사각형 800"/>
          <p:cNvSpPr/>
          <p:nvPr/>
        </p:nvSpPr>
        <p:spPr>
          <a:xfrm>
            <a:off x="6034410" y="2603434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02" name="직사각형 801"/>
          <p:cNvSpPr/>
          <p:nvPr/>
        </p:nvSpPr>
        <p:spPr>
          <a:xfrm>
            <a:off x="6579240" y="2603434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03" name="직사각형 802"/>
          <p:cNvSpPr/>
          <p:nvPr/>
        </p:nvSpPr>
        <p:spPr>
          <a:xfrm>
            <a:off x="5433658" y="2624679"/>
            <a:ext cx="453970" cy="173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>
                <a:solidFill>
                  <a:prstClr val="black"/>
                </a:solidFill>
                <a:latin typeface="맑은 고딕" panose="020B0503020000020004" pitchFamily="50" charset="-127"/>
              </a:rPr>
              <a:t>도세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04" name="직사각형 803"/>
          <p:cNvSpPr/>
          <p:nvPr/>
        </p:nvSpPr>
        <p:spPr>
          <a:xfrm>
            <a:off x="6487842" y="2624679"/>
            <a:ext cx="453970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>
                <a:solidFill>
                  <a:prstClr val="black"/>
                </a:solidFill>
                <a:latin typeface="맑은 고딕" panose="020B0503020000020004" pitchFamily="50" charset="-127"/>
              </a:rPr>
              <a:t>징수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05" name="직사각형 804"/>
          <p:cNvSpPr/>
          <p:nvPr/>
        </p:nvSpPr>
        <p:spPr>
          <a:xfrm>
            <a:off x="4850768" y="2634839"/>
            <a:ext cx="453970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defRPr/>
            </a:pPr>
            <a:r>
              <a:rPr lang="ko-KR" altLang="en-US" sz="105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세정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06" name="직사각형 805"/>
          <p:cNvSpPr/>
          <p:nvPr/>
        </p:nvSpPr>
        <p:spPr>
          <a:xfrm>
            <a:off x="5939202" y="2617850"/>
            <a:ext cx="453970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시세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14" name="직사각형 813"/>
          <p:cNvSpPr/>
          <p:nvPr/>
        </p:nvSpPr>
        <p:spPr>
          <a:xfrm>
            <a:off x="4940940" y="2420554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15" name="직사각형 814"/>
          <p:cNvSpPr/>
          <p:nvPr/>
        </p:nvSpPr>
        <p:spPr>
          <a:xfrm>
            <a:off x="5485770" y="2420554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16" name="직사각형 815"/>
          <p:cNvSpPr/>
          <p:nvPr/>
        </p:nvSpPr>
        <p:spPr>
          <a:xfrm>
            <a:off x="6034410" y="2420554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17" name="직사각형 816"/>
          <p:cNvSpPr/>
          <p:nvPr/>
        </p:nvSpPr>
        <p:spPr>
          <a:xfrm>
            <a:off x="6579240" y="2420554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18" name="직사각형 817"/>
          <p:cNvSpPr/>
          <p:nvPr/>
        </p:nvSpPr>
        <p:spPr>
          <a:xfrm>
            <a:off x="5433658" y="2451959"/>
            <a:ext cx="453970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계약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19" name="직사각형 818"/>
          <p:cNvSpPr/>
          <p:nvPr/>
        </p:nvSpPr>
        <p:spPr>
          <a:xfrm>
            <a:off x="6487842" y="2451959"/>
            <a:ext cx="723275" cy="173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defRPr/>
            </a:pPr>
            <a:r>
              <a:rPr lang="ko-KR" altLang="en-US" sz="1050" kern="0" dirty="0" smtClean="0">
                <a:latin typeface="맑은 고딕" panose="020B0503020000020004" pitchFamily="50" charset="-127"/>
              </a:rPr>
              <a:t>청사관리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820" name="직사각형 819"/>
          <p:cNvSpPr/>
          <p:nvPr/>
        </p:nvSpPr>
        <p:spPr>
          <a:xfrm>
            <a:off x="4850768" y="2451959"/>
            <a:ext cx="453970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defRPr/>
            </a:pPr>
            <a:r>
              <a:rPr lang="ko-KR" altLang="en-US" sz="105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경리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21" name="직사각형 820"/>
          <p:cNvSpPr/>
          <p:nvPr/>
        </p:nvSpPr>
        <p:spPr>
          <a:xfrm>
            <a:off x="5939202" y="2445130"/>
            <a:ext cx="723275" cy="173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defRPr/>
            </a:pPr>
            <a:r>
              <a:rPr lang="ko-KR" altLang="en-US" sz="105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재산관리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22" name="직사각형 821"/>
          <p:cNvSpPr/>
          <p:nvPr/>
        </p:nvSpPr>
        <p:spPr>
          <a:xfrm>
            <a:off x="4940940" y="2107392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23" name="직사각형 822"/>
          <p:cNvSpPr/>
          <p:nvPr/>
        </p:nvSpPr>
        <p:spPr>
          <a:xfrm>
            <a:off x="5485770" y="2107392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24" name="직사각형 823"/>
          <p:cNvSpPr/>
          <p:nvPr/>
        </p:nvSpPr>
        <p:spPr>
          <a:xfrm>
            <a:off x="6034410" y="2107392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26" name="직사각형 825"/>
          <p:cNvSpPr/>
          <p:nvPr/>
        </p:nvSpPr>
        <p:spPr>
          <a:xfrm>
            <a:off x="5390832" y="2128637"/>
            <a:ext cx="734496" cy="153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80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문화재 관리</a:t>
            </a:r>
            <a:endParaRPr lang="en-US" altLang="ko-KR" sz="8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28" name="직사각형 827"/>
          <p:cNvSpPr/>
          <p:nvPr/>
        </p:nvSpPr>
        <p:spPr>
          <a:xfrm>
            <a:off x="4850768" y="2128637"/>
            <a:ext cx="697627" cy="153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8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문화재정책</a:t>
            </a:r>
            <a:endParaRPr lang="en-US" altLang="ko-KR" sz="8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29" name="직사각형 828"/>
          <p:cNvSpPr/>
          <p:nvPr/>
        </p:nvSpPr>
        <p:spPr>
          <a:xfrm>
            <a:off x="5939202" y="2121808"/>
            <a:ext cx="723275" cy="173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defRPr/>
            </a:pPr>
            <a:r>
              <a:rPr lang="ko-KR" altLang="en-US" sz="105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고도보존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31" name="직사각형 830"/>
          <p:cNvSpPr/>
          <p:nvPr/>
        </p:nvSpPr>
        <p:spPr>
          <a:xfrm>
            <a:off x="4940940" y="1870433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32" name="직사각형 831"/>
          <p:cNvSpPr/>
          <p:nvPr/>
        </p:nvSpPr>
        <p:spPr>
          <a:xfrm>
            <a:off x="5485770" y="1870433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33" name="직사각형 832"/>
          <p:cNvSpPr/>
          <p:nvPr/>
        </p:nvSpPr>
        <p:spPr>
          <a:xfrm>
            <a:off x="6034410" y="1870433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35" name="직사각형 834"/>
          <p:cNvSpPr/>
          <p:nvPr/>
        </p:nvSpPr>
        <p:spPr>
          <a:xfrm>
            <a:off x="5395558" y="1901838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관광개발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37" name="직사각형 836"/>
          <p:cNvSpPr/>
          <p:nvPr/>
        </p:nvSpPr>
        <p:spPr>
          <a:xfrm>
            <a:off x="4850768" y="1901838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defRPr/>
            </a:pPr>
            <a:r>
              <a:rPr lang="ko-KR" altLang="en-US" sz="105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관광진흥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38" name="직사각형 837"/>
          <p:cNvSpPr/>
          <p:nvPr/>
        </p:nvSpPr>
        <p:spPr>
          <a:xfrm>
            <a:off x="5939202" y="1895009"/>
            <a:ext cx="453970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축제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39" name="직사각형 838"/>
          <p:cNvSpPr/>
          <p:nvPr/>
        </p:nvSpPr>
        <p:spPr>
          <a:xfrm>
            <a:off x="7131690" y="2603434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40" name="직사각형 839"/>
          <p:cNvSpPr/>
          <p:nvPr/>
        </p:nvSpPr>
        <p:spPr>
          <a:xfrm>
            <a:off x="7676520" y="2603434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41" name="직사각형 840"/>
          <p:cNvSpPr/>
          <p:nvPr/>
        </p:nvSpPr>
        <p:spPr>
          <a:xfrm>
            <a:off x="7585122" y="2624679"/>
            <a:ext cx="453970" cy="173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과표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42" name="직사각형 841"/>
          <p:cNvSpPr/>
          <p:nvPr/>
        </p:nvSpPr>
        <p:spPr>
          <a:xfrm>
            <a:off x="7036482" y="2617850"/>
            <a:ext cx="453970" cy="173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defRPr/>
            </a:pPr>
            <a:r>
              <a:rPr lang="ko-KR" altLang="en-US" sz="105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세입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43" name="직사각형 842"/>
          <p:cNvSpPr/>
          <p:nvPr/>
        </p:nvSpPr>
        <p:spPr>
          <a:xfrm>
            <a:off x="7131690" y="2802609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44" name="직사각형 843"/>
          <p:cNvSpPr/>
          <p:nvPr/>
        </p:nvSpPr>
        <p:spPr>
          <a:xfrm>
            <a:off x="7676520" y="2802609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45" name="직사각형 844"/>
          <p:cNvSpPr/>
          <p:nvPr/>
        </p:nvSpPr>
        <p:spPr>
          <a:xfrm>
            <a:off x="7585122" y="2823854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schemeClr val="tx2"/>
                </a:solidFill>
                <a:latin typeface="맑은 고딕" panose="020B0503020000020004" pitchFamily="50" charset="-127"/>
              </a:rPr>
              <a:t>금강사업</a:t>
            </a:r>
            <a:endParaRPr lang="en-US" altLang="ko-KR" sz="1050" kern="0" dirty="0">
              <a:solidFill>
                <a:schemeClr val="tx2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46" name="직사각형 845"/>
          <p:cNvSpPr/>
          <p:nvPr/>
        </p:nvSpPr>
        <p:spPr>
          <a:xfrm>
            <a:off x="7036482" y="2817025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하천관리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47" name="직사각형 846"/>
          <p:cNvSpPr/>
          <p:nvPr/>
        </p:nvSpPr>
        <p:spPr>
          <a:xfrm>
            <a:off x="4940940" y="1696428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48" name="직사각형 847"/>
          <p:cNvSpPr/>
          <p:nvPr/>
        </p:nvSpPr>
        <p:spPr>
          <a:xfrm>
            <a:off x="5485770" y="1696428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49" name="직사각형 848"/>
          <p:cNvSpPr/>
          <p:nvPr/>
        </p:nvSpPr>
        <p:spPr>
          <a:xfrm>
            <a:off x="6034410" y="1696428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51" name="직사각형 850"/>
          <p:cNvSpPr/>
          <p:nvPr/>
        </p:nvSpPr>
        <p:spPr>
          <a:xfrm>
            <a:off x="5393018" y="1727833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defRPr/>
            </a:pPr>
            <a:r>
              <a:rPr lang="ko-KR" altLang="en-US" sz="105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체육지원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53" name="직사각형 852"/>
          <p:cNvSpPr/>
          <p:nvPr/>
        </p:nvSpPr>
        <p:spPr>
          <a:xfrm>
            <a:off x="4850768" y="1727833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문화예술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54" name="직사각형 853"/>
          <p:cNvSpPr/>
          <p:nvPr/>
        </p:nvSpPr>
        <p:spPr>
          <a:xfrm>
            <a:off x="5939202" y="1721004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레저시설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61" name="직사각형 860"/>
          <p:cNvSpPr/>
          <p:nvPr/>
        </p:nvSpPr>
        <p:spPr>
          <a:xfrm>
            <a:off x="4940940" y="1503388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62" name="직사각형 861"/>
          <p:cNvSpPr/>
          <p:nvPr/>
        </p:nvSpPr>
        <p:spPr>
          <a:xfrm>
            <a:off x="5485770" y="1503388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63" name="직사각형 862"/>
          <p:cNvSpPr/>
          <p:nvPr/>
        </p:nvSpPr>
        <p:spPr>
          <a:xfrm>
            <a:off x="6034410" y="1503388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64" name="직사각형 863"/>
          <p:cNvSpPr/>
          <p:nvPr/>
        </p:nvSpPr>
        <p:spPr>
          <a:xfrm>
            <a:off x="6579240" y="1503388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65" name="직사각형 864"/>
          <p:cNvSpPr/>
          <p:nvPr/>
        </p:nvSpPr>
        <p:spPr>
          <a:xfrm>
            <a:off x="5403178" y="1524633"/>
            <a:ext cx="453970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 smtClean="0">
                <a:latin typeface="맑은 고딕" panose="020B0503020000020004" pitchFamily="50" charset="-127"/>
              </a:rPr>
              <a:t>운영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866" name="직사각형 865"/>
          <p:cNvSpPr/>
          <p:nvPr/>
        </p:nvSpPr>
        <p:spPr>
          <a:xfrm>
            <a:off x="6487842" y="1524633"/>
            <a:ext cx="723275" cy="173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사적운영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67" name="직사각형 866"/>
          <p:cNvSpPr/>
          <p:nvPr/>
        </p:nvSpPr>
        <p:spPr>
          <a:xfrm>
            <a:off x="4850768" y="1524633"/>
            <a:ext cx="453970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defRPr/>
            </a:pPr>
            <a:r>
              <a:rPr lang="ko-KR" altLang="en-US" sz="105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관리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68" name="직사각형 867"/>
          <p:cNvSpPr/>
          <p:nvPr/>
        </p:nvSpPr>
        <p:spPr>
          <a:xfrm>
            <a:off x="5939202" y="1517804"/>
            <a:ext cx="723275" cy="173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defRPr/>
            </a:pPr>
            <a:r>
              <a:rPr lang="ko-KR" altLang="en-US" sz="105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공연기획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69" name="직사각형 868"/>
          <p:cNvSpPr/>
          <p:nvPr/>
        </p:nvSpPr>
        <p:spPr>
          <a:xfrm>
            <a:off x="7131690" y="1519683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70" name="직사각형 869"/>
          <p:cNvSpPr/>
          <p:nvPr/>
        </p:nvSpPr>
        <p:spPr>
          <a:xfrm>
            <a:off x="7676520" y="1519683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71" name="직사각형 870"/>
          <p:cNvSpPr/>
          <p:nvPr/>
        </p:nvSpPr>
        <p:spPr>
          <a:xfrm>
            <a:off x="7585122" y="1540928"/>
            <a:ext cx="588623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 smtClean="0">
                <a:latin typeface="맑은 고딕" panose="020B0503020000020004" pitchFamily="50" charset="-127"/>
              </a:rPr>
              <a:t>박물관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872" name="직사각형 871"/>
          <p:cNvSpPr/>
          <p:nvPr/>
        </p:nvSpPr>
        <p:spPr>
          <a:xfrm>
            <a:off x="7036482" y="1534099"/>
            <a:ext cx="723275" cy="173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한옥마을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73" name="직사각형 872"/>
          <p:cNvSpPr/>
          <p:nvPr/>
        </p:nvSpPr>
        <p:spPr>
          <a:xfrm>
            <a:off x="4940940" y="982528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74" name="직사각형 873"/>
          <p:cNvSpPr/>
          <p:nvPr/>
        </p:nvSpPr>
        <p:spPr>
          <a:xfrm>
            <a:off x="5485770" y="982528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75" name="직사각형 874"/>
          <p:cNvSpPr/>
          <p:nvPr/>
        </p:nvSpPr>
        <p:spPr>
          <a:xfrm>
            <a:off x="6034410" y="982528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76" name="직사각형 875"/>
          <p:cNvSpPr/>
          <p:nvPr/>
        </p:nvSpPr>
        <p:spPr>
          <a:xfrm>
            <a:off x="6579240" y="982528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77" name="직사각형 876"/>
          <p:cNvSpPr/>
          <p:nvPr/>
        </p:nvSpPr>
        <p:spPr>
          <a:xfrm>
            <a:off x="5433658" y="1003773"/>
            <a:ext cx="588623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장애인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78" name="직사각형 877"/>
          <p:cNvSpPr/>
          <p:nvPr/>
        </p:nvSpPr>
        <p:spPr>
          <a:xfrm>
            <a:off x="6487842" y="1003773"/>
            <a:ext cx="697627" cy="153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80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아동청소년</a:t>
            </a:r>
            <a:endParaRPr lang="en-US" altLang="ko-KR" sz="8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79" name="직사각형 878"/>
          <p:cNvSpPr/>
          <p:nvPr/>
        </p:nvSpPr>
        <p:spPr>
          <a:xfrm>
            <a:off x="4850768" y="1003773"/>
            <a:ext cx="453970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노인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80" name="직사각형 879"/>
          <p:cNvSpPr/>
          <p:nvPr/>
        </p:nvSpPr>
        <p:spPr>
          <a:xfrm>
            <a:off x="5939202" y="996944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여성보육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81" name="직사각형 880"/>
          <p:cNvSpPr/>
          <p:nvPr/>
        </p:nvSpPr>
        <p:spPr>
          <a:xfrm>
            <a:off x="7131690" y="998823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82" name="직사각형 881"/>
          <p:cNvSpPr/>
          <p:nvPr/>
        </p:nvSpPr>
        <p:spPr>
          <a:xfrm>
            <a:off x="7676520" y="998823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83" name="직사각형 882"/>
          <p:cNvSpPr/>
          <p:nvPr/>
        </p:nvSpPr>
        <p:spPr>
          <a:xfrm>
            <a:off x="7585122" y="1020068"/>
            <a:ext cx="588623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 err="1">
                <a:solidFill>
                  <a:schemeClr val="tx2"/>
                </a:solidFill>
                <a:latin typeface="맑은 고딕" panose="020B0503020000020004" pitchFamily="50" charset="-127"/>
              </a:rPr>
              <a:t>나래원</a:t>
            </a:r>
            <a:endParaRPr lang="en-US" altLang="ko-KR" sz="1050" kern="0" dirty="0">
              <a:solidFill>
                <a:schemeClr val="tx2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84" name="직사각형 883"/>
          <p:cNvSpPr/>
          <p:nvPr/>
        </p:nvSpPr>
        <p:spPr>
          <a:xfrm>
            <a:off x="7036482" y="1013239"/>
            <a:ext cx="697627" cy="153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defRPr/>
            </a:pPr>
            <a:r>
              <a:rPr lang="ko-KR" altLang="en-US" sz="8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다문화가정</a:t>
            </a:r>
            <a:endParaRPr lang="en-US" altLang="ko-KR" sz="8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85" name="직사각형 884"/>
          <p:cNvSpPr/>
          <p:nvPr/>
        </p:nvSpPr>
        <p:spPr>
          <a:xfrm>
            <a:off x="4940940" y="1165176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86" name="직사각형 885"/>
          <p:cNvSpPr/>
          <p:nvPr/>
        </p:nvSpPr>
        <p:spPr>
          <a:xfrm>
            <a:off x="5485770" y="1165176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87" name="직사각형 886"/>
          <p:cNvSpPr/>
          <p:nvPr/>
        </p:nvSpPr>
        <p:spPr>
          <a:xfrm>
            <a:off x="6034410" y="1165176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88" name="직사각형 887"/>
          <p:cNvSpPr/>
          <p:nvPr/>
        </p:nvSpPr>
        <p:spPr>
          <a:xfrm>
            <a:off x="6579240" y="1165176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889" name="직사각형 888"/>
          <p:cNvSpPr/>
          <p:nvPr/>
        </p:nvSpPr>
        <p:spPr>
          <a:xfrm>
            <a:off x="5383366" y="1186421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통합민원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90" name="직사각형 889"/>
          <p:cNvSpPr/>
          <p:nvPr/>
        </p:nvSpPr>
        <p:spPr>
          <a:xfrm>
            <a:off x="6487842" y="1186421"/>
            <a:ext cx="723275" cy="173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차량등록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91" name="직사각형 890"/>
          <p:cNvSpPr/>
          <p:nvPr/>
        </p:nvSpPr>
        <p:spPr>
          <a:xfrm>
            <a:off x="4850768" y="1186421"/>
            <a:ext cx="723275" cy="173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defRPr/>
            </a:pPr>
            <a:r>
              <a:rPr lang="ko-KR" altLang="en-US" sz="105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민원행정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92" name="직사각형 891"/>
          <p:cNvSpPr/>
          <p:nvPr/>
        </p:nvSpPr>
        <p:spPr>
          <a:xfrm>
            <a:off x="5939202" y="1179592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가족등록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912" name="직사각형 911"/>
          <p:cNvSpPr/>
          <p:nvPr/>
        </p:nvSpPr>
        <p:spPr>
          <a:xfrm>
            <a:off x="4940940" y="851116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913" name="직사각형 912"/>
          <p:cNvSpPr/>
          <p:nvPr/>
        </p:nvSpPr>
        <p:spPr>
          <a:xfrm>
            <a:off x="5485770" y="851116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914" name="직사각형 913"/>
          <p:cNvSpPr/>
          <p:nvPr/>
        </p:nvSpPr>
        <p:spPr>
          <a:xfrm>
            <a:off x="6034410" y="851116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915" name="직사각형 914"/>
          <p:cNvSpPr/>
          <p:nvPr/>
        </p:nvSpPr>
        <p:spPr>
          <a:xfrm>
            <a:off x="6579240" y="851116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916" name="직사각형 915"/>
          <p:cNvSpPr/>
          <p:nvPr/>
        </p:nvSpPr>
        <p:spPr>
          <a:xfrm>
            <a:off x="5433658" y="831721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>
                <a:latin typeface="맑은 고딕" panose="020B0503020000020004" pitchFamily="50" charset="-127"/>
              </a:rPr>
              <a:t>복지연계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917" name="직사각형 916"/>
          <p:cNvSpPr/>
          <p:nvPr/>
        </p:nvSpPr>
        <p:spPr>
          <a:xfrm>
            <a:off x="6487842" y="831721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생활보장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918" name="직사각형 917"/>
          <p:cNvSpPr/>
          <p:nvPr/>
        </p:nvSpPr>
        <p:spPr>
          <a:xfrm>
            <a:off x="4850768" y="831721"/>
            <a:ext cx="7232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>
                <a:latin typeface="맑은 고딕" panose="020B0503020000020004" pitchFamily="50" charset="-127"/>
              </a:rPr>
              <a:t>복지기획</a:t>
            </a:r>
            <a:endParaRPr lang="en-US" altLang="ko-KR" sz="1050" kern="0" dirty="0">
              <a:latin typeface="맑은 고딕" panose="020B0503020000020004" pitchFamily="50" charset="-127"/>
            </a:endParaRPr>
          </a:p>
        </p:txBody>
      </p:sp>
      <p:sp>
        <p:nvSpPr>
          <p:cNvPr id="919" name="직사각형 918"/>
          <p:cNvSpPr/>
          <p:nvPr/>
        </p:nvSpPr>
        <p:spPr>
          <a:xfrm>
            <a:off x="5939202" y="824892"/>
            <a:ext cx="723275" cy="1461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700" kern="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행복키움지원</a:t>
            </a:r>
            <a:endParaRPr lang="en-US" altLang="ko-KR" sz="7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920" name="직사각형 919"/>
          <p:cNvSpPr/>
          <p:nvPr/>
        </p:nvSpPr>
        <p:spPr>
          <a:xfrm>
            <a:off x="7137024" y="851116"/>
            <a:ext cx="523944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921" name="직사각형 920"/>
          <p:cNvSpPr/>
          <p:nvPr/>
        </p:nvSpPr>
        <p:spPr>
          <a:xfrm>
            <a:off x="7045626" y="831721"/>
            <a:ext cx="723275" cy="1461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7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통합조사관리</a:t>
            </a:r>
            <a:endParaRPr lang="en-US" altLang="ko-KR" sz="7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902" name="직사각형 901"/>
          <p:cNvSpPr/>
          <p:nvPr/>
        </p:nvSpPr>
        <p:spPr>
          <a:xfrm>
            <a:off x="4927772" y="1327968"/>
            <a:ext cx="447430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903" name="직사각형 902"/>
          <p:cNvSpPr/>
          <p:nvPr/>
        </p:nvSpPr>
        <p:spPr>
          <a:xfrm>
            <a:off x="5393038" y="1327968"/>
            <a:ext cx="447430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904" name="직사각형 903"/>
          <p:cNvSpPr/>
          <p:nvPr/>
        </p:nvSpPr>
        <p:spPr>
          <a:xfrm>
            <a:off x="5861557" y="1327968"/>
            <a:ext cx="447430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905" name="직사각형 904"/>
          <p:cNvSpPr/>
          <p:nvPr/>
        </p:nvSpPr>
        <p:spPr>
          <a:xfrm>
            <a:off x="6326824" y="1327968"/>
            <a:ext cx="447430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906" name="직사각형 905"/>
          <p:cNvSpPr/>
          <p:nvPr/>
        </p:nvSpPr>
        <p:spPr>
          <a:xfrm>
            <a:off x="5318056" y="1349213"/>
            <a:ext cx="387675" cy="173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105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방역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907" name="직사각형 906"/>
          <p:cNvSpPr/>
          <p:nvPr/>
        </p:nvSpPr>
        <p:spPr>
          <a:xfrm>
            <a:off x="6248773" y="1349213"/>
            <a:ext cx="3876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50" kern="0" dirty="0">
                <a:solidFill>
                  <a:prstClr val="black"/>
                </a:solidFill>
                <a:latin typeface="맑은 고딕" panose="020B0503020000020004" pitchFamily="50" charset="-127"/>
              </a:rPr>
              <a:t>위생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908" name="직사각형 907"/>
          <p:cNvSpPr/>
          <p:nvPr/>
        </p:nvSpPr>
        <p:spPr>
          <a:xfrm>
            <a:off x="4830448" y="1349213"/>
            <a:ext cx="646331" cy="16158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  <a:defRPr/>
            </a:pPr>
            <a:r>
              <a:rPr lang="ko-KR" altLang="en-US" sz="90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보건행정</a:t>
            </a:r>
            <a:endParaRPr lang="en-US" altLang="ko-KR" sz="9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909" name="직사각형 908"/>
          <p:cNvSpPr/>
          <p:nvPr/>
        </p:nvSpPr>
        <p:spPr>
          <a:xfrm>
            <a:off x="5780253" y="1342384"/>
            <a:ext cx="387675" cy="1822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50" kern="0">
                <a:solidFill>
                  <a:prstClr val="black"/>
                </a:solidFill>
                <a:latin typeface="맑은 고딕" panose="020B0503020000020004" pitchFamily="50" charset="-127"/>
              </a:rPr>
              <a:t>의약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910" name="직사각형 909"/>
          <p:cNvSpPr/>
          <p:nvPr/>
        </p:nvSpPr>
        <p:spPr>
          <a:xfrm>
            <a:off x="6798597" y="1327968"/>
            <a:ext cx="447430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911" name="직사각형 910"/>
          <p:cNvSpPr/>
          <p:nvPr/>
        </p:nvSpPr>
        <p:spPr>
          <a:xfrm>
            <a:off x="6695146" y="1349213"/>
            <a:ext cx="646331" cy="16158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900" kern="0" smtClean="0">
                <a:solidFill>
                  <a:prstClr val="black"/>
                </a:solidFill>
                <a:latin typeface="맑은 고딕" panose="020B0503020000020004" pitchFamily="50" charset="-127"/>
              </a:rPr>
              <a:t>건강증진</a:t>
            </a:r>
            <a:endParaRPr lang="en-US" altLang="ko-KR" sz="90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924" name="직사각형 923"/>
          <p:cNvSpPr/>
          <p:nvPr/>
        </p:nvSpPr>
        <p:spPr>
          <a:xfrm>
            <a:off x="7272322" y="1327968"/>
            <a:ext cx="447430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925" name="직사각형 924"/>
          <p:cNvSpPr/>
          <p:nvPr/>
        </p:nvSpPr>
        <p:spPr>
          <a:xfrm>
            <a:off x="7194271" y="1349213"/>
            <a:ext cx="387675" cy="173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5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보건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926" name="직사각형 925"/>
          <p:cNvSpPr/>
          <p:nvPr/>
        </p:nvSpPr>
        <p:spPr>
          <a:xfrm>
            <a:off x="7740842" y="1327968"/>
            <a:ext cx="447430" cy="141288"/>
          </a:xfrm>
          <a:prstGeom prst="rect">
            <a:avLst/>
          </a:prstGeom>
          <a:noFill/>
          <a:ln w="95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927" name="직사각형 926"/>
          <p:cNvSpPr/>
          <p:nvPr/>
        </p:nvSpPr>
        <p:spPr>
          <a:xfrm>
            <a:off x="7662791" y="1349213"/>
            <a:ext cx="387675" cy="173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lnSpc>
                <a:spcPct val="50000"/>
              </a:lnSpc>
              <a:buFont typeface="Wingdings" pitchFamily="2" charset="2"/>
              <a:buNone/>
            </a:pPr>
            <a:r>
              <a:rPr lang="ko-KR" altLang="en-US" sz="1050" kern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출산</a:t>
            </a:r>
            <a:endParaRPr lang="en-US" altLang="ko-KR" sz="1050" kern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cxnSp>
        <p:nvCxnSpPr>
          <p:cNvPr id="67" name="직선 연결선 66"/>
          <p:cNvCxnSpPr>
            <a:stCxn id="840" idx="3"/>
            <a:endCxn id="340" idx="1"/>
          </p:cNvCxnSpPr>
          <p:nvPr/>
        </p:nvCxnSpPr>
        <p:spPr>
          <a:xfrm flipV="1">
            <a:off x="8200464" y="1256287"/>
            <a:ext cx="280740" cy="141779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8" name="직선 연결선 927"/>
          <p:cNvCxnSpPr>
            <a:endCxn id="340" idx="1"/>
          </p:cNvCxnSpPr>
          <p:nvPr/>
        </p:nvCxnSpPr>
        <p:spPr>
          <a:xfrm flipV="1">
            <a:off x="8200464" y="1256287"/>
            <a:ext cx="280740" cy="19347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9" name="직선 연결선 928"/>
          <p:cNvCxnSpPr>
            <a:stCxn id="870" idx="3"/>
            <a:endCxn id="341" idx="1"/>
          </p:cNvCxnSpPr>
          <p:nvPr/>
        </p:nvCxnSpPr>
        <p:spPr>
          <a:xfrm>
            <a:off x="8200464" y="1590327"/>
            <a:ext cx="280740" cy="77725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0" name="직선 연결선 929"/>
          <p:cNvCxnSpPr>
            <a:endCxn id="343" idx="1"/>
          </p:cNvCxnSpPr>
          <p:nvPr/>
        </p:nvCxnSpPr>
        <p:spPr>
          <a:xfrm>
            <a:off x="8200464" y="2001051"/>
            <a:ext cx="280740" cy="261221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1" name="직선 연결선 930"/>
          <p:cNvCxnSpPr>
            <a:endCxn id="341" idx="1"/>
          </p:cNvCxnSpPr>
          <p:nvPr/>
        </p:nvCxnSpPr>
        <p:spPr>
          <a:xfrm>
            <a:off x="6662477" y="2013871"/>
            <a:ext cx="1818727" cy="35371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2" name="직선 연결선 931"/>
          <p:cNvCxnSpPr/>
          <p:nvPr/>
        </p:nvCxnSpPr>
        <p:spPr>
          <a:xfrm>
            <a:off x="6662477" y="2298355"/>
            <a:ext cx="1818727" cy="19391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3" name="직선 연결선 932"/>
          <p:cNvCxnSpPr/>
          <p:nvPr/>
        </p:nvCxnSpPr>
        <p:spPr>
          <a:xfrm>
            <a:off x="8308397" y="1161681"/>
            <a:ext cx="172807" cy="228898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4" name="직선 연결선 933"/>
          <p:cNvCxnSpPr>
            <a:endCxn id="344" idx="1"/>
          </p:cNvCxnSpPr>
          <p:nvPr/>
        </p:nvCxnSpPr>
        <p:spPr>
          <a:xfrm>
            <a:off x="8246253" y="966771"/>
            <a:ext cx="234951" cy="470699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6" name="직선 연결선 935"/>
          <p:cNvCxnSpPr>
            <a:endCxn id="344" idx="1"/>
          </p:cNvCxnSpPr>
          <p:nvPr/>
        </p:nvCxnSpPr>
        <p:spPr>
          <a:xfrm>
            <a:off x="8241695" y="1427845"/>
            <a:ext cx="239509" cy="42459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0" name="직선 연결선 939"/>
          <p:cNvCxnSpPr>
            <a:endCxn id="342" idx="1"/>
          </p:cNvCxnSpPr>
          <p:nvPr/>
        </p:nvCxnSpPr>
        <p:spPr>
          <a:xfrm>
            <a:off x="8308397" y="1561575"/>
            <a:ext cx="172807" cy="19911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1" name="직선 연결선 940"/>
          <p:cNvCxnSpPr>
            <a:endCxn id="340" idx="1"/>
          </p:cNvCxnSpPr>
          <p:nvPr/>
        </p:nvCxnSpPr>
        <p:spPr>
          <a:xfrm flipV="1">
            <a:off x="7864513" y="1256287"/>
            <a:ext cx="616691" cy="376076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2" name="직선 연결선 941"/>
          <p:cNvCxnSpPr>
            <a:endCxn id="340" idx="1"/>
          </p:cNvCxnSpPr>
          <p:nvPr/>
        </p:nvCxnSpPr>
        <p:spPr>
          <a:xfrm flipV="1">
            <a:off x="7864513" y="1256287"/>
            <a:ext cx="616691" cy="388269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3" name="직선 연결선 942"/>
          <p:cNvCxnSpPr>
            <a:endCxn id="340" idx="1"/>
          </p:cNvCxnSpPr>
          <p:nvPr/>
        </p:nvCxnSpPr>
        <p:spPr>
          <a:xfrm flipV="1">
            <a:off x="7864513" y="1256287"/>
            <a:ext cx="616691" cy="402493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4" name="직선 연결선 943"/>
          <p:cNvCxnSpPr>
            <a:endCxn id="340" idx="1"/>
          </p:cNvCxnSpPr>
          <p:nvPr/>
        </p:nvCxnSpPr>
        <p:spPr>
          <a:xfrm flipV="1">
            <a:off x="7864513" y="1256287"/>
            <a:ext cx="616691" cy="422813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5" name="직선 연결선 944"/>
          <p:cNvCxnSpPr>
            <a:stCxn id="340" idx="1"/>
          </p:cNvCxnSpPr>
          <p:nvPr/>
        </p:nvCxnSpPr>
        <p:spPr>
          <a:xfrm flipH="1">
            <a:off x="7815378" y="1256287"/>
            <a:ext cx="665826" cy="339938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6" name="직선 연결선 945"/>
          <p:cNvCxnSpPr>
            <a:stCxn id="340" idx="1"/>
          </p:cNvCxnSpPr>
          <p:nvPr/>
        </p:nvCxnSpPr>
        <p:spPr>
          <a:xfrm flipH="1">
            <a:off x="7815379" y="1256287"/>
            <a:ext cx="665825" cy="31863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7" name="직선 연결선 946"/>
          <p:cNvCxnSpPr>
            <a:stCxn id="344" idx="1"/>
          </p:cNvCxnSpPr>
          <p:nvPr/>
        </p:nvCxnSpPr>
        <p:spPr>
          <a:xfrm flipH="1" flipV="1">
            <a:off x="7815379" y="4431659"/>
            <a:ext cx="665825" cy="124210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8" name="직선 연결선 947"/>
          <p:cNvCxnSpPr>
            <a:stCxn id="340" idx="1"/>
          </p:cNvCxnSpPr>
          <p:nvPr/>
        </p:nvCxnSpPr>
        <p:spPr>
          <a:xfrm flipH="1">
            <a:off x="7815380" y="1256287"/>
            <a:ext cx="665824" cy="283121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9" name="직선 연결선 948"/>
          <p:cNvCxnSpPr/>
          <p:nvPr/>
        </p:nvCxnSpPr>
        <p:spPr>
          <a:xfrm flipH="1">
            <a:off x="7815380" y="1488991"/>
            <a:ext cx="679553" cy="227644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0" name="직선 연결선 949"/>
          <p:cNvCxnSpPr>
            <a:stCxn id="344" idx="1"/>
          </p:cNvCxnSpPr>
          <p:nvPr/>
        </p:nvCxnSpPr>
        <p:spPr>
          <a:xfrm flipH="1" flipV="1">
            <a:off x="7815381" y="3774713"/>
            <a:ext cx="665823" cy="189905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1" name="직선 연결선 950"/>
          <p:cNvCxnSpPr>
            <a:stCxn id="344" idx="1"/>
          </p:cNvCxnSpPr>
          <p:nvPr/>
        </p:nvCxnSpPr>
        <p:spPr>
          <a:xfrm flipH="1" flipV="1">
            <a:off x="7770994" y="3410730"/>
            <a:ext cx="710210" cy="226303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2" name="직선 연결선 951"/>
          <p:cNvCxnSpPr>
            <a:stCxn id="344" idx="1"/>
          </p:cNvCxnSpPr>
          <p:nvPr/>
        </p:nvCxnSpPr>
        <p:spPr>
          <a:xfrm flipH="1" flipV="1">
            <a:off x="7770994" y="3037868"/>
            <a:ext cx="710210" cy="263589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6" name="직선 연결선 955"/>
          <p:cNvCxnSpPr>
            <a:stCxn id="344" idx="1"/>
          </p:cNvCxnSpPr>
          <p:nvPr/>
        </p:nvCxnSpPr>
        <p:spPr>
          <a:xfrm flipH="1" flipV="1">
            <a:off x="7770994" y="3215421"/>
            <a:ext cx="710210" cy="245834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직선 연결선 98"/>
          <p:cNvCxnSpPr/>
          <p:nvPr/>
        </p:nvCxnSpPr>
        <p:spPr>
          <a:xfrm>
            <a:off x="522079" y="827381"/>
            <a:ext cx="104648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0" name="직선 연결선 959"/>
          <p:cNvCxnSpPr/>
          <p:nvPr/>
        </p:nvCxnSpPr>
        <p:spPr>
          <a:xfrm>
            <a:off x="1812399" y="827381"/>
            <a:ext cx="296672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1" name="직선 연결선 960"/>
          <p:cNvCxnSpPr/>
          <p:nvPr/>
        </p:nvCxnSpPr>
        <p:spPr>
          <a:xfrm>
            <a:off x="4941679" y="827381"/>
            <a:ext cx="315976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9" name="TextBox 458"/>
          <p:cNvSpPr txBox="1"/>
          <p:nvPr/>
        </p:nvSpPr>
        <p:spPr>
          <a:xfrm>
            <a:off x="3736058" y="2117937"/>
            <a:ext cx="72327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dirty="0" smtClean="0">
                <a:solidFill>
                  <a:srgbClr val="C00000"/>
                </a:solidFill>
                <a:latin typeface="+mn-ea"/>
              </a:rPr>
              <a:t>시설관리</a:t>
            </a:r>
            <a:endParaRPr lang="ko-KR" altLang="en-US" sz="1050" dirty="0">
              <a:solidFill>
                <a:srgbClr val="C00000"/>
              </a:solidFill>
              <a:latin typeface="+mn-ea"/>
            </a:endParaRPr>
          </a:p>
        </p:txBody>
      </p:sp>
      <p:sp>
        <p:nvSpPr>
          <p:cNvPr id="460" name="직사각형 459"/>
          <p:cNvSpPr/>
          <p:nvPr/>
        </p:nvSpPr>
        <p:spPr>
          <a:xfrm>
            <a:off x="3736058" y="2152548"/>
            <a:ext cx="952445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cxnSp>
        <p:nvCxnSpPr>
          <p:cNvPr id="461" name="직선 연결선 460"/>
          <p:cNvCxnSpPr/>
          <p:nvPr/>
        </p:nvCxnSpPr>
        <p:spPr>
          <a:xfrm>
            <a:off x="1807845" y="2245746"/>
            <a:ext cx="187958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7" name="TextBox 456"/>
          <p:cNvSpPr txBox="1"/>
          <p:nvPr/>
        </p:nvSpPr>
        <p:spPr>
          <a:xfrm>
            <a:off x="8348118" y="187786"/>
            <a:ext cx="12378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Ⅳ.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기능 분석</a:t>
            </a:r>
          </a:p>
        </p:txBody>
      </p:sp>
    </p:spTree>
    <p:extLst>
      <p:ext uri="{BB962C8B-B14F-4D97-AF65-F5344CB8AC3E}">
        <p14:creationId xmlns:p14="http://schemas.microsoft.com/office/powerpoint/2010/main" val="26366834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19"/>
          <p:cNvSpPr txBox="1">
            <a:spLocks noChangeArrowheads="1"/>
          </p:cNvSpPr>
          <p:nvPr/>
        </p:nvSpPr>
        <p:spPr bwMode="auto">
          <a:xfrm>
            <a:off x="5953132" y="2709634"/>
            <a:ext cx="3600000" cy="22159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tIns="0" bIns="0" anchor="t">
            <a:spAutoFit/>
          </a:bodyPr>
          <a:lstStyle/>
          <a:p>
            <a:pPr marL="609600" indent="-609600">
              <a:lnSpc>
                <a:spcPct val="180000"/>
              </a:lnSpc>
              <a:defRPr/>
            </a:pPr>
            <a:r>
              <a:rPr kumimoji="1" lang="en-US" altLang="ko-KR" sz="2000" b="1" dirty="0" smtClean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1. </a:t>
            </a:r>
            <a:r>
              <a:rPr kumimoji="1" lang="ko-KR" altLang="en-US" sz="2000" b="1" dirty="0" smtClean="0">
                <a:solidFill>
                  <a:srgbClr val="C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외부환경분석</a:t>
            </a:r>
            <a:endParaRPr kumimoji="1" lang="en-US" altLang="ko-KR" sz="2000" b="1" dirty="0" smtClean="0">
              <a:solidFill>
                <a:srgbClr val="C0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609600" indent="-609600">
              <a:lnSpc>
                <a:spcPct val="180000"/>
              </a:lnSpc>
              <a:defRPr/>
            </a:pPr>
            <a:r>
              <a:rPr kumimoji="1" lang="en-US" altLang="ko-KR" sz="20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2. </a:t>
            </a:r>
            <a:r>
              <a:rPr kumimoji="1" lang="ko-KR" altLang="en-US" sz="20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내부환경분석</a:t>
            </a:r>
            <a:endParaRPr kumimoji="1" lang="en-US" altLang="ko-KR" sz="2000" dirty="0" smtClean="0"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marL="609600" indent="-609600">
              <a:lnSpc>
                <a:spcPct val="180000"/>
              </a:lnSpc>
              <a:defRPr/>
            </a:pPr>
            <a:r>
              <a:rPr kumimoji="1" lang="en-US" altLang="ko-KR" sz="20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3. Benchmarking</a:t>
            </a:r>
          </a:p>
          <a:p>
            <a:pPr marL="609600" indent="-609600">
              <a:lnSpc>
                <a:spcPct val="180000"/>
              </a:lnSpc>
              <a:defRPr/>
            </a:pPr>
            <a:r>
              <a:rPr kumimoji="1" lang="en-US" altLang="ko-KR" sz="2000" dirty="0">
                <a:latin typeface="맑은 고딕" panose="020B0503020000020004" pitchFamily="50" charset="-127"/>
              </a:rPr>
              <a:t>4. </a:t>
            </a:r>
            <a:r>
              <a:rPr kumimoji="1" lang="ko-KR" altLang="en-US" sz="2000" dirty="0">
                <a:latin typeface="맑은 고딕" panose="020B0503020000020004" pitchFamily="50" charset="-127"/>
              </a:rPr>
              <a:t>설문조사 </a:t>
            </a:r>
            <a:r>
              <a:rPr kumimoji="1" lang="ko-KR" altLang="en-US" sz="2000" dirty="0" smtClean="0">
                <a:latin typeface="맑은 고딕" panose="020B0503020000020004" pitchFamily="50" charset="-127"/>
              </a:rPr>
              <a:t>결과</a:t>
            </a:r>
            <a:endParaRPr kumimoji="1" lang="ko-KR" altLang="en-US" sz="2000" dirty="0">
              <a:latin typeface="맑은 고딕" panose="020B0503020000020004" pitchFamily="50" charset="-127"/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238092" y="1722426"/>
            <a:ext cx="3752630" cy="964880"/>
          </a:xfrm>
          <a:prstGeom prst="rect">
            <a:avLst/>
          </a:prstGeom>
        </p:spPr>
        <p:txBody>
          <a:bodyPr wrap="none" lIns="0" tIns="0" rIns="0" bIns="0" anchor="b">
            <a:spAutoFit/>
          </a:bodyPr>
          <a:lstStyle/>
          <a:p>
            <a:pPr>
              <a:lnSpc>
                <a:spcPct val="95000"/>
              </a:lnSpc>
            </a:pPr>
            <a:r>
              <a:rPr lang="en-US" altLang="ko-KR" sz="2800" dirty="0" smtClean="0"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Ch.</a:t>
            </a:r>
            <a:r>
              <a:rPr lang="en-US" altLang="ko-KR" sz="6600" dirty="0" smtClean="0"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2</a:t>
            </a:r>
            <a:r>
              <a:rPr lang="en-US" altLang="ko-KR" sz="4000" dirty="0" smtClean="0"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   </a:t>
            </a:r>
            <a:r>
              <a:rPr lang="ko-KR" altLang="en-US" sz="4000" dirty="0" smtClean="0"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환경분석</a:t>
            </a:r>
          </a:p>
        </p:txBody>
      </p:sp>
      <p:sp>
        <p:nvSpPr>
          <p:cNvPr id="5" name="직사각형 4"/>
          <p:cNvSpPr/>
          <p:nvPr/>
        </p:nvSpPr>
        <p:spPr>
          <a:xfrm flipH="1">
            <a:off x="0" y="2678620"/>
            <a:ext cx="8501122" cy="36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9113376" y="2142966"/>
            <a:ext cx="677863" cy="3542348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600">
              <a:latin typeface="+mn-ea"/>
            </a:endParaRPr>
          </a:p>
        </p:txBody>
      </p:sp>
      <p:sp>
        <p:nvSpPr>
          <p:cNvPr id="5" name="오른쪽 화살표 설명선 4"/>
          <p:cNvSpPr/>
          <p:nvPr/>
        </p:nvSpPr>
        <p:spPr>
          <a:xfrm>
            <a:off x="6446838" y="2902903"/>
            <a:ext cx="2717482" cy="2143125"/>
          </a:xfrm>
          <a:prstGeom prst="rightArrowCallout">
            <a:avLst>
              <a:gd name="adj1" fmla="val 45523"/>
              <a:gd name="adj2" fmla="val 36342"/>
              <a:gd name="adj3" fmla="val 8321"/>
              <a:gd name="adj4" fmla="val 88610"/>
            </a:avLst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600">
              <a:latin typeface="+mn-ea"/>
            </a:endParaRPr>
          </a:p>
        </p:txBody>
      </p:sp>
      <p:sp>
        <p:nvSpPr>
          <p:cNvPr id="6" name="오른쪽 화살표 설명선 5"/>
          <p:cNvSpPr/>
          <p:nvPr/>
        </p:nvSpPr>
        <p:spPr>
          <a:xfrm>
            <a:off x="268288" y="1688465"/>
            <a:ext cx="6196012" cy="4572000"/>
          </a:xfrm>
          <a:prstGeom prst="rightArrowCallout">
            <a:avLst>
              <a:gd name="adj1" fmla="val 33713"/>
              <a:gd name="adj2" fmla="val 23416"/>
              <a:gd name="adj3" fmla="val 4943"/>
              <a:gd name="adj4" fmla="val 93592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>
              <a:latin typeface="+mn-ea"/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339408" y="1831340"/>
            <a:ext cx="1350962" cy="34925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ko-KR" altLang="en-US" sz="1200" b="1" dirty="0" err="1">
                <a:solidFill>
                  <a:schemeClr val="bg1"/>
                </a:solidFill>
                <a:latin typeface="맑은 고딕" pitchFamily="50" charset="-127"/>
              </a:rPr>
              <a:t>신성장동력</a:t>
            </a:r>
            <a:r>
              <a:rPr lang="ko-KR" altLang="en-US" sz="1200" b="1" dirty="0">
                <a:solidFill>
                  <a:schemeClr val="bg1"/>
                </a:solidFill>
                <a:latin typeface="맑은 고딕" pitchFamily="50" charset="-127"/>
              </a:rPr>
              <a:t> 발굴</a:t>
            </a:r>
          </a:p>
        </p:txBody>
      </p:sp>
      <p:sp>
        <p:nvSpPr>
          <p:cNvPr id="8" name="직사각형 7"/>
          <p:cNvSpPr/>
          <p:nvPr/>
        </p:nvSpPr>
        <p:spPr>
          <a:xfrm>
            <a:off x="1763395" y="1831340"/>
            <a:ext cx="1349375" cy="34925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ko-KR" altLang="en-US" sz="1200" b="1" dirty="0">
                <a:solidFill>
                  <a:schemeClr val="bg1"/>
                </a:solidFill>
                <a:latin typeface="맑은 고딕" panose="020B0503020000020004" pitchFamily="50" charset="-127"/>
              </a:rPr>
              <a:t>도시경쟁력 강화</a:t>
            </a:r>
          </a:p>
        </p:txBody>
      </p:sp>
      <p:sp>
        <p:nvSpPr>
          <p:cNvPr id="9" name="직사각형 8"/>
          <p:cNvSpPr/>
          <p:nvPr/>
        </p:nvSpPr>
        <p:spPr>
          <a:xfrm>
            <a:off x="3166745" y="1831340"/>
            <a:ext cx="1462405" cy="34925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ko-KR" altLang="en-US" sz="1200" b="1" dirty="0">
                <a:solidFill>
                  <a:schemeClr val="bg1"/>
                </a:solidFill>
                <a:latin typeface="맑은 고딕" panose="020B0503020000020004" pitchFamily="50" charset="-127"/>
              </a:rPr>
              <a:t>시민 행복 추구</a:t>
            </a:r>
          </a:p>
        </p:txBody>
      </p:sp>
      <p:sp>
        <p:nvSpPr>
          <p:cNvPr id="10" name="직사각형 9"/>
          <p:cNvSpPr/>
          <p:nvPr/>
        </p:nvSpPr>
        <p:spPr>
          <a:xfrm>
            <a:off x="4685348" y="1831340"/>
            <a:ext cx="1350962" cy="34925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ko-KR" altLang="en-US" sz="1200" b="1" dirty="0" smtClean="0">
                <a:solidFill>
                  <a:schemeClr val="bg1"/>
                </a:solidFill>
                <a:latin typeface="맑은 고딕" panose="020B0503020000020004" pitchFamily="50" charset="-127"/>
              </a:rPr>
              <a:t>조직 역량 </a:t>
            </a:r>
            <a:r>
              <a:rPr lang="ko-KR" altLang="en-US" sz="1200" b="1" dirty="0">
                <a:solidFill>
                  <a:schemeClr val="bg1"/>
                </a:solidFill>
                <a:latin typeface="맑은 고딕" panose="020B0503020000020004" pitchFamily="50" charset="-127"/>
              </a:rPr>
              <a:t>강화</a:t>
            </a:r>
          </a:p>
        </p:txBody>
      </p:sp>
      <p:sp>
        <p:nvSpPr>
          <p:cNvPr id="11" name="직사각형 10"/>
          <p:cNvSpPr/>
          <p:nvPr/>
        </p:nvSpPr>
        <p:spPr>
          <a:xfrm>
            <a:off x="2403475" y="3685540"/>
            <a:ext cx="1579563" cy="59848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ko-KR" altLang="en-US" sz="14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</a:rPr>
              <a:t>        공주시청</a:t>
            </a:r>
            <a:endParaRPr lang="ko-KR" altLang="en-US" sz="140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</a:endParaRPr>
          </a:p>
        </p:txBody>
      </p:sp>
      <p:sp>
        <p:nvSpPr>
          <p:cNvPr id="12" name="직사각형 11"/>
          <p:cNvSpPr/>
          <p:nvPr/>
        </p:nvSpPr>
        <p:spPr>
          <a:xfrm>
            <a:off x="6392863" y="3006090"/>
            <a:ext cx="2456122" cy="185281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  <a:buFont typeface="Arial" pitchFamily="34" charset="0"/>
              <a:buChar char="•"/>
              <a:defRPr/>
            </a:pPr>
            <a:r>
              <a:rPr lang="ko-KR" altLang="en-US" sz="1100" dirty="0">
                <a:latin typeface="+mn-ea"/>
              </a:rPr>
              <a:t> </a:t>
            </a:r>
            <a:r>
              <a:rPr lang="ko-KR" altLang="en-US" sz="1100" dirty="0" smtClean="0">
                <a:latin typeface="+mn-ea"/>
              </a:rPr>
              <a:t>목표    </a:t>
            </a:r>
            <a:r>
              <a:rPr lang="en-US" altLang="ko-KR" sz="1100" dirty="0" smtClean="0">
                <a:latin typeface="+mn-ea"/>
              </a:rPr>
              <a:t>: </a:t>
            </a:r>
            <a:r>
              <a:rPr lang="ko-KR" altLang="en-US" sz="1100" dirty="0" smtClean="0">
                <a:latin typeface="+mn-ea"/>
              </a:rPr>
              <a:t>경제 도약</a:t>
            </a:r>
            <a:r>
              <a:rPr lang="en-US" altLang="ko-KR" sz="1100" dirty="0" smtClean="0">
                <a:latin typeface="+mn-ea"/>
              </a:rPr>
              <a:t>,</a:t>
            </a:r>
            <a:r>
              <a:rPr lang="ko-KR" altLang="en-US" sz="1100" dirty="0" smtClean="0">
                <a:latin typeface="+mn-ea"/>
              </a:rPr>
              <a:t>복지</a:t>
            </a:r>
            <a:r>
              <a:rPr lang="en-US" altLang="ko-KR" sz="1100" dirty="0" smtClean="0">
                <a:latin typeface="+mn-ea"/>
              </a:rPr>
              <a:t>,</a:t>
            </a:r>
          </a:p>
          <a:p>
            <a:pPr>
              <a:lnSpc>
                <a:spcPct val="130000"/>
              </a:lnSpc>
              <a:defRPr/>
            </a:pPr>
            <a:r>
              <a:rPr lang="en-US" altLang="ko-KR" sz="1100" dirty="0" smtClean="0">
                <a:latin typeface="+mn-ea"/>
              </a:rPr>
              <a:t> </a:t>
            </a:r>
            <a:r>
              <a:rPr lang="en-US" altLang="ko-KR" sz="1100" dirty="0">
                <a:latin typeface="+mn-ea"/>
              </a:rPr>
              <a:t>(</a:t>
            </a:r>
            <a:r>
              <a:rPr lang="en-US" altLang="ko-KR" sz="1100" dirty="0" smtClean="0">
                <a:latin typeface="+mn-ea"/>
              </a:rPr>
              <a:t>Target)  </a:t>
            </a:r>
            <a:r>
              <a:rPr lang="ko-KR" altLang="en-US" sz="1100" dirty="0" smtClean="0">
                <a:latin typeface="+mn-ea"/>
              </a:rPr>
              <a:t>교육 문화</a:t>
            </a:r>
            <a:r>
              <a:rPr lang="en-US" altLang="ko-KR" sz="1100" dirty="0" smtClean="0">
                <a:latin typeface="+mn-ea"/>
              </a:rPr>
              <a:t>.</a:t>
            </a:r>
            <a:r>
              <a:rPr lang="ko-KR" altLang="en-US" sz="1100" dirty="0" smtClean="0">
                <a:latin typeface="+mn-ea"/>
              </a:rPr>
              <a:t>역사관광</a:t>
            </a:r>
            <a:endParaRPr lang="en-US" altLang="ko-KR" sz="1100" dirty="0" smtClean="0">
              <a:latin typeface="+mn-ea"/>
            </a:endParaRPr>
          </a:p>
          <a:p>
            <a:pPr>
              <a:lnSpc>
                <a:spcPct val="130000"/>
              </a:lnSpc>
              <a:defRPr/>
            </a:pPr>
            <a:r>
              <a:rPr lang="en-US" altLang="ko-KR" sz="1100" dirty="0" smtClean="0">
                <a:latin typeface="+mn-ea"/>
              </a:rPr>
              <a:t>  </a:t>
            </a:r>
            <a:endParaRPr lang="en-US" altLang="ko-KR" sz="1100" dirty="0">
              <a:latin typeface="+mn-ea"/>
            </a:endParaRPr>
          </a:p>
          <a:p>
            <a:pPr>
              <a:lnSpc>
                <a:spcPct val="130000"/>
              </a:lnSpc>
              <a:defRPr/>
            </a:pPr>
            <a:r>
              <a:rPr lang="ko-KR" altLang="en-US" sz="1100" dirty="0" smtClean="0">
                <a:latin typeface="+mn-ea"/>
              </a:rPr>
              <a:t>방법론   </a:t>
            </a:r>
            <a:r>
              <a:rPr lang="en-US" altLang="ko-KR" sz="1100" dirty="0" smtClean="0">
                <a:latin typeface="+mn-ea"/>
              </a:rPr>
              <a:t>: </a:t>
            </a:r>
            <a:r>
              <a:rPr lang="ko-KR" altLang="en-US" sz="1100" dirty="0" smtClean="0">
                <a:latin typeface="+mn-ea"/>
              </a:rPr>
              <a:t>시민 참여</a:t>
            </a:r>
            <a:r>
              <a:rPr lang="en-US" altLang="ko-KR" sz="1100" dirty="0" smtClean="0">
                <a:latin typeface="+mn-ea"/>
              </a:rPr>
              <a:t>, </a:t>
            </a:r>
            <a:r>
              <a:rPr lang="ko-KR" altLang="en-US" sz="1100" dirty="0" smtClean="0">
                <a:latin typeface="+mn-ea"/>
              </a:rPr>
              <a:t>소통</a:t>
            </a:r>
            <a:r>
              <a:rPr lang="en-US" altLang="ko-KR" sz="1100" dirty="0" smtClean="0">
                <a:latin typeface="+mn-ea"/>
              </a:rPr>
              <a:t> </a:t>
            </a:r>
          </a:p>
          <a:p>
            <a:pPr>
              <a:lnSpc>
                <a:spcPct val="130000"/>
              </a:lnSpc>
              <a:defRPr/>
            </a:pPr>
            <a:r>
              <a:rPr lang="en-US" altLang="ko-KR" sz="1100" dirty="0" smtClean="0">
                <a:latin typeface="+mn-ea"/>
              </a:rPr>
              <a:t>(Process)</a:t>
            </a:r>
          </a:p>
          <a:p>
            <a:pPr>
              <a:lnSpc>
                <a:spcPct val="130000"/>
              </a:lnSpc>
              <a:defRPr/>
            </a:pPr>
            <a:endParaRPr lang="en-US" altLang="ko-KR" sz="1100" dirty="0">
              <a:latin typeface="+mn-ea"/>
            </a:endParaRPr>
          </a:p>
          <a:p>
            <a:pPr>
              <a:lnSpc>
                <a:spcPct val="130000"/>
              </a:lnSpc>
              <a:defRPr/>
            </a:pPr>
            <a:r>
              <a:rPr lang="ko-KR" altLang="en-US" sz="1100" dirty="0" smtClean="0">
                <a:latin typeface="+mn-ea"/>
              </a:rPr>
              <a:t>과정     </a:t>
            </a:r>
            <a:r>
              <a:rPr lang="en-US" altLang="ko-KR" sz="1100" dirty="0" smtClean="0">
                <a:latin typeface="+mn-ea"/>
              </a:rPr>
              <a:t>:   </a:t>
            </a:r>
            <a:r>
              <a:rPr lang="en-US" altLang="ko-KR" sz="1100" b="1" dirty="0" smtClean="0">
                <a:solidFill>
                  <a:srgbClr val="C00000"/>
                </a:solidFill>
                <a:latin typeface="+mn-ea"/>
              </a:rPr>
              <a:t>Work Smart NOT hard</a:t>
            </a:r>
          </a:p>
          <a:p>
            <a:pPr>
              <a:lnSpc>
                <a:spcPct val="130000"/>
              </a:lnSpc>
              <a:defRPr/>
            </a:pPr>
            <a:r>
              <a:rPr lang="en-US" altLang="ko-KR" sz="1100" dirty="0" smtClean="0">
                <a:latin typeface="+mn-ea"/>
              </a:rPr>
              <a:t>(how to) : “</a:t>
            </a:r>
            <a:r>
              <a:rPr lang="ko-KR" altLang="en-US" sz="1100" b="1" dirty="0" smtClean="0">
                <a:solidFill>
                  <a:srgbClr val="C00000"/>
                </a:solidFill>
                <a:latin typeface="+mn-ea"/>
              </a:rPr>
              <a:t>열심히</a:t>
            </a:r>
            <a:r>
              <a:rPr lang="en-US" altLang="ko-KR" sz="1100" b="1" dirty="0" smtClean="0">
                <a:solidFill>
                  <a:srgbClr val="C00000"/>
                </a:solidFill>
                <a:latin typeface="+mn-ea"/>
              </a:rPr>
              <a:t>”</a:t>
            </a:r>
            <a:r>
              <a:rPr lang="ko-KR" altLang="en-US" sz="1100" b="1" dirty="0" smtClean="0">
                <a:solidFill>
                  <a:srgbClr val="C00000"/>
                </a:solidFill>
                <a:latin typeface="+mn-ea"/>
              </a:rPr>
              <a:t>가 아니라 </a:t>
            </a:r>
            <a:r>
              <a:rPr lang="en-US" altLang="ko-KR" sz="1100" b="1" dirty="0" smtClean="0">
                <a:solidFill>
                  <a:srgbClr val="C00000"/>
                </a:solidFill>
                <a:latin typeface="+mn-ea"/>
              </a:rPr>
              <a:t>＂</a:t>
            </a:r>
            <a:r>
              <a:rPr lang="ko-KR" altLang="en-US" sz="1100" b="1" dirty="0" smtClean="0">
                <a:solidFill>
                  <a:srgbClr val="C00000"/>
                </a:solidFill>
                <a:latin typeface="+mn-ea"/>
              </a:rPr>
              <a:t>잘</a:t>
            </a:r>
            <a:r>
              <a:rPr lang="en-US" altLang="ko-KR" sz="1100" b="1" dirty="0" smtClean="0">
                <a:solidFill>
                  <a:srgbClr val="C00000"/>
                </a:solidFill>
                <a:latin typeface="+mn-ea"/>
              </a:rPr>
              <a:t>!”</a:t>
            </a:r>
            <a:endParaRPr lang="en-US" altLang="ko-KR" sz="1100" b="1" dirty="0">
              <a:solidFill>
                <a:srgbClr val="C00000"/>
              </a:solidFill>
              <a:latin typeface="+mn-ea"/>
            </a:endParaRPr>
          </a:p>
        </p:txBody>
      </p:sp>
      <p:sp>
        <p:nvSpPr>
          <p:cNvPr id="13" name="오른쪽 화살표 12"/>
          <p:cNvSpPr/>
          <p:nvPr/>
        </p:nvSpPr>
        <p:spPr>
          <a:xfrm rot="16200000">
            <a:off x="2994820" y="2935446"/>
            <a:ext cx="315912" cy="4359275"/>
          </a:xfrm>
          <a:prstGeom prst="rightArrow">
            <a:avLst>
              <a:gd name="adj1" fmla="val 50000"/>
              <a:gd name="adj2" fmla="val 70741"/>
            </a:avLst>
          </a:prstGeom>
          <a:solidFill>
            <a:schemeClr val="accent5"/>
          </a:solidFill>
          <a:ln w="9525" cap="flat" cmpd="sng" algn="ctr">
            <a:noFill/>
            <a:prstDash val="solid"/>
          </a:ln>
          <a:effectLst/>
        </p:spPr>
        <p:txBody>
          <a:bodyPr lIns="36000" rIns="36000" anchor="ctr"/>
          <a:lstStyle/>
          <a:p>
            <a:pPr defTabSz="1055035" fontAlgn="auto" latinLnBrk="0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kern="0" dirty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14" name="Rectangle 36"/>
          <p:cNvSpPr>
            <a:spLocks noChangeArrowheads="1"/>
          </p:cNvSpPr>
          <p:nvPr/>
        </p:nvSpPr>
        <p:spPr bwMode="auto">
          <a:xfrm>
            <a:off x="346075" y="4501515"/>
            <a:ext cx="5613400" cy="360363"/>
          </a:xfrm>
          <a:prstGeom prst="roundRect">
            <a:avLst/>
          </a:prstGeom>
          <a:solidFill>
            <a:schemeClr val="accent1">
              <a:lumMod val="50000"/>
            </a:schemeClr>
          </a:solidFill>
          <a:ln w="9525" cap="flat" cmpd="sng" algn="ctr">
            <a:noFill/>
            <a:prstDash val="solid"/>
            <a:headEnd/>
            <a:tailEnd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lIns="0" tIns="46800" rIns="0" anchor="ctr"/>
          <a:lstStyle/>
          <a:p>
            <a:pPr algn="ctr"/>
            <a:r>
              <a:rPr lang="ko-KR" altLang="en-US" sz="1200" dirty="0">
                <a:solidFill>
                  <a:schemeClr val="bg1"/>
                </a:solidFill>
                <a:latin typeface="+mn-ea"/>
              </a:rPr>
              <a:t>기업과 </a:t>
            </a:r>
            <a:r>
              <a:rPr lang="en-US" altLang="ko-KR" sz="1200" dirty="0">
                <a:solidFill>
                  <a:schemeClr val="bg1"/>
                </a:solidFill>
                <a:latin typeface="+mn-ea"/>
              </a:rPr>
              <a:t> </a:t>
            </a:r>
            <a:r>
              <a:rPr lang="ko-KR" altLang="en-US" sz="1200" dirty="0">
                <a:solidFill>
                  <a:schemeClr val="bg1"/>
                </a:solidFill>
                <a:latin typeface="+mn-ea"/>
              </a:rPr>
              <a:t>사람이 몰려오는 </a:t>
            </a:r>
            <a:r>
              <a:rPr lang="en-US" altLang="ko-KR" sz="1200" dirty="0">
                <a:solidFill>
                  <a:schemeClr val="bg1"/>
                </a:solidFill>
                <a:latin typeface="+mn-ea"/>
              </a:rPr>
              <a:t> </a:t>
            </a:r>
            <a:r>
              <a:rPr lang="ko-KR" altLang="en-US" sz="1200" dirty="0" smtClean="0">
                <a:solidFill>
                  <a:schemeClr val="bg1"/>
                </a:solidFill>
                <a:latin typeface="+mn-ea"/>
              </a:rPr>
              <a:t>문화 교육 중심</a:t>
            </a:r>
            <a:endParaRPr lang="en-US" altLang="ko-KR" sz="12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5" name="Rectangle 35"/>
          <p:cNvSpPr>
            <a:spLocks noChangeArrowheads="1"/>
          </p:cNvSpPr>
          <p:nvPr/>
        </p:nvSpPr>
        <p:spPr bwMode="auto">
          <a:xfrm>
            <a:off x="344488" y="5287328"/>
            <a:ext cx="5616575" cy="25241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algn="ctr">
            <a:noFill/>
            <a:miter lim="800000"/>
            <a:headEnd/>
            <a:tailEnd/>
          </a:ln>
        </p:spPr>
        <p:txBody>
          <a:bodyPr lIns="72000" tIns="46800" rIns="0" anchor="ctr"/>
          <a:lstStyle/>
          <a:p>
            <a:pPr fontAlgn="auto" latinLnBrk="0">
              <a:lnSpc>
                <a:spcPct val="110000"/>
              </a:lnSpc>
              <a:spcBef>
                <a:spcPts val="300"/>
              </a:spcBef>
              <a:spcAft>
                <a:spcPts val="0"/>
              </a:spcAft>
              <a:defRPr/>
            </a:pPr>
            <a:r>
              <a:rPr kumimoji="0" lang="en-US" altLang="ko-KR" sz="1050" kern="0" dirty="0">
                <a:solidFill>
                  <a:prstClr val="black"/>
                </a:solidFill>
                <a:latin typeface="+mn-ea"/>
              </a:rPr>
              <a:t>1. </a:t>
            </a:r>
            <a:r>
              <a:rPr lang="ko-KR" altLang="en-US" sz="1050" kern="0" dirty="0" smtClean="0">
                <a:solidFill>
                  <a:prstClr val="black"/>
                </a:solidFill>
                <a:latin typeface="+mn-ea"/>
              </a:rPr>
              <a:t>시민이 참여하는 시정 구축</a:t>
            </a:r>
            <a:endParaRPr kumimoji="0" lang="ko-KR" altLang="en-US" sz="1050" kern="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16" name="Rectangle 36"/>
          <p:cNvSpPr>
            <a:spLocks noChangeArrowheads="1"/>
          </p:cNvSpPr>
          <p:nvPr/>
        </p:nvSpPr>
        <p:spPr bwMode="auto">
          <a:xfrm>
            <a:off x="342900" y="5600065"/>
            <a:ext cx="5616575" cy="250825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algn="ctr">
            <a:noFill/>
            <a:miter lim="800000"/>
            <a:headEnd/>
            <a:tailEnd/>
          </a:ln>
        </p:spPr>
        <p:txBody>
          <a:bodyPr lIns="72000" tIns="46800" rIns="0" anchor="ctr"/>
          <a:lstStyle/>
          <a:p>
            <a:pPr fontAlgn="auto" latinLnBrk="0">
              <a:lnSpc>
                <a:spcPct val="110000"/>
              </a:lnSpc>
              <a:spcBef>
                <a:spcPts val="300"/>
              </a:spcBef>
              <a:spcAft>
                <a:spcPts val="0"/>
              </a:spcAft>
              <a:defRPr/>
            </a:pPr>
            <a:r>
              <a:rPr kumimoji="0" lang="en-US" altLang="ko-KR" sz="1050" kern="0" dirty="0">
                <a:solidFill>
                  <a:prstClr val="black"/>
                </a:solidFill>
                <a:latin typeface="+mn-ea"/>
              </a:rPr>
              <a:t>2. </a:t>
            </a:r>
            <a:r>
              <a:rPr kumimoji="0" lang="ko-KR" altLang="en-US" sz="1050" kern="0" dirty="0" smtClean="0">
                <a:solidFill>
                  <a:prstClr val="black"/>
                </a:solidFill>
                <a:latin typeface="+mn-ea"/>
              </a:rPr>
              <a:t>도약하는 지역 경제와 역사 및 관광중심</a:t>
            </a:r>
            <a:endParaRPr kumimoji="0" lang="ko-KR" altLang="en-US" sz="1050" kern="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17" name="Rectangle 38"/>
          <p:cNvSpPr>
            <a:spLocks noChangeArrowheads="1"/>
          </p:cNvSpPr>
          <p:nvPr/>
        </p:nvSpPr>
        <p:spPr bwMode="auto">
          <a:xfrm>
            <a:off x="342900" y="5911215"/>
            <a:ext cx="5616575" cy="252413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algn="ctr">
            <a:noFill/>
            <a:miter lim="800000"/>
            <a:headEnd/>
            <a:tailEnd/>
          </a:ln>
        </p:spPr>
        <p:txBody>
          <a:bodyPr lIns="72000" tIns="46800" rIns="0" anchor="ctr"/>
          <a:lstStyle/>
          <a:p>
            <a:pPr fontAlgn="auto" latinLnBrk="0">
              <a:lnSpc>
                <a:spcPct val="110000"/>
              </a:lnSpc>
              <a:spcBef>
                <a:spcPts val="300"/>
              </a:spcBef>
              <a:spcAft>
                <a:spcPts val="0"/>
              </a:spcAft>
              <a:defRPr/>
            </a:pPr>
            <a:r>
              <a:rPr kumimoji="0" lang="en-US" altLang="ko-KR" sz="1050" kern="0" dirty="0">
                <a:solidFill>
                  <a:prstClr val="black"/>
                </a:solidFill>
                <a:latin typeface="+mn-ea"/>
              </a:rPr>
              <a:t>3</a:t>
            </a:r>
            <a:r>
              <a:rPr kumimoji="0" lang="en-US" altLang="ko-KR" sz="1050" kern="0" dirty="0" smtClean="0">
                <a:solidFill>
                  <a:prstClr val="black"/>
                </a:solidFill>
                <a:latin typeface="+mn-ea"/>
              </a:rPr>
              <a:t>.</a:t>
            </a:r>
            <a:r>
              <a:rPr lang="ko-KR" altLang="en-US" sz="1050" kern="0" dirty="0" smtClean="0">
                <a:solidFill>
                  <a:prstClr val="black"/>
                </a:solidFill>
                <a:latin typeface="+mn-ea"/>
              </a:rPr>
              <a:t>시민 지향형 복지 체계 구축</a:t>
            </a:r>
            <a:endParaRPr kumimoji="0" lang="ko-KR" altLang="en-US" sz="1050" kern="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18" name="TextBox 40"/>
          <p:cNvSpPr txBox="1">
            <a:spLocks noChangeArrowheads="1"/>
          </p:cNvSpPr>
          <p:nvPr/>
        </p:nvSpPr>
        <p:spPr bwMode="auto">
          <a:xfrm>
            <a:off x="9252252" y="1985328"/>
            <a:ext cx="400110" cy="3857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 anchor="ctr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9pPr>
          </a:lstStyle>
          <a:p>
            <a:pPr algn="ctr" eaLnBrk="1" hangingPunct="1"/>
            <a:r>
              <a:rPr lang="ko-KR" altLang="en-US" sz="1400" dirty="0">
                <a:solidFill>
                  <a:schemeClr val="bg1"/>
                </a:solidFill>
                <a:latin typeface="+mn-ea"/>
                <a:ea typeface="+mn-ea"/>
              </a:rPr>
              <a:t>희망찬 도약 </a:t>
            </a:r>
            <a:r>
              <a:rPr lang="en-US" altLang="ko-KR" sz="1400" dirty="0">
                <a:solidFill>
                  <a:schemeClr val="bg1"/>
                </a:solidFill>
                <a:latin typeface="+mn-ea"/>
                <a:ea typeface="+mn-ea"/>
              </a:rPr>
              <a:t>BEST </a:t>
            </a:r>
            <a:r>
              <a:rPr lang="ko-KR" altLang="en-US" sz="1400" dirty="0">
                <a:solidFill>
                  <a:schemeClr val="bg1"/>
                </a:solidFill>
                <a:latin typeface="+mn-ea"/>
                <a:ea typeface="+mn-ea"/>
              </a:rPr>
              <a:t>행복 공주</a:t>
            </a:r>
          </a:p>
        </p:txBody>
      </p:sp>
      <p:sp>
        <p:nvSpPr>
          <p:cNvPr id="19" name="직사각형 18"/>
          <p:cNvSpPr/>
          <p:nvPr/>
        </p:nvSpPr>
        <p:spPr>
          <a:xfrm>
            <a:off x="333058" y="2204403"/>
            <a:ext cx="1350962" cy="127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buFont typeface="Arial" pitchFamily="34" charset="0"/>
              <a:buChar char="•"/>
              <a:defRPr/>
            </a:pPr>
            <a:r>
              <a:rPr lang="ko-KR" altLang="en-US" sz="1100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ko-KR" altLang="en-US" sz="1000" dirty="0">
                <a:solidFill>
                  <a:schemeClr val="tx1"/>
                </a:solidFill>
                <a:latin typeface="맑은 고딕" panose="020B0503020000020004" pitchFamily="50" charset="-127"/>
              </a:rPr>
              <a:t>성장 </a:t>
            </a:r>
            <a:r>
              <a:rPr lang="ko-KR" altLang="en-US" sz="1000" dirty="0" err="1">
                <a:solidFill>
                  <a:schemeClr val="tx1"/>
                </a:solidFill>
                <a:latin typeface="맑은 고딕" panose="020B0503020000020004" pitchFamily="50" charset="-127"/>
              </a:rPr>
              <a:t>모멘텀</a:t>
            </a:r>
            <a:r>
              <a:rPr lang="ko-KR" altLang="en-US" sz="1000" dirty="0">
                <a:solidFill>
                  <a:schemeClr val="tx1"/>
                </a:solidFill>
                <a:latin typeface="맑은 고딕" panose="020B0503020000020004" pitchFamily="50" charset="-127"/>
              </a:rPr>
              <a:t> </a:t>
            </a:r>
            <a:r>
              <a:rPr lang="ko-KR" altLang="en-US" sz="1000" dirty="0" smtClean="0">
                <a:solidFill>
                  <a:schemeClr val="tx1"/>
                </a:solidFill>
                <a:latin typeface="맑은 고딕" panose="020B0503020000020004" pitchFamily="50" charset="-127"/>
              </a:rPr>
              <a:t>확보</a:t>
            </a:r>
            <a:endParaRPr lang="en-US" altLang="ko-KR" sz="1000" dirty="0" smtClean="0">
              <a:solidFill>
                <a:schemeClr val="tx1"/>
              </a:solidFill>
              <a:latin typeface="맑은 고딕" panose="020B0503020000020004" pitchFamily="50" charset="-127"/>
            </a:endParaRPr>
          </a:p>
          <a:p>
            <a:pPr>
              <a:buFont typeface="Arial" pitchFamily="34" charset="0"/>
              <a:buChar char="•"/>
              <a:defRPr/>
            </a:pPr>
            <a:endParaRPr lang="en-US" altLang="ko-KR" sz="1100" dirty="0">
              <a:solidFill>
                <a:schemeClr val="tx1"/>
              </a:solidFill>
              <a:latin typeface="맑은 고딕" panose="020B0503020000020004" pitchFamily="50" charset="-127"/>
            </a:endParaRPr>
          </a:p>
          <a:p>
            <a:pPr>
              <a:lnSpc>
                <a:spcPct val="150000"/>
              </a:lnSpc>
              <a:defRPr/>
            </a:pPr>
            <a:r>
              <a:rPr lang="en-US" altLang="ko-KR" sz="1000" dirty="0">
                <a:solidFill>
                  <a:schemeClr val="tx1"/>
                </a:solidFill>
                <a:latin typeface="맑은 고딕" panose="020B0503020000020004" pitchFamily="50" charset="-127"/>
              </a:rPr>
              <a:t>1. </a:t>
            </a:r>
            <a:r>
              <a:rPr lang="ko-KR" altLang="en-US" sz="1000" dirty="0">
                <a:solidFill>
                  <a:schemeClr val="tx1"/>
                </a:solidFill>
                <a:latin typeface="맑은 고딕" panose="020B0503020000020004" pitchFamily="50" charset="-127"/>
              </a:rPr>
              <a:t>전략기능 강화</a:t>
            </a:r>
            <a:endParaRPr lang="en-US" altLang="ko-KR" sz="1000" dirty="0">
              <a:solidFill>
                <a:schemeClr val="tx1"/>
              </a:solidFill>
              <a:latin typeface="맑은 고딕" panose="020B0503020000020004" pitchFamily="50" charset="-127"/>
            </a:endParaRPr>
          </a:p>
          <a:p>
            <a:pPr>
              <a:lnSpc>
                <a:spcPct val="150000"/>
              </a:lnSpc>
              <a:defRPr/>
            </a:pPr>
            <a:r>
              <a:rPr lang="en-US" altLang="ko-KR" sz="1000" dirty="0">
                <a:solidFill>
                  <a:schemeClr val="tx1"/>
                </a:solidFill>
                <a:latin typeface="맑은 고딕" panose="020B0503020000020004" pitchFamily="50" charset="-127"/>
              </a:rPr>
              <a:t>2. </a:t>
            </a:r>
            <a:r>
              <a:rPr lang="ko-KR" altLang="en-US" sz="1000" dirty="0" smtClean="0">
                <a:solidFill>
                  <a:schemeClr val="tx1"/>
                </a:solidFill>
                <a:latin typeface="맑은 고딕" panose="020B0503020000020004" pitchFamily="50" charset="-127"/>
              </a:rPr>
              <a:t>성장 동력원 발굴</a:t>
            </a:r>
            <a:endParaRPr lang="en-US" altLang="ko-KR" sz="1000" dirty="0" smtClean="0">
              <a:solidFill>
                <a:schemeClr val="tx1"/>
              </a:solidFill>
              <a:latin typeface="맑은 고딕" panose="020B0503020000020004" pitchFamily="50" charset="-127"/>
            </a:endParaRPr>
          </a:p>
          <a:p>
            <a:pPr>
              <a:lnSpc>
                <a:spcPct val="150000"/>
              </a:lnSpc>
              <a:defRPr/>
            </a:pPr>
            <a:endParaRPr lang="en-US" altLang="ko-KR" sz="1000" kern="0" dirty="0">
              <a:solidFill>
                <a:srgbClr val="000000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0" name="직사각형 19"/>
          <p:cNvSpPr/>
          <p:nvPr/>
        </p:nvSpPr>
        <p:spPr>
          <a:xfrm>
            <a:off x="1757045" y="2204403"/>
            <a:ext cx="1349375" cy="127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buFont typeface="Arial" pitchFamily="34" charset="0"/>
              <a:buChar char="•"/>
              <a:defRPr/>
            </a:pPr>
            <a:r>
              <a:rPr lang="en-US" altLang="ko-KR" sz="1000" dirty="0">
                <a:solidFill>
                  <a:schemeClr val="tx1"/>
                </a:solidFill>
                <a:latin typeface="+mn-ea"/>
              </a:rPr>
              <a:t> </a:t>
            </a:r>
            <a:r>
              <a:rPr lang="ko-KR" altLang="en-US" sz="1000" dirty="0" smtClean="0">
                <a:solidFill>
                  <a:schemeClr val="tx1"/>
                </a:solidFill>
                <a:latin typeface="+mn-ea"/>
              </a:rPr>
              <a:t>도시 인프라 강화</a:t>
            </a:r>
            <a:endParaRPr lang="en-US" altLang="ko-KR" sz="1000" dirty="0" smtClean="0">
              <a:solidFill>
                <a:schemeClr val="tx1"/>
              </a:solidFill>
              <a:latin typeface="+mn-ea"/>
            </a:endParaRPr>
          </a:p>
          <a:p>
            <a:pPr>
              <a:buFont typeface="Arial" pitchFamily="34" charset="0"/>
              <a:buChar char="•"/>
              <a:defRPr/>
            </a:pPr>
            <a:endParaRPr lang="en-US" altLang="ko-KR" sz="1100" dirty="0">
              <a:solidFill>
                <a:schemeClr val="tx1"/>
              </a:solidFill>
              <a:latin typeface="맑은 고딕" panose="020B0503020000020004" pitchFamily="50" charset="-127"/>
            </a:endParaRPr>
          </a:p>
          <a:p>
            <a:pPr>
              <a:lnSpc>
                <a:spcPct val="150000"/>
              </a:lnSpc>
              <a:defRPr/>
            </a:pPr>
            <a:r>
              <a:rPr lang="en-US" altLang="ko-KR" sz="1000" dirty="0" smtClean="0">
                <a:solidFill>
                  <a:schemeClr val="tx1"/>
                </a:solidFill>
                <a:latin typeface="맑은 고딕" panose="020B0503020000020004" pitchFamily="50" charset="-127"/>
              </a:rPr>
              <a:t>1. </a:t>
            </a:r>
            <a:r>
              <a:rPr lang="ko-KR" altLang="en-US" sz="1000" dirty="0" smtClean="0">
                <a:solidFill>
                  <a:schemeClr val="tx1"/>
                </a:solidFill>
                <a:latin typeface="맑은 고딕" panose="020B0503020000020004" pitchFamily="50" charset="-127"/>
              </a:rPr>
              <a:t>도시 브랜드 강화</a:t>
            </a:r>
            <a:endParaRPr lang="en-US" altLang="ko-KR" sz="1000" dirty="0" smtClean="0">
              <a:solidFill>
                <a:schemeClr val="tx1"/>
              </a:solidFill>
              <a:latin typeface="맑은 고딕" panose="020B0503020000020004" pitchFamily="50" charset="-127"/>
            </a:endParaRPr>
          </a:p>
          <a:p>
            <a:pPr>
              <a:lnSpc>
                <a:spcPct val="150000"/>
              </a:lnSpc>
              <a:defRPr/>
            </a:pPr>
            <a:r>
              <a:rPr lang="en-US" altLang="ko-KR" sz="1000" dirty="0" smtClean="0">
                <a:solidFill>
                  <a:schemeClr val="tx1"/>
                </a:solidFill>
                <a:latin typeface="맑은 고딕" panose="020B0503020000020004" pitchFamily="50" charset="-127"/>
              </a:rPr>
              <a:t>2. Networking </a:t>
            </a:r>
            <a:r>
              <a:rPr lang="ko-KR" altLang="en-US" sz="1000" dirty="0" smtClean="0">
                <a:solidFill>
                  <a:schemeClr val="tx1"/>
                </a:solidFill>
                <a:latin typeface="맑은 고딕" panose="020B0503020000020004" pitchFamily="50" charset="-127"/>
              </a:rPr>
              <a:t>역량</a:t>
            </a:r>
            <a:endParaRPr lang="en-US" altLang="ko-KR" sz="1000" dirty="0" smtClean="0">
              <a:solidFill>
                <a:schemeClr val="tx1"/>
              </a:solidFill>
              <a:latin typeface="맑은 고딕" panose="020B0503020000020004" pitchFamily="50" charset="-127"/>
            </a:endParaRPr>
          </a:p>
          <a:p>
            <a:pPr>
              <a:lnSpc>
                <a:spcPct val="150000"/>
              </a:lnSpc>
              <a:defRPr/>
            </a:pPr>
            <a:r>
              <a:rPr lang="en-US" altLang="ko-KR" sz="1000" dirty="0">
                <a:solidFill>
                  <a:schemeClr val="tx1"/>
                </a:solidFill>
                <a:latin typeface="맑은 고딕" panose="020B0503020000020004" pitchFamily="50" charset="-127"/>
              </a:rPr>
              <a:t> </a:t>
            </a:r>
            <a:r>
              <a:rPr lang="ko-KR" altLang="en-US" sz="1000" dirty="0" smtClean="0">
                <a:solidFill>
                  <a:schemeClr val="tx1"/>
                </a:solidFill>
                <a:latin typeface="맑은 고딕" panose="020B0503020000020004" pitchFamily="50" charset="-127"/>
              </a:rPr>
              <a:t>극대화</a:t>
            </a:r>
            <a:endParaRPr lang="en-US" altLang="ko-KR" sz="1000" dirty="0">
              <a:solidFill>
                <a:schemeClr val="tx1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1" name="직사각형 20"/>
          <p:cNvSpPr/>
          <p:nvPr/>
        </p:nvSpPr>
        <p:spPr>
          <a:xfrm>
            <a:off x="3160395" y="2204403"/>
            <a:ext cx="1462405" cy="127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buFont typeface="Arial" pitchFamily="34" charset="0"/>
              <a:buChar char="•"/>
              <a:defRPr/>
            </a:pPr>
            <a:r>
              <a:rPr lang="en-US" altLang="ko-KR" sz="1000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ko-KR" altLang="en-US" sz="1000" dirty="0" smtClean="0">
                <a:solidFill>
                  <a:schemeClr val="tx1"/>
                </a:solidFill>
                <a:latin typeface="+mn-ea"/>
              </a:rPr>
              <a:t>시민관점 서비스제공</a:t>
            </a:r>
            <a:endParaRPr lang="en-US" altLang="ko-KR" sz="1000" dirty="0">
              <a:solidFill>
                <a:schemeClr val="tx1"/>
              </a:solidFill>
              <a:latin typeface="+mn-ea"/>
            </a:endParaRPr>
          </a:p>
          <a:p>
            <a:pPr>
              <a:buFont typeface="Arial" pitchFamily="34" charset="0"/>
              <a:buChar char="•"/>
              <a:defRPr/>
            </a:pPr>
            <a:endParaRPr lang="en-US" altLang="ko-KR" sz="1100" dirty="0">
              <a:solidFill>
                <a:schemeClr val="tx1"/>
              </a:solidFill>
              <a:latin typeface="맑은 고딕" panose="020B0503020000020004" pitchFamily="50" charset="-127"/>
            </a:endParaRPr>
          </a:p>
          <a:p>
            <a:pPr>
              <a:lnSpc>
                <a:spcPct val="150000"/>
              </a:lnSpc>
              <a:defRPr/>
            </a:pPr>
            <a:r>
              <a:rPr lang="en-US" altLang="ko-KR" sz="1000" dirty="0">
                <a:solidFill>
                  <a:schemeClr val="tx1"/>
                </a:solidFill>
                <a:latin typeface="맑은 고딕" panose="020B0503020000020004" pitchFamily="50" charset="-127"/>
              </a:rPr>
              <a:t>1</a:t>
            </a:r>
            <a:r>
              <a:rPr lang="en-US" altLang="ko-KR" sz="1000" dirty="0" smtClean="0">
                <a:solidFill>
                  <a:schemeClr val="tx1"/>
                </a:solidFill>
                <a:latin typeface="맑은 고딕" panose="020B0503020000020004" pitchFamily="50" charset="-127"/>
              </a:rPr>
              <a:t>. </a:t>
            </a:r>
            <a:r>
              <a:rPr lang="ko-KR" altLang="en-US" sz="1000" dirty="0" smtClean="0">
                <a:solidFill>
                  <a:schemeClr val="tx1"/>
                </a:solidFill>
                <a:latin typeface="맑은 고딕" panose="020B0503020000020004" pitchFamily="50" charset="-127"/>
              </a:rPr>
              <a:t>수요자</a:t>
            </a:r>
            <a:r>
              <a:rPr lang="en-US" altLang="ko-KR" sz="1000" dirty="0" smtClean="0">
                <a:solidFill>
                  <a:schemeClr val="tx1"/>
                </a:solidFill>
                <a:latin typeface="맑은 고딕" panose="020B0503020000020004" pitchFamily="50" charset="-127"/>
              </a:rPr>
              <a:t>(</a:t>
            </a:r>
            <a:r>
              <a:rPr lang="ko-KR" altLang="en-US" sz="1000" dirty="0" smtClean="0">
                <a:solidFill>
                  <a:schemeClr val="tx1"/>
                </a:solidFill>
                <a:latin typeface="맑은 고딕" panose="020B0503020000020004" pitchFamily="50" charset="-127"/>
              </a:rPr>
              <a:t>시민</a:t>
            </a:r>
            <a:r>
              <a:rPr lang="en-US" altLang="ko-KR" sz="1000" dirty="0" smtClean="0">
                <a:solidFill>
                  <a:schemeClr val="tx1"/>
                </a:solidFill>
                <a:latin typeface="맑은 고딕" panose="020B0503020000020004" pitchFamily="50" charset="-127"/>
              </a:rPr>
              <a:t>)</a:t>
            </a:r>
            <a:r>
              <a:rPr lang="ko-KR" altLang="en-US" sz="1000" dirty="0" smtClean="0">
                <a:solidFill>
                  <a:schemeClr val="tx1"/>
                </a:solidFill>
                <a:latin typeface="맑은 고딕" panose="020B0503020000020004" pitchFamily="50" charset="-127"/>
              </a:rPr>
              <a:t>관점</a:t>
            </a:r>
            <a:endParaRPr lang="en-US" altLang="ko-KR" sz="1000" dirty="0">
              <a:solidFill>
                <a:schemeClr val="tx1"/>
              </a:solidFill>
              <a:latin typeface="맑은 고딕" panose="020B0503020000020004" pitchFamily="50" charset="-127"/>
            </a:endParaRPr>
          </a:p>
          <a:p>
            <a:pPr>
              <a:lnSpc>
                <a:spcPct val="150000"/>
              </a:lnSpc>
              <a:defRPr/>
            </a:pPr>
            <a:r>
              <a:rPr lang="en-US" altLang="ko-KR" sz="1000" dirty="0">
                <a:solidFill>
                  <a:schemeClr val="tx1"/>
                </a:solidFill>
                <a:latin typeface="맑은 고딕" panose="020B0503020000020004" pitchFamily="50" charset="-127"/>
              </a:rPr>
              <a:t>2. </a:t>
            </a:r>
            <a:r>
              <a:rPr lang="ko-KR" altLang="en-US" sz="1000" dirty="0" smtClean="0">
                <a:solidFill>
                  <a:schemeClr val="tx1"/>
                </a:solidFill>
                <a:latin typeface="맑은 고딕" panose="020B0503020000020004" pitchFamily="50" charset="-127"/>
              </a:rPr>
              <a:t>일관 행정 서비스 제공 체계</a:t>
            </a:r>
            <a:endParaRPr lang="en-US" altLang="ko-KR" sz="1000" dirty="0">
              <a:solidFill>
                <a:schemeClr val="tx1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2" name="직사각형 21"/>
          <p:cNvSpPr/>
          <p:nvPr/>
        </p:nvSpPr>
        <p:spPr>
          <a:xfrm>
            <a:off x="4678998" y="2204403"/>
            <a:ext cx="1349375" cy="127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buFont typeface="Arial" pitchFamily="34" charset="0"/>
              <a:buChar char="•"/>
              <a:defRPr/>
            </a:pPr>
            <a:r>
              <a:rPr lang="en-US" altLang="ko-KR" sz="1000" dirty="0">
                <a:solidFill>
                  <a:schemeClr val="tx1"/>
                </a:solidFill>
                <a:latin typeface="+mn-ea"/>
              </a:rPr>
              <a:t> </a:t>
            </a:r>
            <a:r>
              <a:rPr lang="ko-KR" altLang="en-US" sz="1000" dirty="0" smtClean="0">
                <a:solidFill>
                  <a:schemeClr val="tx1"/>
                </a:solidFill>
                <a:latin typeface="+mn-ea"/>
              </a:rPr>
              <a:t>일 잘하는 조직</a:t>
            </a:r>
            <a:endParaRPr lang="en-US" altLang="ko-KR" sz="1000" dirty="0" smtClean="0">
              <a:solidFill>
                <a:schemeClr val="tx1"/>
              </a:solidFill>
              <a:latin typeface="+mn-ea"/>
            </a:endParaRPr>
          </a:p>
          <a:p>
            <a:pPr>
              <a:buFont typeface="Arial" pitchFamily="34" charset="0"/>
              <a:buChar char="•"/>
              <a:defRPr/>
            </a:pPr>
            <a:endParaRPr lang="en-US" altLang="ko-KR" sz="1100" dirty="0">
              <a:solidFill>
                <a:schemeClr val="tx1"/>
              </a:solidFill>
              <a:latin typeface="맑은 고딕" panose="020B0503020000020004" pitchFamily="50" charset="-127"/>
            </a:endParaRPr>
          </a:p>
          <a:p>
            <a:pPr>
              <a:lnSpc>
                <a:spcPct val="150000"/>
              </a:lnSpc>
              <a:defRPr/>
            </a:pPr>
            <a:r>
              <a:rPr lang="en-US" altLang="ko-KR" sz="1000" dirty="0" smtClean="0">
                <a:solidFill>
                  <a:schemeClr val="tx1"/>
                </a:solidFill>
                <a:latin typeface="맑은 고딕" panose="020B0503020000020004" pitchFamily="50" charset="-127"/>
              </a:rPr>
              <a:t>1. </a:t>
            </a:r>
            <a:r>
              <a:rPr lang="ko-KR" altLang="en-US" sz="1000" dirty="0" smtClean="0">
                <a:solidFill>
                  <a:schemeClr val="tx1"/>
                </a:solidFill>
                <a:latin typeface="맑은 고딕" panose="020B0503020000020004" pitchFamily="50" charset="-127"/>
              </a:rPr>
              <a:t>효율적 업무 추진</a:t>
            </a:r>
            <a:endParaRPr lang="en-US" altLang="ko-KR" sz="1000" dirty="0">
              <a:solidFill>
                <a:schemeClr val="tx1"/>
              </a:solidFill>
              <a:latin typeface="맑은 고딕" panose="020B0503020000020004" pitchFamily="50" charset="-127"/>
            </a:endParaRPr>
          </a:p>
          <a:p>
            <a:pPr>
              <a:lnSpc>
                <a:spcPct val="150000"/>
              </a:lnSpc>
              <a:defRPr/>
            </a:pPr>
            <a:r>
              <a:rPr lang="en-US" altLang="ko-KR" sz="1000" dirty="0">
                <a:solidFill>
                  <a:schemeClr val="tx1"/>
                </a:solidFill>
                <a:latin typeface="맑은 고딕" panose="020B0503020000020004" pitchFamily="50" charset="-127"/>
              </a:rPr>
              <a:t>2. </a:t>
            </a:r>
            <a:r>
              <a:rPr lang="ko-KR" altLang="en-US" sz="1000" dirty="0" smtClean="0">
                <a:solidFill>
                  <a:schemeClr val="tx1"/>
                </a:solidFill>
                <a:latin typeface="맑은 고딕" panose="020B0503020000020004" pitchFamily="50" charset="-127"/>
              </a:rPr>
              <a:t>참여와 역량강화</a:t>
            </a:r>
            <a:endParaRPr lang="en-US" altLang="ko-KR" sz="1000" dirty="0" smtClean="0">
              <a:solidFill>
                <a:schemeClr val="tx1"/>
              </a:solidFill>
              <a:latin typeface="맑은 고딕" panose="020B0503020000020004" pitchFamily="50" charset="-127"/>
            </a:endParaRPr>
          </a:p>
          <a:p>
            <a:pPr>
              <a:lnSpc>
                <a:spcPct val="150000"/>
              </a:lnSpc>
              <a:defRPr/>
            </a:pPr>
            <a:endParaRPr lang="en-US" altLang="ko-KR" sz="1000" dirty="0">
              <a:solidFill>
                <a:schemeClr val="tx1"/>
              </a:solidFill>
              <a:latin typeface="맑은 고딕" panose="020B0503020000020004" pitchFamily="50" charset="-127"/>
            </a:endParaRPr>
          </a:p>
        </p:txBody>
      </p:sp>
      <p:cxnSp>
        <p:nvCxnSpPr>
          <p:cNvPr id="23" name="직선 연결선 22"/>
          <p:cNvCxnSpPr/>
          <p:nvPr/>
        </p:nvCxnSpPr>
        <p:spPr>
          <a:xfrm>
            <a:off x="482600" y="3474403"/>
            <a:ext cx="1928813" cy="214312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 flipV="1">
            <a:off x="3983038" y="3474403"/>
            <a:ext cx="1930400" cy="214312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 flipV="1">
            <a:off x="482600" y="4260215"/>
            <a:ext cx="1928813" cy="21431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>
            <a:off x="3983038" y="4260215"/>
            <a:ext cx="1930400" cy="21431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6" name="Picture 2" descr="심볼마크의 여러가지 형태"/>
          <p:cNvPicPr>
            <a:picLocks noChangeAspect="1" noChangeArrowheads="1"/>
          </p:cNvPicPr>
          <p:nvPr/>
        </p:nvPicPr>
        <p:blipFill rotWithShape="1"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874" t="319" r="17318" b="76023"/>
          <a:stretch/>
        </p:blipFill>
        <p:spPr bwMode="auto">
          <a:xfrm>
            <a:off x="2448559" y="3776643"/>
            <a:ext cx="653455" cy="3506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" name="내용 개체 틀 2"/>
          <p:cNvSpPr txBox="1">
            <a:spLocks/>
          </p:cNvSpPr>
          <p:nvPr/>
        </p:nvSpPr>
        <p:spPr>
          <a:xfrm>
            <a:off x="273000" y="688956"/>
            <a:ext cx="9360000" cy="6832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ko-KR" altLang="en-US" dirty="0" smtClean="0"/>
              <a:t>기업과 사람이 몰려오는 강소형</a:t>
            </a:r>
            <a:r>
              <a:rPr kumimoji="1" lang="en-US" altLang="ko-KR" dirty="0" smtClean="0"/>
              <a:t>(</a:t>
            </a:r>
            <a:r>
              <a:rPr kumimoji="1" lang="ko-KR" altLang="en-US" dirty="0" smtClean="0"/>
              <a:t>强小形</a:t>
            </a:r>
            <a:r>
              <a:rPr kumimoji="1" lang="en-US" altLang="ko-KR" dirty="0" smtClean="0"/>
              <a:t>) </a:t>
            </a:r>
            <a:r>
              <a:rPr kumimoji="1" lang="ko-KR" altLang="en-US" dirty="0" smtClean="0"/>
              <a:t>도시로서 전통과 미래가 어우러진 경제 문화중심 도시</a:t>
            </a:r>
            <a:endParaRPr kumimoji="1" lang="en-US" altLang="ko-KR" dirty="0" smtClean="0"/>
          </a:p>
          <a:p>
            <a:pPr marL="0" indent="0" latinLnBrk="0">
              <a:lnSpc>
                <a:spcPct val="120000"/>
              </a:lnSpc>
              <a:spcBef>
                <a:spcPts val="0"/>
              </a:spcBef>
            </a:pPr>
            <a:r>
              <a:rPr kumimoji="1" lang="en-US" altLang="ko-KR" dirty="0" smtClean="0">
                <a:sym typeface="Wingdings" panose="05000000000000000000" pitchFamily="2" charset="2"/>
              </a:rPr>
              <a:t>‘</a:t>
            </a:r>
            <a:r>
              <a:rPr kumimoji="1" lang="ko-KR" altLang="en-US" dirty="0" smtClean="0">
                <a:sym typeface="Wingdings" panose="05000000000000000000" pitchFamily="2" charset="2"/>
              </a:rPr>
              <a:t>희망찬 도약 </a:t>
            </a:r>
            <a:r>
              <a:rPr kumimoji="1" lang="en-US" altLang="ko-KR" dirty="0" smtClean="0">
                <a:sym typeface="Wingdings" panose="05000000000000000000" pitchFamily="2" charset="2"/>
              </a:rPr>
              <a:t>BEST </a:t>
            </a:r>
            <a:r>
              <a:rPr kumimoji="1" lang="ko-KR" altLang="en-US" dirty="0" smtClean="0">
                <a:sym typeface="Wingdings" panose="05000000000000000000" pitchFamily="2" charset="2"/>
              </a:rPr>
              <a:t>행복 공주</a:t>
            </a:r>
            <a:r>
              <a:rPr kumimoji="1" lang="en-US" altLang="ko-KR" dirty="0" smtClean="0">
                <a:sym typeface="Wingdings" panose="05000000000000000000" pitchFamily="2" charset="2"/>
              </a:rPr>
              <a:t>’</a:t>
            </a:r>
            <a:r>
              <a:rPr kumimoji="1" lang="ko-KR" altLang="en-US" dirty="0" smtClean="0">
                <a:sym typeface="Wingdings" panose="05000000000000000000" pitchFamily="2" charset="2"/>
              </a:rPr>
              <a:t> </a:t>
            </a:r>
            <a:r>
              <a:rPr kumimoji="1" lang="ko-KR" altLang="en-US" dirty="0" smtClean="0"/>
              <a:t> </a:t>
            </a:r>
            <a:endParaRPr kumimoji="1" lang="ko-KR" altLang="en-US" dirty="0"/>
          </a:p>
        </p:txBody>
      </p:sp>
      <p:sp>
        <p:nvSpPr>
          <p:cNvPr id="42" name="제목 3"/>
          <p:cNvSpPr txBox="1">
            <a:spLocks/>
          </p:cNvSpPr>
          <p:nvPr/>
        </p:nvSpPr>
        <p:spPr>
          <a:xfrm>
            <a:off x="57116" y="143344"/>
            <a:ext cx="3565400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3. </a:t>
            </a:r>
            <a:r>
              <a:rPr lang="ko-KR" altLang="en-US" dirty="0">
                <a:latin typeface="맑은 고딕" panose="020B0503020000020004" pitchFamily="50" charset="-127"/>
              </a:rPr>
              <a:t>공주시 조직 미래상</a:t>
            </a:r>
            <a:r>
              <a:rPr lang="en-US" altLang="ko-KR" dirty="0">
                <a:latin typeface="맑은 고딕" panose="020B0503020000020004" pitchFamily="50" charset="-127"/>
              </a:rPr>
              <a:t>(What)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8348118" y="187786"/>
            <a:ext cx="12378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Ⅳ.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기능 분석</a:t>
            </a:r>
          </a:p>
        </p:txBody>
      </p:sp>
    </p:spTree>
    <p:extLst>
      <p:ext uri="{BB962C8B-B14F-4D97-AF65-F5344CB8AC3E}">
        <p14:creationId xmlns:p14="http://schemas.microsoft.com/office/powerpoint/2010/main" val="3867421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Freeform 15"/>
          <p:cNvSpPr>
            <a:spLocks/>
          </p:cNvSpPr>
          <p:nvPr/>
        </p:nvSpPr>
        <p:spPr bwMode="gray">
          <a:xfrm rot="16200000" flipH="1" flipV="1">
            <a:off x="4929188" y="4065588"/>
            <a:ext cx="4464050" cy="527050"/>
          </a:xfrm>
          <a:custGeom>
            <a:avLst/>
            <a:gdLst/>
            <a:ahLst/>
            <a:cxnLst>
              <a:cxn ang="0">
                <a:pos x="0" y="672"/>
              </a:cxn>
              <a:cxn ang="0">
                <a:pos x="948" y="444"/>
              </a:cxn>
              <a:cxn ang="0">
                <a:pos x="1488" y="192"/>
              </a:cxn>
              <a:cxn ang="0">
                <a:pos x="1056" y="192"/>
              </a:cxn>
              <a:cxn ang="0">
                <a:pos x="1920" y="0"/>
              </a:cxn>
              <a:cxn ang="0">
                <a:pos x="2736" y="192"/>
              </a:cxn>
              <a:cxn ang="0">
                <a:pos x="2352" y="192"/>
              </a:cxn>
              <a:cxn ang="0">
                <a:pos x="2790" y="420"/>
              </a:cxn>
              <a:cxn ang="0">
                <a:pos x="3840" y="672"/>
              </a:cxn>
            </a:cxnLst>
            <a:rect l="0" t="0" r="r" b="b"/>
            <a:pathLst>
              <a:path w="3840" h="672">
                <a:moveTo>
                  <a:pt x="0" y="672"/>
                </a:moveTo>
                <a:cubicBezTo>
                  <a:pt x="158" y="634"/>
                  <a:pt x="700" y="524"/>
                  <a:pt x="948" y="444"/>
                </a:cubicBezTo>
                <a:cubicBezTo>
                  <a:pt x="1196" y="364"/>
                  <a:pt x="1470" y="234"/>
                  <a:pt x="1488" y="192"/>
                </a:cubicBezTo>
                <a:lnTo>
                  <a:pt x="1056" y="192"/>
                </a:lnTo>
                <a:lnTo>
                  <a:pt x="1920" y="0"/>
                </a:lnTo>
                <a:lnTo>
                  <a:pt x="2736" y="192"/>
                </a:lnTo>
                <a:lnTo>
                  <a:pt x="2352" y="192"/>
                </a:lnTo>
                <a:cubicBezTo>
                  <a:pt x="2361" y="230"/>
                  <a:pt x="2542" y="340"/>
                  <a:pt x="2790" y="420"/>
                </a:cubicBezTo>
                <a:cubicBezTo>
                  <a:pt x="3038" y="500"/>
                  <a:pt x="3621" y="619"/>
                  <a:pt x="3840" y="672"/>
                </a:cubicBezTo>
              </a:path>
            </a:pathLst>
          </a:custGeom>
          <a:gradFill rotWithShape="1">
            <a:gsLst>
              <a:gs pos="0">
                <a:srgbClr val="EAEAEA"/>
              </a:gs>
              <a:gs pos="100000">
                <a:srgbClr val="EAEAEA">
                  <a:gamma/>
                  <a:tint val="0"/>
                  <a:invGamma/>
                </a:srgbClr>
              </a:gs>
            </a:gsLst>
            <a:lin ang="5400000" scaled="1"/>
          </a:gradFill>
          <a:ln w="6350" cap="flat" cmpd="sng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kumimoji="1" lang="ko-KR" altLang="en-US" sz="1200" b="1" dirty="0">
              <a:solidFill>
                <a:srgbClr val="000000"/>
              </a:solidFill>
              <a:latin typeface="맑은 고딕" panose="020B0503020000020004" pitchFamily="50" charset="-127"/>
              <a:ea typeface="-윤고딕130" pitchFamily="18" charset="-127"/>
            </a:endParaRPr>
          </a:p>
        </p:txBody>
      </p:sp>
      <p:grpSp>
        <p:nvGrpSpPr>
          <p:cNvPr id="7173" name="그룹 3"/>
          <p:cNvGrpSpPr>
            <a:grpSpLocks/>
          </p:cNvGrpSpPr>
          <p:nvPr/>
        </p:nvGrpSpPr>
        <p:grpSpPr bwMode="auto">
          <a:xfrm>
            <a:off x="415925" y="1476374"/>
            <a:ext cx="6516688" cy="354585"/>
            <a:chOff x="415925" y="1476841"/>
            <a:chExt cx="9074150" cy="354394"/>
          </a:xfrm>
        </p:grpSpPr>
        <p:sp>
          <p:nvSpPr>
            <p:cNvPr id="7206" name="Text Box 4"/>
            <p:cNvSpPr txBox="1">
              <a:spLocks noChangeArrowheads="1"/>
            </p:cNvSpPr>
            <p:nvPr/>
          </p:nvSpPr>
          <p:spPr bwMode="auto">
            <a:xfrm>
              <a:off x="415925" y="1476841"/>
              <a:ext cx="9074150" cy="3543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 defTabSz="939800" eaLnBrk="0" hangingPunct="0">
                <a:defRPr kumimoji="1" sz="1200" b="1">
                  <a:solidFill>
                    <a:schemeClr val="tx1"/>
                  </a:solidFill>
                  <a:latin typeface="Arial" pitchFamily="34" charset="0"/>
                  <a:ea typeface="돋움체" pitchFamily="49" charset="-127"/>
                </a:defRPr>
              </a:lvl1pPr>
              <a:lvl2pPr marL="742950" indent="-285750" defTabSz="939800" eaLnBrk="0" hangingPunct="0">
                <a:defRPr kumimoji="1" sz="1200" b="1">
                  <a:solidFill>
                    <a:schemeClr val="tx1"/>
                  </a:solidFill>
                  <a:latin typeface="Arial" pitchFamily="34" charset="0"/>
                  <a:ea typeface="돋움체" pitchFamily="49" charset="-127"/>
                </a:defRPr>
              </a:lvl2pPr>
              <a:lvl3pPr marL="1143000" indent="-228600" defTabSz="939800" eaLnBrk="0" hangingPunct="0">
                <a:defRPr kumimoji="1" sz="1200" b="1">
                  <a:solidFill>
                    <a:schemeClr val="tx1"/>
                  </a:solidFill>
                  <a:latin typeface="Arial" pitchFamily="34" charset="0"/>
                  <a:ea typeface="돋움체" pitchFamily="49" charset="-127"/>
                </a:defRPr>
              </a:lvl3pPr>
              <a:lvl4pPr marL="1600200" indent="-228600" defTabSz="939800" eaLnBrk="0" hangingPunct="0">
                <a:defRPr kumimoji="1" sz="1200" b="1">
                  <a:solidFill>
                    <a:schemeClr val="tx1"/>
                  </a:solidFill>
                  <a:latin typeface="Arial" pitchFamily="34" charset="0"/>
                  <a:ea typeface="돋움체" pitchFamily="49" charset="-127"/>
                </a:defRPr>
              </a:lvl4pPr>
              <a:lvl5pPr marL="2057400" indent="-228600" defTabSz="939800" eaLnBrk="0" hangingPunct="0">
                <a:defRPr kumimoji="1" sz="1200" b="1">
                  <a:solidFill>
                    <a:schemeClr val="tx1"/>
                  </a:solidFill>
                  <a:latin typeface="Arial" pitchFamily="34" charset="0"/>
                  <a:ea typeface="돋움체" pitchFamily="49" charset="-127"/>
                </a:defRPr>
              </a:lvl5pPr>
              <a:lvl6pPr marL="2514600" indent="-228600" defTabSz="9398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200" b="1">
                  <a:solidFill>
                    <a:schemeClr val="tx1"/>
                  </a:solidFill>
                  <a:latin typeface="Arial" pitchFamily="34" charset="0"/>
                  <a:ea typeface="돋움체" pitchFamily="49" charset="-127"/>
                </a:defRPr>
              </a:lvl6pPr>
              <a:lvl7pPr marL="2971800" indent="-228600" defTabSz="9398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200" b="1">
                  <a:solidFill>
                    <a:schemeClr val="tx1"/>
                  </a:solidFill>
                  <a:latin typeface="Arial" pitchFamily="34" charset="0"/>
                  <a:ea typeface="돋움체" pitchFamily="49" charset="-127"/>
                </a:defRPr>
              </a:lvl7pPr>
              <a:lvl8pPr marL="3429000" indent="-228600" defTabSz="9398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200" b="1">
                  <a:solidFill>
                    <a:schemeClr val="tx1"/>
                  </a:solidFill>
                  <a:latin typeface="Arial" pitchFamily="34" charset="0"/>
                  <a:ea typeface="돋움체" pitchFamily="49" charset="-127"/>
                </a:defRPr>
              </a:lvl8pPr>
              <a:lvl9pPr marL="3886200" indent="-228600" defTabSz="9398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200" b="1">
                  <a:solidFill>
                    <a:schemeClr val="tx1"/>
                  </a:solidFill>
                  <a:latin typeface="Arial" pitchFamily="34" charset="0"/>
                  <a:ea typeface="돋움체" pitchFamily="49" charset="-127"/>
                </a:defRPr>
              </a:lvl9pPr>
            </a:lstStyle>
            <a:p>
              <a:pPr algn="ctr" fontAlgn="b" latinLnBrk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ko-KR" altLang="en-US" sz="1300" dirty="0">
                  <a:solidFill>
                    <a:srgbClr val="000000"/>
                  </a:solidFill>
                  <a:latin typeface="맑은 고딕" panose="020B0503020000020004" pitchFamily="50" charset="-127"/>
                  <a:ea typeface="맑은 고딕" pitchFamily="50" charset="-127"/>
                  <a:cs typeface="Arial" pitchFamily="34" charset="0"/>
                </a:rPr>
                <a:t>선행요인 분석 결과 종합</a:t>
              </a:r>
            </a:p>
          </p:txBody>
        </p:sp>
        <p:sp>
          <p:nvSpPr>
            <p:cNvPr id="7207" name="Line 5"/>
            <p:cNvSpPr>
              <a:spLocks noChangeShapeType="1"/>
            </p:cNvSpPr>
            <p:nvPr/>
          </p:nvSpPr>
          <p:spPr bwMode="auto">
            <a:xfrm>
              <a:off x="415925" y="1795757"/>
              <a:ext cx="90741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kumimoji="1" lang="ko-KR" altLang="en-US" sz="1200" b="1" dirty="0">
                <a:solidFill>
                  <a:srgbClr val="000000"/>
                </a:solidFill>
                <a:latin typeface="맑은 고딕" panose="020B0503020000020004" pitchFamily="50" charset="-127"/>
              </a:endParaRPr>
            </a:p>
          </p:txBody>
        </p:sp>
      </p:grpSp>
      <p:grpSp>
        <p:nvGrpSpPr>
          <p:cNvPr id="7174" name="그룹 27"/>
          <p:cNvGrpSpPr>
            <a:grpSpLocks/>
          </p:cNvGrpSpPr>
          <p:nvPr/>
        </p:nvGrpSpPr>
        <p:grpSpPr bwMode="auto">
          <a:xfrm>
            <a:off x="7624653" y="1476374"/>
            <a:ext cx="1728787" cy="354585"/>
            <a:chOff x="415925" y="1476841"/>
            <a:chExt cx="9074150" cy="354394"/>
          </a:xfrm>
        </p:grpSpPr>
        <p:sp>
          <p:nvSpPr>
            <p:cNvPr id="7204" name="Text Box 4"/>
            <p:cNvSpPr txBox="1">
              <a:spLocks noChangeArrowheads="1"/>
            </p:cNvSpPr>
            <p:nvPr/>
          </p:nvSpPr>
          <p:spPr bwMode="auto">
            <a:xfrm>
              <a:off x="415925" y="1476841"/>
              <a:ext cx="9074150" cy="3543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 defTabSz="939800" eaLnBrk="0" hangingPunct="0">
                <a:defRPr kumimoji="1" sz="1200" b="1">
                  <a:solidFill>
                    <a:schemeClr val="tx1"/>
                  </a:solidFill>
                  <a:latin typeface="Arial" pitchFamily="34" charset="0"/>
                  <a:ea typeface="돋움체" pitchFamily="49" charset="-127"/>
                </a:defRPr>
              </a:lvl1pPr>
              <a:lvl2pPr marL="742950" indent="-285750" defTabSz="939800" eaLnBrk="0" hangingPunct="0">
                <a:defRPr kumimoji="1" sz="1200" b="1">
                  <a:solidFill>
                    <a:schemeClr val="tx1"/>
                  </a:solidFill>
                  <a:latin typeface="Arial" pitchFamily="34" charset="0"/>
                  <a:ea typeface="돋움체" pitchFamily="49" charset="-127"/>
                </a:defRPr>
              </a:lvl2pPr>
              <a:lvl3pPr marL="1143000" indent="-228600" defTabSz="939800" eaLnBrk="0" hangingPunct="0">
                <a:defRPr kumimoji="1" sz="1200" b="1">
                  <a:solidFill>
                    <a:schemeClr val="tx1"/>
                  </a:solidFill>
                  <a:latin typeface="Arial" pitchFamily="34" charset="0"/>
                  <a:ea typeface="돋움체" pitchFamily="49" charset="-127"/>
                </a:defRPr>
              </a:lvl3pPr>
              <a:lvl4pPr marL="1600200" indent="-228600" defTabSz="939800" eaLnBrk="0" hangingPunct="0">
                <a:defRPr kumimoji="1" sz="1200" b="1">
                  <a:solidFill>
                    <a:schemeClr val="tx1"/>
                  </a:solidFill>
                  <a:latin typeface="Arial" pitchFamily="34" charset="0"/>
                  <a:ea typeface="돋움체" pitchFamily="49" charset="-127"/>
                </a:defRPr>
              </a:lvl4pPr>
              <a:lvl5pPr marL="2057400" indent="-228600" defTabSz="939800" eaLnBrk="0" hangingPunct="0">
                <a:defRPr kumimoji="1" sz="1200" b="1">
                  <a:solidFill>
                    <a:schemeClr val="tx1"/>
                  </a:solidFill>
                  <a:latin typeface="Arial" pitchFamily="34" charset="0"/>
                  <a:ea typeface="돋움체" pitchFamily="49" charset="-127"/>
                </a:defRPr>
              </a:lvl5pPr>
              <a:lvl6pPr marL="2514600" indent="-228600" defTabSz="9398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200" b="1">
                  <a:solidFill>
                    <a:schemeClr val="tx1"/>
                  </a:solidFill>
                  <a:latin typeface="Arial" pitchFamily="34" charset="0"/>
                  <a:ea typeface="돋움체" pitchFamily="49" charset="-127"/>
                </a:defRPr>
              </a:lvl6pPr>
              <a:lvl7pPr marL="2971800" indent="-228600" defTabSz="9398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200" b="1">
                  <a:solidFill>
                    <a:schemeClr val="tx1"/>
                  </a:solidFill>
                  <a:latin typeface="Arial" pitchFamily="34" charset="0"/>
                  <a:ea typeface="돋움체" pitchFamily="49" charset="-127"/>
                </a:defRPr>
              </a:lvl7pPr>
              <a:lvl8pPr marL="3429000" indent="-228600" defTabSz="9398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200" b="1">
                  <a:solidFill>
                    <a:schemeClr val="tx1"/>
                  </a:solidFill>
                  <a:latin typeface="Arial" pitchFamily="34" charset="0"/>
                  <a:ea typeface="돋움체" pitchFamily="49" charset="-127"/>
                </a:defRPr>
              </a:lvl8pPr>
              <a:lvl9pPr marL="3886200" indent="-228600" defTabSz="9398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200" b="1">
                  <a:solidFill>
                    <a:schemeClr val="tx1"/>
                  </a:solidFill>
                  <a:latin typeface="Arial" pitchFamily="34" charset="0"/>
                  <a:ea typeface="돋움체" pitchFamily="49" charset="-127"/>
                </a:defRPr>
              </a:lvl9pPr>
            </a:lstStyle>
            <a:p>
              <a:pPr algn="ctr" fontAlgn="b" latinLnBrk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ko-KR" altLang="en-US" sz="1300" dirty="0" smtClean="0">
                  <a:solidFill>
                    <a:srgbClr val="000000"/>
                  </a:solidFill>
                  <a:latin typeface="맑은 고딕" panose="020B0503020000020004" pitchFamily="50" charset="-127"/>
                  <a:ea typeface="맑은 고딕" pitchFamily="50" charset="-127"/>
                  <a:cs typeface="Arial" pitchFamily="34" charset="0"/>
                </a:rPr>
                <a:t>기능 </a:t>
              </a:r>
              <a:r>
                <a:rPr kumimoji="0" lang="ko-KR" altLang="en-US" sz="1300" dirty="0">
                  <a:solidFill>
                    <a:srgbClr val="000000"/>
                  </a:solidFill>
                  <a:latin typeface="맑은 고딕" panose="020B0503020000020004" pitchFamily="50" charset="-127"/>
                  <a:ea typeface="맑은 고딕" pitchFamily="50" charset="-127"/>
                  <a:cs typeface="Arial" pitchFamily="34" charset="0"/>
                </a:rPr>
                <a:t>개선 원칙</a:t>
              </a:r>
            </a:p>
          </p:txBody>
        </p:sp>
        <p:sp>
          <p:nvSpPr>
            <p:cNvPr id="7205" name="Line 5"/>
            <p:cNvSpPr>
              <a:spLocks noChangeShapeType="1"/>
            </p:cNvSpPr>
            <p:nvPr/>
          </p:nvSpPr>
          <p:spPr bwMode="auto">
            <a:xfrm>
              <a:off x="415925" y="1795757"/>
              <a:ext cx="90741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kumimoji="1" lang="ko-KR" altLang="en-US" sz="1200" b="1" dirty="0">
                <a:solidFill>
                  <a:srgbClr val="000000"/>
                </a:solidFill>
                <a:latin typeface="맑은 고딕" panose="020B0503020000020004" pitchFamily="50" charset="-127"/>
              </a:endParaRPr>
            </a:p>
          </p:txBody>
        </p:sp>
      </p:grpSp>
      <p:sp>
        <p:nvSpPr>
          <p:cNvPr id="7175" name="직사각형 10"/>
          <p:cNvSpPr>
            <a:spLocks noChangeArrowheads="1"/>
          </p:cNvSpPr>
          <p:nvPr/>
        </p:nvSpPr>
        <p:spPr bwMode="auto">
          <a:xfrm>
            <a:off x="415925" y="2425604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fontAlgn="base" latinLnBrk="0" hangingPunct="1">
              <a:spcBef>
                <a:spcPts val="600"/>
              </a:spcBef>
              <a:spcAft>
                <a:spcPct val="0"/>
              </a:spcAft>
            </a:pPr>
            <a:r>
              <a:rPr lang="en-US" altLang="ko-KR" i="1" u="sng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I. </a:t>
            </a:r>
            <a:r>
              <a:rPr lang="ko-KR" altLang="en-US" i="1" u="sng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환경 분석</a:t>
            </a:r>
          </a:p>
        </p:txBody>
      </p:sp>
      <p:sp>
        <p:nvSpPr>
          <p:cNvPr id="7176" name="직사각형 11"/>
          <p:cNvSpPr>
            <a:spLocks noChangeArrowheads="1"/>
          </p:cNvSpPr>
          <p:nvPr/>
        </p:nvSpPr>
        <p:spPr bwMode="auto">
          <a:xfrm>
            <a:off x="415925" y="3738563"/>
            <a:ext cx="13684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fontAlgn="base" latinLnBrk="0" hangingPunct="1">
              <a:spcBef>
                <a:spcPts val="600"/>
              </a:spcBef>
              <a:spcAft>
                <a:spcPct val="0"/>
              </a:spcAft>
            </a:pPr>
            <a:r>
              <a:rPr lang="en-US" altLang="ko-KR" i="1" u="sng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II. </a:t>
            </a:r>
            <a:r>
              <a:rPr lang="ko-KR" altLang="en-US" i="1" u="sng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공주시</a:t>
            </a:r>
            <a:r>
              <a:rPr lang="en-US" altLang="ko-KR" i="1" u="sng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/>
            </a:r>
            <a:br>
              <a:rPr lang="en-US" altLang="ko-KR" i="1" u="sng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</a:br>
            <a:r>
              <a:rPr lang="en-US" altLang="ko-KR" i="1" u="sng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Identity </a:t>
            </a:r>
            <a:r>
              <a:rPr lang="ko-KR" altLang="en-US" i="1" u="sng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분석</a:t>
            </a:r>
          </a:p>
        </p:txBody>
      </p:sp>
      <p:sp>
        <p:nvSpPr>
          <p:cNvPr id="7177" name="직사각형 12"/>
          <p:cNvSpPr>
            <a:spLocks noChangeArrowheads="1"/>
          </p:cNvSpPr>
          <p:nvPr/>
        </p:nvSpPr>
        <p:spPr bwMode="auto">
          <a:xfrm>
            <a:off x="415925" y="5421604"/>
            <a:ext cx="13684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fontAlgn="base" latinLnBrk="0" hangingPunct="1">
              <a:spcBef>
                <a:spcPts val="600"/>
              </a:spcBef>
              <a:spcAft>
                <a:spcPct val="0"/>
              </a:spcAft>
            </a:pPr>
            <a:r>
              <a:rPr lang="en-US" altLang="ko-KR" i="1" u="sng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III. As-Is </a:t>
            </a:r>
            <a:r>
              <a:rPr lang="ko-KR" altLang="en-US" i="1" u="sng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조직구조 분석</a:t>
            </a:r>
          </a:p>
        </p:txBody>
      </p:sp>
      <p:sp>
        <p:nvSpPr>
          <p:cNvPr id="45" name="직사각형 64"/>
          <p:cNvSpPr>
            <a:spLocks noChangeArrowheads="1"/>
          </p:cNvSpPr>
          <p:nvPr/>
        </p:nvSpPr>
        <p:spPr bwMode="auto">
          <a:xfrm>
            <a:off x="1892300" y="3135086"/>
            <a:ext cx="5040313" cy="1668916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algn="ctr">
            <a:noFill/>
            <a:round/>
            <a:headEnd/>
            <a:tailEnd/>
          </a:ln>
        </p:spPr>
        <p:txBody>
          <a:bodyPr wrap="none" lIns="720000" anchor="ctr"/>
          <a:lstStyle/>
          <a:p>
            <a:pPr fontAlgn="ctr" latinLnBrk="0">
              <a:spcBef>
                <a:spcPts val="200"/>
              </a:spcBef>
              <a:spcAft>
                <a:spcPct val="0"/>
              </a:spcAft>
              <a:defRPr/>
            </a:pPr>
            <a:r>
              <a:rPr kumimoji="1" lang="ko-KR" altLang="en-US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장기적</a:t>
            </a:r>
            <a:r>
              <a:rPr kumimoji="1" lang="en-US" altLang="ko-KR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/ </a:t>
            </a:r>
            <a:r>
              <a:rPr kumimoji="1" lang="ko-KR" altLang="en-US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전략적 기획 기능 강화</a:t>
            </a:r>
          </a:p>
          <a:p>
            <a:pPr fontAlgn="ctr" latinLnBrk="0">
              <a:spcBef>
                <a:spcPts val="200"/>
              </a:spcBef>
              <a:spcAft>
                <a:spcPct val="0"/>
              </a:spcAft>
              <a:defRPr/>
            </a:pPr>
            <a:r>
              <a:rPr kumimoji="1" lang="ko-KR" altLang="en-US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조직 별 명확한 </a:t>
            </a:r>
            <a:r>
              <a:rPr kumimoji="1" lang="en-US" altLang="ko-KR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R&amp;R </a:t>
            </a:r>
            <a:r>
              <a:rPr kumimoji="1" lang="ko-KR" altLang="en-US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정의</a:t>
            </a:r>
            <a:endParaRPr kumimoji="1" lang="en-US" altLang="ko-KR" sz="1200" b="1" dirty="0">
              <a:solidFill>
                <a:srgbClr val="000000"/>
              </a:solidFill>
              <a:latin typeface="맑은 고딕" panose="020B0503020000020004" pitchFamily="50" charset="-127"/>
              <a:cs typeface="Arial" charset="0"/>
            </a:endParaRPr>
          </a:p>
          <a:p>
            <a:pPr fontAlgn="ctr" latinLnBrk="0">
              <a:spcBef>
                <a:spcPts val="200"/>
              </a:spcBef>
              <a:spcAft>
                <a:spcPct val="0"/>
              </a:spcAft>
              <a:defRPr/>
            </a:pP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대외교류 </a:t>
            </a:r>
            <a:r>
              <a:rPr kumimoji="1" lang="ko-KR" altLang="en-US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및 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협업 </a:t>
            </a:r>
            <a:r>
              <a:rPr kumimoji="1" lang="ko-KR" altLang="en-US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기능 강화</a:t>
            </a:r>
          </a:p>
          <a:p>
            <a:pPr fontAlgn="ctr" latinLnBrk="0">
              <a:spcBef>
                <a:spcPts val="200"/>
              </a:spcBef>
              <a:spcAft>
                <a:spcPct val="0"/>
              </a:spcAft>
              <a:defRPr/>
            </a:pPr>
            <a:r>
              <a:rPr kumimoji="1" lang="ko-KR" altLang="en-US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조직</a:t>
            </a:r>
            <a:r>
              <a:rPr kumimoji="1" lang="en-US" altLang="ko-KR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 </a:t>
            </a:r>
            <a:r>
              <a:rPr kumimoji="1" lang="ko-KR" altLang="en-US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활성화</a:t>
            </a:r>
            <a:r>
              <a:rPr kumimoji="1" lang="en-US" altLang="ko-KR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(</a:t>
            </a:r>
            <a:r>
              <a:rPr kumimoji="1" lang="ko-KR" altLang="en-US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유연성 제고</a:t>
            </a:r>
            <a:r>
              <a:rPr kumimoji="1" lang="en-US" altLang="ko-KR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)</a:t>
            </a:r>
          </a:p>
          <a:p>
            <a:pPr fontAlgn="ctr" latinLnBrk="0">
              <a:spcBef>
                <a:spcPts val="200"/>
              </a:spcBef>
              <a:spcAft>
                <a:spcPct val="0"/>
              </a:spcAft>
              <a:defRPr/>
            </a:pPr>
            <a:r>
              <a:rPr kumimoji="1" lang="ko-KR" altLang="en-US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조직의 기획 및 행정 기능 수행</a:t>
            </a:r>
          </a:p>
          <a:p>
            <a:pPr fontAlgn="ctr" latinLnBrk="0">
              <a:spcBef>
                <a:spcPts val="200"/>
              </a:spcBef>
              <a:spcAft>
                <a:spcPct val="0"/>
              </a:spcAft>
              <a:defRPr/>
            </a:pP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기업체 유치를 </a:t>
            </a:r>
            <a:r>
              <a:rPr kumimoji="1" lang="ko-KR" altLang="en-US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위한 지원체계 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강화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charset="0"/>
            </a:endParaRPr>
          </a:p>
          <a:p>
            <a:pPr fontAlgn="ctr" latinLnBrk="0">
              <a:spcBef>
                <a:spcPts val="200"/>
              </a:spcBef>
              <a:spcAft>
                <a:spcPct val="0"/>
              </a:spcAft>
              <a:defRPr/>
            </a:pP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역사와 전통 이미지를 발전적으로 </a:t>
            </a:r>
            <a:r>
              <a:rPr kumimoji="1" lang="ko-KR" altLang="en-US" sz="1200" b="1" dirty="0" err="1" smtClean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재구축</a:t>
            </a:r>
            <a:endParaRPr kumimoji="1" lang="ko-KR" altLang="en-US" sz="1200" b="1" dirty="0">
              <a:solidFill>
                <a:srgbClr val="000000"/>
              </a:solidFill>
              <a:latin typeface="맑은 고딕" panose="020B0503020000020004" pitchFamily="50" charset="-127"/>
              <a:cs typeface="Arial" charset="0"/>
            </a:endParaRPr>
          </a:p>
          <a:p>
            <a:pPr fontAlgn="ctr" latinLnBrk="0">
              <a:spcBef>
                <a:spcPts val="200"/>
              </a:spcBef>
              <a:spcAft>
                <a:spcPct val="0"/>
              </a:spcAft>
              <a:defRPr/>
            </a:pP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홍보 </a:t>
            </a:r>
            <a:r>
              <a:rPr kumimoji="1" lang="ko-KR" altLang="en-US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및 대외협력 등 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브랜드 </a:t>
            </a:r>
            <a:r>
              <a:rPr kumimoji="1" lang="ko-KR" altLang="en-US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관리 관련 기능  강화</a:t>
            </a:r>
            <a:endParaRPr kumimoji="1" lang="ko-KR" altLang="en-US" sz="1200" b="1" dirty="0">
              <a:solidFill>
                <a:srgbClr val="000000"/>
              </a:solidFill>
              <a:latin typeface="맑은 고딕" panose="020B0503020000020004" pitchFamily="50" charset="-127"/>
              <a:cs typeface="Arial" charset="0"/>
            </a:endParaRPr>
          </a:p>
        </p:txBody>
      </p:sp>
      <p:sp>
        <p:nvSpPr>
          <p:cNvPr id="46" name="직사각형 64"/>
          <p:cNvSpPr>
            <a:spLocks noChangeArrowheads="1"/>
          </p:cNvSpPr>
          <p:nvPr/>
        </p:nvSpPr>
        <p:spPr bwMode="auto">
          <a:xfrm>
            <a:off x="1892300" y="2185891"/>
            <a:ext cx="5040313" cy="75565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algn="ctr">
            <a:noFill/>
            <a:round/>
            <a:headEnd/>
            <a:tailEnd/>
          </a:ln>
        </p:spPr>
        <p:txBody>
          <a:bodyPr wrap="none" lIns="720000" anchor="ctr"/>
          <a:lstStyle/>
          <a:p>
            <a:pPr fontAlgn="ctr" latinLnBrk="0">
              <a:spcBef>
                <a:spcPts val="200"/>
              </a:spcBef>
              <a:spcAft>
                <a:spcPct val="0"/>
              </a:spcAft>
              <a:defRPr/>
            </a:pP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인구감소세의 </a:t>
            </a: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Tuning Point 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확보</a:t>
            </a:r>
            <a:endParaRPr kumimoji="1" lang="ko-KR" altLang="en-US" sz="1200" b="1" dirty="0">
              <a:solidFill>
                <a:srgbClr val="000000"/>
              </a:solidFill>
              <a:latin typeface="맑은 고딕" panose="020B0503020000020004" pitchFamily="50" charset="-127"/>
              <a:cs typeface="Arial" charset="0"/>
            </a:endParaRPr>
          </a:p>
          <a:p>
            <a:pPr fontAlgn="ctr" latinLnBrk="0">
              <a:spcBef>
                <a:spcPts val="200"/>
              </a:spcBef>
              <a:spcAft>
                <a:spcPct val="0"/>
              </a:spcAft>
              <a:defRPr/>
            </a:pPr>
            <a:r>
              <a:rPr kumimoji="1" lang="ko-KR" altLang="en-US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전략적 기획 기능 강화</a:t>
            </a:r>
          </a:p>
          <a:p>
            <a:pPr fontAlgn="ctr" latinLnBrk="0">
              <a:spcBef>
                <a:spcPts val="200"/>
              </a:spcBef>
              <a:spcAft>
                <a:spcPct val="0"/>
              </a:spcAft>
              <a:defRPr/>
            </a:pPr>
            <a:r>
              <a:rPr kumimoji="1" lang="ko-KR" altLang="en-US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조직 핵심 경쟁 역량 발굴을 위한 지속적 투자</a:t>
            </a:r>
          </a:p>
        </p:txBody>
      </p:sp>
      <p:sp>
        <p:nvSpPr>
          <p:cNvPr id="48" name="직사각형 64"/>
          <p:cNvSpPr>
            <a:spLocks noChangeArrowheads="1"/>
          </p:cNvSpPr>
          <p:nvPr/>
        </p:nvSpPr>
        <p:spPr bwMode="auto">
          <a:xfrm>
            <a:off x="1892300" y="4986629"/>
            <a:ext cx="5040313" cy="1331913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algn="ctr">
            <a:noFill/>
            <a:round/>
            <a:headEnd/>
            <a:tailEnd/>
          </a:ln>
        </p:spPr>
        <p:txBody>
          <a:bodyPr wrap="none" lIns="720000" anchor="ctr"/>
          <a:lstStyle/>
          <a:p>
            <a:pPr fontAlgn="ctr" latinLnBrk="0">
              <a:spcBef>
                <a:spcPts val="200"/>
              </a:spcBef>
              <a:spcAft>
                <a:spcPct val="0"/>
              </a:spcAft>
              <a:defRPr/>
            </a:pPr>
            <a:r>
              <a:rPr kumimoji="1" lang="ko-KR" altLang="en-US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수직적 계층 구조 개선</a:t>
            </a:r>
          </a:p>
          <a:p>
            <a:pPr fontAlgn="ctr" latinLnBrk="0">
              <a:spcBef>
                <a:spcPts val="200"/>
              </a:spcBef>
              <a:spcAft>
                <a:spcPct val="0"/>
              </a:spcAft>
              <a:defRPr/>
            </a:pPr>
            <a:r>
              <a:rPr kumimoji="1" lang="ko-KR" altLang="en-US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위임전결 권한의 재분배</a:t>
            </a:r>
            <a:endParaRPr kumimoji="1" lang="en-US" altLang="ko-KR" sz="1200" b="1" dirty="0">
              <a:solidFill>
                <a:srgbClr val="000000"/>
              </a:solidFill>
              <a:latin typeface="맑은 고딕" panose="020B0503020000020004" pitchFamily="50" charset="-127"/>
              <a:cs typeface="Arial" charset="0"/>
            </a:endParaRPr>
          </a:p>
          <a:p>
            <a:pPr fontAlgn="ctr" latinLnBrk="0">
              <a:spcBef>
                <a:spcPts val="200"/>
              </a:spcBef>
              <a:spcAft>
                <a:spcPct val="0"/>
              </a:spcAft>
              <a:defRPr/>
            </a:pPr>
            <a:r>
              <a:rPr kumimoji="1" lang="ko-KR" altLang="en-US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조직간 유사</a:t>
            </a:r>
            <a:r>
              <a:rPr kumimoji="1" lang="en-US" altLang="ko-KR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/</a:t>
            </a:r>
            <a:r>
              <a:rPr kumimoji="1" lang="ko-KR" altLang="en-US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중복 기능 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조정 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charset="0"/>
            </a:endParaRPr>
          </a:p>
          <a:p>
            <a:pPr fontAlgn="ctr" latinLnBrk="0">
              <a:spcBef>
                <a:spcPts val="200"/>
              </a:spcBef>
              <a:spcAft>
                <a:spcPct val="0"/>
              </a:spcAft>
              <a:defRPr/>
            </a:pP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홍보</a:t>
            </a: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/ 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마케팅</a:t>
            </a:r>
            <a:r>
              <a:rPr kumimoji="1" lang="en-US" altLang="ko-KR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 </a:t>
            </a: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기능의 강화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charset="0"/>
            </a:endParaRPr>
          </a:p>
          <a:p>
            <a:pPr fontAlgn="ctr" latinLnBrk="0">
              <a:spcBef>
                <a:spcPts val="200"/>
              </a:spcBef>
              <a:spcAft>
                <a:spcPct val="0"/>
              </a:spcAft>
              <a:defRPr/>
            </a:pP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단위조직  별 인력규모 조정</a:t>
            </a:r>
            <a:endParaRPr kumimoji="1" lang="en-US" altLang="ko-KR" sz="1200" b="1" dirty="0" smtClean="0">
              <a:solidFill>
                <a:srgbClr val="000000"/>
              </a:solidFill>
              <a:latin typeface="맑은 고딕" panose="020B0503020000020004" pitchFamily="50" charset="-127"/>
              <a:cs typeface="Arial" charset="0"/>
            </a:endParaRPr>
          </a:p>
          <a:p>
            <a:pPr fontAlgn="ctr" latinLnBrk="0">
              <a:spcBef>
                <a:spcPts val="200"/>
              </a:spcBef>
              <a:spcAft>
                <a:spcPct val="0"/>
              </a:spcAft>
              <a:defRPr/>
            </a:pPr>
            <a:r>
              <a:rPr kumimoji="1" lang="ko-KR" altLang="en-US" sz="1200" b="1" dirty="0" smtClean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부서 </a:t>
            </a:r>
            <a:r>
              <a:rPr kumimoji="1" lang="ko-KR" altLang="en-US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업무 본연의 </a:t>
            </a:r>
            <a:r>
              <a:rPr kumimoji="1" lang="en-US" altLang="ko-KR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R&amp;R </a:t>
            </a:r>
            <a:r>
              <a:rPr kumimoji="1" lang="ko-KR" altLang="en-US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charset="0"/>
              </a:rPr>
              <a:t>명확화</a:t>
            </a:r>
          </a:p>
        </p:txBody>
      </p:sp>
      <p:sp>
        <p:nvSpPr>
          <p:cNvPr id="7181" name="모서리가 둥근 직사각형 54"/>
          <p:cNvSpPr>
            <a:spLocks noChangeArrowheads="1"/>
          </p:cNvSpPr>
          <p:nvPr/>
        </p:nvSpPr>
        <p:spPr bwMode="auto">
          <a:xfrm>
            <a:off x="2073275" y="2231929"/>
            <a:ext cx="358775" cy="215900"/>
          </a:xfrm>
          <a:prstGeom prst="roundRect">
            <a:avLst>
              <a:gd name="adj" fmla="val 29014"/>
            </a:avLst>
          </a:prstGeom>
          <a:solidFill>
            <a:srgbClr val="000054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fontAlgn="ctr" latinLnBrk="0" hangingPunct="1">
              <a:spcBef>
                <a:spcPts val="600"/>
              </a:spcBef>
              <a:spcAft>
                <a:spcPct val="0"/>
              </a:spcAft>
            </a:pPr>
            <a:r>
              <a:rPr lang="en-US" altLang="ko-KR" sz="1100" dirty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1</a:t>
            </a:r>
            <a:endParaRPr lang="ko-KR" altLang="en-US" sz="1100" dirty="0">
              <a:solidFill>
                <a:srgbClr val="FFFFFF"/>
              </a:solidFill>
              <a:latin typeface="맑은 고딕" panose="020B0503020000020004" pitchFamily="50" charset="-127"/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7182" name="모서리가 둥근 직사각형 55"/>
          <p:cNvSpPr>
            <a:spLocks noChangeArrowheads="1"/>
          </p:cNvSpPr>
          <p:nvPr/>
        </p:nvSpPr>
        <p:spPr bwMode="auto">
          <a:xfrm>
            <a:off x="2073275" y="2454179"/>
            <a:ext cx="358775" cy="215900"/>
          </a:xfrm>
          <a:prstGeom prst="roundRect">
            <a:avLst>
              <a:gd name="adj" fmla="val 29014"/>
            </a:avLst>
          </a:prstGeom>
          <a:solidFill>
            <a:srgbClr val="000054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fontAlgn="ctr" latinLnBrk="0" hangingPunct="1">
              <a:spcBef>
                <a:spcPts val="600"/>
              </a:spcBef>
              <a:spcAft>
                <a:spcPct val="0"/>
              </a:spcAft>
            </a:pPr>
            <a:r>
              <a:rPr lang="en-US" altLang="ko-KR" sz="1100" dirty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2</a:t>
            </a:r>
            <a:endParaRPr lang="ko-KR" altLang="en-US" sz="1100" dirty="0">
              <a:solidFill>
                <a:srgbClr val="FFFFFF"/>
              </a:solidFill>
              <a:latin typeface="맑은 고딕" panose="020B0503020000020004" pitchFamily="50" charset="-127"/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7183" name="모서리가 둥근 직사각형 56"/>
          <p:cNvSpPr>
            <a:spLocks noChangeArrowheads="1"/>
          </p:cNvSpPr>
          <p:nvPr/>
        </p:nvSpPr>
        <p:spPr bwMode="auto">
          <a:xfrm>
            <a:off x="2073275" y="2678016"/>
            <a:ext cx="358775" cy="215900"/>
          </a:xfrm>
          <a:prstGeom prst="roundRect">
            <a:avLst>
              <a:gd name="adj" fmla="val 29014"/>
            </a:avLst>
          </a:prstGeom>
          <a:solidFill>
            <a:srgbClr val="000054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fontAlgn="ctr" latinLnBrk="0" hangingPunct="1">
              <a:spcBef>
                <a:spcPts val="600"/>
              </a:spcBef>
              <a:spcAft>
                <a:spcPct val="0"/>
              </a:spcAft>
            </a:pPr>
            <a:r>
              <a:rPr lang="en-US" altLang="ko-KR" sz="1100" dirty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3</a:t>
            </a:r>
            <a:endParaRPr lang="ko-KR" altLang="en-US" sz="1100" dirty="0">
              <a:solidFill>
                <a:srgbClr val="FFFFFF"/>
              </a:solidFill>
              <a:latin typeface="맑은 고딕" panose="020B0503020000020004" pitchFamily="50" charset="-127"/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7184" name="모서리가 둥근 직사각형 57"/>
          <p:cNvSpPr>
            <a:spLocks noChangeArrowheads="1"/>
          </p:cNvSpPr>
          <p:nvPr/>
        </p:nvSpPr>
        <p:spPr bwMode="auto">
          <a:xfrm>
            <a:off x="2073275" y="3154913"/>
            <a:ext cx="358775" cy="215900"/>
          </a:xfrm>
          <a:prstGeom prst="roundRect">
            <a:avLst>
              <a:gd name="adj" fmla="val 29014"/>
            </a:avLst>
          </a:prstGeom>
          <a:solidFill>
            <a:srgbClr val="000054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fontAlgn="ctr" latinLnBrk="0" hangingPunct="1">
              <a:spcBef>
                <a:spcPts val="600"/>
              </a:spcBef>
              <a:spcAft>
                <a:spcPct val="0"/>
              </a:spcAft>
            </a:pPr>
            <a:r>
              <a:rPr lang="en-US" altLang="ko-KR" sz="1100" dirty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4</a:t>
            </a:r>
            <a:endParaRPr lang="ko-KR" altLang="en-US" sz="1100" dirty="0">
              <a:solidFill>
                <a:srgbClr val="FFFFFF"/>
              </a:solidFill>
              <a:latin typeface="맑은 고딕" panose="020B0503020000020004" pitchFamily="50" charset="-127"/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7185" name="모서리가 둥근 직사각형 58"/>
          <p:cNvSpPr>
            <a:spLocks noChangeArrowheads="1"/>
          </p:cNvSpPr>
          <p:nvPr/>
        </p:nvSpPr>
        <p:spPr bwMode="auto">
          <a:xfrm>
            <a:off x="2073275" y="3364463"/>
            <a:ext cx="358775" cy="215900"/>
          </a:xfrm>
          <a:prstGeom prst="roundRect">
            <a:avLst>
              <a:gd name="adj" fmla="val 29014"/>
            </a:avLst>
          </a:prstGeom>
          <a:solidFill>
            <a:srgbClr val="000054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fontAlgn="ctr" latinLnBrk="0" hangingPunct="1">
              <a:spcBef>
                <a:spcPts val="600"/>
              </a:spcBef>
              <a:spcAft>
                <a:spcPct val="0"/>
              </a:spcAft>
            </a:pPr>
            <a:r>
              <a:rPr lang="en-US" altLang="ko-KR" sz="1100" dirty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5</a:t>
            </a:r>
            <a:endParaRPr lang="ko-KR" altLang="en-US" sz="1100" dirty="0">
              <a:solidFill>
                <a:srgbClr val="FFFFFF"/>
              </a:solidFill>
              <a:latin typeface="맑은 고딕" panose="020B0503020000020004" pitchFamily="50" charset="-127"/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7186" name="모서리가 둥근 직사각형 59"/>
          <p:cNvSpPr>
            <a:spLocks noChangeArrowheads="1"/>
          </p:cNvSpPr>
          <p:nvPr/>
        </p:nvSpPr>
        <p:spPr bwMode="auto">
          <a:xfrm>
            <a:off x="2073275" y="3574013"/>
            <a:ext cx="358775" cy="217488"/>
          </a:xfrm>
          <a:prstGeom prst="roundRect">
            <a:avLst>
              <a:gd name="adj" fmla="val 29014"/>
            </a:avLst>
          </a:prstGeom>
          <a:solidFill>
            <a:srgbClr val="000054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fontAlgn="ctr" latinLnBrk="0" hangingPunct="1">
              <a:spcBef>
                <a:spcPts val="600"/>
              </a:spcBef>
              <a:spcAft>
                <a:spcPct val="0"/>
              </a:spcAft>
            </a:pPr>
            <a:r>
              <a:rPr lang="en-US" altLang="ko-KR" sz="1100" dirty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6</a:t>
            </a:r>
            <a:endParaRPr lang="ko-KR" altLang="en-US" sz="1100" dirty="0">
              <a:solidFill>
                <a:srgbClr val="FFFFFF"/>
              </a:solidFill>
              <a:latin typeface="맑은 고딕" panose="020B0503020000020004" pitchFamily="50" charset="-127"/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7187" name="모서리가 둥근 직사각형 60"/>
          <p:cNvSpPr>
            <a:spLocks noChangeArrowheads="1"/>
          </p:cNvSpPr>
          <p:nvPr/>
        </p:nvSpPr>
        <p:spPr bwMode="auto">
          <a:xfrm>
            <a:off x="2073275" y="3785151"/>
            <a:ext cx="358775" cy="215900"/>
          </a:xfrm>
          <a:prstGeom prst="roundRect">
            <a:avLst>
              <a:gd name="adj" fmla="val 29014"/>
            </a:avLst>
          </a:prstGeom>
          <a:solidFill>
            <a:srgbClr val="000054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fontAlgn="ctr" latinLnBrk="0" hangingPunct="1">
              <a:spcBef>
                <a:spcPts val="600"/>
              </a:spcBef>
              <a:spcAft>
                <a:spcPct val="0"/>
              </a:spcAft>
            </a:pPr>
            <a:r>
              <a:rPr lang="en-US" altLang="ko-KR" sz="1100" dirty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7</a:t>
            </a:r>
            <a:endParaRPr lang="ko-KR" altLang="en-US" sz="1100" dirty="0">
              <a:solidFill>
                <a:srgbClr val="FFFFFF"/>
              </a:solidFill>
              <a:latin typeface="맑은 고딕" panose="020B0503020000020004" pitchFamily="50" charset="-127"/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7188" name="모서리가 둥근 직사각형 61"/>
          <p:cNvSpPr>
            <a:spLocks noChangeArrowheads="1"/>
          </p:cNvSpPr>
          <p:nvPr/>
        </p:nvSpPr>
        <p:spPr bwMode="auto">
          <a:xfrm>
            <a:off x="2073275" y="3994701"/>
            <a:ext cx="358775" cy="215900"/>
          </a:xfrm>
          <a:prstGeom prst="roundRect">
            <a:avLst>
              <a:gd name="adj" fmla="val 29014"/>
            </a:avLst>
          </a:prstGeom>
          <a:solidFill>
            <a:srgbClr val="000054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fontAlgn="ctr" latinLnBrk="0" hangingPunct="1">
              <a:spcBef>
                <a:spcPts val="600"/>
              </a:spcBef>
              <a:spcAft>
                <a:spcPct val="0"/>
              </a:spcAft>
            </a:pPr>
            <a:r>
              <a:rPr lang="en-US" altLang="ko-KR" sz="1100" dirty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8</a:t>
            </a:r>
            <a:endParaRPr lang="ko-KR" altLang="en-US" sz="1100" dirty="0">
              <a:solidFill>
                <a:srgbClr val="FFFFFF"/>
              </a:solidFill>
              <a:latin typeface="맑은 고딕" panose="020B0503020000020004" pitchFamily="50" charset="-127"/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7189" name="모서리가 둥근 직사각형 62"/>
          <p:cNvSpPr>
            <a:spLocks noChangeArrowheads="1"/>
          </p:cNvSpPr>
          <p:nvPr/>
        </p:nvSpPr>
        <p:spPr bwMode="auto">
          <a:xfrm>
            <a:off x="2073275" y="4205838"/>
            <a:ext cx="358775" cy="215900"/>
          </a:xfrm>
          <a:prstGeom prst="roundRect">
            <a:avLst>
              <a:gd name="adj" fmla="val 29014"/>
            </a:avLst>
          </a:prstGeom>
          <a:solidFill>
            <a:srgbClr val="000054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fontAlgn="ctr" latinLnBrk="0" hangingPunct="1">
              <a:spcBef>
                <a:spcPts val="600"/>
              </a:spcBef>
              <a:spcAft>
                <a:spcPct val="0"/>
              </a:spcAft>
            </a:pPr>
            <a:r>
              <a:rPr lang="en-US" altLang="ko-KR" sz="1100" dirty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9</a:t>
            </a:r>
            <a:endParaRPr lang="ko-KR" altLang="en-US" sz="1100" dirty="0">
              <a:solidFill>
                <a:srgbClr val="FFFFFF"/>
              </a:solidFill>
              <a:latin typeface="맑은 고딕" panose="020B0503020000020004" pitchFamily="50" charset="-127"/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7190" name="모서리가 둥근 직사각형 63"/>
          <p:cNvSpPr>
            <a:spLocks noChangeArrowheads="1"/>
          </p:cNvSpPr>
          <p:nvPr/>
        </p:nvSpPr>
        <p:spPr bwMode="auto">
          <a:xfrm>
            <a:off x="2073275" y="4415388"/>
            <a:ext cx="358775" cy="215900"/>
          </a:xfrm>
          <a:prstGeom prst="roundRect">
            <a:avLst>
              <a:gd name="adj" fmla="val 29014"/>
            </a:avLst>
          </a:prstGeom>
          <a:solidFill>
            <a:srgbClr val="000054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fontAlgn="ctr" latinLnBrk="0" hangingPunct="1">
              <a:spcBef>
                <a:spcPts val="600"/>
              </a:spcBef>
              <a:spcAft>
                <a:spcPct val="0"/>
              </a:spcAft>
            </a:pPr>
            <a:r>
              <a:rPr lang="en-US" altLang="ko-KR" sz="1100" dirty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10</a:t>
            </a:r>
            <a:endParaRPr lang="ko-KR" altLang="en-US" sz="1100" dirty="0">
              <a:solidFill>
                <a:srgbClr val="FFFFFF"/>
              </a:solidFill>
              <a:latin typeface="맑은 고딕" panose="020B0503020000020004" pitchFamily="50" charset="-127"/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7191" name="모서리가 둥근 직사각형 64"/>
          <p:cNvSpPr>
            <a:spLocks noChangeArrowheads="1"/>
          </p:cNvSpPr>
          <p:nvPr/>
        </p:nvSpPr>
        <p:spPr bwMode="auto">
          <a:xfrm>
            <a:off x="2073275" y="5026155"/>
            <a:ext cx="358775" cy="215900"/>
          </a:xfrm>
          <a:prstGeom prst="roundRect">
            <a:avLst>
              <a:gd name="adj" fmla="val 29014"/>
            </a:avLst>
          </a:prstGeom>
          <a:solidFill>
            <a:srgbClr val="000054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fontAlgn="ctr" latinLnBrk="0" hangingPunct="1">
              <a:spcBef>
                <a:spcPts val="600"/>
              </a:spcBef>
              <a:spcAft>
                <a:spcPct val="0"/>
              </a:spcAft>
            </a:pPr>
            <a:r>
              <a:rPr lang="en-US" altLang="ko-KR" sz="1100" dirty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11</a:t>
            </a:r>
            <a:endParaRPr lang="ko-KR" altLang="en-US" sz="1100" dirty="0">
              <a:solidFill>
                <a:srgbClr val="FFFFFF"/>
              </a:solidFill>
              <a:latin typeface="맑은 고딕" panose="020B0503020000020004" pitchFamily="50" charset="-127"/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7192" name="모서리가 둥근 직사각형 65"/>
          <p:cNvSpPr>
            <a:spLocks noChangeArrowheads="1"/>
          </p:cNvSpPr>
          <p:nvPr/>
        </p:nvSpPr>
        <p:spPr bwMode="auto">
          <a:xfrm>
            <a:off x="2073275" y="5237293"/>
            <a:ext cx="358775" cy="215900"/>
          </a:xfrm>
          <a:prstGeom prst="roundRect">
            <a:avLst>
              <a:gd name="adj" fmla="val 29014"/>
            </a:avLst>
          </a:prstGeom>
          <a:solidFill>
            <a:srgbClr val="000054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fontAlgn="ctr" latinLnBrk="0" hangingPunct="1">
              <a:spcBef>
                <a:spcPts val="600"/>
              </a:spcBef>
              <a:spcAft>
                <a:spcPct val="0"/>
              </a:spcAft>
            </a:pPr>
            <a:r>
              <a:rPr lang="en-US" altLang="ko-KR" sz="1100" dirty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12</a:t>
            </a:r>
            <a:endParaRPr lang="ko-KR" altLang="en-US" sz="1100" dirty="0">
              <a:solidFill>
                <a:srgbClr val="FFFFFF"/>
              </a:solidFill>
              <a:latin typeface="맑은 고딕" panose="020B0503020000020004" pitchFamily="50" charset="-127"/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7193" name="모서리가 둥근 직사각형 66"/>
          <p:cNvSpPr>
            <a:spLocks noChangeArrowheads="1"/>
          </p:cNvSpPr>
          <p:nvPr/>
        </p:nvSpPr>
        <p:spPr bwMode="auto">
          <a:xfrm>
            <a:off x="2073275" y="5446843"/>
            <a:ext cx="358775" cy="215900"/>
          </a:xfrm>
          <a:prstGeom prst="roundRect">
            <a:avLst>
              <a:gd name="adj" fmla="val 29014"/>
            </a:avLst>
          </a:prstGeom>
          <a:solidFill>
            <a:srgbClr val="000054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fontAlgn="ctr" latinLnBrk="0" hangingPunct="1">
              <a:spcBef>
                <a:spcPts val="600"/>
              </a:spcBef>
              <a:spcAft>
                <a:spcPct val="0"/>
              </a:spcAft>
            </a:pPr>
            <a:r>
              <a:rPr lang="en-US" altLang="ko-KR" sz="1100" dirty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13</a:t>
            </a:r>
            <a:endParaRPr lang="ko-KR" altLang="en-US" sz="1100" dirty="0">
              <a:solidFill>
                <a:srgbClr val="FFFFFF"/>
              </a:solidFill>
              <a:latin typeface="맑은 고딕" panose="020B0503020000020004" pitchFamily="50" charset="-127"/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7194" name="모서리가 둥근 직사각형 67"/>
          <p:cNvSpPr>
            <a:spLocks noChangeArrowheads="1"/>
          </p:cNvSpPr>
          <p:nvPr/>
        </p:nvSpPr>
        <p:spPr bwMode="auto">
          <a:xfrm>
            <a:off x="2073275" y="5656393"/>
            <a:ext cx="358775" cy="215900"/>
          </a:xfrm>
          <a:prstGeom prst="roundRect">
            <a:avLst>
              <a:gd name="adj" fmla="val 29014"/>
            </a:avLst>
          </a:prstGeom>
          <a:solidFill>
            <a:srgbClr val="000054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fontAlgn="ctr" latinLnBrk="0" hangingPunct="1">
              <a:spcBef>
                <a:spcPts val="600"/>
              </a:spcBef>
              <a:spcAft>
                <a:spcPct val="0"/>
              </a:spcAft>
            </a:pPr>
            <a:r>
              <a:rPr lang="en-US" altLang="ko-KR" sz="1100" dirty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14</a:t>
            </a:r>
            <a:endParaRPr lang="ko-KR" altLang="en-US" sz="1100" dirty="0">
              <a:solidFill>
                <a:srgbClr val="FFFFFF"/>
              </a:solidFill>
              <a:latin typeface="맑은 고딕" panose="020B0503020000020004" pitchFamily="50" charset="-127"/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7201" name="모서리가 둥근 직사각형 41"/>
          <p:cNvSpPr>
            <a:spLocks noChangeArrowheads="1"/>
          </p:cNvSpPr>
          <p:nvPr/>
        </p:nvSpPr>
        <p:spPr bwMode="auto">
          <a:xfrm>
            <a:off x="7696090" y="2543504"/>
            <a:ext cx="1657350" cy="754391"/>
          </a:xfrm>
          <a:prstGeom prst="roundRect">
            <a:avLst>
              <a:gd name="adj" fmla="val 16667"/>
            </a:avLst>
          </a:prstGeom>
          <a:solidFill>
            <a:srgbClr val="000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 fontAlgn="ctr" latinLnBrk="0"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300" b="1" i="1" dirty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기업유치  </a:t>
            </a:r>
            <a:r>
              <a:rPr kumimoji="1" lang="ko-KR" altLang="en-US" sz="1300" b="1" i="1" dirty="0" smtClean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및</a:t>
            </a:r>
            <a:r>
              <a:rPr kumimoji="1" lang="en-US" altLang="ko-KR" sz="1300" b="1" i="1" dirty="0" smtClean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/>
            </a:r>
            <a:br>
              <a:rPr kumimoji="1" lang="en-US" altLang="ko-KR" sz="1300" b="1" i="1" dirty="0" smtClean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</a:br>
            <a:r>
              <a:rPr kumimoji="1" lang="ko-KR" altLang="en-US" sz="1300" b="1" i="1" dirty="0" smtClean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인구 </a:t>
            </a:r>
            <a:r>
              <a:rPr kumimoji="1" lang="ko-KR" altLang="en-US" sz="1300" b="1" i="1" dirty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유입 기능 강화</a:t>
            </a:r>
          </a:p>
        </p:txBody>
      </p:sp>
      <p:sp>
        <p:nvSpPr>
          <p:cNvPr id="7202" name="모서리가 둥근 직사각형 42"/>
          <p:cNvSpPr>
            <a:spLocks noChangeArrowheads="1"/>
          </p:cNvSpPr>
          <p:nvPr/>
        </p:nvSpPr>
        <p:spPr bwMode="auto">
          <a:xfrm>
            <a:off x="7696090" y="3459237"/>
            <a:ext cx="1657350" cy="754390"/>
          </a:xfrm>
          <a:prstGeom prst="roundRect">
            <a:avLst>
              <a:gd name="adj" fmla="val 16667"/>
            </a:avLst>
          </a:prstGeom>
          <a:solidFill>
            <a:srgbClr val="000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 fontAlgn="ctr" latinLnBrk="0"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300" b="1" i="1" dirty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 기능 특성화</a:t>
            </a:r>
          </a:p>
        </p:txBody>
      </p:sp>
      <p:sp>
        <p:nvSpPr>
          <p:cNvPr id="7203" name="모서리가 둥근 직사각형 43"/>
          <p:cNvSpPr>
            <a:spLocks noChangeArrowheads="1"/>
          </p:cNvSpPr>
          <p:nvPr/>
        </p:nvSpPr>
        <p:spPr bwMode="auto">
          <a:xfrm>
            <a:off x="7696090" y="4374969"/>
            <a:ext cx="1657350" cy="754390"/>
          </a:xfrm>
          <a:prstGeom prst="roundRect">
            <a:avLst>
              <a:gd name="adj" fmla="val 16667"/>
            </a:avLst>
          </a:prstGeom>
          <a:solidFill>
            <a:srgbClr val="000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fontAlgn="ctr" latinLnBrk="0" hangingPunct="1">
              <a:spcBef>
                <a:spcPts val="600"/>
              </a:spcBef>
              <a:spcAft>
                <a:spcPct val="0"/>
              </a:spcAft>
            </a:pPr>
            <a:r>
              <a:rPr lang="ko-KR" altLang="en-US" sz="1300" i="1" dirty="0" err="1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현장완결형</a:t>
            </a:r>
            <a:r>
              <a:rPr lang="ko-KR" altLang="en-US" sz="1300" i="1" dirty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 조직</a:t>
            </a:r>
          </a:p>
        </p:txBody>
      </p:sp>
      <p:sp>
        <p:nvSpPr>
          <p:cNvPr id="57" name="모서리가 둥근 직사각형 43"/>
          <p:cNvSpPr>
            <a:spLocks noChangeArrowheads="1"/>
          </p:cNvSpPr>
          <p:nvPr/>
        </p:nvSpPr>
        <p:spPr bwMode="auto">
          <a:xfrm>
            <a:off x="7696090" y="5290701"/>
            <a:ext cx="1657350" cy="754390"/>
          </a:xfrm>
          <a:prstGeom prst="roundRect">
            <a:avLst>
              <a:gd name="adj" fmla="val 16667"/>
            </a:avLst>
          </a:prstGeom>
          <a:solidFill>
            <a:srgbClr val="0000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fontAlgn="ctr" latinLnBrk="0" hangingPunct="1">
              <a:spcBef>
                <a:spcPts val="600"/>
              </a:spcBef>
              <a:spcAft>
                <a:spcPct val="0"/>
              </a:spcAft>
            </a:pPr>
            <a:r>
              <a:rPr lang="ko-KR" altLang="en-US" sz="1300" i="1" dirty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전략 </a:t>
            </a:r>
            <a:r>
              <a:rPr lang="ko-KR" altLang="en-US" sz="1300" i="1" dirty="0" smtClean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기획 및 실행력 </a:t>
            </a:r>
            <a:r>
              <a:rPr lang="ko-KR" altLang="en-US" sz="1300" i="1" dirty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강화</a:t>
            </a:r>
          </a:p>
        </p:txBody>
      </p:sp>
      <p:sp>
        <p:nvSpPr>
          <p:cNvPr id="52" name="모서리가 둥근 직사각형 64"/>
          <p:cNvSpPr>
            <a:spLocks noChangeArrowheads="1"/>
          </p:cNvSpPr>
          <p:nvPr/>
        </p:nvSpPr>
        <p:spPr bwMode="auto">
          <a:xfrm>
            <a:off x="2073275" y="4652930"/>
            <a:ext cx="358775" cy="215900"/>
          </a:xfrm>
          <a:prstGeom prst="roundRect">
            <a:avLst>
              <a:gd name="adj" fmla="val 29014"/>
            </a:avLst>
          </a:prstGeom>
          <a:solidFill>
            <a:srgbClr val="000054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fontAlgn="ctr" latinLnBrk="0" hangingPunct="1">
              <a:spcBef>
                <a:spcPts val="600"/>
              </a:spcBef>
              <a:spcAft>
                <a:spcPct val="0"/>
              </a:spcAft>
            </a:pPr>
            <a:r>
              <a:rPr lang="en-US" altLang="ko-KR" sz="1100" dirty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11</a:t>
            </a:r>
            <a:endParaRPr lang="ko-KR" altLang="en-US" sz="1100" dirty="0">
              <a:solidFill>
                <a:srgbClr val="FFFFFF"/>
              </a:solidFill>
              <a:latin typeface="맑은 고딕" panose="020B0503020000020004" pitchFamily="50" charset="-127"/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53" name="모서리가 둥근 직사각형 66"/>
          <p:cNvSpPr>
            <a:spLocks noChangeArrowheads="1"/>
          </p:cNvSpPr>
          <p:nvPr/>
        </p:nvSpPr>
        <p:spPr bwMode="auto">
          <a:xfrm>
            <a:off x="2073275" y="5866721"/>
            <a:ext cx="358775" cy="215900"/>
          </a:xfrm>
          <a:prstGeom prst="roundRect">
            <a:avLst>
              <a:gd name="adj" fmla="val 29014"/>
            </a:avLst>
          </a:prstGeom>
          <a:solidFill>
            <a:srgbClr val="000054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fontAlgn="ctr" latinLnBrk="0" hangingPunct="1">
              <a:spcBef>
                <a:spcPts val="600"/>
              </a:spcBef>
              <a:spcAft>
                <a:spcPct val="0"/>
              </a:spcAft>
            </a:pPr>
            <a:r>
              <a:rPr lang="en-US" altLang="ko-KR" sz="1100" dirty="0" smtClean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15</a:t>
            </a:r>
            <a:endParaRPr lang="ko-KR" altLang="en-US" sz="1100" dirty="0">
              <a:solidFill>
                <a:srgbClr val="FFFFFF"/>
              </a:solidFill>
              <a:latin typeface="맑은 고딕" panose="020B0503020000020004" pitchFamily="50" charset="-127"/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54" name="모서리가 둥근 직사각형 67"/>
          <p:cNvSpPr>
            <a:spLocks noChangeArrowheads="1"/>
          </p:cNvSpPr>
          <p:nvPr/>
        </p:nvSpPr>
        <p:spPr bwMode="auto">
          <a:xfrm>
            <a:off x="2073275" y="6076271"/>
            <a:ext cx="358775" cy="215900"/>
          </a:xfrm>
          <a:prstGeom prst="roundRect">
            <a:avLst>
              <a:gd name="adj" fmla="val 29014"/>
            </a:avLst>
          </a:prstGeom>
          <a:solidFill>
            <a:srgbClr val="000054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fontAlgn="ctr" latinLnBrk="0" hangingPunct="1">
              <a:spcBef>
                <a:spcPts val="600"/>
              </a:spcBef>
              <a:spcAft>
                <a:spcPct val="0"/>
              </a:spcAft>
            </a:pPr>
            <a:r>
              <a:rPr lang="en-US" altLang="ko-KR" sz="1100" dirty="0" smtClean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16</a:t>
            </a:r>
            <a:endParaRPr lang="ko-KR" altLang="en-US" sz="1100" dirty="0">
              <a:solidFill>
                <a:srgbClr val="FFFFFF"/>
              </a:solidFill>
              <a:latin typeface="맑은 고딕" panose="020B0503020000020004" pitchFamily="50" charset="-127"/>
              <a:ea typeface="맑은 고딕" pitchFamily="50" charset="-127"/>
              <a:cs typeface="Arial" pitchFamily="34" charset="0"/>
            </a:endParaRPr>
          </a:p>
        </p:txBody>
      </p:sp>
      <p:sp>
        <p:nvSpPr>
          <p:cNvPr id="41" name="내용 개체 틀 2"/>
          <p:cNvSpPr txBox="1">
            <a:spLocks/>
          </p:cNvSpPr>
          <p:nvPr/>
        </p:nvSpPr>
        <p:spPr>
          <a:xfrm>
            <a:off x="273000" y="688956"/>
            <a:ext cx="9360000" cy="60939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r>
              <a:rPr lang="ko-KR" altLang="en-US" dirty="0"/>
              <a:t>선행요인 분석을 통해 ‘기업유치 기능 강화’</a:t>
            </a:r>
            <a:r>
              <a:rPr lang="en-US" altLang="ko-KR" dirty="0"/>
              <a:t>, ‘</a:t>
            </a:r>
            <a:r>
              <a:rPr lang="ko-KR" altLang="en-US" dirty="0"/>
              <a:t>기능 특성화 및 </a:t>
            </a:r>
            <a:r>
              <a:rPr lang="ko-KR" altLang="en-US" dirty="0" err="1"/>
              <a:t>현장완결형</a:t>
            </a:r>
            <a:r>
              <a:rPr lang="ko-KR" altLang="en-US" dirty="0"/>
              <a:t> 조직 </a:t>
            </a:r>
            <a:r>
              <a:rPr lang="en-US" altLang="ko-KR" dirty="0"/>
              <a:t>, </a:t>
            </a:r>
          </a:p>
          <a:p>
            <a:r>
              <a:rPr lang="en-US" altLang="ko-KR" dirty="0"/>
              <a:t>‘</a:t>
            </a:r>
            <a:r>
              <a:rPr lang="ko-KR" altLang="en-US" dirty="0"/>
              <a:t>전략 기획 및 실행력 강화’ 등 </a:t>
            </a:r>
            <a:r>
              <a:rPr lang="en-US" altLang="ko-KR" dirty="0"/>
              <a:t>4</a:t>
            </a:r>
            <a:r>
              <a:rPr lang="ko-KR" altLang="en-US" dirty="0"/>
              <a:t>개 조직 설계 원칙을 도출함</a:t>
            </a:r>
          </a:p>
        </p:txBody>
      </p:sp>
      <p:sp>
        <p:nvSpPr>
          <p:cNvPr id="38" name="제목 3"/>
          <p:cNvSpPr txBox="1">
            <a:spLocks/>
          </p:cNvSpPr>
          <p:nvPr/>
        </p:nvSpPr>
        <p:spPr>
          <a:xfrm>
            <a:off x="57116" y="143344"/>
            <a:ext cx="3651962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4. </a:t>
            </a:r>
            <a:r>
              <a:rPr lang="ko-KR" altLang="en-US" dirty="0" smtClean="0">
                <a:latin typeface="맑은 고딕" panose="020B0503020000020004" pitchFamily="50" charset="-127"/>
              </a:rPr>
              <a:t>기능구조 설계 방향성 도출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8348118" y="187786"/>
            <a:ext cx="12378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Ⅳ.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기능 분석</a:t>
            </a:r>
          </a:p>
        </p:txBody>
      </p:sp>
    </p:spTree>
    <p:extLst>
      <p:ext uri="{BB962C8B-B14F-4D97-AF65-F5344CB8AC3E}">
        <p14:creationId xmlns:p14="http://schemas.microsoft.com/office/powerpoint/2010/main" val="3262197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 bwMode="auto">
          <a:xfrm>
            <a:off x="276543" y="3146753"/>
            <a:ext cx="2320925" cy="844550"/>
          </a:xfrm>
          <a:prstGeom prst="rect">
            <a:avLst/>
          </a:prstGeom>
          <a:solidFill>
            <a:srgbClr val="336699"/>
          </a:solidFill>
          <a:ln w="9525" algn="ctr">
            <a:noFill/>
            <a:miter lim="800000"/>
            <a:headEnd/>
            <a:tailEnd/>
          </a:ln>
        </p:spPr>
        <p:txBody>
          <a:bodyPr wrap="none" anchor="ctr"/>
          <a:lstStyle/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endParaRPr lang="ko-KR" altLang="en-US" sz="1400" b="1" dirty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5" name="직사각형 4"/>
          <p:cNvSpPr/>
          <p:nvPr/>
        </p:nvSpPr>
        <p:spPr bwMode="auto">
          <a:xfrm>
            <a:off x="276543" y="4348491"/>
            <a:ext cx="2320925" cy="844550"/>
          </a:xfrm>
          <a:prstGeom prst="rect">
            <a:avLst/>
          </a:prstGeom>
          <a:solidFill>
            <a:srgbClr val="336699"/>
          </a:solidFill>
          <a:ln w="9525" algn="ctr">
            <a:noFill/>
            <a:miter lim="800000"/>
            <a:headEnd/>
            <a:tailEnd/>
          </a:ln>
        </p:spPr>
        <p:txBody>
          <a:bodyPr wrap="none" anchor="ctr"/>
          <a:lstStyle/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endParaRPr lang="ko-KR" altLang="en-US" sz="1400" b="1" dirty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" name="직사각형 5"/>
          <p:cNvSpPr/>
          <p:nvPr/>
        </p:nvSpPr>
        <p:spPr bwMode="auto">
          <a:xfrm>
            <a:off x="276543" y="5562928"/>
            <a:ext cx="2320925" cy="844550"/>
          </a:xfrm>
          <a:prstGeom prst="rect">
            <a:avLst/>
          </a:prstGeom>
          <a:solidFill>
            <a:srgbClr val="336699"/>
          </a:solidFill>
          <a:ln w="9525" algn="ctr">
            <a:noFill/>
            <a:miter lim="800000"/>
            <a:headEnd/>
            <a:tailEnd/>
          </a:ln>
        </p:spPr>
        <p:txBody>
          <a:bodyPr wrap="none" anchor="ctr"/>
          <a:lstStyle/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endParaRPr lang="ko-KR" altLang="en-US" sz="1400" b="1" dirty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7" name="직사각형 6"/>
          <p:cNvSpPr/>
          <p:nvPr/>
        </p:nvSpPr>
        <p:spPr bwMode="auto">
          <a:xfrm>
            <a:off x="276543" y="1891041"/>
            <a:ext cx="2320925" cy="846137"/>
          </a:xfrm>
          <a:prstGeom prst="rect">
            <a:avLst/>
          </a:prstGeom>
          <a:solidFill>
            <a:srgbClr val="336699"/>
          </a:solidFill>
          <a:ln w="9525" algn="ctr">
            <a:noFill/>
            <a:miter lim="800000"/>
            <a:headEnd/>
            <a:tailEnd/>
          </a:ln>
        </p:spPr>
        <p:txBody>
          <a:bodyPr wrap="none" anchor="ctr"/>
          <a:lstStyle/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endParaRPr lang="ko-KR" altLang="en-US" sz="1400" b="1" dirty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200" name="직사각형 9"/>
          <p:cNvSpPr>
            <a:spLocks noChangeArrowheads="1"/>
          </p:cNvSpPr>
          <p:nvPr/>
        </p:nvSpPr>
        <p:spPr bwMode="auto">
          <a:xfrm>
            <a:off x="644209" y="2060848"/>
            <a:ext cx="1579278" cy="5386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fontAlgn="ctr" latinLnBrk="0" hangingPunct="1">
              <a:spcBef>
                <a:spcPts val="600"/>
              </a:spcBef>
              <a:spcAft>
                <a:spcPct val="0"/>
              </a:spcAft>
            </a:pPr>
            <a:r>
              <a:rPr lang="ko-KR" altLang="en-US" dirty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기업유치  </a:t>
            </a:r>
            <a:r>
              <a:rPr lang="ko-KR" altLang="en-US" dirty="0" smtClean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및</a:t>
            </a:r>
            <a:endParaRPr lang="en-US" altLang="ko-KR" dirty="0" smtClean="0">
              <a:solidFill>
                <a:srgbClr val="FFFFFF"/>
              </a:solidFill>
              <a:latin typeface="맑은 고딕" panose="020B0503020000020004" pitchFamily="50" charset="-127"/>
              <a:ea typeface="맑은 고딕" pitchFamily="50" charset="-127"/>
              <a:cs typeface="Arial" pitchFamily="34" charset="0"/>
            </a:endParaRPr>
          </a:p>
          <a:p>
            <a:pPr algn="ctr" eaLnBrk="1" fontAlgn="ctr" latinLnBrk="0" hangingPunct="1">
              <a:spcBef>
                <a:spcPts val="600"/>
              </a:spcBef>
              <a:spcAft>
                <a:spcPct val="0"/>
              </a:spcAft>
            </a:pPr>
            <a:r>
              <a:rPr lang="ko-KR" altLang="en-US" dirty="0" smtClean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인구 </a:t>
            </a:r>
            <a:r>
              <a:rPr lang="ko-KR" altLang="en-US" dirty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유입 기능 강화</a:t>
            </a:r>
          </a:p>
        </p:txBody>
      </p:sp>
      <p:sp>
        <p:nvSpPr>
          <p:cNvPr id="8201" name="직사각형 10"/>
          <p:cNvSpPr>
            <a:spLocks noChangeArrowheads="1"/>
          </p:cNvSpPr>
          <p:nvPr/>
        </p:nvSpPr>
        <p:spPr bwMode="auto">
          <a:xfrm>
            <a:off x="2751843" y="5471374"/>
            <a:ext cx="567976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ko-KR" altLang="en-US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공주시 </a:t>
            </a:r>
            <a:r>
              <a:rPr lang="ko-KR" altLang="en-US" b="0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전략의 방향성을 기준으로 전략정합성을 유지할 수 있도록 </a:t>
            </a:r>
            <a:r>
              <a:rPr lang="ko-KR" altLang="en-US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조직 재구성</a:t>
            </a:r>
            <a:endParaRPr lang="ko-KR" altLang="en-US" b="0" dirty="0">
              <a:solidFill>
                <a:srgbClr val="000000"/>
              </a:solidFill>
              <a:latin typeface="맑은 고딕" panose="020B0503020000020004" pitchFamily="50" charset="-127"/>
              <a:ea typeface="맑은 고딕" pitchFamily="50" charset="-127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ko-KR" b="0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• </a:t>
            </a:r>
            <a:r>
              <a:rPr lang="ko-KR" altLang="en-US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공주시 </a:t>
            </a:r>
            <a:r>
              <a:rPr lang="ko-KR" altLang="en-US" b="0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전략을 중심으로 각 부문별 </a:t>
            </a:r>
            <a:r>
              <a:rPr lang="ko-KR" altLang="en-US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기능</a:t>
            </a:r>
            <a:r>
              <a:rPr lang="en-US" altLang="ko-KR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/</a:t>
            </a:r>
            <a:r>
              <a:rPr lang="ko-KR" altLang="en-US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사업이 </a:t>
            </a:r>
            <a:r>
              <a:rPr lang="ko-KR" altLang="en-US" b="0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시너지를 발휘할 수 있도록 각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ko-KR" altLang="en-US" b="0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부문간의 조율 및 조정기능 강화로 전략정합성을 유지할 수 있도록 조직재구성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ko-KR" b="0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• </a:t>
            </a:r>
            <a:r>
              <a:rPr lang="ko-KR" altLang="en-US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시 전략 체계를 </a:t>
            </a:r>
            <a:r>
              <a:rPr lang="ko-KR" altLang="en-US" b="0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중심으로</a:t>
            </a:r>
            <a:r>
              <a:rPr lang="en-US" altLang="ko-KR" b="0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, </a:t>
            </a:r>
            <a:r>
              <a:rPr lang="ko-KR" altLang="en-US" b="0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각 사업이 시너지를 발휘할 수 있도록 각 부문간의</a:t>
            </a:r>
            <a:endParaRPr lang="en-US" altLang="ko-KR" b="0" dirty="0">
              <a:solidFill>
                <a:srgbClr val="000000"/>
              </a:solidFill>
              <a:latin typeface="맑은 고딕" panose="020B0503020000020004" pitchFamily="50" charset="-127"/>
              <a:ea typeface="맑은 고딕" pitchFamily="50" charset="-127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ko-KR" b="0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  </a:t>
            </a:r>
            <a:r>
              <a:rPr lang="ko-KR" altLang="en-US" b="0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조율 및 조정기능 강화</a:t>
            </a:r>
            <a:endParaRPr lang="ko-KR" altLang="en-US" dirty="0">
              <a:solidFill>
                <a:srgbClr val="000000"/>
              </a:solidFill>
              <a:latin typeface="맑은 고딕" panose="020B0503020000020004" pitchFamily="50" charset="-127"/>
              <a:ea typeface="맑은 고딕" pitchFamily="50" charset="-127"/>
            </a:endParaRPr>
          </a:p>
        </p:txBody>
      </p:sp>
      <p:sp>
        <p:nvSpPr>
          <p:cNvPr id="8202" name="직사각형 11"/>
          <p:cNvSpPr>
            <a:spLocks noChangeArrowheads="1"/>
          </p:cNvSpPr>
          <p:nvPr/>
        </p:nvSpPr>
        <p:spPr bwMode="auto">
          <a:xfrm>
            <a:off x="864968" y="3430916"/>
            <a:ext cx="106311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fontAlgn="ctr" latinLnBrk="0" hangingPunct="1">
              <a:spcBef>
                <a:spcPts val="600"/>
              </a:spcBef>
              <a:spcAft>
                <a:spcPct val="0"/>
              </a:spcAft>
            </a:pPr>
            <a:r>
              <a:rPr lang="ko-KR" altLang="en-US" dirty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 기능 특성화</a:t>
            </a:r>
          </a:p>
        </p:txBody>
      </p:sp>
      <p:sp>
        <p:nvSpPr>
          <p:cNvPr id="8203" name="직사각형 12"/>
          <p:cNvSpPr>
            <a:spLocks noChangeArrowheads="1"/>
          </p:cNvSpPr>
          <p:nvPr/>
        </p:nvSpPr>
        <p:spPr bwMode="auto">
          <a:xfrm>
            <a:off x="2751843" y="4354056"/>
            <a:ext cx="572470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ko-KR" altLang="en-US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국</a:t>
            </a:r>
            <a:r>
              <a:rPr lang="en-US" altLang="ko-KR" b="0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 </a:t>
            </a:r>
            <a:r>
              <a:rPr lang="ko-KR" altLang="en-US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및 단의 대 </a:t>
            </a:r>
            <a:r>
              <a:rPr lang="ko-KR" altLang="en-US" b="0" dirty="0" err="1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조직별</a:t>
            </a:r>
            <a:r>
              <a:rPr lang="ko-KR" altLang="en-US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 일체형 행정서비스 </a:t>
            </a:r>
            <a:r>
              <a:rPr lang="en-US" altLang="ko-KR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(One Stop Service) </a:t>
            </a:r>
            <a:r>
              <a:rPr lang="ko-KR" altLang="en-US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제공이 가능하도록 </a:t>
            </a:r>
            <a:endParaRPr lang="en-US" altLang="ko-KR" b="0" dirty="0" smtClean="0">
              <a:solidFill>
                <a:srgbClr val="000000"/>
              </a:solidFill>
              <a:latin typeface="맑은 고딕" panose="020B0503020000020004" pitchFamily="50" charset="-127"/>
              <a:ea typeface="맑은 고딕" pitchFamily="50" charset="-127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ko-KR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PDCA </a:t>
            </a:r>
            <a:r>
              <a:rPr lang="ko-KR" altLang="en-US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관점에서의</a:t>
            </a:r>
            <a:r>
              <a:rPr lang="en-US" altLang="ko-KR" b="0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 </a:t>
            </a:r>
            <a:r>
              <a:rPr lang="ko-KR" altLang="en-US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행정서비스 전달 체계 구축</a:t>
            </a:r>
            <a:endParaRPr lang="en-US" altLang="ko-KR" b="0" dirty="0" smtClean="0">
              <a:solidFill>
                <a:srgbClr val="000000"/>
              </a:solidFill>
              <a:latin typeface="맑은 고딕" panose="020B0503020000020004" pitchFamily="50" charset="-127"/>
              <a:ea typeface="맑은 고딕" pitchFamily="50" charset="-127"/>
            </a:endParaRPr>
          </a:p>
          <a:p>
            <a:pPr marL="171450" indent="-171450" eaLnBrk="1" fontAlgn="base" hangingPunct="1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à"/>
            </a:pPr>
            <a:r>
              <a:rPr lang="ko-KR" altLang="en-US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고객과의 </a:t>
            </a:r>
            <a:r>
              <a:rPr lang="ko-KR" altLang="en-US" b="0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의사소통 단계 축소 및 현장중심으로 고객서비스 </a:t>
            </a:r>
            <a:r>
              <a:rPr lang="ko-KR" altLang="en-US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권한위임</a:t>
            </a:r>
            <a:endParaRPr lang="en-US" altLang="ko-KR" b="0" dirty="0" smtClean="0">
              <a:solidFill>
                <a:srgbClr val="000000"/>
              </a:solidFill>
              <a:latin typeface="맑은 고딕" panose="020B0503020000020004" pitchFamily="50" charset="-127"/>
              <a:ea typeface="맑은 고딕" pitchFamily="50" charset="-127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ko-KR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(</a:t>
            </a:r>
            <a:r>
              <a:rPr lang="en-US" altLang="ko-KR" b="0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PDCA= Plan, Do, See, Check</a:t>
            </a:r>
            <a:r>
              <a:rPr lang="en-US" altLang="ko-KR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)</a:t>
            </a:r>
            <a:endParaRPr lang="en-US" altLang="ko-KR" b="0" dirty="0">
              <a:solidFill>
                <a:srgbClr val="000000"/>
              </a:solidFill>
              <a:latin typeface="맑은 고딕" panose="020B0503020000020004" pitchFamily="50" charset="-127"/>
              <a:ea typeface="맑은 고딕" pitchFamily="50" charset="-127"/>
            </a:endParaRPr>
          </a:p>
        </p:txBody>
      </p:sp>
      <p:sp>
        <p:nvSpPr>
          <p:cNvPr id="8204" name="직사각형 13"/>
          <p:cNvSpPr>
            <a:spLocks noChangeArrowheads="1"/>
          </p:cNvSpPr>
          <p:nvPr/>
        </p:nvSpPr>
        <p:spPr bwMode="auto">
          <a:xfrm>
            <a:off x="738331" y="4612859"/>
            <a:ext cx="131638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fontAlgn="ctr" latinLnBrk="0"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b="1" dirty="0" err="1">
                <a:solidFill>
                  <a:srgbClr val="FFFFFF"/>
                </a:solidFill>
                <a:latin typeface="맑은 고딕" panose="020B0503020000020004" pitchFamily="50" charset="-127"/>
                <a:cs typeface="Arial" pitchFamily="34" charset="0"/>
              </a:rPr>
              <a:t>현장완결형</a:t>
            </a:r>
            <a:r>
              <a:rPr kumimoji="1" lang="ko-KR" altLang="en-US" sz="1200" b="1" dirty="0">
                <a:solidFill>
                  <a:srgbClr val="FFFFFF"/>
                </a:solidFill>
                <a:latin typeface="맑은 고딕" panose="020B0503020000020004" pitchFamily="50" charset="-127"/>
                <a:cs typeface="Arial" pitchFamily="34" charset="0"/>
              </a:rPr>
              <a:t> 조직</a:t>
            </a:r>
          </a:p>
        </p:txBody>
      </p:sp>
      <p:sp>
        <p:nvSpPr>
          <p:cNvPr id="8205" name="직사각형 14"/>
          <p:cNvSpPr>
            <a:spLocks noChangeArrowheads="1"/>
          </p:cNvSpPr>
          <p:nvPr/>
        </p:nvSpPr>
        <p:spPr bwMode="auto">
          <a:xfrm>
            <a:off x="2751843" y="3298018"/>
            <a:ext cx="557877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ko-KR" altLang="en-US" b="0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핵심업무</a:t>
            </a:r>
            <a:r>
              <a:rPr lang="en-US" altLang="ko-KR" b="0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 </a:t>
            </a:r>
            <a:r>
              <a:rPr lang="ko-KR" altLang="en-US" b="0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들을 전략적합성 기준으로 정비하고</a:t>
            </a:r>
            <a:r>
              <a:rPr lang="en-US" altLang="ko-KR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,</a:t>
            </a:r>
            <a:r>
              <a:rPr lang="ko-KR" altLang="en-US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각 </a:t>
            </a:r>
            <a:r>
              <a:rPr lang="ko-KR" altLang="en-US" b="0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사업의 전문 역량강화를 </a:t>
            </a:r>
            <a:r>
              <a:rPr lang="ko-KR" altLang="en-US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지원</a:t>
            </a:r>
            <a:endParaRPr lang="en-US" altLang="ko-KR" b="0" dirty="0" smtClean="0">
              <a:solidFill>
                <a:srgbClr val="000000"/>
              </a:solidFill>
              <a:latin typeface="맑은 고딕" panose="020B0503020000020004" pitchFamily="50" charset="-127"/>
              <a:ea typeface="맑은 고딕" pitchFamily="50" charset="-127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ko-KR" altLang="en-US" b="0" dirty="0" err="1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비부가</a:t>
            </a:r>
            <a:r>
              <a:rPr lang="ko-KR" altLang="en-US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 가치 기능 업무의 제거를 통한 핵심업무 집중 및 행정품질 향상</a:t>
            </a:r>
            <a:endParaRPr lang="ko-KR" altLang="en-US" b="0" dirty="0">
              <a:solidFill>
                <a:srgbClr val="000000"/>
              </a:solidFill>
              <a:latin typeface="맑은 고딕" panose="020B0503020000020004" pitchFamily="50" charset="-127"/>
              <a:ea typeface="맑은 고딕" pitchFamily="50" charset="-127"/>
            </a:endParaRPr>
          </a:p>
        </p:txBody>
      </p:sp>
      <p:sp>
        <p:nvSpPr>
          <p:cNvPr id="8206" name="직사각형 15"/>
          <p:cNvSpPr>
            <a:spLocks noChangeArrowheads="1"/>
          </p:cNvSpPr>
          <p:nvPr/>
        </p:nvSpPr>
        <p:spPr bwMode="auto">
          <a:xfrm>
            <a:off x="539558" y="5885191"/>
            <a:ext cx="198644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fontAlgn="ctr" latinLnBrk="0"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b="1" dirty="0">
                <a:solidFill>
                  <a:srgbClr val="FFFFFF"/>
                </a:solidFill>
                <a:latin typeface="맑은 고딕" panose="020B0503020000020004" pitchFamily="50" charset="-127"/>
                <a:cs typeface="Arial" pitchFamily="34" charset="0"/>
              </a:rPr>
              <a:t>전략 기획 및 실행력 강화</a:t>
            </a:r>
          </a:p>
        </p:txBody>
      </p:sp>
      <p:cxnSp>
        <p:nvCxnSpPr>
          <p:cNvPr id="17" name="직선 연결선 16"/>
          <p:cNvCxnSpPr/>
          <p:nvPr/>
        </p:nvCxnSpPr>
        <p:spPr>
          <a:xfrm>
            <a:off x="276543" y="1616403"/>
            <a:ext cx="2401887" cy="0"/>
          </a:xfrm>
          <a:prstGeom prst="line">
            <a:avLst/>
          </a:prstGeom>
          <a:ln>
            <a:solidFill>
              <a:schemeClr val="tx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>
            <a:off x="2768918" y="1616403"/>
            <a:ext cx="5722937" cy="0"/>
          </a:xfrm>
          <a:prstGeom prst="line">
            <a:avLst/>
          </a:prstGeom>
          <a:ln>
            <a:solidFill>
              <a:schemeClr val="tx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09" name="TextBox 18"/>
          <p:cNvSpPr txBox="1">
            <a:spLocks noChangeArrowheads="1"/>
          </p:cNvSpPr>
          <p:nvPr/>
        </p:nvSpPr>
        <p:spPr bwMode="auto">
          <a:xfrm>
            <a:off x="838518" y="1321128"/>
            <a:ext cx="12170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eaLnBrk="1" fontAlgn="base" latinLnBrk="0" hangingPunct="1">
              <a:spcBef>
                <a:spcPts val="600"/>
              </a:spcBef>
              <a:spcAft>
                <a:spcPct val="0"/>
              </a:spcAft>
            </a:pPr>
            <a:r>
              <a:rPr kumimoji="0" lang="ko-KR" altLang="en-US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기능 </a:t>
            </a:r>
            <a:r>
              <a:rPr kumimoji="0" lang="ko-KR" altLang="en-US" dirty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개선 원칙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885055" y="1321128"/>
            <a:ext cx="1008063" cy="27622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 latinLnBrk="0">
              <a:spcBef>
                <a:spcPts val="600"/>
              </a:spcBef>
              <a:spcAft>
                <a:spcPct val="0"/>
              </a:spcAft>
              <a:defRPr/>
            </a:pPr>
            <a:r>
              <a:rPr kumimoji="1" lang="ko-KR" altLang="en-US" sz="1200" b="1" dirty="0">
                <a:solidFill>
                  <a:srgbClr val="000000"/>
                </a:solidFill>
                <a:latin typeface="맑은 고딕" panose="020B0503020000020004" pitchFamily="50" charset="-127"/>
                <a:cs typeface="Arial" pitchFamily="34" charset="0"/>
              </a:rPr>
              <a:t>추진 방향성</a:t>
            </a:r>
          </a:p>
        </p:txBody>
      </p:sp>
      <p:sp>
        <p:nvSpPr>
          <p:cNvPr id="29" name="직사각형 14"/>
          <p:cNvSpPr>
            <a:spLocks noChangeArrowheads="1"/>
          </p:cNvSpPr>
          <p:nvPr/>
        </p:nvSpPr>
        <p:spPr bwMode="auto">
          <a:xfrm>
            <a:off x="2751843" y="1949608"/>
            <a:ext cx="463139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ko-KR" altLang="en-US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인구 유입 및 기업 유치를 위한 기능의 실행을 위한 신 조직 구축</a:t>
            </a:r>
            <a:endParaRPr lang="en-US" altLang="ko-KR" b="0" dirty="0" smtClean="0">
              <a:solidFill>
                <a:srgbClr val="000000"/>
              </a:solidFill>
              <a:latin typeface="맑은 고딕" panose="020B0503020000020004" pitchFamily="50" charset="-127"/>
              <a:ea typeface="맑은 고딕" pitchFamily="50" charset="-127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ko-KR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  <a:sym typeface="Wingdings" panose="05000000000000000000" pitchFamily="2" charset="2"/>
              </a:rPr>
              <a:t></a:t>
            </a:r>
            <a:r>
              <a:rPr lang="en-US" altLang="ko-KR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 </a:t>
            </a:r>
            <a:r>
              <a:rPr lang="ko-KR" altLang="en-US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공급자</a:t>
            </a:r>
            <a:r>
              <a:rPr lang="en-US" altLang="ko-KR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(</a:t>
            </a:r>
            <a:r>
              <a:rPr lang="ko-KR" altLang="en-US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공주시</a:t>
            </a:r>
            <a:r>
              <a:rPr lang="en-US" altLang="ko-KR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) </a:t>
            </a:r>
            <a:r>
              <a:rPr lang="ko-KR" altLang="en-US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관점이 아닌</a:t>
            </a:r>
            <a:r>
              <a:rPr lang="en-US" altLang="ko-KR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, </a:t>
            </a:r>
            <a:r>
              <a:rPr lang="ko-KR" altLang="en-US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수요자</a:t>
            </a:r>
            <a:r>
              <a:rPr lang="en-US" altLang="ko-KR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(</a:t>
            </a:r>
            <a:r>
              <a:rPr lang="ko-KR" altLang="en-US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기업 및 유입 인구</a:t>
            </a:r>
            <a:r>
              <a:rPr lang="en-US" altLang="ko-KR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ko-KR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  <a:sym typeface="Wingdings" panose="05000000000000000000" pitchFamily="2" charset="2"/>
              </a:rPr>
              <a:t> </a:t>
            </a:r>
            <a:r>
              <a:rPr lang="ko-KR" altLang="en-US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단순 지원이 아닌 적극적 유인 기능</a:t>
            </a:r>
            <a:r>
              <a:rPr lang="en-US" altLang="ko-KR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(Coordinator) </a:t>
            </a:r>
            <a:r>
              <a:rPr lang="ko-KR" altLang="en-US" b="0" dirty="0" smtClean="0">
                <a:solidFill>
                  <a:srgbClr val="000000"/>
                </a:solidFill>
                <a:latin typeface="맑은 고딕" panose="020B0503020000020004" pitchFamily="50" charset="-127"/>
                <a:ea typeface="맑은 고딕" pitchFamily="50" charset="-127"/>
              </a:rPr>
              <a:t>구축</a:t>
            </a:r>
            <a:endParaRPr lang="en-US" altLang="ko-KR" b="0" dirty="0" smtClean="0">
              <a:solidFill>
                <a:srgbClr val="000000"/>
              </a:solidFill>
              <a:latin typeface="맑은 고딕" panose="020B0503020000020004" pitchFamily="50" charset="-127"/>
              <a:ea typeface="맑은 고딕" pitchFamily="50" charset="-127"/>
            </a:endParaRPr>
          </a:p>
        </p:txBody>
      </p:sp>
      <p:sp>
        <p:nvSpPr>
          <p:cNvPr id="22" name="내용 개체 틀 2"/>
          <p:cNvSpPr txBox="1">
            <a:spLocks/>
          </p:cNvSpPr>
          <p:nvPr/>
        </p:nvSpPr>
        <p:spPr>
          <a:xfrm>
            <a:off x="273000" y="688956"/>
            <a:ext cx="9360000" cy="60939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r>
              <a:rPr lang="ko-KR" altLang="en-US" dirty="0"/>
              <a:t>전략정합성 강화</a:t>
            </a:r>
            <a:r>
              <a:rPr lang="en-US" altLang="ko-KR" dirty="0"/>
              <a:t>, </a:t>
            </a:r>
            <a:r>
              <a:rPr lang="ko-KR" altLang="en-US" dirty="0"/>
              <a:t>시민접점 역량강화</a:t>
            </a:r>
            <a:r>
              <a:rPr lang="en-US" altLang="ko-KR" dirty="0"/>
              <a:t>, </a:t>
            </a:r>
            <a:r>
              <a:rPr lang="ko-KR" altLang="en-US" dirty="0"/>
              <a:t>전문성 역량강화</a:t>
            </a:r>
            <a:r>
              <a:rPr lang="en-US" altLang="ko-KR" dirty="0"/>
              <a:t>, </a:t>
            </a:r>
            <a:r>
              <a:rPr lang="ko-KR" altLang="en-US" dirty="0"/>
              <a:t>장기적 조직발전의 </a:t>
            </a:r>
            <a:r>
              <a:rPr lang="en-US" altLang="ko-KR" dirty="0"/>
              <a:t>4</a:t>
            </a:r>
            <a:r>
              <a:rPr lang="ko-KR" altLang="en-US" dirty="0"/>
              <a:t>가지 사항을</a:t>
            </a:r>
          </a:p>
          <a:p>
            <a:r>
              <a:rPr lang="ko-KR" altLang="en-US" dirty="0"/>
              <a:t>새로운 조직설계의 방향으로 정의하였음</a:t>
            </a:r>
          </a:p>
        </p:txBody>
      </p:sp>
      <p:sp>
        <p:nvSpPr>
          <p:cNvPr id="21" name="제목 3"/>
          <p:cNvSpPr txBox="1">
            <a:spLocks/>
          </p:cNvSpPr>
          <p:nvPr/>
        </p:nvSpPr>
        <p:spPr>
          <a:xfrm>
            <a:off x="57116" y="143344"/>
            <a:ext cx="3651962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4. </a:t>
            </a:r>
            <a:r>
              <a:rPr lang="ko-KR" altLang="en-US" dirty="0" smtClean="0">
                <a:latin typeface="맑은 고딕" panose="020B0503020000020004" pitchFamily="50" charset="-127"/>
              </a:rPr>
              <a:t>기능구조 설계 방향성 도출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8348118" y="187786"/>
            <a:ext cx="12378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Ⅳ.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기능 분석</a:t>
            </a:r>
          </a:p>
        </p:txBody>
      </p:sp>
    </p:spTree>
    <p:extLst>
      <p:ext uri="{BB962C8B-B14F-4D97-AF65-F5344CB8AC3E}">
        <p14:creationId xmlns:p14="http://schemas.microsoft.com/office/powerpoint/2010/main" val="2661144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내용 개체 틀 2"/>
          <p:cNvSpPr txBox="1">
            <a:spLocks/>
          </p:cNvSpPr>
          <p:nvPr/>
        </p:nvSpPr>
        <p:spPr>
          <a:xfrm>
            <a:off x="273000" y="688956"/>
            <a:ext cx="9360000" cy="60939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r>
              <a:rPr lang="ko-KR" altLang="en-US" dirty="0" smtClean="0"/>
              <a:t>조직설계방향성을 종합하여 전략캔버스 </a:t>
            </a:r>
            <a:r>
              <a:rPr lang="en-US" altLang="ko-KR" dirty="0" smtClean="0"/>
              <a:t>(Strategic Canvas)</a:t>
            </a:r>
            <a:r>
              <a:rPr lang="ko-KR" altLang="en-US" dirty="0" smtClean="0"/>
              <a:t>로 분석을 하였으며 공주시의 비전 달성을</a:t>
            </a:r>
            <a:endParaRPr lang="en-US" altLang="ko-KR" dirty="0" smtClean="0"/>
          </a:p>
          <a:p>
            <a:r>
              <a:rPr lang="ko-KR" altLang="en-US" dirty="0" smtClean="0"/>
              <a:t>위한 목표점 </a:t>
            </a:r>
            <a:r>
              <a:rPr lang="en-US" altLang="ko-KR" dirty="0" smtClean="0"/>
              <a:t>(To-Be)</a:t>
            </a:r>
            <a:r>
              <a:rPr lang="ko-KR" altLang="en-US" dirty="0" smtClean="0"/>
              <a:t>를 설정함 </a:t>
            </a:r>
            <a:endParaRPr lang="ko-KR" altLang="en-US" dirty="0"/>
          </a:p>
        </p:txBody>
      </p:sp>
      <p:sp>
        <p:nvSpPr>
          <p:cNvPr id="6" name="모서리가 둥근 직사각형 5"/>
          <p:cNvSpPr/>
          <p:nvPr/>
        </p:nvSpPr>
        <p:spPr bwMode="auto">
          <a:xfrm>
            <a:off x="1352600" y="1439461"/>
            <a:ext cx="7964571" cy="616540"/>
          </a:xfrm>
          <a:prstGeom prst="roundRect">
            <a:avLst/>
          </a:prstGeom>
          <a:noFill/>
          <a:ln w="952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ko-KR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7" name="Text Box 72"/>
          <p:cNvSpPr txBox="1">
            <a:spLocks noChangeArrowheads="1"/>
          </p:cNvSpPr>
          <p:nvPr/>
        </p:nvSpPr>
        <p:spPr bwMode="auto">
          <a:xfrm>
            <a:off x="2107950" y="1455345"/>
            <a:ext cx="5843266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en-US"/>
            </a:defPPr>
            <a:lvl1pPr>
              <a:defRPr sz="1600" b="1">
                <a:solidFill>
                  <a:srgbClr val="292929"/>
                </a:solidFill>
                <a:latin typeface="Arial" pitchFamily="34" charset="0"/>
              </a:defRPr>
            </a:lvl1pPr>
          </a:lstStyle>
          <a:p>
            <a:r>
              <a:rPr lang="en-US" altLang="ko-KR" dirty="0" smtClean="0">
                <a:latin typeface="맑은 고딕" pitchFamily="50" charset="-127"/>
                <a:ea typeface="맑은 고딕" pitchFamily="50" charset="-127"/>
              </a:rPr>
              <a:t>strategy </a:t>
            </a:r>
            <a:r>
              <a:rPr lang="en-US" altLang="ko-KR" dirty="0">
                <a:latin typeface="맑은 고딕" pitchFamily="50" charset="-127"/>
                <a:ea typeface="맑은 고딕" pitchFamily="50" charset="-127"/>
              </a:rPr>
              <a:t>Canvas </a:t>
            </a:r>
            <a:r>
              <a:rPr lang="ko-KR" altLang="en-US" dirty="0">
                <a:latin typeface="맑은 고딕" pitchFamily="50" charset="-127"/>
                <a:ea typeface="맑은 고딕" pitchFamily="50" charset="-127"/>
              </a:rPr>
              <a:t>란</a:t>
            </a:r>
            <a:r>
              <a:rPr lang="en-US" altLang="ko-KR" dirty="0">
                <a:latin typeface="맑은 고딕" pitchFamily="50" charset="-127"/>
                <a:ea typeface="맑은 고딕" pitchFamily="50" charset="-127"/>
              </a:rPr>
              <a:t>?</a:t>
            </a:r>
          </a:p>
          <a:p>
            <a:r>
              <a:rPr lang="ko-KR" altLang="en-US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mtClean="0">
                <a:latin typeface="맑은 고딕" pitchFamily="50" charset="-127"/>
                <a:ea typeface="맑은 고딕" pitchFamily="50" charset="-127"/>
              </a:rPr>
              <a:t>- </a:t>
            </a:r>
            <a:r>
              <a:rPr lang="ko-KR" altLang="en-US" smtClean="0">
                <a:latin typeface="맑은 고딕" pitchFamily="50" charset="-127"/>
                <a:ea typeface="맑은 고딕" pitchFamily="50" charset="-127"/>
              </a:rPr>
              <a:t>공주시의 </a:t>
            </a:r>
            <a:r>
              <a:rPr lang="ko-KR" altLang="en-US" dirty="0" smtClean="0">
                <a:latin typeface="맑은 고딕" pitchFamily="50" charset="-127"/>
                <a:ea typeface="맑은 고딕" pitchFamily="50" charset="-127"/>
              </a:rPr>
              <a:t>현재 경쟁력과 이상적 경쟁력을 </a:t>
            </a:r>
            <a:r>
              <a:rPr lang="ko-KR" altLang="en-US" dirty="0">
                <a:latin typeface="맑은 고딕" pitchFamily="50" charset="-127"/>
                <a:ea typeface="맑은 고딕" pitchFamily="50" charset="-127"/>
              </a:rPr>
              <a:t>도식화하여 파악</a:t>
            </a:r>
          </a:p>
        </p:txBody>
      </p:sp>
      <p:sp>
        <p:nvSpPr>
          <p:cNvPr id="8" name="AutoShape 148"/>
          <p:cNvSpPr>
            <a:spLocks noChangeArrowheads="1"/>
          </p:cNvSpPr>
          <p:nvPr/>
        </p:nvSpPr>
        <p:spPr bwMode="auto">
          <a:xfrm>
            <a:off x="348915" y="1531831"/>
            <a:ext cx="1169458" cy="4318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 w="28575" algn="ctr">
            <a:solidFill>
              <a:schemeClr val="accent3">
                <a:lumMod val="40000"/>
                <a:lumOff val="60000"/>
              </a:schemeClr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93663" indent="-93663" algn="ctr"/>
            <a:r>
              <a:rPr lang="ko-KR" altLang="en-US" sz="1400" b="1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개념</a:t>
            </a:r>
          </a:p>
        </p:txBody>
      </p:sp>
      <p:sp>
        <p:nvSpPr>
          <p:cNvPr id="12" name="Rectangle 264"/>
          <p:cNvSpPr>
            <a:spLocks noChangeArrowheads="1"/>
          </p:cNvSpPr>
          <p:nvPr/>
        </p:nvSpPr>
        <p:spPr bwMode="auto">
          <a:xfrm>
            <a:off x="2148310" y="2446787"/>
            <a:ext cx="6996474" cy="2978544"/>
          </a:xfrm>
          <a:prstGeom prst="rect">
            <a:avLst/>
          </a:prstGeom>
          <a:noFill/>
          <a:ln w="25400">
            <a:solidFill>
              <a:srgbClr val="777777"/>
            </a:solidFill>
            <a:miter lim="800000"/>
            <a:headEnd/>
            <a:tailEnd/>
          </a:ln>
          <a:effectLst/>
        </p:spPr>
        <p:txBody>
          <a:bodyPr wrap="none" anchor="ctr">
            <a:noAutofit/>
          </a:bodyPr>
          <a:lstStyle/>
          <a:p>
            <a:endParaRPr lang="ko-KR" altLang="en-US"/>
          </a:p>
        </p:txBody>
      </p:sp>
      <p:sp>
        <p:nvSpPr>
          <p:cNvPr id="13" name="Rectangle 265"/>
          <p:cNvSpPr>
            <a:spLocks noChangeArrowheads="1"/>
          </p:cNvSpPr>
          <p:nvPr/>
        </p:nvSpPr>
        <p:spPr bwMode="auto">
          <a:xfrm>
            <a:off x="1539763" y="5356438"/>
            <a:ext cx="442905" cy="2487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FF"/>
                    </a:gs>
                    <a:gs pos="100000">
                      <a:srgbClr val="99CCFF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r">
              <a:lnSpc>
                <a:spcPct val="110000"/>
              </a:lnSpc>
              <a:spcBef>
                <a:spcPct val="0"/>
              </a:spcBef>
            </a:pPr>
            <a:r>
              <a:rPr lang="en-US" altLang="ko-KR" sz="120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Low</a:t>
            </a:r>
          </a:p>
        </p:txBody>
      </p:sp>
      <p:sp>
        <p:nvSpPr>
          <p:cNvPr id="14" name="Rectangle 266"/>
          <p:cNvSpPr>
            <a:spLocks noChangeArrowheads="1"/>
          </p:cNvSpPr>
          <p:nvPr/>
        </p:nvSpPr>
        <p:spPr bwMode="auto">
          <a:xfrm>
            <a:off x="1539763" y="2343116"/>
            <a:ext cx="442905" cy="2487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FFFFF"/>
                    </a:gs>
                    <a:gs pos="100000">
                      <a:srgbClr val="99CCFF"/>
                    </a:gs>
                  </a:gsLst>
                  <a:lin ang="5400000" scaled="1"/>
                </a:gra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r">
              <a:lnSpc>
                <a:spcPct val="110000"/>
              </a:lnSpc>
              <a:spcBef>
                <a:spcPct val="0"/>
              </a:spcBef>
            </a:pPr>
            <a:r>
              <a:rPr lang="en-US" altLang="ko-KR" sz="120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High</a:t>
            </a:r>
          </a:p>
        </p:txBody>
      </p:sp>
      <p:sp>
        <p:nvSpPr>
          <p:cNvPr id="15" name="Line 267"/>
          <p:cNvSpPr>
            <a:spLocks noChangeShapeType="1"/>
          </p:cNvSpPr>
          <p:nvPr/>
        </p:nvSpPr>
        <p:spPr bwMode="auto">
          <a:xfrm>
            <a:off x="2141106" y="4895671"/>
            <a:ext cx="700367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ko-KR" altLang="en-US"/>
          </a:p>
        </p:txBody>
      </p:sp>
      <p:sp>
        <p:nvSpPr>
          <p:cNvPr id="16" name="Line 268"/>
          <p:cNvSpPr>
            <a:spLocks noChangeShapeType="1"/>
          </p:cNvSpPr>
          <p:nvPr/>
        </p:nvSpPr>
        <p:spPr bwMode="auto">
          <a:xfrm>
            <a:off x="2141106" y="4279959"/>
            <a:ext cx="7003677" cy="0"/>
          </a:xfrm>
          <a:prstGeom prst="line">
            <a:avLst/>
          </a:prstGeom>
          <a:noFill/>
          <a:ln w="9525">
            <a:solidFill>
              <a:srgbClr val="FFAD75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ko-KR" altLang="en-US"/>
          </a:p>
        </p:txBody>
      </p:sp>
      <p:sp>
        <p:nvSpPr>
          <p:cNvPr id="17" name="Line 269"/>
          <p:cNvSpPr>
            <a:spLocks noChangeShapeType="1"/>
          </p:cNvSpPr>
          <p:nvPr/>
        </p:nvSpPr>
        <p:spPr bwMode="auto">
          <a:xfrm>
            <a:off x="2141106" y="3668324"/>
            <a:ext cx="7003677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ko-KR" altLang="en-US"/>
          </a:p>
        </p:txBody>
      </p:sp>
      <p:sp>
        <p:nvSpPr>
          <p:cNvPr id="18" name="Line 270"/>
          <p:cNvSpPr>
            <a:spLocks noChangeShapeType="1"/>
          </p:cNvSpPr>
          <p:nvPr/>
        </p:nvSpPr>
        <p:spPr bwMode="auto">
          <a:xfrm>
            <a:off x="2141106" y="3052613"/>
            <a:ext cx="7003677" cy="4078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ko-KR" altLang="en-US"/>
          </a:p>
        </p:txBody>
      </p:sp>
      <p:sp>
        <p:nvSpPr>
          <p:cNvPr id="19" name="Line 271"/>
          <p:cNvSpPr>
            <a:spLocks noChangeShapeType="1"/>
          </p:cNvSpPr>
          <p:nvPr/>
        </p:nvSpPr>
        <p:spPr bwMode="auto">
          <a:xfrm>
            <a:off x="7186359" y="5340129"/>
            <a:ext cx="0" cy="16718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ko-KR" altLang="en-US"/>
          </a:p>
        </p:txBody>
      </p:sp>
      <p:sp>
        <p:nvSpPr>
          <p:cNvPr id="20" name="Line 272"/>
          <p:cNvSpPr>
            <a:spLocks noChangeShapeType="1"/>
          </p:cNvSpPr>
          <p:nvPr/>
        </p:nvSpPr>
        <p:spPr bwMode="auto">
          <a:xfrm>
            <a:off x="5589314" y="5340129"/>
            <a:ext cx="0" cy="16718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ko-KR" altLang="en-US"/>
          </a:p>
        </p:txBody>
      </p:sp>
      <p:sp>
        <p:nvSpPr>
          <p:cNvPr id="21" name="Line 273"/>
          <p:cNvSpPr>
            <a:spLocks noChangeShapeType="1"/>
          </p:cNvSpPr>
          <p:nvPr/>
        </p:nvSpPr>
        <p:spPr bwMode="auto">
          <a:xfrm>
            <a:off x="4107644" y="5340129"/>
            <a:ext cx="0" cy="16718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ko-KR" altLang="en-US"/>
          </a:p>
        </p:txBody>
      </p:sp>
      <p:sp>
        <p:nvSpPr>
          <p:cNvPr id="22" name="Line 274"/>
          <p:cNvSpPr>
            <a:spLocks noChangeShapeType="1"/>
          </p:cNvSpPr>
          <p:nvPr/>
        </p:nvSpPr>
        <p:spPr bwMode="auto">
          <a:xfrm>
            <a:off x="2670434" y="5340129"/>
            <a:ext cx="0" cy="16718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ko-KR" altLang="en-US"/>
          </a:p>
        </p:txBody>
      </p:sp>
      <p:sp>
        <p:nvSpPr>
          <p:cNvPr id="24" name="Text Box 276"/>
          <p:cNvSpPr txBox="1">
            <a:spLocks noChangeArrowheads="1"/>
          </p:cNvSpPr>
          <p:nvPr/>
        </p:nvSpPr>
        <p:spPr bwMode="auto">
          <a:xfrm>
            <a:off x="1557766" y="2616313"/>
            <a:ext cx="283543" cy="350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0"/>
              </a:spcBef>
            </a:pPr>
            <a:r>
              <a:rPr lang="en-US" altLang="ko-KR" sz="1200" b="1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5</a:t>
            </a:r>
          </a:p>
        </p:txBody>
      </p:sp>
      <p:sp>
        <p:nvSpPr>
          <p:cNvPr id="25" name="Text Box 277"/>
          <p:cNvSpPr txBox="1">
            <a:spLocks noChangeArrowheads="1"/>
          </p:cNvSpPr>
          <p:nvPr/>
        </p:nvSpPr>
        <p:spPr bwMode="auto">
          <a:xfrm>
            <a:off x="1557766" y="3276878"/>
            <a:ext cx="283543" cy="350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0"/>
              </a:spcBef>
            </a:pPr>
            <a:r>
              <a:rPr lang="en-US" altLang="ko-KR" sz="1200" b="1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4</a:t>
            </a:r>
          </a:p>
        </p:txBody>
      </p:sp>
      <p:sp>
        <p:nvSpPr>
          <p:cNvPr id="26" name="Text Box 278"/>
          <p:cNvSpPr txBox="1">
            <a:spLocks noChangeArrowheads="1"/>
          </p:cNvSpPr>
          <p:nvPr/>
        </p:nvSpPr>
        <p:spPr bwMode="auto">
          <a:xfrm>
            <a:off x="1557766" y="3917057"/>
            <a:ext cx="601447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0"/>
              </a:spcBef>
            </a:pPr>
            <a:r>
              <a:rPr lang="en-US" altLang="ko-KR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3</a:t>
            </a:r>
          </a:p>
          <a:p>
            <a:pPr algn="l">
              <a:spcBef>
                <a:spcPct val="0"/>
              </a:spcBef>
            </a:pPr>
            <a:r>
              <a:rPr lang="en-US" altLang="ko-KR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(</a:t>
            </a:r>
            <a:r>
              <a:rPr lang="ko-KR" altLang="en-US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보통</a:t>
            </a:r>
            <a:r>
              <a:rPr lang="en-US" altLang="ko-KR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)</a:t>
            </a:r>
            <a:endParaRPr lang="en-US" altLang="ko-KR" sz="12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7" name="Text Box 279"/>
          <p:cNvSpPr txBox="1">
            <a:spLocks noChangeArrowheads="1"/>
          </p:cNvSpPr>
          <p:nvPr/>
        </p:nvSpPr>
        <p:spPr bwMode="auto">
          <a:xfrm>
            <a:off x="1557766" y="4508305"/>
            <a:ext cx="283543" cy="350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0"/>
              </a:spcBef>
            </a:pPr>
            <a:r>
              <a:rPr lang="en-US" altLang="ko-KR" sz="1200" b="1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2</a:t>
            </a:r>
          </a:p>
        </p:txBody>
      </p:sp>
      <p:sp>
        <p:nvSpPr>
          <p:cNvPr id="28" name="Text Box 280"/>
          <p:cNvSpPr txBox="1">
            <a:spLocks noChangeArrowheads="1"/>
          </p:cNvSpPr>
          <p:nvPr/>
        </p:nvSpPr>
        <p:spPr bwMode="auto">
          <a:xfrm>
            <a:off x="1557766" y="5091397"/>
            <a:ext cx="283543" cy="350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0"/>
              </a:spcBef>
            </a:pPr>
            <a:r>
              <a:rPr lang="en-US" altLang="ko-KR" sz="1200" b="1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1</a:t>
            </a:r>
          </a:p>
        </p:txBody>
      </p:sp>
      <p:sp>
        <p:nvSpPr>
          <p:cNvPr id="29" name="Freeform 281"/>
          <p:cNvSpPr>
            <a:spLocks/>
          </p:cNvSpPr>
          <p:nvPr/>
        </p:nvSpPr>
        <p:spPr bwMode="auto">
          <a:xfrm>
            <a:off x="2692719" y="3519784"/>
            <a:ext cx="5171316" cy="973669"/>
          </a:xfrm>
          <a:custGeom>
            <a:avLst/>
            <a:gdLst>
              <a:gd name="T0" fmla="*/ 0 w 1553"/>
              <a:gd name="T1" fmla="*/ 82 h 388"/>
              <a:gd name="T2" fmla="*/ 206 w 1553"/>
              <a:gd name="T3" fmla="*/ 265 h 388"/>
              <a:gd name="T4" fmla="*/ 437 w 1553"/>
              <a:gd name="T5" fmla="*/ 136 h 388"/>
              <a:gd name="T6" fmla="*/ 673 w 1553"/>
              <a:gd name="T7" fmla="*/ 168 h 388"/>
              <a:gd name="T8" fmla="*/ 895 w 1553"/>
              <a:gd name="T9" fmla="*/ 388 h 388"/>
              <a:gd name="T10" fmla="*/ 1093 w 1553"/>
              <a:gd name="T11" fmla="*/ 8 h 388"/>
              <a:gd name="T12" fmla="*/ 1093 w 1553"/>
              <a:gd name="T13" fmla="*/ 0 h 388"/>
              <a:gd name="T14" fmla="*/ 1305 w 1553"/>
              <a:gd name="T15" fmla="*/ 48 h 388"/>
              <a:gd name="T16" fmla="*/ 1553 w 1553"/>
              <a:gd name="T17" fmla="*/ 48 h 388"/>
              <a:gd name="connsiteX0" fmla="*/ 0 w 10018"/>
              <a:gd name="connsiteY0" fmla="*/ 6062 h 10000"/>
              <a:gd name="connsiteX1" fmla="*/ 1344 w 10018"/>
              <a:gd name="connsiteY1" fmla="*/ 6830 h 10000"/>
              <a:gd name="connsiteX2" fmla="*/ 2832 w 10018"/>
              <a:gd name="connsiteY2" fmla="*/ 3505 h 10000"/>
              <a:gd name="connsiteX3" fmla="*/ 4352 w 10018"/>
              <a:gd name="connsiteY3" fmla="*/ 4330 h 10000"/>
              <a:gd name="connsiteX4" fmla="*/ 5781 w 10018"/>
              <a:gd name="connsiteY4" fmla="*/ 10000 h 10000"/>
              <a:gd name="connsiteX5" fmla="*/ 7056 w 10018"/>
              <a:gd name="connsiteY5" fmla="*/ 206 h 10000"/>
              <a:gd name="connsiteX6" fmla="*/ 7056 w 10018"/>
              <a:gd name="connsiteY6" fmla="*/ 0 h 10000"/>
              <a:gd name="connsiteX7" fmla="*/ 8421 w 10018"/>
              <a:gd name="connsiteY7" fmla="*/ 1237 h 10000"/>
              <a:gd name="connsiteX8" fmla="*/ 10018 w 10018"/>
              <a:gd name="connsiteY8" fmla="*/ 1237 h 10000"/>
              <a:gd name="connsiteX0" fmla="*/ 0 w 10018"/>
              <a:gd name="connsiteY0" fmla="*/ 6062 h 10000"/>
              <a:gd name="connsiteX1" fmla="*/ 1380 w 10018"/>
              <a:gd name="connsiteY1" fmla="*/ 616 h 10000"/>
              <a:gd name="connsiteX2" fmla="*/ 2832 w 10018"/>
              <a:gd name="connsiteY2" fmla="*/ 3505 h 10000"/>
              <a:gd name="connsiteX3" fmla="*/ 4352 w 10018"/>
              <a:gd name="connsiteY3" fmla="*/ 4330 h 10000"/>
              <a:gd name="connsiteX4" fmla="*/ 5781 w 10018"/>
              <a:gd name="connsiteY4" fmla="*/ 10000 h 10000"/>
              <a:gd name="connsiteX5" fmla="*/ 7056 w 10018"/>
              <a:gd name="connsiteY5" fmla="*/ 206 h 10000"/>
              <a:gd name="connsiteX6" fmla="*/ 7056 w 10018"/>
              <a:gd name="connsiteY6" fmla="*/ 0 h 10000"/>
              <a:gd name="connsiteX7" fmla="*/ 8421 w 10018"/>
              <a:gd name="connsiteY7" fmla="*/ 1237 h 10000"/>
              <a:gd name="connsiteX8" fmla="*/ 10018 w 10018"/>
              <a:gd name="connsiteY8" fmla="*/ 1237 h 10000"/>
              <a:gd name="connsiteX0" fmla="*/ 0 w 10018"/>
              <a:gd name="connsiteY0" fmla="*/ 6062 h 10000"/>
              <a:gd name="connsiteX1" fmla="*/ 1380 w 10018"/>
              <a:gd name="connsiteY1" fmla="*/ 616 h 10000"/>
              <a:gd name="connsiteX2" fmla="*/ 2742 w 10018"/>
              <a:gd name="connsiteY2" fmla="*/ 2344 h 10000"/>
              <a:gd name="connsiteX3" fmla="*/ 4352 w 10018"/>
              <a:gd name="connsiteY3" fmla="*/ 4330 h 10000"/>
              <a:gd name="connsiteX4" fmla="*/ 5781 w 10018"/>
              <a:gd name="connsiteY4" fmla="*/ 10000 h 10000"/>
              <a:gd name="connsiteX5" fmla="*/ 7056 w 10018"/>
              <a:gd name="connsiteY5" fmla="*/ 206 h 10000"/>
              <a:gd name="connsiteX6" fmla="*/ 7056 w 10018"/>
              <a:gd name="connsiteY6" fmla="*/ 0 h 10000"/>
              <a:gd name="connsiteX7" fmla="*/ 8421 w 10018"/>
              <a:gd name="connsiteY7" fmla="*/ 1237 h 10000"/>
              <a:gd name="connsiteX8" fmla="*/ 10018 w 10018"/>
              <a:gd name="connsiteY8" fmla="*/ 1237 h 10000"/>
              <a:gd name="connsiteX0" fmla="*/ 0 w 10018"/>
              <a:gd name="connsiteY0" fmla="*/ 6062 h 10000"/>
              <a:gd name="connsiteX1" fmla="*/ 1380 w 10018"/>
              <a:gd name="connsiteY1" fmla="*/ 616 h 10000"/>
              <a:gd name="connsiteX2" fmla="*/ 2742 w 10018"/>
              <a:gd name="connsiteY2" fmla="*/ 2344 h 10000"/>
              <a:gd name="connsiteX3" fmla="*/ 4352 w 10018"/>
              <a:gd name="connsiteY3" fmla="*/ 5317 h 10000"/>
              <a:gd name="connsiteX4" fmla="*/ 5781 w 10018"/>
              <a:gd name="connsiteY4" fmla="*/ 10000 h 10000"/>
              <a:gd name="connsiteX5" fmla="*/ 7056 w 10018"/>
              <a:gd name="connsiteY5" fmla="*/ 206 h 10000"/>
              <a:gd name="connsiteX6" fmla="*/ 7056 w 10018"/>
              <a:gd name="connsiteY6" fmla="*/ 0 h 10000"/>
              <a:gd name="connsiteX7" fmla="*/ 8421 w 10018"/>
              <a:gd name="connsiteY7" fmla="*/ 1237 h 10000"/>
              <a:gd name="connsiteX8" fmla="*/ 10018 w 10018"/>
              <a:gd name="connsiteY8" fmla="*/ 1237 h 10000"/>
              <a:gd name="connsiteX0" fmla="*/ 0 w 10018"/>
              <a:gd name="connsiteY0" fmla="*/ 6062 h 8142"/>
              <a:gd name="connsiteX1" fmla="*/ 1380 w 10018"/>
              <a:gd name="connsiteY1" fmla="*/ 616 h 8142"/>
              <a:gd name="connsiteX2" fmla="*/ 2742 w 10018"/>
              <a:gd name="connsiteY2" fmla="*/ 2344 h 8142"/>
              <a:gd name="connsiteX3" fmla="*/ 4352 w 10018"/>
              <a:gd name="connsiteY3" fmla="*/ 5317 h 8142"/>
              <a:gd name="connsiteX4" fmla="*/ 5745 w 10018"/>
              <a:gd name="connsiteY4" fmla="*/ 8142 h 8142"/>
              <a:gd name="connsiteX5" fmla="*/ 7056 w 10018"/>
              <a:gd name="connsiteY5" fmla="*/ 206 h 8142"/>
              <a:gd name="connsiteX6" fmla="*/ 7056 w 10018"/>
              <a:gd name="connsiteY6" fmla="*/ 0 h 8142"/>
              <a:gd name="connsiteX7" fmla="*/ 8421 w 10018"/>
              <a:gd name="connsiteY7" fmla="*/ 1237 h 8142"/>
              <a:gd name="connsiteX8" fmla="*/ 10018 w 10018"/>
              <a:gd name="connsiteY8" fmla="*/ 1237 h 8142"/>
              <a:gd name="connsiteX0" fmla="*/ 0 w 10000"/>
              <a:gd name="connsiteY0" fmla="*/ 7192 h 9747"/>
              <a:gd name="connsiteX1" fmla="*/ 1378 w 10000"/>
              <a:gd name="connsiteY1" fmla="*/ 504 h 9747"/>
              <a:gd name="connsiteX2" fmla="*/ 2737 w 10000"/>
              <a:gd name="connsiteY2" fmla="*/ 2626 h 9747"/>
              <a:gd name="connsiteX3" fmla="*/ 4344 w 10000"/>
              <a:gd name="connsiteY3" fmla="*/ 6277 h 9747"/>
              <a:gd name="connsiteX4" fmla="*/ 5735 w 10000"/>
              <a:gd name="connsiteY4" fmla="*/ 9747 h 9747"/>
              <a:gd name="connsiteX5" fmla="*/ 7043 w 10000"/>
              <a:gd name="connsiteY5" fmla="*/ 0 h 9747"/>
              <a:gd name="connsiteX6" fmla="*/ 7025 w 10000"/>
              <a:gd name="connsiteY6" fmla="*/ 9233 h 9747"/>
              <a:gd name="connsiteX7" fmla="*/ 8406 w 10000"/>
              <a:gd name="connsiteY7" fmla="*/ 1266 h 9747"/>
              <a:gd name="connsiteX8" fmla="*/ 10000 w 10000"/>
              <a:gd name="connsiteY8" fmla="*/ 1266 h 9747"/>
              <a:gd name="connsiteX0" fmla="*/ 0 w 10000"/>
              <a:gd name="connsiteY0" fmla="*/ 6862 h 9483"/>
              <a:gd name="connsiteX1" fmla="*/ 1378 w 10000"/>
              <a:gd name="connsiteY1" fmla="*/ 0 h 9483"/>
              <a:gd name="connsiteX2" fmla="*/ 2737 w 10000"/>
              <a:gd name="connsiteY2" fmla="*/ 2177 h 9483"/>
              <a:gd name="connsiteX3" fmla="*/ 4344 w 10000"/>
              <a:gd name="connsiteY3" fmla="*/ 5923 h 9483"/>
              <a:gd name="connsiteX4" fmla="*/ 5735 w 10000"/>
              <a:gd name="connsiteY4" fmla="*/ 9483 h 9483"/>
              <a:gd name="connsiteX5" fmla="*/ 7025 w 10000"/>
              <a:gd name="connsiteY5" fmla="*/ 8956 h 9483"/>
              <a:gd name="connsiteX6" fmla="*/ 8406 w 10000"/>
              <a:gd name="connsiteY6" fmla="*/ 782 h 9483"/>
              <a:gd name="connsiteX7" fmla="*/ 10000 w 10000"/>
              <a:gd name="connsiteY7" fmla="*/ 782 h 9483"/>
              <a:gd name="connsiteX0" fmla="*/ 0 w 10000"/>
              <a:gd name="connsiteY0" fmla="*/ 7236 h 10000"/>
              <a:gd name="connsiteX1" fmla="*/ 1378 w 10000"/>
              <a:gd name="connsiteY1" fmla="*/ 0 h 10000"/>
              <a:gd name="connsiteX2" fmla="*/ 2737 w 10000"/>
              <a:gd name="connsiteY2" fmla="*/ 2296 h 10000"/>
              <a:gd name="connsiteX3" fmla="*/ 4344 w 10000"/>
              <a:gd name="connsiteY3" fmla="*/ 6246 h 10000"/>
              <a:gd name="connsiteX4" fmla="*/ 5735 w 10000"/>
              <a:gd name="connsiteY4" fmla="*/ 10000 h 10000"/>
              <a:gd name="connsiteX5" fmla="*/ 7025 w 10000"/>
              <a:gd name="connsiteY5" fmla="*/ 9444 h 10000"/>
              <a:gd name="connsiteX6" fmla="*/ 8424 w 10000"/>
              <a:gd name="connsiteY6" fmla="*/ 9622 h 10000"/>
              <a:gd name="connsiteX7" fmla="*/ 10000 w 10000"/>
              <a:gd name="connsiteY7" fmla="*/ 825 h 10000"/>
              <a:gd name="connsiteX0" fmla="*/ 0 w 8424"/>
              <a:gd name="connsiteY0" fmla="*/ 7236 h 10000"/>
              <a:gd name="connsiteX1" fmla="*/ 1378 w 8424"/>
              <a:gd name="connsiteY1" fmla="*/ 0 h 10000"/>
              <a:gd name="connsiteX2" fmla="*/ 2737 w 8424"/>
              <a:gd name="connsiteY2" fmla="*/ 2296 h 10000"/>
              <a:gd name="connsiteX3" fmla="*/ 4344 w 8424"/>
              <a:gd name="connsiteY3" fmla="*/ 6246 h 10000"/>
              <a:gd name="connsiteX4" fmla="*/ 5735 w 8424"/>
              <a:gd name="connsiteY4" fmla="*/ 10000 h 10000"/>
              <a:gd name="connsiteX5" fmla="*/ 7025 w 8424"/>
              <a:gd name="connsiteY5" fmla="*/ 9444 h 10000"/>
              <a:gd name="connsiteX6" fmla="*/ 8424 w 8424"/>
              <a:gd name="connsiteY6" fmla="*/ 9622 h 10000"/>
              <a:gd name="connsiteX0" fmla="*/ 0 w 10000"/>
              <a:gd name="connsiteY0" fmla="*/ 7236 h 9691"/>
              <a:gd name="connsiteX1" fmla="*/ 1636 w 10000"/>
              <a:gd name="connsiteY1" fmla="*/ 0 h 9691"/>
              <a:gd name="connsiteX2" fmla="*/ 3249 w 10000"/>
              <a:gd name="connsiteY2" fmla="*/ 2296 h 9691"/>
              <a:gd name="connsiteX3" fmla="*/ 5157 w 10000"/>
              <a:gd name="connsiteY3" fmla="*/ 6246 h 9691"/>
              <a:gd name="connsiteX4" fmla="*/ 6466 w 10000"/>
              <a:gd name="connsiteY4" fmla="*/ 9691 h 9691"/>
              <a:gd name="connsiteX5" fmla="*/ 8339 w 10000"/>
              <a:gd name="connsiteY5" fmla="*/ 9444 h 9691"/>
              <a:gd name="connsiteX6" fmla="*/ 10000 w 10000"/>
              <a:gd name="connsiteY6" fmla="*/ 9622 h 9691"/>
              <a:gd name="connsiteX0" fmla="*/ 0 w 10000"/>
              <a:gd name="connsiteY0" fmla="*/ 7467 h 10000"/>
              <a:gd name="connsiteX1" fmla="*/ 1636 w 10000"/>
              <a:gd name="connsiteY1" fmla="*/ 0 h 10000"/>
              <a:gd name="connsiteX2" fmla="*/ 3249 w 10000"/>
              <a:gd name="connsiteY2" fmla="*/ 2369 h 10000"/>
              <a:gd name="connsiteX3" fmla="*/ 5157 w 10000"/>
              <a:gd name="connsiteY3" fmla="*/ 6445 h 10000"/>
              <a:gd name="connsiteX4" fmla="*/ 6466 w 10000"/>
              <a:gd name="connsiteY4" fmla="*/ 10000 h 10000"/>
              <a:gd name="connsiteX5" fmla="*/ 8453 w 10000"/>
              <a:gd name="connsiteY5" fmla="*/ 9745 h 10000"/>
              <a:gd name="connsiteX6" fmla="*/ 10000 w 10000"/>
              <a:gd name="connsiteY6" fmla="*/ 9929 h 10000"/>
              <a:gd name="connsiteX0" fmla="*/ 0 w 10105"/>
              <a:gd name="connsiteY0" fmla="*/ 7467 h 10000"/>
              <a:gd name="connsiteX1" fmla="*/ 1636 w 10105"/>
              <a:gd name="connsiteY1" fmla="*/ 0 h 10000"/>
              <a:gd name="connsiteX2" fmla="*/ 3249 w 10105"/>
              <a:gd name="connsiteY2" fmla="*/ 2369 h 10000"/>
              <a:gd name="connsiteX3" fmla="*/ 5157 w 10105"/>
              <a:gd name="connsiteY3" fmla="*/ 6445 h 10000"/>
              <a:gd name="connsiteX4" fmla="*/ 6466 w 10105"/>
              <a:gd name="connsiteY4" fmla="*/ 10000 h 10000"/>
              <a:gd name="connsiteX5" fmla="*/ 8453 w 10105"/>
              <a:gd name="connsiteY5" fmla="*/ 9745 h 10000"/>
              <a:gd name="connsiteX6" fmla="*/ 10000 w 10105"/>
              <a:gd name="connsiteY6" fmla="*/ 9929 h 10000"/>
              <a:gd name="connsiteX7" fmla="*/ 9966 w 10105"/>
              <a:gd name="connsiteY7" fmla="*/ 9660 h 10000"/>
              <a:gd name="connsiteX0" fmla="*/ 0 w 11608"/>
              <a:gd name="connsiteY0" fmla="*/ 7467 h 10000"/>
              <a:gd name="connsiteX1" fmla="*/ 1636 w 11608"/>
              <a:gd name="connsiteY1" fmla="*/ 0 h 10000"/>
              <a:gd name="connsiteX2" fmla="*/ 3249 w 11608"/>
              <a:gd name="connsiteY2" fmla="*/ 2369 h 10000"/>
              <a:gd name="connsiteX3" fmla="*/ 5157 w 11608"/>
              <a:gd name="connsiteY3" fmla="*/ 6445 h 10000"/>
              <a:gd name="connsiteX4" fmla="*/ 6466 w 11608"/>
              <a:gd name="connsiteY4" fmla="*/ 10000 h 10000"/>
              <a:gd name="connsiteX5" fmla="*/ 8453 w 11608"/>
              <a:gd name="connsiteY5" fmla="*/ 9745 h 10000"/>
              <a:gd name="connsiteX6" fmla="*/ 10000 w 11608"/>
              <a:gd name="connsiteY6" fmla="*/ 9929 h 10000"/>
              <a:gd name="connsiteX7" fmla="*/ 11608 w 11608"/>
              <a:gd name="connsiteY7" fmla="*/ 7112 h 10000"/>
              <a:gd name="connsiteX0" fmla="*/ 0 w 11608"/>
              <a:gd name="connsiteY0" fmla="*/ 7467 h 10000"/>
              <a:gd name="connsiteX1" fmla="*/ 1636 w 11608"/>
              <a:gd name="connsiteY1" fmla="*/ 0 h 10000"/>
              <a:gd name="connsiteX2" fmla="*/ 3249 w 11608"/>
              <a:gd name="connsiteY2" fmla="*/ 2369 h 10000"/>
              <a:gd name="connsiteX3" fmla="*/ 5157 w 11608"/>
              <a:gd name="connsiteY3" fmla="*/ 6445 h 10000"/>
              <a:gd name="connsiteX4" fmla="*/ 6466 w 11608"/>
              <a:gd name="connsiteY4" fmla="*/ 10000 h 10000"/>
              <a:gd name="connsiteX5" fmla="*/ 8453 w 11608"/>
              <a:gd name="connsiteY5" fmla="*/ 9745 h 10000"/>
              <a:gd name="connsiteX6" fmla="*/ 10274 w 11608"/>
              <a:gd name="connsiteY6" fmla="*/ 9690 h 10000"/>
              <a:gd name="connsiteX7" fmla="*/ 11608 w 11608"/>
              <a:gd name="connsiteY7" fmla="*/ 7112 h 10000"/>
              <a:gd name="connsiteX0" fmla="*/ 0 w 11608"/>
              <a:gd name="connsiteY0" fmla="*/ 5098 h 7631"/>
              <a:gd name="connsiteX1" fmla="*/ 1636 w 11608"/>
              <a:gd name="connsiteY1" fmla="*/ 205 h 7631"/>
              <a:gd name="connsiteX2" fmla="*/ 3249 w 11608"/>
              <a:gd name="connsiteY2" fmla="*/ 0 h 7631"/>
              <a:gd name="connsiteX3" fmla="*/ 5157 w 11608"/>
              <a:gd name="connsiteY3" fmla="*/ 4076 h 7631"/>
              <a:gd name="connsiteX4" fmla="*/ 6466 w 11608"/>
              <a:gd name="connsiteY4" fmla="*/ 7631 h 7631"/>
              <a:gd name="connsiteX5" fmla="*/ 8453 w 11608"/>
              <a:gd name="connsiteY5" fmla="*/ 7376 h 7631"/>
              <a:gd name="connsiteX6" fmla="*/ 10274 w 11608"/>
              <a:gd name="connsiteY6" fmla="*/ 7321 h 7631"/>
              <a:gd name="connsiteX7" fmla="*/ 11608 w 11608"/>
              <a:gd name="connsiteY7" fmla="*/ 4743 h 7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08" h="7631">
                <a:moveTo>
                  <a:pt x="0" y="5098"/>
                </a:moveTo>
                <a:lnTo>
                  <a:pt x="1636" y="205"/>
                </a:lnTo>
                <a:lnTo>
                  <a:pt x="3249" y="0"/>
                </a:lnTo>
                <a:lnTo>
                  <a:pt x="5157" y="4076"/>
                </a:lnTo>
                <a:lnTo>
                  <a:pt x="6466" y="7631"/>
                </a:lnTo>
                <a:lnTo>
                  <a:pt x="8453" y="7376"/>
                </a:lnTo>
                <a:lnTo>
                  <a:pt x="10274" y="7321"/>
                </a:lnTo>
                <a:cubicBezTo>
                  <a:pt x="10526" y="7307"/>
                  <a:pt x="11615" y="4799"/>
                  <a:pt x="11608" y="4743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noAutofit/>
          </a:bodyPr>
          <a:lstStyle/>
          <a:p>
            <a:endParaRPr lang="ko-KR" altLang="en-US"/>
          </a:p>
        </p:txBody>
      </p:sp>
      <p:sp>
        <p:nvSpPr>
          <p:cNvPr id="30" name="Oval 282"/>
          <p:cNvSpPr>
            <a:spLocks noChangeArrowheads="1"/>
          </p:cNvSpPr>
          <p:nvPr/>
        </p:nvSpPr>
        <p:spPr bwMode="auto">
          <a:xfrm rot="10800000" flipV="1">
            <a:off x="5490152" y="4407042"/>
            <a:ext cx="165639" cy="163103"/>
          </a:xfrm>
          <a:prstGeom prst="ellipse">
            <a:avLst/>
          </a:prstGeom>
          <a:solidFill>
            <a:srgbClr val="FFFFFF"/>
          </a:solidFill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31" name="Oval 283"/>
          <p:cNvSpPr>
            <a:spLocks noChangeArrowheads="1"/>
          </p:cNvSpPr>
          <p:nvPr/>
        </p:nvSpPr>
        <p:spPr bwMode="auto">
          <a:xfrm rot="10800000" flipV="1">
            <a:off x="4888753" y="3938907"/>
            <a:ext cx="165639" cy="167180"/>
          </a:xfrm>
          <a:prstGeom prst="ellipse">
            <a:avLst/>
          </a:prstGeom>
          <a:solidFill>
            <a:srgbClr val="FFFFFF"/>
          </a:solidFill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32" name="Oval 284"/>
          <p:cNvSpPr>
            <a:spLocks noChangeArrowheads="1"/>
          </p:cNvSpPr>
          <p:nvPr/>
        </p:nvSpPr>
        <p:spPr bwMode="auto">
          <a:xfrm rot="10800000" flipV="1">
            <a:off x="6365040" y="4375418"/>
            <a:ext cx="165639" cy="167180"/>
          </a:xfrm>
          <a:prstGeom prst="ellipse">
            <a:avLst/>
          </a:prstGeom>
          <a:solidFill>
            <a:srgbClr val="FFFFFF"/>
          </a:solidFill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33" name="Oval 285"/>
          <p:cNvSpPr>
            <a:spLocks noChangeArrowheads="1"/>
          </p:cNvSpPr>
          <p:nvPr/>
        </p:nvSpPr>
        <p:spPr bwMode="auto">
          <a:xfrm rot="10800000" flipV="1">
            <a:off x="7763228" y="4061069"/>
            <a:ext cx="165639" cy="167180"/>
          </a:xfrm>
          <a:prstGeom prst="ellipse">
            <a:avLst/>
          </a:prstGeom>
          <a:solidFill>
            <a:srgbClr val="FFFFFF"/>
          </a:solidFill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35" name="Oval 287"/>
          <p:cNvSpPr>
            <a:spLocks noChangeArrowheads="1"/>
          </p:cNvSpPr>
          <p:nvPr/>
        </p:nvSpPr>
        <p:spPr bwMode="auto">
          <a:xfrm rot="10800000" flipV="1">
            <a:off x="2621306" y="4059470"/>
            <a:ext cx="165639" cy="167180"/>
          </a:xfrm>
          <a:prstGeom prst="ellipse">
            <a:avLst/>
          </a:prstGeom>
          <a:solidFill>
            <a:srgbClr val="FFFFFF"/>
          </a:solidFill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37" name="Oval 289"/>
          <p:cNvSpPr>
            <a:spLocks noChangeArrowheads="1"/>
          </p:cNvSpPr>
          <p:nvPr/>
        </p:nvSpPr>
        <p:spPr bwMode="auto">
          <a:xfrm rot="10800000" flipV="1">
            <a:off x="4057536" y="3426287"/>
            <a:ext cx="165639" cy="167180"/>
          </a:xfrm>
          <a:prstGeom prst="ellipse">
            <a:avLst/>
          </a:prstGeom>
          <a:solidFill>
            <a:srgbClr val="FFFFFF"/>
          </a:solidFill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38" name="Freeform 290"/>
          <p:cNvSpPr>
            <a:spLocks/>
          </p:cNvSpPr>
          <p:nvPr/>
        </p:nvSpPr>
        <p:spPr bwMode="auto">
          <a:xfrm>
            <a:off x="2712965" y="3465888"/>
            <a:ext cx="6146533" cy="848676"/>
          </a:xfrm>
          <a:custGeom>
            <a:avLst/>
            <a:gdLst>
              <a:gd name="T0" fmla="*/ 0 w 1549"/>
              <a:gd name="T1" fmla="*/ 0 h 428"/>
              <a:gd name="T2" fmla="*/ 206 w 1549"/>
              <a:gd name="T3" fmla="*/ 388 h 428"/>
              <a:gd name="T4" fmla="*/ 436 w 1549"/>
              <a:gd name="T5" fmla="*/ 163 h 428"/>
              <a:gd name="T6" fmla="*/ 665 w 1549"/>
              <a:gd name="T7" fmla="*/ 306 h 428"/>
              <a:gd name="T8" fmla="*/ 895 w 1549"/>
              <a:gd name="T9" fmla="*/ 428 h 428"/>
              <a:gd name="T10" fmla="*/ 1078 w 1549"/>
              <a:gd name="T11" fmla="*/ 0 h 428"/>
              <a:gd name="T12" fmla="*/ 1305 w 1549"/>
              <a:gd name="T13" fmla="*/ 217 h 428"/>
              <a:gd name="T14" fmla="*/ 1549 w 1549"/>
              <a:gd name="T15" fmla="*/ 217 h 428"/>
              <a:gd name="connsiteX0" fmla="*/ 0 w 9982"/>
              <a:gd name="connsiteY0" fmla="*/ 7433 h 10000"/>
              <a:gd name="connsiteX1" fmla="*/ 1312 w 9982"/>
              <a:gd name="connsiteY1" fmla="*/ 9065 h 10000"/>
              <a:gd name="connsiteX2" fmla="*/ 2797 w 9982"/>
              <a:gd name="connsiteY2" fmla="*/ 3808 h 10000"/>
              <a:gd name="connsiteX3" fmla="*/ 4275 w 9982"/>
              <a:gd name="connsiteY3" fmla="*/ 7150 h 10000"/>
              <a:gd name="connsiteX4" fmla="*/ 5760 w 9982"/>
              <a:gd name="connsiteY4" fmla="*/ 10000 h 10000"/>
              <a:gd name="connsiteX5" fmla="*/ 6941 w 9982"/>
              <a:gd name="connsiteY5" fmla="*/ 0 h 10000"/>
              <a:gd name="connsiteX6" fmla="*/ 8407 w 9982"/>
              <a:gd name="connsiteY6" fmla="*/ 5070 h 10000"/>
              <a:gd name="connsiteX7" fmla="*/ 9982 w 9982"/>
              <a:gd name="connsiteY7" fmla="*/ 5070 h 10000"/>
              <a:gd name="connsiteX0" fmla="*/ 0 w 10000"/>
              <a:gd name="connsiteY0" fmla="*/ 7433 h 10000"/>
              <a:gd name="connsiteX1" fmla="*/ 1296 w 10000"/>
              <a:gd name="connsiteY1" fmla="*/ 2387 h 10000"/>
              <a:gd name="connsiteX2" fmla="*/ 2802 w 10000"/>
              <a:gd name="connsiteY2" fmla="*/ 3808 h 10000"/>
              <a:gd name="connsiteX3" fmla="*/ 4283 w 10000"/>
              <a:gd name="connsiteY3" fmla="*/ 7150 h 10000"/>
              <a:gd name="connsiteX4" fmla="*/ 5770 w 10000"/>
              <a:gd name="connsiteY4" fmla="*/ 10000 h 10000"/>
              <a:gd name="connsiteX5" fmla="*/ 6954 w 10000"/>
              <a:gd name="connsiteY5" fmla="*/ 0 h 10000"/>
              <a:gd name="connsiteX6" fmla="*/ 8422 w 10000"/>
              <a:gd name="connsiteY6" fmla="*/ 5070 h 10000"/>
              <a:gd name="connsiteX7" fmla="*/ 10000 w 10000"/>
              <a:gd name="connsiteY7" fmla="*/ 5070 h 10000"/>
              <a:gd name="connsiteX0" fmla="*/ 0 w 10000"/>
              <a:gd name="connsiteY0" fmla="*/ 7433 h 10000"/>
              <a:gd name="connsiteX1" fmla="*/ 1296 w 10000"/>
              <a:gd name="connsiteY1" fmla="*/ 2387 h 10000"/>
              <a:gd name="connsiteX2" fmla="*/ 2748 w 10000"/>
              <a:gd name="connsiteY2" fmla="*/ 3924 h 10000"/>
              <a:gd name="connsiteX3" fmla="*/ 4283 w 10000"/>
              <a:gd name="connsiteY3" fmla="*/ 7150 h 10000"/>
              <a:gd name="connsiteX4" fmla="*/ 5770 w 10000"/>
              <a:gd name="connsiteY4" fmla="*/ 10000 h 10000"/>
              <a:gd name="connsiteX5" fmla="*/ 6954 w 10000"/>
              <a:gd name="connsiteY5" fmla="*/ 0 h 10000"/>
              <a:gd name="connsiteX6" fmla="*/ 8422 w 10000"/>
              <a:gd name="connsiteY6" fmla="*/ 5070 h 10000"/>
              <a:gd name="connsiteX7" fmla="*/ 10000 w 10000"/>
              <a:gd name="connsiteY7" fmla="*/ 5070 h 10000"/>
              <a:gd name="connsiteX0" fmla="*/ 0 w 10000"/>
              <a:gd name="connsiteY0" fmla="*/ 7433 h 10000"/>
              <a:gd name="connsiteX1" fmla="*/ 1296 w 10000"/>
              <a:gd name="connsiteY1" fmla="*/ 2387 h 10000"/>
              <a:gd name="connsiteX2" fmla="*/ 2748 w 10000"/>
              <a:gd name="connsiteY2" fmla="*/ 3924 h 10000"/>
              <a:gd name="connsiteX3" fmla="*/ 4283 w 10000"/>
              <a:gd name="connsiteY3" fmla="*/ 5466 h 10000"/>
              <a:gd name="connsiteX4" fmla="*/ 5770 w 10000"/>
              <a:gd name="connsiteY4" fmla="*/ 10000 h 10000"/>
              <a:gd name="connsiteX5" fmla="*/ 6954 w 10000"/>
              <a:gd name="connsiteY5" fmla="*/ 0 h 10000"/>
              <a:gd name="connsiteX6" fmla="*/ 8422 w 10000"/>
              <a:gd name="connsiteY6" fmla="*/ 5070 h 10000"/>
              <a:gd name="connsiteX7" fmla="*/ 10000 w 10000"/>
              <a:gd name="connsiteY7" fmla="*/ 5070 h 10000"/>
              <a:gd name="connsiteX0" fmla="*/ 0 w 10000"/>
              <a:gd name="connsiteY0" fmla="*/ 7433 h 7433"/>
              <a:gd name="connsiteX1" fmla="*/ 1296 w 10000"/>
              <a:gd name="connsiteY1" fmla="*/ 2387 h 7433"/>
              <a:gd name="connsiteX2" fmla="*/ 2748 w 10000"/>
              <a:gd name="connsiteY2" fmla="*/ 3924 h 7433"/>
              <a:gd name="connsiteX3" fmla="*/ 4283 w 10000"/>
              <a:gd name="connsiteY3" fmla="*/ 5466 h 7433"/>
              <a:gd name="connsiteX4" fmla="*/ 5716 w 10000"/>
              <a:gd name="connsiteY4" fmla="*/ 5877 h 7433"/>
              <a:gd name="connsiteX5" fmla="*/ 6954 w 10000"/>
              <a:gd name="connsiteY5" fmla="*/ 0 h 7433"/>
              <a:gd name="connsiteX6" fmla="*/ 8422 w 10000"/>
              <a:gd name="connsiteY6" fmla="*/ 5070 h 7433"/>
              <a:gd name="connsiteX7" fmla="*/ 10000 w 10000"/>
              <a:gd name="connsiteY7" fmla="*/ 5070 h 7433"/>
              <a:gd name="connsiteX0" fmla="*/ 0 w 10000"/>
              <a:gd name="connsiteY0" fmla="*/ 6789 h 6789"/>
              <a:gd name="connsiteX1" fmla="*/ 1296 w 10000"/>
              <a:gd name="connsiteY1" fmla="*/ 0 h 6789"/>
              <a:gd name="connsiteX2" fmla="*/ 2748 w 10000"/>
              <a:gd name="connsiteY2" fmla="*/ 2068 h 6789"/>
              <a:gd name="connsiteX3" fmla="*/ 4283 w 10000"/>
              <a:gd name="connsiteY3" fmla="*/ 4143 h 6789"/>
              <a:gd name="connsiteX4" fmla="*/ 5716 w 10000"/>
              <a:gd name="connsiteY4" fmla="*/ 4696 h 6789"/>
              <a:gd name="connsiteX5" fmla="*/ 6918 w 10000"/>
              <a:gd name="connsiteY5" fmla="*/ 4211 h 6789"/>
              <a:gd name="connsiteX6" fmla="*/ 8422 w 10000"/>
              <a:gd name="connsiteY6" fmla="*/ 3610 h 6789"/>
              <a:gd name="connsiteX7" fmla="*/ 10000 w 10000"/>
              <a:gd name="connsiteY7" fmla="*/ 3610 h 6789"/>
              <a:gd name="connsiteX0" fmla="*/ 0 w 10000"/>
              <a:gd name="connsiteY0" fmla="*/ 10000 h 10000"/>
              <a:gd name="connsiteX1" fmla="*/ 1296 w 10000"/>
              <a:gd name="connsiteY1" fmla="*/ 0 h 10000"/>
              <a:gd name="connsiteX2" fmla="*/ 2748 w 10000"/>
              <a:gd name="connsiteY2" fmla="*/ 3046 h 10000"/>
              <a:gd name="connsiteX3" fmla="*/ 4283 w 10000"/>
              <a:gd name="connsiteY3" fmla="*/ 6103 h 10000"/>
              <a:gd name="connsiteX4" fmla="*/ 5716 w 10000"/>
              <a:gd name="connsiteY4" fmla="*/ 6917 h 10000"/>
              <a:gd name="connsiteX5" fmla="*/ 6918 w 10000"/>
              <a:gd name="connsiteY5" fmla="*/ 6203 h 10000"/>
              <a:gd name="connsiteX6" fmla="*/ 8350 w 10000"/>
              <a:gd name="connsiteY6" fmla="*/ 4396 h 10000"/>
              <a:gd name="connsiteX7" fmla="*/ 10000 w 10000"/>
              <a:gd name="connsiteY7" fmla="*/ 5317 h 10000"/>
              <a:gd name="connsiteX0" fmla="*/ 0 w 9964"/>
              <a:gd name="connsiteY0" fmla="*/ 10000 h 10000"/>
              <a:gd name="connsiteX1" fmla="*/ 1296 w 9964"/>
              <a:gd name="connsiteY1" fmla="*/ 0 h 10000"/>
              <a:gd name="connsiteX2" fmla="*/ 2748 w 9964"/>
              <a:gd name="connsiteY2" fmla="*/ 3046 h 10000"/>
              <a:gd name="connsiteX3" fmla="*/ 4283 w 9964"/>
              <a:gd name="connsiteY3" fmla="*/ 6103 h 10000"/>
              <a:gd name="connsiteX4" fmla="*/ 5716 w 9964"/>
              <a:gd name="connsiteY4" fmla="*/ 6917 h 10000"/>
              <a:gd name="connsiteX5" fmla="*/ 6918 w 9964"/>
              <a:gd name="connsiteY5" fmla="*/ 6203 h 10000"/>
              <a:gd name="connsiteX6" fmla="*/ 8350 w 9964"/>
              <a:gd name="connsiteY6" fmla="*/ 4396 h 10000"/>
              <a:gd name="connsiteX7" fmla="*/ 9964 w 9964"/>
              <a:gd name="connsiteY7" fmla="*/ 7849 h 10000"/>
              <a:gd name="connsiteX0" fmla="*/ 0 w 9964"/>
              <a:gd name="connsiteY0" fmla="*/ 10000 h 10000"/>
              <a:gd name="connsiteX1" fmla="*/ 1301 w 9964"/>
              <a:gd name="connsiteY1" fmla="*/ 0 h 10000"/>
              <a:gd name="connsiteX2" fmla="*/ 2758 w 9964"/>
              <a:gd name="connsiteY2" fmla="*/ 3046 h 10000"/>
              <a:gd name="connsiteX3" fmla="*/ 4298 w 9964"/>
              <a:gd name="connsiteY3" fmla="*/ 6103 h 10000"/>
              <a:gd name="connsiteX4" fmla="*/ 5737 w 9964"/>
              <a:gd name="connsiteY4" fmla="*/ 6917 h 10000"/>
              <a:gd name="connsiteX5" fmla="*/ 6943 w 9964"/>
              <a:gd name="connsiteY5" fmla="*/ 6203 h 10000"/>
              <a:gd name="connsiteX6" fmla="*/ 8380 w 9964"/>
              <a:gd name="connsiteY6" fmla="*/ 4396 h 10000"/>
              <a:gd name="connsiteX7" fmla="*/ 9964 w 9964"/>
              <a:gd name="connsiteY7" fmla="*/ 9575 h 10000"/>
              <a:gd name="connsiteX0" fmla="*/ 0 w 10102"/>
              <a:gd name="connsiteY0" fmla="*/ 10000 h 10000"/>
              <a:gd name="connsiteX1" fmla="*/ 1306 w 10102"/>
              <a:gd name="connsiteY1" fmla="*/ 0 h 10000"/>
              <a:gd name="connsiteX2" fmla="*/ 2768 w 10102"/>
              <a:gd name="connsiteY2" fmla="*/ 3046 h 10000"/>
              <a:gd name="connsiteX3" fmla="*/ 4314 w 10102"/>
              <a:gd name="connsiteY3" fmla="*/ 6103 h 10000"/>
              <a:gd name="connsiteX4" fmla="*/ 5758 w 10102"/>
              <a:gd name="connsiteY4" fmla="*/ 6917 h 10000"/>
              <a:gd name="connsiteX5" fmla="*/ 6968 w 10102"/>
              <a:gd name="connsiteY5" fmla="*/ 6203 h 10000"/>
              <a:gd name="connsiteX6" fmla="*/ 8410 w 10102"/>
              <a:gd name="connsiteY6" fmla="*/ 4396 h 10000"/>
              <a:gd name="connsiteX7" fmla="*/ 10000 w 10102"/>
              <a:gd name="connsiteY7" fmla="*/ 9575 h 10000"/>
              <a:gd name="connsiteX8" fmla="*/ 9943 w 10102"/>
              <a:gd name="connsiteY8" fmla="*/ 9476 h 10000"/>
              <a:gd name="connsiteX0" fmla="*/ 0 w 11749"/>
              <a:gd name="connsiteY0" fmla="*/ 10000 h 10000"/>
              <a:gd name="connsiteX1" fmla="*/ 1306 w 11749"/>
              <a:gd name="connsiteY1" fmla="*/ 0 h 10000"/>
              <a:gd name="connsiteX2" fmla="*/ 2768 w 11749"/>
              <a:gd name="connsiteY2" fmla="*/ 3046 h 10000"/>
              <a:gd name="connsiteX3" fmla="*/ 4314 w 11749"/>
              <a:gd name="connsiteY3" fmla="*/ 6103 h 10000"/>
              <a:gd name="connsiteX4" fmla="*/ 5758 w 11749"/>
              <a:gd name="connsiteY4" fmla="*/ 6917 h 10000"/>
              <a:gd name="connsiteX5" fmla="*/ 6968 w 11749"/>
              <a:gd name="connsiteY5" fmla="*/ 6203 h 10000"/>
              <a:gd name="connsiteX6" fmla="*/ 8410 w 11749"/>
              <a:gd name="connsiteY6" fmla="*/ 4396 h 10000"/>
              <a:gd name="connsiteX7" fmla="*/ 10000 w 11749"/>
              <a:gd name="connsiteY7" fmla="*/ 9575 h 10000"/>
              <a:gd name="connsiteX8" fmla="*/ 11749 w 11749"/>
              <a:gd name="connsiteY8" fmla="*/ 9246 h 10000"/>
              <a:gd name="connsiteX0" fmla="*/ 0 w 11749"/>
              <a:gd name="connsiteY0" fmla="*/ 10000 h 11566"/>
              <a:gd name="connsiteX1" fmla="*/ 1306 w 11749"/>
              <a:gd name="connsiteY1" fmla="*/ 0 h 11566"/>
              <a:gd name="connsiteX2" fmla="*/ 2768 w 11749"/>
              <a:gd name="connsiteY2" fmla="*/ 3046 h 11566"/>
              <a:gd name="connsiteX3" fmla="*/ 4314 w 11749"/>
              <a:gd name="connsiteY3" fmla="*/ 6103 h 11566"/>
              <a:gd name="connsiteX4" fmla="*/ 5758 w 11749"/>
              <a:gd name="connsiteY4" fmla="*/ 6917 h 11566"/>
              <a:gd name="connsiteX5" fmla="*/ 6968 w 11749"/>
              <a:gd name="connsiteY5" fmla="*/ 6203 h 11566"/>
              <a:gd name="connsiteX6" fmla="*/ 8410 w 11749"/>
              <a:gd name="connsiteY6" fmla="*/ 4396 h 11566"/>
              <a:gd name="connsiteX7" fmla="*/ 9748 w 11749"/>
              <a:gd name="connsiteY7" fmla="*/ 11416 h 11566"/>
              <a:gd name="connsiteX8" fmla="*/ 11749 w 11749"/>
              <a:gd name="connsiteY8" fmla="*/ 9246 h 11566"/>
              <a:gd name="connsiteX0" fmla="*/ 0 w 11749"/>
              <a:gd name="connsiteY0" fmla="*/ 10000 h 11416"/>
              <a:gd name="connsiteX1" fmla="*/ 1306 w 11749"/>
              <a:gd name="connsiteY1" fmla="*/ 0 h 11416"/>
              <a:gd name="connsiteX2" fmla="*/ 2768 w 11749"/>
              <a:gd name="connsiteY2" fmla="*/ 3046 h 11416"/>
              <a:gd name="connsiteX3" fmla="*/ 4314 w 11749"/>
              <a:gd name="connsiteY3" fmla="*/ 6103 h 11416"/>
              <a:gd name="connsiteX4" fmla="*/ 5758 w 11749"/>
              <a:gd name="connsiteY4" fmla="*/ 6917 h 11416"/>
              <a:gd name="connsiteX5" fmla="*/ 6968 w 11749"/>
              <a:gd name="connsiteY5" fmla="*/ 6203 h 11416"/>
              <a:gd name="connsiteX6" fmla="*/ 8410 w 11749"/>
              <a:gd name="connsiteY6" fmla="*/ 4396 h 11416"/>
              <a:gd name="connsiteX7" fmla="*/ 9748 w 11749"/>
              <a:gd name="connsiteY7" fmla="*/ 11416 h 11416"/>
              <a:gd name="connsiteX8" fmla="*/ 11749 w 11749"/>
              <a:gd name="connsiteY8" fmla="*/ 9246 h 11416"/>
              <a:gd name="connsiteX0" fmla="*/ 0 w 11749"/>
              <a:gd name="connsiteY0" fmla="*/ 10000 h 10726"/>
              <a:gd name="connsiteX1" fmla="*/ 1306 w 11749"/>
              <a:gd name="connsiteY1" fmla="*/ 0 h 10726"/>
              <a:gd name="connsiteX2" fmla="*/ 2768 w 11749"/>
              <a:gd name="connsiteY2" fmla="*/ 3046 h 10726"/>
              <a:gd name="connsiteX3" fmla="*/ 4314 w 11749"/>
              <a:gd name="connsiteY3" fmla="*/ 6103 h 10726"/>
              <a:gd name="connsiteX4" fmla="*/ 5758 w 11749"/>
              <a:gd name="connsiteY4" fmla="*/ 6917 h 10726"/>
              <a:gd name="connsiteX5" fmla="*/ 6968 w 11749"/>
              <a:gd name="connsiteY5" fmla="*/ 6203 h 10726"/>
              <a:gd name="connsiteX6" fmla="*/ 8410 w 11749"/>
              <a:gd name="connsiteY6" fmla="*/ 4396 h 10726"/>
              <a:gd name="connsiteX7" fmla="*/ 9865 w 11749"/>
              <a:gd name="connsiteY7" fmla="*/ 10726 h 10726"/>
              <a:gd name="connsiteX8" fmla="*/ 11749 w 11749"/>
              <a:gd name="connsiteY8" fmla="*/ 9246 h 10726"/>
              <a:gd name="connsiteX0" fmla="*/ 0 w 11749"/>
              <a:gd name="connsiteY0" fmla="*/ 6954 h 9613"/>
              <a:gd name="connsiteX1" fmla="*/ 1306 w 11749"/>
              <a:gd name="connsiteY1" fmla="*/ 9613 h 9613"/>
              <a:gd name="connsiteX2" fmla="*/ 2768 w 11749"/>
              <a:gd name="connsiteY2" fmla="*/ 0 h 9613"/>
              <a:gd name="connsiteX3" fmla="*/ 4314 w 11749"/>
              <a:gd name="connsiteY3" fmla="*/ 3057 h 9613"/>
              <a:gd name="connsiteX4" fmla="*/ 5758 w 11749"/>
              <a:gd name="connsiteY4" fmla="*/ 3871 h 9613"/>
              <a:gd name="connsiteX5" fmla="*/ 6968 w 11749"/>
              <a:gd name="connsiteY5" fmla="*/ 3157 h 9613"/>
              <a:gd name="connsiteX6" fmla="*/ 8410 w 11749"/>
              <a:gd name="connsiteY6" fmla="*/ 1350 h 9613"/>
              <a:gd name="connsiteX7" fmla="*/ 9865 w 11749"/>
              <a:gd name="connsiteY7" fmla="*/ 7680 h 9613"/>
              <a:gd name="connsiteX8" fmla="*/ 11749 w 11749"/>
              <a:gd name="connsiteY8" fmla="*/ 6200 h 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49" h="9613">
                <a:moveTo>
                  <a:pt x="0" y="6954"/>
                </a:moveTo>
                <a:lnTo>
                  <a:pt x="1306" y="9613"/>
                </a:lnTo>
                <a:lnTo>
                  <a:pt x="2768" y="0"/>
                </a:lnTo>
                <a:lnTo>
                  <a:pt x="4314" y="3057"/>
                </a:lnTo>
                <a:lnTo>
                  <a:pt x="5758" y="3871"/>
                </a:lnTo>
                <a:lnTo>
                  <a:pt x="6968" y="3157"/>
                </a:lnTo>
                <a:lnTo>
                  <a:pt x="8410" y="1350"/>
                </a:lnTo>
                <a:lnTo>
                  <a:pt x="9865" y="7680"/>
                </a:lnTo>
                <a:lnTo>
                  <a:pt x="11749" y="6200"/>
                </a:lnTo>
              </a:path>
            </a:pathLst>
          </a:custGeom>
          <a:noFill/>
          <a:ln w="28575" cap="flat" cmpd="sng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noAutofit/>
          </a:bodyPr>
          <a:lstStyle/>
          <a:p>
            <a:endParaRPr lang="ko-KR" altLang="en-US"/>
          </a:p>
        </p:txBody>
      </p:sp>
      <p:sp>
        <p:nvSpPr>
          <p:cNvPr id="39" name="AutoShape 291"/>
          <p:cNvSpPr>
            <a:spLocks noChangeArrowheads="1"/>
          </p:cNvSpPr>
          <p:nvPr/>
        </p:nvSpPr>
        <p:spPr bwMode="auto">
          <a:xfrm rot="10800000" flipV="1">
            <a:off x="7763228" y="4106939"/>
            <a:ext cx="165639" cy="167180"/>
          </a:xfrm>
          <a:prstGeom prst="triangle">
            <a:avLst>
              <a:gd name="adj" fmla="val 50000"/>
            </a:avLst>
          </a:prstGeom>
          <a:solidFill>
            <a:srgbClr val="FFFFFF"/>
          </a:solidFill>
          <a:ln w="2857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40" name="AutoShape 292"/>
          <p:cNvSpPr>
            <a:spLocks noChangeArrowheads="1"/>
          </p:cNvSpPr>
          <p:nvPr/>
        </p:nvSpPr>
        <p:spPr bwMode="auto">
          <a:xfrm rot="10800000" flipV="1">
            <a:off x="5490152" y="3680996"/>
            <a:ext cx="165639" cy="167180"/>
          </a:xfrm>
          <a:prstGeom prst="triangle">
            <a:avLst>
              <a:gd name="adj" fmla="val 50000"/>
            </a:avLst>
          </a:prstGeom>
          <a:solidFill>
            <a:srgbClr val="FFFFFF"/>
          </a:solidFill>
          <a:ln w="2857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41" name="AutoShape 293"/>
          <p:cNvSpPr>
            <a:spLocks noChangeArrowheads="1"/>
          </p:cNvSpPr>
          <p:nvPr/>
        </p:nvSpPr>
        <p:spPr bwMode="auto">
          <a:xfrm rot="10800000" flipV="1">
            <a:off x="4888753" y="3632441"/>
            <a:ext cx="165639" cy="167180"/>
          </a:xfrm>
          <a:prstGeom prst="triangle">
            <a:avLst>
              <a:gd name="adj" fmla="val 50000"/>
            </a:avLst>
          </a:prstGeom>
          <a:solidFill>
            <a:srgbClr val="FFFFFF"/>
          </a:solidFill>
          <a:ln w="2857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42" name="AutoShape 294"/>
          <p:cNvSpPr>
            <a:spLocks noChangeArrowheads="1"/>
          </p:cNvSpPr>
          <p:nvPr/>
        </p:nvSpPr>
        <p:spPr bwMode="auto">
          <a:xfrm rot="10800000" flipV="1">
            <a:off x="3317137" y="4164123"/>
            <a:ext cx="165639" cy="167180"/>
          </a:xfrm>
          <a:prstGeom prst="triangle">
            <a:avLst>
              <a:gd name="adj" fmla="val 50000"/>
            </a:avLst>
          </a:prstGeom>
          <a:solidFill>
            <a:srgbClr val="FFFFFF"/>
          </a:solidFill>
          <a:ln w="2857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43" name="AutoShape 295"/>
          <p:cNvSpPr>
            <a:spLocks noChangeArrowheads="1"/>
          </p:cNvSpPr>
          <p:nvPr/>
        </p:nvSpPr>
        <p:spPr bwMode="auto">
          <a:xfrm rot="10800000" flipV="1">
            <a:off x="6347035" y="3612128"/>
            <a:ext cx="165639" cy="167180"/>
          </a:xfrm>
          <a:prstGeom prst="triangle">
            <a:avLst>
              <a:gd name="adj" fmla="val 50000"/>
            </a:avLst>
          </a:prstGeom>
          <a:solidFill>
            <a:srgbClr val="FFFFFF"/>
          </a:solidFill>
          <a:ln w="2857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44" name="AutoShape 296"/>
          <p:cNvSpPr>
            <a:spLocks noChangeArrowheads="1"/>
          </p:cNvSpPr>
          <p:nvPr/>
        </p:nvSpPr>
        <p:spPr bwMode="auto">
          <a:xfrm rot="10800000" flipV="1">
            <a:off x="2610504" y="4189244"/>
            <a:ext cx="165639" cy="167180"/>
          </a:xfrm>
          <a:prstGeom prst="triangle">
            <a:avLst>
              <a:gd name="adj" fmla="val 50000"/>
            </a:avLst>
          </a:prstGeom>
          <a:solidFill>
            <a:srgbClr val="FFFFFF"/>
          </a:solidFill>
          <a:ln w="2857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45" name="AutoShape 297"/>
          <p:cNvSpPr>
            <a:spLocks noChangeArrowheads="1"/>
          </p:cNvSpPr>
          <p:nvPr/>
        </p:nvSpPr>
        <p:spPr bwMode="auto">
          <a:xfrm rot="10800000" flipV="1">
            <a:off x="8746398" y="3944447"/>
            <a:ext cx="165639" cy="167180"/>
          </a:xfrm>
          <a:prstGeom prst="triangle">
            <a:avLst>
              <a:gd name="adj" fmla="val 50000"/>
            </a:avLst>
          </a:prstGeom>
          <a:solidFill>
            <a:srgbClr val="FFFFFF"/>
          </a:solidFill>
          <a:ln w="2857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46" name="AutoShape 298"/>
          <p:cNvSpPr>
            <a:spLocks noChangeArrowheads="1"/>
          </p:cNvSpPr>
          <p:nvPr/>
        </p:nvSpPr>
        <p:spPr bwMode="auto">
          <a:xfrm rot="10800000" flipV="1">
            <a:off x="4057536" y="3533087"/>
            <a:ext cx="165639" cy="167180"/>
          </a:xfrm>
          <a:prstGeom prst="triangle">
            <a:avLst>
              <a:gd name="adj" fmla="val 50000"/>
            </a:avLst>
          </a:prstGeom>
          <a:solidFill>
            <a:srgbClr val="FFFFFF"/>
          </a:solidFill>
          <a:ln w="2857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47" name="Line 299"/>
          <p:cNvSpPr>
            <a:spLocks noChangeShapeType="1"/>
          </p:cNvSpPr>
          <p:nvPr/>
        </p:nvSpPr>
        <p:spPr bwMode="auto">
          <a:xfrm>
            <a:off x="3380177" y="5340129"/>
            <a:ext cx="0" cy="16718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ko-KR" altLang="en-US"/>
          </a:p>
        </p:txBody>
      </p:sp>
      <p:sp>
        <p:nvSpPr>
          <p:cNvPr id="48" name="Text Box 300"/>
          <p:cNvSpPr txBox="1">
            <a:spLocks noChangeArrowheads="1"/>
          </p:cNvSpPr>
          <p:nvPr/>
        </p:nvSpPr>
        <p:spPr bwMode="auto">
          <a:xfrm>
            <a:off x="3057005" y="5543667"/>
            <a:ext cx="64633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ko-KR"/>
            </a:defPPr>
            <a:lvl1pPr algn="ctr">
              <a:spcBef>
                <a:spcPct val="0"/>
              </a:spcBef>
              <a:defRPr sz="1200" b="1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defRPr>
            </a:lvl1pPr>
          </a:lstStyle>
          <a:p>
            <a:r>
              <a:rPr lang="ko-KR" altLang="en-US" b="0" dirty="0"/>
              <a:t>관광</a:t>
            </a:r>
            <a:endParaRPr lang="en-US" altLang="ko-KR" b="0" dirty="0"/>
          </a:p>
          <a:p>
            <a:r>
              <a:rPr lang="ko-KR" altLang="en-US" b="0" dirty="0"/>
              <a:t>경쟁력</a:t>
            </a:r>
          </a:p>
        </p:txBody>
      </p:sp>
      <p:sp>
        <p:nvSpPr>
          <p:cNvPr id="49" name="Text Box 301"/>
          <p:cNvSpPr txBox="1">
            <a:spLocks noChangeArrowheads="1"/>
          </p:cNvSpPr>
          <p:nvPr/>
        </p:nvSpPr>
        <p:spPr bwMode="auto">
          <a:xfrm>
            <a:off x="4518201" y="5543667"/>
            <a:ext cx="64633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ko-KR" altLang="en-US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도시</a:t>
            </a:r>
            <a:endParaRPr lang="en-US" altLang="ko-KR" sz="12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>
              <a:spcBef>
                <a:spcPct val="0"/>
              </a:spcBef>
            </a:pPr>
            <a:r>
              <a:rPr lang="ko-KR" altLang="en-US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인프라</a:t>
            </a:r>
            <a:endParaRPr lang="ko-KR" altLang="en-US" sz="12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0" name="Line 302"/>
          <p:cNvSpPr>
            <a:spLocks noChangeShapeType="1"/>
          </p:cNvSpPr>
          <p:nvPr/>
        </p:nvSpPr>
        <p:spPr bwMode="auto">
          <a:xfrm>
            <a:off x="4861813" y="5340129"/>
            <a:ext cx="0" cy="16718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ko-KR" altLang="en-US"/>
          </a:p>
        </p:txBody>
      </p:sp>
      <p:sp>
        <p:nvSpPr>
          <p:cNvPr id="51" name="Text Box 303"/>
          <p:cNvSpPr txBox="1">
            <a:spLocks noChangeArrowheads="1"/>
          </p:cNvSpPr>
          <p:nvPr/>
        </p:nvSpPr>
        <p:spPr bwMode="auto">
          <a:xfrm>
            <a:off x="2326407" y="5543667"/>
            <a:ext cx="64633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ko-KR"/>
            </a:defPPr>
            <a:lvl1pPr algn="ctr">
              <a:spcBef>
                <a:spcPct val="0"/>
              </a:spcBef>
              <a:defRPr sz="1200" b="1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defRPr>
            </a:lvl1pPr>
          </a:lstStyle>
          <a:p>
            <a:r>
              <a:rPr lang="ko-KR" altLang="en-US" b="0" dirty="0"/>
              <a:t>재정</a:t>
            </a:r>
            <a:endParaRPr lang="en-US" altLang="ko-KR" b="0" dirty="0"/>
          </a:p>
          <a:p>
            <a:r>
              <a:rPr lang="ko-KR" altLang="en-US" b="0" dirty="0"/>
              <a:t>경쟁력</a:t>
            </a:r>
          </a:p>
        </p:txBody>
      </p:sp>
      <p:sp>
        <p:nvSpPr>
          <p:cNvPr id="52" name="Text Box 304"/>
          <p:cNvSpPr txBox="1">
            <a:spLocks noChangeArrowheads="1"/>
          </p:cNvSpPr>
          <p:nvPr/>
        </p:nvSpPr>
        <p:spPr bwMode="auto">
          <a:xfrm>
            <a:off x="3787603" y="5551822"/>
            <a:ext cx="64633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시민</a:t>
            </a:r>
            <a:endParaRPr lang="en-US" altLang="ko-KR" sz="1200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>
              <a:spcBef>
                <a:spcPct val="0"/>
              </a:spcBef>
            </a:pP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만족도</a:t>
            </a:r>
            <a:endParaRPr lang="en-US" altLang="ko-KR" sz="1200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3" name="Line 305"/>
          <p:cNvSpPr>
            <a:spLocks noChangeShapeType="1"/>
          </p:cNvSpPr>
          <p:nvPr/>
        </p:nvSpPr>
        <p:spPr bwMode="auto">
          <a:xfrm>
            <a:off x="6378959" y="5340129"/>
            <a:ext cx="0" cy="16718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ko-KR" altLang="en-US"/>
          </a:p>
        </p:txBody>
      </p:sp>
      <p:sp>
        <p:nvSpPr>
          <p:cNvPr id="56" name="Line 308"/>
          <p:cNvSpPr>
            <a:spLocks noChangeShapeType="1"/>
          </p:cNvSpPr>
          <p:nvPr/>
        </p:nvSpPr>
        <p:spPr bwMode="auto">
          <a:xfrm>
            <a:off x="8845548" y="5340129"/>
            <a:ext cx="0" cy="16718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ko-KR" altLang="en-US"/>
          </a:p>
        </p:txBody>
      </p:sp>
      <p:sp>
        <p:nvSpPr>
          <p:cNvPr id="58" name="Text Box 310"/>
          <p:cNvSpPr txBox="1">
            <a:spLocks noChangeArrowheads="1"/>
          </p:cNvSpPr>
          <p:nvPr/>
        </p:nvSpPr>
        <p:spPr bwMode="auto">
          <a:xfrm>
            <a:off x="4068480" y="2479854"/>
            <a:ext cx="144142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CC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l">
              <a:spcBef>
                <a:spcPct val="0"/>
              </a:spcBef>
            </a:pP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공주시 </a:t>
            </a:r>
            <a:r>
              <a:rPr lang="en-US" altLang="ko-KR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As-Is(</a:t>
            </a: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현재</a:t>
            </a:r>
            <a:r>
              <a:rPr lang="en-US" altLang="ko-KR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)</a:t>
            </a:r>
            <a:endParaRPr lang="ko-KR" altLang="en-US" sz="1200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9" name="Text Box 311"/>
          <p:cNvSpPr txBox="1">
            <a:spLocks noChangeArrowheads="1"/>
          </p:cNvSpPr>
          <p:nvPr/>
        </p:nvSpPr>
        <p:spPr bwMode="auto">
          <a:xfrm>
            <a:off x="5807270" y="2479854"/>
            <a:ext cx="1207382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CC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l">
              <a:spcBef>
                <a:spcPct val="0"/>
              </a:spcBef>
            </a:pP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경쟁시의 </a:t>
            </a:r>
            <a:r>
              <a:rPr lang="en-US" altLang="ko-KR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As-Is</a:t>
            </a:r>
            <a:endParaRPr lang="ko-KR" altLang="en-US" sz="1200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0" name="AutoShape 312"/>
          <p:cNvSpPr>
            <a:spLocks noChangeArrowheads="1"/>
          </p:cNvSpPr>
          <p:nvPr/>
        </p:nvSpPr>
        <p:spPr bwMode="auto">
          <a:xfrm rot="10800000" flipV="1">
            <a:off x="5652433" y="2538840"/>
            <a:ext cx="165639" cy="167180"/>
          </a:xfrm>
          <a:prstGeom prst="triangle">
            <a:avLst>
              <a:gd name="adj" fmla="val 50000"/>
            </a:avLst>
          </a:prstGeom>
          <a:solidFill>
            <a:srgbClr val="FFFFFF"/>
          </a:solidFill>
          <a:ln w="2857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ct val="0"/>
              </a:spcBef>
            </a:pPr>
            <a:endParaRPr lang="ko-KR" altLang="ko-KR" sz="1200" b="1">
              <a:solidFill>
                <a:schemeClr val="accent2"/>
              </a:solidFill>
              <a:latin typeface="Arial" pitchFamily="34" charset="0"/>
            </a:endParaRPr>
          </a:p>
        </p:txBody>
      </p:sp>
      <p:sp>
        <p:nvSpPr>
          <p:cNvPr id="61" name="Oval 313"/>
          <p:cNvSpPr>
            <a:spLocks noChangeArrowheads="1"/>
          </p:cNvSpPr>
          <p:nvPr/>
        </p:nvSpPr>
        <p:spPr bwMode="auto">
          <a:xfrm rot="16200000" flipV="1">
            <a:off x="3925477" y="2541648"/>
            <a:ext cx="167180" cy="165639"/>
          </a:xfrm>
          <a:prstGeom prst="ellipse">
            <a:avLst/>
          </a:prstGeom>
          <a:solidFill>
            <a:srgbClr val="FFFFFF"/>
          </a:solidFill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62" name="모서리가 둥근 직사각형 61"/>
          <p:cNvSpPr/>
          <p:nvPr/>
        </p:nvSpPr>
        <p:spPr bwMode="auto">
          <a:xfrm>
            <a:off x="1352600" y="2204864"/>
            <a:ext cx="7964571" cy="3870816"/>
          </a:xfrm>
          <a:prstGeom prst="roundRect">
            <a:avLst>
              <a:gd name="adj" fmla="val 5622"/>
            </a:avLst>
          </a:prstGeom>
          <a:noFill/>
          <a:ln w="952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ko-KR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63" name="AutoShape 148"/>
          <p:cNvSpPr>
            <a:spLocks noChangeArrowheads="1"/>
          </p:cNvSpPr>
          <p:nvPr/>
        </p:nvSpPr>
        <p:spPr bwMode="auto">
          <a:xfrm>
            <a:off x="348915" y="4041192"/>
            <a:ext cx="1169458" cy="4318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 w="28575" algn="ctr">
            <a:solidFill>
              <a:schemeClr val="accent3">
                <a:lumMod val="40000"/>
                <a:lumOff val="60000"/>
              </a:schemeClr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93663" indent="-93663" algn="ctr"/>
            <a:r>
              <a:rPr lang="ko-KR" altLang="en-US" sz="1400" b="1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형</a:t>
            </a:r>
            <a:r>
              <a:rPr lang="ko-KR" altLang="en-US" sz="1400" b="1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태</a:t>
            </a:r>
            <a:endParaRPr lang="ko-KR" altLang="en-US" sz="14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" name="Text Box 304"/>
          <p:cNvSpPr txBox="1">
            <a:spLocks noChangeArrowheads="1"/>
          </p:cNvSpPr>
          <p:nvPr/>
        </p:nvSpPr>
        <p:spPr bwMode="auto">
          <a:xfrm>
            <a:off x="7671426" y="5551822"/>
            <a:ext cx="64633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구성원</a:t>
            </a:r>
            <a:endParaRPr lang="en-US" altLang="ko-KR" sz="1200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>
              <a:spcBef>
                <a:spcPct val="0"/>
              </a:spcBef>
            </a:pP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역량</a:t>
            </a:r>
            <a:endParaRPr lang="en-US" altLang="ko-KR" sz="1200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0" name="Text Box 275"/>
          <p:cNvSpPr txBox="1">
            <a:spLocks noChangeArrowheads="1"/>
          </p:cNvSpPr>
          <p:nvPr/>
        </p:nvSpPr>
        <p:spPr bwMode="auto">
          <a:xfrm>
            <a:off x="6863883" y="5543667"/>
            <a:ext cx="64633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ko-KR"/>
            </a:defPPr>
            <a:lvl1pPr algn="ctr">
              <a:spcBef>
                <a:spcPct val="0"/>
              </a:spcBef>
              <a:defRPr sz="1200" b="1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defRPr>
            </a:lvl1pPr>
          </a:lstStyle>
          <a:p>
            <a:r>
              <a:rPr lang="ko-KR" altLang="en-US" dirty="0"/>
              <a:t>도시</a:t>
            </a:r>
            <a:endParaRPr lang="en-US" altLang="ko-KR" dirty="0"/>
          </a:p>
          <a:p>
            <a:r>
              <a:rPr lang="ko-KR" altLang="en-US" dirty="0"/>
              <a:t>마케팅</a:t>
            </a:r>
            <a:endParaRPr lang="en-US" altLang="ko-KR" dirty="0"/>
          </a:p>
        </p:txBody>
      </p:sp>
      <p:sp>
        <p:nvSpPr>
          <p:cNvPr id="71" name="Text Box 301"/>
          <p:cNvSpPr txBox="1">
            <a:spLocks noChangeArrowheads="1"/>
          </p:cNvSpPr>
          <p:nvPr/>
        </p:nvSpPr>
        <p:spPr bwMode="auto">
          <a:xfrm>
            <a:off x="5248799" y="5543667"/>
            <a:ext cx="64633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ko-KR"/>
            </a:defPPr>
            <a:lvl1pPr algn="ctr">
              <a:spcBef>
                <a:spcPct val="0"/>
              </a:spcBef>
              <a:defRPr sz="1200" b="1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defRPr>
            </a:lvl1pPr>
          </a:lstStyle>
          <a:p>
            <a:r>
              <a:rPr lang="ko-KR" altLang="en-US" b="0" dirty="0"/>
              <a:t>개방</a:t>
            </a:r>
            <a:endParaRPr lang="en-US" altLang="ko-KR" b="0" dirty="0"/>
          </a:p>
          <a:p>
            <a:r>
              <a:rPr lang="ko-KR" altLang="en-US" b="0" dirty="0"/>
              <a:t>포용성</a:t>
            </a:r>
            <a:endParaRPr lang="en-US" altLang="ko-KR" b="0" dirty="0"/>
          </a:p>
        </p:txBody>
      </p:sp>
      <p:sp>
        <p:nvSpPr>
          <p:cNvPr id="73" name="Text Box 275"/>
          <p:cNvSpPr txBox="1">
            <a:spLocks noChangeArrowheads="1"/>
          </p:cNvSpPr>
          <p:nvPr/>
        </p:nvSpPr>
        <p:spPr bwMode="auto">
          <a:xfrm>
            <a:off x="5979397" y="5543667"/>
            <a:ext cx="800219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defPPr>
              <a:defRPr lang="ko-KR"/>
            </a:defPPr>
            <a:lvl1pPr algn="ctr">
              <a:spcBef>
                <a:spcPct val="0"/>
              </a:spcBef>
              <a:defRPr sz="1200" b="1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defRPr>
            </a:lvl1pPr>
          </a:lstStyle>
          <a:p>
            <a:r>
              <a:rPr lang="ko-KR" altLang="en-US" dirty="0"/>
              <a:t>기업유치</a:t>
            </a:r>
            <a:endParaRPr lang="en-US" altLang="ko-KR" dirty="0"/>
          </a:p>
          <a:p>
            <a:r>
              <a:rPr lang="ko-KR" altLang="en-US" dirty="0"/>
              <a:t>지원도</a:t>
            </a:r>
            <a:endParaRPr lang="en-US" altLang="ko-KR" dirty="0"/>
          </a:p>
        </p:txBody>
      </p:sp>
      <p:sp>
        <p:nvSpPr>
          <p:cNvPr id="75" name="Oval 313"/>
          <p:cNvSpPr>
            <a:spLocks noChangeArrowheads="1"/>
          </p:cNvSpPr>
          <p:nvPr/>
        </p:nvSpPr>
        <p:spPr bwMode="auto">
          <a:xfrm rot="16200000" flipV="1">
            <a:off x="3333604" y="3467095"/>
            <a:ext cx="167180" cy="165639"/>
          </a:xfrm>
          <a:prstGeom prst="ellipse">
            <a:avLst/>
          </a:prstGeom>
          <a:solidFill>
            <a:srgbClr val="FFFFFF"/>
          </a:solidFill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84" name="Text Box 304"/>
          <p:cNvSpPr txBox="1">
            <a:spLocks noChangeArrowheads="1"/>
          </p:cNvSpPr>
          <p:nvPr/>
        </p:nvSpPr>
        <p:spPr bwMode="auto">
          <a:xfrm>
            <a:off x="8632853" y="5551822"/>
            <a:ext cx="492443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0"/>
              </a:spcBef>
            </a:pPr>
            <a:r>
              <a:rPr lang="ko-KR" altLang="en-US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전략</a:t>
            </a:r>
            <a:endParaRPr lang="en-US" altLang="ko-KR" sz="1200" b="1" dirty="0" smtClean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  <a:p>
            <a:pPr algn="ctr">
              <a:spcBef>
                <a:spcPct val="0"/>
              </a:spcBef>
            </a:pPr>
            <a:r>
              <a:rPr lang="ko-KR" altLang="en-US" sz="1200" b="1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기능</a:t>
            </a:r>
            <a:endParaRPr lang="en-US" altLang="ko-KR" sz="1200" b="1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6" name="Line 271"/>
          <p:cNvSpPr>
            <a:spLocks noChangeShapeType="1"/>
          </p:cNvSpPr>
          <p:nvPr/>
        </p:nvSpPr>
        <p:spPr bwMode="auto">
          <a:xfrm>
            <a:off x="8038146" y="5340129"/>
            <a:ext cx="0" cy="16718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ko-KR" altLang="en-US"/>
          </a:p>
        </p:txBody>
      </p:sp>
      <p:sp>
        <p:nvSpPr>
          <p:cNvPr id="87" name="Oval 285"/>
          <p:cNvSpPr>
            <a:spLocks noChangeArrowheads="1"/>
          </p:cNvSpPr>
          <p:nvPr/>
        </p:nvSpPr>
        <p:spPr bwMode="auto">
          <a:xfrm rot="10800000" flipV="1">
            <a:off x="7153628" y="4376029"/>
            <a:ext cx="165639" cy="167180"/>
          </a:xfrm>
          <a:prstGeom prst="ellipse">
            <a:avLst/>
          </a:prstGeom>
          <a:solidFill>
            <a:srgbClr val="FFFFFF"/>
          </a:solidFill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88" name="AutoShape 291"/>
          <p:cNvSpPr>
            <a:spLocks noChangeArrowheads="1"/>
          </p:cNvSpPr>
          <p:nvPr/>
        </p:nvSpPr>
        <p:spPr bwMode="auto">
          <a:xfrm rot="10800000" flipV="1">
            <a:off x="7153628" y="3456699"/>
            <a:ext cx="165639" cy="167180"/>
          </a:xfrm>
          <a:prstGeom prst="triangle">
            <a:avLst>
              <a:gd name="adj" fmla="val 50000"/>
            </a:avLst>
          </a:prstGeom>
          <a:solidFill>
            <a:srgbClr val="FFFFFF"/>
          </a:solidFill>
          <a:ln w="2857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66" name="Text Box 311"/>
          <p:cNvSpPr txBox="1">
            <a:spLocks noChangeArrowheads="1"/>
          </p:cNvSpPr>
          <p:nvPr/>
        </p:nvSpPr>
        <p:spPr bwMode="auto">
          <a:xfrm>
            <a:off x="7388384" y="2479853"/>
            <a:ext cx="1809021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CC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l">
              <a:spcBef>
                <a:spcPct val="0"/>
              </a:spcBef>
            </a:pP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공주시의 </a:t>
            </a:r>
            <a:r>
              <a:rPr lang="en-US" altLang="ko-KR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To-Be(</a:t>
            </a:r>
            <a:r>
              <a:rPr lang="ko-KR" altLang="en-US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지향점</a:t>
            </a:r>
            <a:r>
              <a:rPr lang="en-US" altLang="ko-KR" sz="1200" dirty="0" smtClean="0">
                <a:solidFill>
                  <a:srgbClr val="000000"/>
                </a:solidFill>
                <a:latin typeface="맑은 고딕" pitchFamily="50" charset="-127"/>
                <a:ea typeface="맑은 고딕" pitchFamily="50" charset="-127"/>
              </a:rPr>
              <a:t>)</a:t>
            </a:r>
            <a:endParaRPr lang="ko-KR" altLang="en-US" sz="1200" dirty="0">
              <a:solidFill>
                <a:srgbClr val="000000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3" name="Freeform 290"/>
          <p:cNvSpPr>
            <a:spLocks/>
          </p:cNvSpPr>
          <p:nvPr/>
        </p:nvSpPr>
        <p:spPr bwMode="auto">
          <a:xfrm>
            <a:off x="2722999" y="3268112"/>
            <a:ext cx="6045105" cy="832034"/>
          </a:xfrm>
          <a:custGeom>
            <a:avLst/>
            <a:gdLst>
              <a:gd name="T0" fmla="*/ 0 w 1549"/>
              <a:gd name="T1" fmla="*/ 0 h 428"/>
              <a:gd name="T2" fmla="*/ 206 w 1549"/>
              <a:gd name="T3" fmla="*/ 388 h 428"/>
              <a:gd name="T4" fmla="*/ 436 w 1549"/>
              <a:gd name="T5" fmla="*/ 163 h 428"/>
              <a:gd name="T6" fmla="*/ 665 w 1549"/>
              <a:gd name="T7" fmla="*/ 306 h 428"/>
              <a:gd name="T8" fmla="*/ 895 w 1549"/>
              <a:gd name="T9" fmla="*/ 428 h 428"/>
              <a:gd name="T10" fmla="*/ 1078 w 1549"/>
              <a:gd name="T11" fmla="*/ 0 h 428"/>
              <a:gd name="T12" fmla="*/ 1305 w 1549"/>
              <a:gd name="T13" fmla="*/ 217 h 428"/>
              <a:gd name="T14" fmla="*/ 1549 w 1549"/>
              <a:gd name="T15" fmla="*/ 217 h 428"/>
              <a:gd name="connsiteX0" fmla="*/ 0 w 9982"/>
              <a:gd name="connsiteY0" fmla="*/ 7433 h 10000"/>
              <a:gd name="connsiteX1" fmla="*/ 1312 w 9982"/>
              <a:gd name="connsiteY1" fmla="*/ 9065 h 10000"/>
              <a:gd name="connsiteX2" fmla="*/ 2797 w 9982"/>
              <a:gd name="connsiteY2" fmla="*/ 3808 h 10000"/>
              <a:gd name="connsiteX3" fmla="*/ 4275 w 9982"/>
              <a:gd name="connsiteY3" fmla="*/ 7150 h 10000"/>
              <a:gd name="connsiteX4" fmla="*/ 5760 w 9982"/>
              <a:gd name="connsiteY4" fmla="*/ 10000 h 10000"/>
              <a:gd name="connsiteX5" fmla="*/ 6941 w 9982"/>
              <a:gd name="connsiteY5" fmla="*/ 0 h 10000"/>
              <a:gd name="connsiteX6" fmla="*/ 8407 w 9982"/>
              <a:gd name="connsiteY6" fmla="*/ 5070 h 10000"/>
              <a:gd name="connsiteX7" fmla="*/ 9982 w 9982"/>
              <a:gd name="connsiteY7" fmla="*/ 5070 h 10000"/>
              <a:gd name="connsiteX0" fmla="*/ 0 w 10000"/>
              <a:gd name="connsiteY0" fmla="*/ 7433 h 10000"/>
              <a:gd name="connsiteX1" fmla="*/ 1296 w 10000"/>
              <a:gd name="connsiteY1" fmla="*/ 2387 h 10000"/>
              <a:gd name="connsiteX2" fmla="*/ 2802 w 10000"/>
              <a:gd name="connsiteY2" fmla="*/ 3808 h 10000"/>
              <a:gd name="connsiteX3" fmla="*/ 4283 w 10000"/>
              <a:gd name="connsiteY3" fmla="*/ 7150 h 10000"/>
              <a:gd name="connsiteX4" fmla="*/ 5770 w 10000"/>
              <a:gd name="connsiteY4" fmla="*/ 10000 h 10000"/>
              <a:gd name="connsiteX5" fmla="*/ 6954 w 10000"/>
              <a:gd name="connsiteY5" fmla="*/ 0 h 10000"/>
              <a:gd name="connsiteX6" fmla="*/ 8422 w 10000"/>
              <a:gd name="connsiteY6" fmla="*/ 5070 h 10000"/>
              <a:gd name="connsiteX7" fmla="*/ 10000 w 10000"/>
              <a:gd name="connsiteY7" fmla="*/ 5070 h 10000"/>
              <a:gd name="connsiteX0" fmla="*/ 0 w 10000"/>
              <a:gd name="connsiteY0" fmla="*/ 7433 h 10000"/>
              <a:gd name="connsiteX1" fmla="*/ 1296 w 10000"/>
              <a:gd name="connsiteY1" fmla="*/ 2387 h 10000"/>
              <a:gd name="connsiteX2" fmla="*/ 2748 w 10000"/>
              <a:gd name="connsiteY2" fmla="*/ 3924 h 10000"/>
              <a:gd name="connsiteX3" fmla="*/ 4283 w 10000"/>
              <a:gd name="connsiteY3" fmla="*/ 7150 h 10000"/>
              <a:gd name="connsiteX4" fmla="*/ 5770 w 10000"/>
              <a:gd name="connsiteY4" fmla="*/ 10000 h 10000"/>
              <a:gd name="connsiteX5" fmla="*/ 6954 w 10000"/>
              <a:gd name="connsiteY5" fmla="*/ 0 h 10000"/>
              <a:gd name="connsiteX6" fmla="*/ 8422 w 10000"/>
              <a:gd name="connsiteY6" fmla="*/ 5070 h 10000"/>
              <a:gd name="connsiteX7" fmla="*/ 10000 w 10000"/>
              <a:gd name="connsiteY7" fmla="*/ 5070 h 10000"/>
              <a:gd name="connsiteX0" fmla="*/ 0 w 10000"/>
              <a:gd name="connsiteY0" fmla="*/ 7433 h 10000"/>
              <a:gd name="connsiteX1" fmla="*/ 1296 w 10000"/>
              <a:gd name="connsiteY1" fmla="*/ 2387 h 10000"/>
              <a:gd name="connsiteX2" fmla="*/ 2748 w 10000"/>
              <a:gd name="connsiteY2" fmla="*/ 3924 h 10000"/>
              <a:gd name="connsiteX3" fmla="*/ 4283 w 10000"/>
              <a:gd name="connsiteY3" fmla="*/ 5466 h 10000"/>
              <a:gd name="connsiteX4" fmla="*/ 5770 w 10000"/>
              <a:gd name="connsiteY4" fmla="*/ 10000 h 10000"/>
              <a:gd name="connsiteX5" fmla="*/ 6954 w 10000"/>
              <a:gd name="connsiteY5" fmla="*/ 0 h 10000"/>
              <a:gd name="connsiteX6" fmla="*/ 8422 w 10000"/>
              <a:gd name="connsiteY6" fmla="*/ 5070 h 10000"/>
              <a:gd name="connsiteX7" fmla="*/ 10000 w 10000"/>
              <a:gd name="connsiteY7" fmla="*/ 5070 h 10000"/>
              <a:gd name="connsiteX0" fmla="*/ 0 w 10000"/>
              <a:gd name="connsiteY0" fmla="*/ 7433 h 7433"/>
              <a:gd name="connsiteX1" fmla="*/ 1296 w 10000"/>
              <a:gd name="connsiteY1" fmla="*/ 2387 h 7433"/>
              <a:gd name="connsiteX2" fmla="*/ 2748 w 10000"/>
              <a:gd name="connsiteY2" fmla="*/ 3924 h 7433"/>
              <a:gd name="connsiteX3" fmla="*/ 4283 w 10000"/>
              <a:gd name="connsiteY3" fmla="*/ 5466 h 7433"/>
              <a:gd name="connsiteX4" fmla="*/ 5716 w 10000"/>
              <a:gd name="connsiteY4" fmla="*/ 5877 h 7433"/>
              <a:gd name="connsiteX5" fmla="*/ 6954 w 10000"/>
              <a:gd name="connsiteY5" fmla="*/ 0 h 7433"/>
              <a:gd name="connsiteX6" fmla="*/ 8422 w 10000"/>
              <a:gd name="connsiteY6" fmla="*/ 5070 h 7433"/>
              <a:gd name="connsiteX7" fmla="*/ 10000 w 10000"/>
              <a:gd name="connsiteY7" fmla="*/ 5070 h 7433"/>
              <a:gd name="connsiteX0" fmla="*/ 0 w 10000"/>
              <a:gd name="connsiteY0" fmla="*/ 6789 h 6789"/>
              <a:gd name="connsiteX1" fmla="*/ 1296 w 10000"/>
              <a:gd name="connsiteY1" fmla="*/ 0 h 6789"/>
              <a:gd name="connsiteX2" fmla="*/ 2748 w 10000"/>
              <a:gd name="connsiteY2" fmla="*/ 2068 h 6789"/>
              <a:gd name="connsiteX3" fmla="*/ 4283 w 10000"/>
              <a:gd name="connsiteY3" fmla="*/ 4143 h 6789"/>
              <a:gd name="connsiteX4" fmla="*/ 5716 w 10000"/>
              <a:gd name="connsiteY4" fmla="*/ 4696 h 6789"/>
              <a:gd name="connsiteX5" fmla="*/ 6918 w 10000"/>
              <a:gd name="connsiteY5" fmla="*/ 4211 h 6789"/>
              <a:gd name="connsiteX6" fmla="*/ 8422 w 10000"/>
              <a:gd name="connsiteY6" fmla="*/ 3610 h 6789"/>
              <a:gd name="connsiteX7" fmla="*/ 10000 w 10000"/>
              <a:gd name="connsiteY7" fmla="*/ 3610 h 6789"/>
              <a:gd name="connsiteX0" fmla="*/ 0 w 10000"/>
              <a:gd name="connsiteY0" fmla="*/ 10000 h 10000"/>
              <a:gd name="connsiteX1" fmla="*/ 1296 w 10000"/>
              <a:gd name="connsiteY1" fmla="*/ 0 h 10000"/>
              <a:gd name="connsiteX2" fmla="*/ 2748 w 10000"/>
              <a:gd name="connsiteY2" fmla="*/ 3046 h 10000"/>
              <a:gd name="connsiteX3" fmla="*/ 4283 w 10000"/>
              <a:gd name="connsiteY3" fmla="*/ 6103 h 10000"/>
              <a:gd name="connsiteX4" fmla="*/ 5716 w 10000"/>
              <a:gd name="connsiteY4" fmla="*/ 6917 h 10000"/>
              <a:gd name="connsiteX5" fmla="*/ 6918 w 10000"/>
              <a:gd name="connsiteY5" fmla="*/ 6203 h 10000"/>
              <a:gd name="connsiteX6" fmla="*/ 8350 w 10000"/>
              <a:gd name="connsiteY6" fmla="*/ 4396 h 10000"/>
              <a:gd name="connsiteX7" fmla="*/ 10000 w 10000"/>
              <a:gd name="connsiteY7" fmla="*/ 5317 h 10000"/>
              <a:gd name="connsiteX0" fmla="*/ 0 w 9964"/>
              <a:gd name="connsiteY0" fmla="*/ 10000 h 10000"/>
              <a:gd name="connsiteX1" fmla="*/ 1296 w 9964"/>
              <a:gd name="connsiteY1" fmla="*/ 0 h 10000"/>
              <a:gd name="connsiteX2" fmla="*/ 2748 w 9964"/>
              <a:gd name="connsiteY2" fmla="*/ 3046 h 10000"/>
              <a:gd name="connsiteX3" fmla="*/ 4283 w 9964"/>
              <a:gd name="connsiteY3" fmla="*/ 6103 h 10000"/>
              <a:gd name="connsiteX4" fmla="*/ 5716 w 9964"/>
              <a:gd name="connsiteY4" fmla="*/ 6917 h 10000"/>
              <a:gd name="connsiteX5" fmla="*/ 6918 w 9964"/>
              <a:gd name="connsiteY5" fmla="*/ 6203 h 10000"/>
              <a:gd name="connsiteX6" fmla="*/ 8350 w 9964"/>
              <a:gd name="connsiteY6" fmla="*/ 4396 h 10000"/>
              <a:gd name="connsiteX7" fmla="*/ 9964 w 9964"/>
              <a:gd name="connsiteY7" fmla="*/ 7849 h 10000"/>
              <a:gd name="connsiteX0" fmla="*/ 0 w 9964"/>
              <a:gd name="connsiteY0" fmla="*/ 10000 h 10000"/>
              <a:gd name="connsiteX1" fmla="*/ 1301 w 9964"/>
              <a:gd name="connsiteY1" fmla="*/ 0 h 10000"/>
              <a:gd name="connsiteX2" fmla="*/ 2758 w 9964"/>
              <a:gd name="connsiteY2" fmla="*/ 3046 h 10000"/>
              <a:gd name="connsiteX3" fmla="*/ 4298 w 9964"/>
              <a:gd name="connsiteY3" fmla="*/ 6103 h 10000"/>
              <a:gd name="connsiteX4" fmla="*/ 5737 w 9964"/>
              <a:gd name="connsiteY4" fmla="*/ 6917 h 10000"/>
              <a:gd name="connsiteX5" fmla="*/ 6943 w 9964"/>
              <a:gd name="connsiteY5" fmla="*/ 6203 h 10000"/>
              <a:gd name="connsiteX6" fmla="*/ 8380 w 9964"/>
              <a:gd name="connsiteY6" fmla="*/ 4396 h 10000"/>
              <a:gd name="connsiteX7" fmla="*/ 9964 w 9964"/>
              <a:gd name="connsiteY7" fmla="*/ 9575 h 10000"/>
              <a:gd name="connsiteX0" fmla="*/ 0 w 10000"/>
              <a:gd name="connsiteY0" fmla="*/ 10000 h 10150"/>
              <a:gd name="connsiteX1" fmla="*/ 1306 w 10000"/>
              <a:gd name="connsiteY1" fmla="*/ 0 h 10150"/>
              <a:gd name="connsiteX2" fmla="*/ 2768 w 10000"/>
              <a:gd name="connsiteY2" fmla="*/ 3046 h 10150"/>
              <a:gd name="connsiteX3" fmla="*/ 4314 w 10000"/>
              <a:gd name="connsiteY3" fmla="*/ 6103 h 10150"/>
              <a:gd name="connsiteX4" fmla="*/ 5758 w 10000"/>
              <a:gd name="connsiteY4" fmla="*/ 6917 h 10150"/>
              <a:gd name="connsiteX5" fmla="*/ 6968 w 10000"/>
              <a:gd name="connsiteY5" fmla="*/ 6203 h 10150"/>
              <a:gd name="connsiteX6" fmla="*/ 8410 w 10000"/>
              <a:gd name="connsiteY6" fmla="*/ 4396 h 10150"/>
              <a:gd name="connsiteX7" fmla="*/ 10000 w 10000"/>
              <a:gd name="connsiteY7" fmla="*/ 10150 h 10150"/>
              <a:gd name="connsiteX0" fmla="*/ 0 w 10000"/>
              <a:gd name="connsiteY0" fmla="*/ 10000 h 10150"/>
              <a:gd name="connsiteX1" fmla="*/ 1306 w 10000"/>
              <a:gd name="connsiteY1" fmla="*/ 0 h 10150"/>
              <a:gd name="connsiteX2" fmla="*/ 2768 w 10000"/>
              <a:gd name="connsiteY2" fmla="*/ 3046 h 10150"/>
              <a:gd name="connsiteX3" fmla="*/ 4314 w 10000"/>
              <a:gd name="connsiteY3" fmla="*/ 6103 h 10150"/>
              <a:gd name="connsiteX4" fmla="*/ 5758 w 10000"/>
              <a:gd name="connsiteY4" fmla="*/ 6917 h 10150"/>
              <a:gd name="connsiteX5" fmla="*/ 6968 w 10000"/>
              <a:gd name="connsiteY5" fmla="*/ 6203 h 10150"/>
              <a:gd name="connsiteX6" fmla="*/ 8483 w 10000"/>
              <a:gd name="connsiteY6" fmla="*/ 6467 h 10150"/>
              <a:gd name="connsiteX7" fmla="*/ 10000 w 10000"/>
              <a:gd name="connsiteY7" fmla="*/ 10150 h 10150"/>
              <a:gd name="connsiteX0" fmla="*/ 0 w 10000"/>
              <a:gd name="connsiteY0" fmla="*/ 10000 h 13914"/>
              <a:gd name="connsiteX1" fmla="*/ 1306 w 10000"/>
              <a:gd name="connsiteY1" fmla="*/ 0 h 13914"/>
              <a:gd name="connsiteX2" fmla="*/ 2768 w 10000"/>
              <a:gd name="connsiteY2" fmla="*/ 3046 h 13914"/>
              <a:gd name="connsiteX3" fmla="*/ 4314 w 10000"/>
              <a:gd name="connsiteY3" fmla="*/ 6103 h 13914"/>
              <a:gd name="connsiteX4" fmla="*/ 5758 w 10000"/>
              <a:gd name="connsiteY4" fmla="*/ 6917 h 13914"/>
              <a:gd name="connsiteX5" fmla="*/ 6932 w 10000"/>
              <a:gd name="connsiteY5" fmla="*/ 13914 h 13914"/>
              <a:gd name="connsiteX6" fmla="*/ 8483 w 10000"/>
              <a:gd name="connsiteY6" fmla="*/ 6467 h 13914"/>
              <a:gd name="connsiteX7" fmla="*/ 10000 w 10000"/>
              <a:gd name="connsiteY7" fmla="*/ 10150 h 13914"/>
              <a:gd name="connsiteX0" fmla="*/ 0 w 10000"/>
              <a:gd name="connsiteY0" fmla="*/ 10000 h 14052"/>
              <a:gd name="connsiteX1" fmla="*/ 1306 w 10000"/>
              <a:gd name="connsiteY1" fmla="*/ 0 h 14052"/>
              <a:gd name="connsiteX2" fmla="*/ 2768 w 10000"/>
              <a:gd name="connsiteY2" fmla="*/ 3046 h 14052"/>
              <a:gd name="connsiteX3" fmla="*/ 4314 w 10000"/>
              <a:gd name="connsiteY3" fmla="*/ 6103 h 14052"/>
              <a:gd name="connsiteX4" fmla="*/ 5758 w 10000"/>
              <a:gd name="connsiteY4" fmla="*/ 14052 h 14052"/>
              <a:gd name="connsiteX5" fmla="*/ 6932 w 10000"/>
              <a:gd name="connsiteY5" fmla="*/ 13914 h 14052"/>
              <a:gd name="connsiteX6" fmla="*/ 8483 w 10000"/>
              <a:gd name="connsiteY6" fmla="*/ 6467 h 14052"/>
              <a:gd name="connsiteX7" fmla="*/ 10000 w 10000"/>
              <a:gd name="connsiteY7" fmla="*/ 10150 h 14052"/>
              <a:gd name="connsiteX0" fmla="*/ 0 w 10000"/>
              <a:gd name="connsiteY0" fmla="*/ 10000 h 14052"/>
              <a:gd name="connsiteX1" fmla="*/ 1306 w 10000"/>
              <a:gd name="connsiteY1" fmla="*/ 0 h 14052"/>
              <a:gd name="connsiteX2" fmla="*/ 2768 w 10000"/>
              <a:gd name="connsiteY2" fmla="*/ 3046 h 14052"/>
              <a:gd name="connsiteX3" fmla="*/ 4314 w 10000"/>
              <a:gd name="connsiteY3" fmla="*/ 8290 h 14052"/>
              <a:gd name="connsiteX4" fmla="*/ 5758 w 10000"/>
              <a:gd name="connsiteY4" fmla="*/ 14052 h 14052"/>
              <a:gd name="connsiteX5" fmla="*/ 6932 w 10000"/>
              <a:gd name="connsiteY5" fmla="*/ 13914 h 14052"/>
              <a:gd name="connsiteX6" fmla="*/ 8483 w 10000"/>
              <a:gd name="connsiteY6" fmla="*/ 6467 h 14052"/>
              <a:gd name="connsiteX7" fmla="*/ 10000 w 10000"/>
              <a:gd name="connsiteY7" fmla="*/ 10150 h 14052"/>
              <a:gd name="connsiteX0" fmla="*/ 0 w 10000"/>
              <a:gd name="connsiteY0" fmla="*/ 10000 h 14052"/>
              <a:gd name="connsiteX1" fmla="*/ 1306 w 10000"/>
              <a:gd name="connsiteY1" fmla="*/ 0 h 14052"/>
              <a:gd name="connsiteX2" fmla="*/ 2896 w 10000"/>
              <a:gd name="connsiteY2" fmla="*/ 8685 h 14052"/>
              <a:gd name="connsiteX3" fmla="*/ 4314 w 10000"/>
              <a:gd name="connsiteY3" fmla="*/ 8290 h 14052"/>
              <a:gd name="connsiteX4" fmla="*/ 5758 w 10000"/>
              <a:gd name="connsiteY4" fmla="*/ 14052 h 14052"/>
              <a:gd name="connsiteX5" fmla="*/ 6932 w 10000"/>
              <a:gd name="connsiteY5" fmla="*/ 13914 h 14052"/>
              <a:gd name="connsiteX6" fmla="*/ 8483 w 10000"/>
              <a:gd name="connsiteY6" fmla="*/ 6467 h 14052"/>
              <a:gd name="connsiteX7" fmla="*/ 10000 w 10000"/>
              <a:gd name="connsiteY7" fmla="*/ 10150 h 14052"/>
              <a:gd name="connsiteX0" fmla="*/ 0 w 10000"/>
              <a:gd name="connsiteY0" fmla="*/ 4706 h 8758"/>
              <a:gd name="connsiteX1" fmla="*/ 1397 w 10000"/>
              <a:gd name="connsiteY1" fmla="*/ 0 h 8758"/>
              <a:gd name="connsiteX2" fmla="*/ 2896 w 10000"/>
              <a:gd name="connsiteY2" fmla="*/ 3391 h 8758"/>
              <a:gd name="connsiteX3" fmla="*/ 4314 w 10000"/>
              <a:gd name="connsiteY3" fmla="*/ 2996 h 8758"/>
              <a:gd name="connsiteX4" fmla="*/ 5758 w 10000"/>
              <a:gd name="connsiteY4" fmla="*/ 8758 h 8758"/>
              <a:gd name="connsiteX5" fmla="*/ 6932 w 10000"/>
              <a:gd name="connsiteY5" fmla="*/ 8620 h 8758"/>
              <a:gd name="connsiteX6" fmla="*/ 8483 w 10000"/>
              <a:gd name="connsiteY6" fmla="*/ 1173 h 8758"/>
              <a:gd name="connsiteX7" fmla="*/ 10000 w 10000"/>
              <a:gd name="connsiteY7" fmla="*/ 4856 h 8758"/>
              <a:gd name="connsiteX0" fmla="*/ 0 w 9982"/>
              <a:gd name="connsiteY0" fmla="*/ 10761 h 10761"/>
              <a:gd name="connsiteX1" fmla="*/ 1379 w 9982"/>
              <a:gd name="connsiteY1" fmla="*/ 0 h 10761"/>
              <a:gd name="connsiteX2" fmla="*/ 2878 w 9982"/>
              <a:gd name="connsiteY2" fmla="*/ 3872 h 10761"/>
              <a:gd name="connsiteX3" fmla="*/ 4296 w 9982"/>
              <a:gd name="connsiteY3" fmla="*/ 3421 h 10761"/>
              <a:gd name="connsiteX4" fmla="*/ 5740 w 9982"/>
              <a:gd name="connsiteY4" fmla="*/ 10000 h 10761"/>
              <a:gd name="connsiteX5" fmla="*/ 6914 w 9982"/>
              <a:gd name="connsiteY5" fmla="*/ 9842 h 10761"/>
              <a:gd name="connsiteX6" fmla="*/ 8465 w 9982"/>
              <a:gd name="connsiteY6" fmla="*/ 1339 h 10761"/>
              <a:gd name="connsiteX7" fmla="*/ 9982 w 9982"/>
              <a:gd name="connsiteY7" fmla="*/ 5545 h 10761"/>
              <a:gd name="connsiteX0" fmla="*/ 0 w 10000"/>
              <a:gd name="connsiteY0" fmla="*/ 10000 h 10000"/>
              <a:gd name="connsiteX1" fmla="*/ 1381 w 10000"/>
              <a:gd name="connsiteY1" fmla="*/ 0 h 10000"/>
              <a:gd name="connsiteX2" fmla="*/ 2883 w 10000"/>
              <a:gd name="connsiteY2" fmla="*/ 3598 h 10000"/>
              <a:gd name="connsiteX3" fmla="*/ 4304 w 10000"/>
              <a:gd name="connsiteY3" fmla="*/ 3179 h 10000"/>
              <a:gd name="connsiteX4" fmla="*/ 5750 w 10000"/>
              <a:gd name="connsiteY4" fmla="*/ 9293 h 10000"/>
              <a:gd name="connsiteX5" fmla="*/ 7082 w 10000"/>
              <a:gd name="connsiteY5" fmla="*/ 1209 h 10000"/>
              <a:gd name="connsiteX6" fmla="*/ 8480 w 10000"/>
              <a:gd name="connsiteY6" fmla="*/ 1244 h 10000"/>
              <a:gd name="connsiteX7" fmla="*/ 10000 w 10000"/>
              <a:gd name="connsiteY7" fmla="*/ 5153 h 10000"/>
              <a:gd name="connsiteX0" fmla="*/ 0 w 10000"/>
              <a:gd name="connsiteY0" fmla="*/ 10000 h 10000"/>
              <a:gd name="connsiteX1" fmla="*/ 1381 w 10000"/>
              <a:gd name="connsiteY1" fmla="*/ 0 h 10000"/>
              <a:gd name="connsiteX2" fmla="*/ 2883 w 10000"/>
              <a:gd name="connsiteY2" fmla="*/ 3598 h 10000"/>
              <a:gd name="connsiteX3" fmla="*/ 4304 w 10000"/>
              <a:gd name="connsiteY3" fmla="*/ 3179 h 10000"/>
              <a:gd name="connsiteX4" fmla="*/ 5458 w 10000"/>
              <a:gd name="connsiteY4" fmla="*/ 9415 h 10000"/>
              <a:gd name="connsiteX5" fmla="*/ 7082 w 10000"/>
              <a:gd name="connsiteY5" fmla="*/ 1209 h 10000"/>
              <a:gd name="connsiteX6" fmla="*/ 8480 w 10000"/>
              <a:gd name="connsiteY6" fmla="*/ 1244 h 10000"/>
              <a:gd name="connsiteX7" fmla="*/ 10000 w 10000"/>
              <a:gd name="connsiteY7" fmla="*/ 5153 h 10000"/>
              <a:gd name="connsiteX0" fmla="*/ 0 w 10000"/>
              <a:gd name="connsiteY0" fmla="*/ 10000 h 10000"/>
              <a:gd name="connsiteX1" fmla="*/ 1381 w 10000"/>
              <a:gd name="connsiteY1" fmla="*/ 0 h 10000"/>
              <a:gd name="connsiteX2" fmla="*/ 2727 w 10000"/>
              <a:gd name="connsiteY2" fmla="*/ 3232 h 10000"/>
              <a:gd name="connsiteX3" fmla="*/ 4304 w 10000"/>
              <a:gd name="connsiteY3" fmla="*/ 3179 h 10000"/>
              <a:gd name="connsiteX4" fmla="*/ 5458 w 10000"/>
              <a:gd name="connsiteY4" fmla="*/ 9415 h 10000"/>
              <a:gd name="connsiteX5" fmla="*/ 7082 w 10000"/>
              <a:gd name="connsiteY5" fmla="*/ 1209 h 10000"/>
              <a:gd name="connsiteX6" fmla="*/ 8480 w 10000"/>
              <a:gd name="connsiteY6" fmla="*/ 1244 h 10000"/>
              <a:gd name="connsiteX7" fmla="*/ 10000 w 10000"/>
              <a:gd name="connsiteY7" fmla="*/ 5153 h 10000"/>
              <a:gd name="connsiteX0" fmla="*/ 0 w 10000"/>
              <a:gd name="connsiteY0" fmla="*/ 10000 h 10000"/>
              <a:gd name="connsiteX1" fmla="*/ 1381 w 10000"/>
              <a:gd name="connsiteY1" fmla="*/ 0 h 10000"/>
              <a:gd name="connsiteX2" fmla="*/ 2727 w 10000"/>
              <a:gd name="connsiteY2" fmla="*/ 3232 h 10000"/>
              <a:gd name="connsiteX3" fmla="*/ 4304 w 10000"/>
              <a:gd name="connsiteY3" fmla="*/ 3179 h 10000"/>
              <a:gd name="connsiteX4" fmla="*/ 5458 w 10000"/>
              <a:gd name="connsiteY4" fmla="*/ 9415 h 10000"/>
              <a:gd name="connsiteX5" fmla="*/ 7082 w 10000"/>
              <a:gd name="connsiteY5" fmla="*/ 1209 h 10000"/>
              <a:gd name="connsiteX6" fmla="*/ 8675 w 10000"/>
              <a:gd name="connsiteY6" fmla="*/ 1488 h 10000"/>
              <a:gd name="connsiteX7" fmla="*/ 10000 w 10000"/>
              <a:gd name="connsiteY7" fmla="*/ 5153 h 10000"/>
              <a:gd name="connsiteX0" fmla="*/ 0 w 9883"/>
              <a:gd name="connsiteY0" fmla="*/ 10000 h 10000"/>
              <a:gd name="connsiteX1" fmla="*/ 1381 w 9883"/>
              <a:gd name="connsiteY1" fmla="*/ 0 h 10000"/>
              <a:gd name="connsiteX2" fmla="*/ 2727 w 9883"/>
              <a:gd name="connsiteY2" fmla="*/ 3232 h 10000"/>
              <a:gd name="connsiteX3" fmla="*/ 4304 w 9883"/>
              <a:gd name="connsiteY3" fmla="*/ 3179 h 10000"/>
              <a:gd name="connsiteX4" fmla="*/ 5458 w 9883"/>
              <a:gd name="connsiteY4" fmla="*/ 9415 h 10000"/>
              <a:gd name="connsiteX5" fmla="*/ 7082 w 9883"/>
              <a:gd name="connsiteY5" fmla="*/ 1209 h 10000"/>
              <a:gd name="connsiteX6" fmla="*/ 8675 w 9883"/>
              <a:gd name="connsiteY6" fmla="*/ 1488 h 10000"/>
              <a:gd name="connsiteX7" fmla="*/ 9883 w 9883"/>
              <a:gd name="connsiteY7" fmla="*/ 1123 h 10000"/>
              <a:gd name="connsiteX0" fmla="*/ 0 w 10090"/>
              <a:gd name="connsiteY0" fmla="*/ 10000 h 10000"/>
              <a:gd name="connsiteX1" fmla="*/ 1397 w 10090"/>
              <a:gd name="connsiteY1" fmla="*/ 0 h 10000"/>
              <a:gd name="connsiteX2" fmla="*/ 2759 w 10090"/>
              <a:gd name="connsiteY2" fmla="*/ 3232 h 10000"/>
              <a:gd name="connsiteX3" fmla="*/ 4355 w 10090"/>
              <a:gd name="connsiteY3" fmla="*/ 3179 h 10000"/>
              <a:gd name="connsiteX4" fmla="*/ 5523 w 10090"/>
              <a:gd name="connsiteY4" fmla="*/ 9415 h 10000"/>
              <a:gd name="connsiteX5" fmla="*/ 7166 w 10090"/>
              <a:gd name="connsiteY5" fmla="*/ 1209 h 10000"/>
              <a:gd name="connsiteX6" fmla="*/ 8778 w 10090"/>
              <a:gd name="connsiteY6" fmla="*/ 1488 h 10000"/>
              <a:gd name="connsiteX7" fmla="*/ 10000 w 10090"/>
              <a:gd name="connsiteY7" fmla="*/ 1123 h 10000"/>
              <a:gd name="connsiteX8" fmla="*/ 10000 w 10090"/>
              <a:gd name="connsiteY8" fmla="*/ 896 h 10000"/>
              <a:gd name="connsiteX0" fmla="*/ 0 w 11713"/>
              <a:gd name="connsiteY0" fmla="*/ 10000 h 10000"/>
              <a:gd name="connsiteX1" fmla="*/ 1397 w 11713"/>
              <a:gd name="connsiteY1" fmla="*/ 0 h 10000"/>
              <a:gd name="connsiteX2" fmla="*/ 2759 w 11713"/>
              <a:gd name="connsiteY2" fmla="*/ 3232 h 10000"/>
              <a:gd name="connsiteX3" fmla="*/ 4355 w 11713"/>
              <a:gd name="connsiteY3" fmla="*/ 3179 h 10000"/>
              <a:gd name="connsiteX4" fmla="*/ 5523 w 11713"/>
              <a:gd name="connsiteY4" fmla="*/ 9415 h 10000"/>
              <a:gd name="connsiteX5" fmla="*/ 7166 w 11713"/>
              <a:gd name="connsiteY5" fmla="*/ 1209 h 10000"/>
              <a:gd name="connsiteX6" fmla="*/ 8778 w 11713"/>
              <a:gd name="connsiteY6" fmla="*/ 1488 h 10000"/>
              <a:gd name="connsiteX7" fmla="*/ 10000 w 11713"/>
              <a:gd name="connsiteY7" fmla="*/ 1123 h 10000"/>
              <a:gd name="connsiteX8" fmla="*/ 11713 w 11713"/>
              <a:gd name="connsiteY8" fmla="*/ 5292 h 10000"/>
              <a:gd name="connsiteX0" fmla="*/ 0 w 11713"/>
              <a:gd name="connsiteY0" fmla="*/ 10000 h 10000"/>
              <a:gd name="connsiteX1" fmla="*/ 1397 w 11713"/>
              <a:gd name="connsiteY1" fmla="*/ 0 h 10000"/>
              <a:gd name="connsiteX2" fmla="*/ 2759 w 11713"/>
              <a:gd name="connsiteY2" fmla="*/ 3232 h 10000"/>
              <a:gd name="connsiteX3" fmla="*/ 4355 w 11713"/>
              <a:gd name="connsiteY3" fmla="*/ 3179 h 10000"/>
              <a:gd name="connsiteX4" fmla="*/ 5523 w 11713"/>
              <a:gd name="connsiteY4" fmla="*/ 9415 h 10000"/>
              <a:gd name="connsiteX5" fmla="*/ 7166 w 11713"/>
              <a:gd name="connsiteY5" fmla="*/ 1209 h 10000"/>
              <a:gd name="connsiteX6" fmla="*/ 8778 w 11713"/>
              <a:gd name="connsiteY6" fmla="*/ 1488 h 10000"/>
              <a:gd name="connsiteX7" fmla="*/ 9902 w 11713"/>
              <a:gd name="connsiteY7" fmla="*/ 6252 h 10000"/>
              <a:gd name="connsiteX8" fmla="*/ 11713 w 11713"/>
              <a:gd name="connsiteY8" fmla="*/ 5292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13" h="10000">
                <a:moveTo>
                  <a:pt x="0" y="10000"/>
                </a:moveTo>
                <a:lnTo>
                  <a:pt x="1397" y="0"/>
                </a:lnTo>
                <a:lnTo>
                  <a:pt x="2759" y="3232"/>
                </a:lnTo>
                <a:lnTo>
                  <a:pt x="4355" y="3179"/>
                </a:lnTo>
                <a:lnTo>
                  <a:pt x="5523" y="9415"/>
                </a:lnTo>
                <a:lnTo>
                  <a:pt x="7166" y="1209"/>
                </a:lnTo>
                <a:lnTo>
                  <a:pt x="8778" y="1488"/>
                </a:lnTo>
                <a:lnTo>
                  <a:pt x="9902" y="6252"/>
                </a:lnTo>
                <a:cubicBezTo>
                  <a:pt x="10106" y="6153"/>
                  <a:pt x="11713" y="5339"/>
                  <a:pt x="11713" y="5292"/>
                </a:cubicBezTo>
              </a:path>
            </a:pathLst>
          </a:custGeom>
          <a:noFill/>
          <a:ln w="28575" cap="flat" cmpd="sng">
            <a:solidFill>
              <a:srgbClr val="0070C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noAutofit/>
          </a:bodyPr>
          <a:lstStyle/>
          <a:p>
            <a:endParaRPr lang="ko-KR" altLang="en-US" dirty="0"/>
          </a:p>
        </p:txBody>
      </p:sp>
      <p:sp>
        <p:nvSpPr>
          <p:cNvPr id="34" name="Oval 286"/>
          <p:cNvSpPr>
            <a:spLocks noChangeArrowheads="1"/>
          </p:cNvSpPr>
          <p:nvPr/>
        </p:nvSpPr>
        <p:spPr bwMode="auto">
          <a:xfrm rot="10800000" flipV="1">
            <a:off x="3326015" y="3236027"/>
            <a:ext cx="165639" cy="167180"/>
          </a:xfrm>
          <a:prstGeom prst="ellipse">
            <a:avLst/>
          </a:prstGeom>
          <a:solidFill>
            <a:srgbClr val="FFFFFF"/>
          </a:solidFill>
          <a:ln w="28575">
            <a:solidFill>
              <a:srgbClr val="007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74" name="Oval 313"/>
          <p:cNvSpPr>
            <a:spLocks noChangeArrowheads="1"/>
          </p:cNvSpPr>
          <p:nvPr/>
        </p:nvSpPr>
        <p:spPr bwMode="auto">
          <a:xfrm rot="16200000" flipV="1">
            <a:off x="2596587" y="3974207"/>
            <a:ext cx="167180" cy="165639"/>
          </a:xfrm>
          <a:prstGeom prst="ellipse">
            <a:avLst/>
          </a:prstGeom>
          <a:solidFill>
            <a:srgbClr val="FFFFFF"/>
          </a:solidFill>
          <a:ln w="28575">
            <a:solidFill>
              <a:srgbClr val="007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76" name="Oval 313"/>
          <p:cNvSpPr>
            <a:spLocks noChangeArrowheads="1"/>
          </p:cNvSpPr>
          <p:nvPr/>
        </p:nvSpPr>
        <p:spPr bwMode="auto">
          <a:xfrm rot="16200000" flipV="1">
            <a:off x="4077251" y="3496689"/>
            <a:ext cx="167180" cy="165639"/>
          </a:xfrm>
          <a:prstGeom prst="ellipse">
            <a:avLst/>
          </a:prstGeom>
          <a:solidFill>
            <a:srgbClr val="FFFFFF"/>
          </a:solidFill>
          <a:ln w="28575">
            <a:solidFill>
              <a:srgbClr val="007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77" name="Oval 313"/>
          <p:cNvSpPr>
            <a:spLocks noChangeArrowheads="1"/>
          </p:cNvSpPr>
          <p:nvPr/>
        </p:nvSpPr>
        <p:spPr bwMode="auto">
          <a:xfrm rot="16200000" flipV="1">
            <a:off x="4892749" y="3425569"/>
            <a:ext cx="167180" cy="165639"/>
          </a:xfrm>
          <a:prstGeom prst="ellipse">
            <a:avLst/>
          </a:prstGeom>
          <a:solidFill>
            <a:srgbClr val="FFFFFF"/>
          </a:solidFill>
          <a:ln w="28575">
            <a:solidFill>
              <a:srgbClr val="007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78" name="Oval 313"/>
          <p:cNvSpPr>
            <a:spLocks noChangeArrowheads="1"/>
          </p:cNvSpPr>
          <p:nvPr/>
        </p:nvSpPr>
        <p:spPr bwMode="auto">
          <a:xfrm rot="16200000" flipV="1">
            <a:off x="5482029" y="3964049"/>
            <a:ext cx="167180" cy="165639"/>
          </a:xfrm>
          <a:prstGeom prst="ellipse">
            <a:avLst/>
          </a:prstGeom>
          <a:solidFill>
            <a:srgbClr val="FFFFFF"/>
          </a:solidFill>
          <a:ln w="28575">
            <a:solidFill>
              <a:srgbClr val="007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79" name="Oval 313"/>
          <p:cNvSpPr>
            <a:spLocks noChangeArrowheads="1"/>
          </p:cNvSpPr>
          <p:nvPr/>
        </p:nvSpPr>
        <p:spPr bwMode="auto">
          <a:xfrm rot="16200000" flipV="1">
            <a:off x="6315149" y="3293489"/>
            <a:ext cx="167180" cy="165639"/>
          </a:xfrm>
          <a:prstGeom prst="ellipse">
            <a:avLst/>
          </a:prstGeom>
          <a:solidFill>
            <a:srgbClr val="FFFFFF"/>
          </a:solidFill>
          <a:ln w="28575">
            <a:solidFill>
              <a:srgbClr val="007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80" name="Oval 313"/>
          <p:cNvSpPr>
            <a:spLocks noChangeArrowheads="1"/>
          </p:cNvSpPr>
          <p:nvPr/>
        </p:nvSpPr>
        <p:spPr bwMode="auto">
          <a:xfrm rot="16200000" flipV="1">
            <a:off x="7757869" y="3679569"/>
            <a:ext cx="167180" cy="165639"/>
          </a:xfrm>
          <a:prstGeom prst="ellipse">
            <a:avLst/>
          </a:prstGeom>
          <a:solidFill>
            <a:srgbClr val="FFFFFF"/>
          </a:solidFill>
          <a:ln w="28575">
            <a:solidFill>
              <a:srgbClr val="007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81" name="Oval 313"/>
          <p:cNvSpPr>
            <a:spLocks noChangeArrowheads="1"/>
          </p:cNvSpPr>
          <p:nvPr/>
        </p:nvSpPr>
        <p:spPr bwMode="auto">
          <a:xfrm rot="16200000" flipV="1">
            <a:off x="8743389" y="3608449"/>
            <a:ext cx="167180" cy="165639"/>
          </a:xfrm>
          <a:prstGeom prst="ellipse">
            <a:avLst/>
          </a:prstGeom>
          <a:solidFill>
            <a:srgbClr val="FFFFFF"/>
          </a:solidFill>
          <a:ln w="28575">
            <a:solidFill>
              <a:srgbClr val="007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89" name="Oval 313"/>
          <p:cNvSpPr>
            <a:spLocks noChangeArrowheads="1"/>
          </p:cNvSpPr>
          <p:nvPr/>
        </p:nvSpPr>
        <p:spPr bwMode="auto">
          <a:xfrm rot="16200000" flipV="1">
            <a:off x="7148269" y="3293489"/>
            <a:ext cx="167180" cy="165639"/>
          </a:xfrm>
          <a:prstGeom prst="ellipse">
            <a:avLst/>
          </a:prstGeom>
          <a:solidFill>
            <a:srgbClr val="FFFFFF"/>
          </a:solidFill>
          <a:ln w="28575">
            <a:solidFill>
              <a:srgbClr val="007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90" name="Oval 313"/>
          <p:cNvSpPr>
            <a:spLocks noChangeArrowheads="1"/>
          </p:cNvSpPr>
          <p:nvPr/>
        </p:nvSpPr>
        <p:spPr bwMode="auto">
          <a:xfrm rot="16200000" flipV="1">
            <a:off x="7240302" y="2541648"/>
            <a:ext cx="167180" cy="165639"/>
          </a:xfrm>
          <a:prstGeom prst="ellipse">
            <a:avLst/>
          </a:prstGeom>
          <a:solidFill>
            <a:srgbClr val="FFFFFF"/>
          </a:solidFill>
          <a:ln w="28575">
            <a:solidFill>
              <a:srgbClr val="007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93" name="모서리가 둥근 직사각형 92"/>
          <p:cNvSpPr/>
          <p:nvPr/>
        </p:nvSpPr>
        <p:spPr>
          <a:xfrm>
            <a:off x="4736976" y="2967204"/>
            <a:ext cx="4380391" cy="1891992"/>
          </a:xfrm>
          <a:prstGeom prst="roundRect">
            <a:avLst>
              <a:gd name="adj" fmla="val 6401"/>
            </a:avLst>
          </a:prstGeom>
          <a:noFill/>
          <a:ln w="28575">
            <a:solidFill>
              <a:srgbClr val="FFCC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1221476" y="6165482"/>
            <a:ext cx="34435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평가항목</a:t>
            </a:r>
            <a:r>
              <a:rPr lang="en-US" altLang="ko-KR" sz="1200" dirty="0" smtClean="0"/>
              <a:t>= </a:t>
            </a:r>
            <a:r>
              <a:rPr lang="ko-KR" altLang="en-US" sz="1200" dirty="0" smtClean="0"/>
              <a:t>도시 브랜드 평가 요소 중 항목 선택</a:t>
            </a:r>
            <a:endParaRPr lang="en-US" altLang="ko-KR" sz="1200" dirty="0"/>
          </a:p>
          <a:p>
            <a:r>
              <a:rPr lang="ko-KR" altLang="en-US" sz="1200" dirty="0" smtClean="0"/>
              <a:t>수준 </a:t>
            </a:r>
            <a:r>
              <a:rPr lang="en-US" altLang="ko-KR" sz="1200" dirty="0" smtClean="0"/>
              <a:t>= </a:t>
            </a:r>
            <a:r>
              <a:rPr lang="ko-KR" altLang="en-US" sz="1200" dirty="0" smtClean="0"/>
              <a:t>경쟁도시 및 정책고객 인터뷰 결과 종합</a:t>
            </a:r>
          </a:p>
        </p:txBody>
      </p:sp>
      <p:sp>
        <p:nvSpPr>
          <p:cNvPr id="82" name="제목 3"/>
          <p:cNvSpPr txBox="1">
            <a:spLocks/>
          </p:cNvSpPr>
          <p:nvPr/>
        </p:nvSpPr>
        <p:spPr>
          <a:xfrm>
            <a:off x="57116" y="143344"/>
            <a:ext cx="3651962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4. </a:t>
            </a:r>
            <a:r>
              <a:rPr lang="ko-KR" altLang="en-US" dirty="0" smtClean="0">
                <a:latin typeface="맑은 고딕" panose="020B0503020000020004" pitchFamily="50" charset="-127"/>
              </a:rPr>
              <a:t>기능구조 설계 방향성 도출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8348118" y="187786"/>
            <a:ext cx="12378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Ⅳ.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기능 분석</a:t>
            </a:r>
          </a:p>
        </p:txBody>
      </p:sp>
    </p:spTree>
    <p:extLst>
      <p:ext uri="{BB962C8B-B14F-4D97-AF65-F5344CB8AC3E}">
        <p14:creationId xmlns:p14="http://schemas.microsoft.com/office/powerpoint/2010/main" val="2917299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AutoShape 91"/>
          <p:cNvSpPr>
            <a:spLocks noChangeArrowheads="1"/>
          </p:cNvSpPr>
          <p:nvPr/>
        </p:nvSpPr>
        <p:spPr bwMode="auto">
          <a:xfrm>
            <a:off x="4555768" y="3909822"/>
            <a:ext cx="1208405" cy="900451"/>
          </a:xfrm>
          <a:prstGeom prst="roundRect">
            <a:avLst>
              <a:gd name="adj" fmla="val 12495"/>
            </a:avLst>
          </a:prstGeom>
          <a:solidFill>
            <a:srgbClr val="C0D8E6">
              <a:alpha val="20000"/>
            </a:srgbClr>
          </a:solidFill>
          <a:ln w="25400" algn="ctr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marL="371475" indent="-188913" fontAlgn="auto" latinLnBrk="0">
              <a:lnSpc>
                <a:spcPct val="120000"/>
              </a:lnSpc>
              <a:spcBef>
                <a:spcPct val="30000"/>
              </a:spcBef>
              <a:spcAft>
                <a:spcPts val="0"/>
              </a:spcAft>
              <a:defRPr/>
            </a:pPr>
            <a:endParaRPr lang="ko-KR" altLang="en-US" sz="1300" b="1" kern="0" dirty="0" smtClean="0">
              <a:solidFill>
                <a:srgbClr val="000000">
                  <a:lumMod val="95000"/>
                  <a:lumOff val="5000"/>
                </a:srgbClr>
              </a:solidFill>
              <a:ea typeface="맑은 고딕" panose="020B0503020000020004" pitchFamily="50" charset="-127"/>
            </a:endParaRPr>
          </a:p>
        </p:txBody>
      </p:sp>
      <p:sp>
        <p:nvSpPr>
          <p:cNvPr id="29" name="AutoShape 91"/>
          <p:cNvSpPr>
            <a:spLocks noChangeArrowheads="1"/>
          </p:cNvSpPr>
          <p:nvPr/>
        </p:nvSpPr>
        <p:spPr bwMode="auto">
          <a:xfrm>
            <a:off x="3224808" y="1938782"/>
            <a:ext cx="1208405" cy="900451"/>
          </a:xfrm>
          <a:prstGeom prst="roundRect">
            <a:avLst>
              <a:gd name="adj" fmla="val 12495"/>
            </a:avLst>
          </a:prstGeom>
          <a:solidFill>
            <a:srgbClr val="C0D8E6">
              <a:alpha val="20000"/>
            </a:srgbClr>
          </a:solidFill>
          <a:ln w="25400" algn="ctr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marL="371475" indent="-188913" fontAlgn="auto" latinLnBrk="0">
              <a:lnSpc>
                <a:spcPct val="120000"/>
              </a:lnSpc>
              <a:spcBef>
                <a:spcPct val="30000"/>
              </a:spcBef>
              <a:spcAft>
                <a:spcPts val="0"/>
              </a:spcAft>
              <a:defRPr/>
            </a:pPr>
            <a:endParaRPr lang="ko-KR" altLang="en-US" sz="1300" b="1" kern="0" dirty="0" smtClean="0">
              <a:solidFill>
                <a:srgbClr val="000000">
                  <a:lumMod val="95000"/>
                  <a:lumOff val="5000"/>
                </a:srgbClr>
              </a:solidFill>
              <a:ea typeface="맑은 고딕" panose="020B0503020000020004" pitchFamily="50" charset="-127"/>
            </a:endParaRPr>
          </a:p>
        </p:txBody>
      </p:sp>
      <p:sp>
        <p:nvSpPr>
          <p:cNvPr id="30" name="AutoShape 91"/>
          <p:cNvSpPr>
            <a:spLocks noChangeArrowheads="1"/>
          </p:cNvSpPr>
          <p:nvPr/>
        </p:nvSpPr>
        <p:spPr bwMode="auto">
          <a:xfrm>
            <a:off x="4555768" y="1938782"/>
            <a:ext cx="1208405" cy="900451"/>
          </a:xfrm>
          <a:prstGeom prst="roundRect">
            <a:avLst>
              <a:gd name="adj" fmla="val 12495"/>
            </a:avLst>
          </a:prstGeom>
          <a:solidFill>
            <a:srgbClr val="C0D8E6">
              <a:alpha val="20000"/>
            </a:srgbClr>
          </a:solidFill>
          <a:ln w="25400" algn="ctr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marL="371475" indent="-188913" fontAlgn="auto" latinLnBrk="0">
              <a:lnSpc>
                <a:spcPct val="120000"/>
              </a:lnSpc>
              <a:spcBef>
                <a:spcPct val="30000"/>
              </a:spcBef>
              <a:spcAft>
                <a:spcPts val="0"/>
              </a:spcAft>
              <a:defRPr/>
            </a:pPr>
            <a:endParaRPr lang="ko-KR" altLang="en-US" sz="1300" b="1" kern="0" dirty="0" smtClean="0">
              <a:solidFill>
                <a:srgbClr val="000000">
                  <a:lumMod val="95000"/>
                  <a:lumOff val="5000"/>
                </a:srgbClr>
              </a:solidFill>
              <a:ea typeface="맑은 고딕" panose="020B0503020000020004" pitchFamily="50" charset="-127"/>
            </a:endParaRPr>
          </a:p>
        </p:txBody>
      </p:sp>
      <p:sp>
        <p:nvSpPr>
          <p:cNvPr id="31" name="AutoShape 91"/>
          <p:cNvSpPr>
            <a:spLocks noChangeArrowheads="1"/>
          </p:cNvSpPr>
          <p:nvPr/>
        </p:nvSpPr>
        <p:spPr bwMode="auto">
          <a:xfrm>
            <a:off x="5920513" y="1938782"/>
            <a:ext cx="1208405" cy="900451"/>
          </a:xfrm>
          <a:prstGeom prst="roundRect">
            <a:avLst>
              <a:gd name="adj" fmla="val 12495"/>
            </a:avLst>
          </a:prstGeom>
          <a:solidFill>
            <a:srgbClr val="C0D8E6">
              <a:alpha val="20000"/>
            </a:srgbClr>
          </a:solidFill>
          <a:ln w="25400" algn="ctr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marL="371475" indent="-188913" fontAlgn="auto" latinLnBrk="0">
              <a:lnSpc>
                <a:spcPct val="120000"/>
              </a:lnSpc>
              <a:spcBef>
                <a:spcPct val="30000"/>
              </a:spcBef>
              <a:spcAft>
                <a:spcPts val="0"/>
              </a:spcAft>
              <a:defRPr/>
            </a:pPr>
            <a:endParaRPr lang="ko-KR" altLang="en-US" sz="1300" b="1" kern="0" dirty="0" smtClean="0">
              <a:solidFill>
                <a:srgbClr val="000000">
                  <a:lumMod val="95000"/>
                  <a:lumOff val="5000"/>
                </a:srgbClr>
              </a:solidFill>
              <a:ea typeface="맑은 고딕" panose="020B0503020000020004" pitchFamily="50" charset="-127"/>
            </a:endParaRPr>
          </a:p>
        </p:txBody>
      </p:sp>
      <p:sp>
        <p:nvSpPr>
          <p:cNvPr id="32" name="AutoShape 91"/>
          <p:cNvSpPr>
            <a:spLocks noChangeArrowheads="1"/>
          </p:cNvSpPr>
          <p:nvPr/>
        </p:nvSpPr>
        <p:spPr bwMode="auto">
          <a:xfrm>
            <a:off x="7217688" y="1938782"/>
            <a:ext cx="1208405" cy="900451"/>
          </a:xfrm>
          <a:prstGeom prst="roundRect">
            <a:avLst>
              <a:gd name="adj" fmla="val 12495"/>
            </a:avLst>
          </a:prstGeom>
          <a:solidFill>
            <a:srgbClr val="C0D8E6">
              <a:alpha val="20000"/>
            </a:srgbClr>
          </a:solidFill>
          <a:ln w="25400" algn="ctr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marL="371475" indent="-188913" fontAlgn="auto" latinLnBrk="0">
              <a:lnSpc>
                <a:spcPct val="120000"/>
              </a:lnSpc>
              <a:spcBef>
                <a:spcPct val="30000"/>
              </a:spcBef>
              <a:spcAft>
                <a:spcPts val="0"/>
              </a:spcAft>
              <a:defRPr/>
            </a:pPr>
            <a:endParaRPr lang="ko-KR" altLang="en-US" sz="1300" b="1" kern="0" dirty="0" smtClean="0">
              <a:solidFill>
                <a:srgbClr val="000000">
                  <a:lumMod val="95000"/>
                  <a:lumOff val="5000"/>
                </a:srgbClr>
              </a:solidFill>
              <a:ea typeface="맑은 고딕" panose="020B0503020000020004" pitchFamily="50" charset="-127"/>
            </a:endParaRPr>
          </a:p>
        </p:txBody>
      </p:sp>
      <p:sp>
        <p:nvSpPr>
          <p:cNvPr id="37" name="AutoShape 91"/>
          <p:cNvSpPr>
            <a:spLocks noChangeArrowheads="1"/>
          </p:cNvSpPr>
          <p:nvPr/>
        </p:nvSpPr>
        <p:spPr bwMode="auto">
          <a:xfrm>
            <a:off x="3224808" y="2924302"/>
            <a:ext cx="1208405" cy="900451"/>
          </a:xfrm>
          <a:prstGeom prst="roundRect">
            <a:avLst>
              <a:gd name="adj" fmla="val 12495"/>
            </a:avLst>
          </a:prstGeom>
          <a:solidFill>
            <a:srgbClr val="C0D8E6">
              <a:alpha val="20000"/>
            </a:srgbClr>
          </a:solidFill>
          <a:ln w="25400" algn="ctr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marL="371475" indent="-188913" fontAlgn="auto" latinLnBrk="0">
              <a:lnSpc>
                <a:spcPct val="120000"/>
              </a:lnSpc>
              <a:spcBef>
                <a:spcPct val="30000"/>
              </a:spcBef>
              <a:spcAft>
                <a:spcPts val="0"/>
              </a:spcAft>
              <a:defRPr/>
            </a:pPr>
            <a:endParaRPr lang="ko-KR" altLang="en-US" sz="1300" b="1" kern="0" dirty="0" smtClean="0">
              <a:solidFill>
                <a:srgbClr val="000000">
                  <a:lumMod val="95000"/>
                  <a:lumOff val="5000"/>
                </a:srgbClr>
              </a:solidFill>
              <a:ea typeface="맑은 고딕" panose="020B0503020000020004" pitchFamily="50" charset="-127"/>
            </a:endParaRPr>
          </a:p>
        </p:txBody>
      </p:sp>
      <p:sp>
        <p:nvSpPr>
          <p:cNvPr id="38" name="AutoShape 91"/>
          <p:cNvSpPr>
            <a:spLocks noChangeArrowheads="1"/>
          </p:cNvSpPr>
          <p:nvPr/>
        </p:nvSpPr>
        <p:spPr bwMode="auto">
          <a:xfrm>
            <a:off x="4555768" y="2924302"/>
            <a:ext cx="1208405" cy="900451"/>
          </a:xfrm>
          <a:prstGeom prst="roundRect">
            <a:avLst>
              <a:gd name="adj" fmla="val 12495"/>
            </a:avLst>
          </a:prstGeom>
          <a:solidFill>
            <a:srgbClr val="C0D8E6">
              <a:alpha val="20000"/>
            </a:srgbClr>
          </a:solidFill>
          <a:ln w="25400" algn="ctr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marL="371475" indent="-188913" fontAlgn="auto" latinLnBrk="0">
              <a:lnSpc>
                <a:spcPct val="120000"/>
              </a:lnSpc>
              <a:spcBef>
                <a:spcPct val="30000"/>
              </a:spcBef>
              <a:spcAft>
                <a:spcPts val="0"/>
              </a:spcAft>
              <a:defRPr/>
            </a:pPr>
            <a:endParaRPr lang="ko-KR" altLang="en-US" sz="1300" b="1" kern="0" dirty="0" smtClean="0">
              <a:solidFill>
                <a:srgbClr val="000000">
                  <a:lumMod val="95000"/>
                  <a:lumOff val="5000"/>
                </a:srgbClr>
              </a:solidFill>
              <a:ea typeface="맑은 고딕" panose="020B0503020000020004" pitchFamily="50" charset="-127"/>
            </a:endParaRPr>
          </a:p>
        </p:txBody>
      </p:sp>
      <p:sp>
        <p:nvSpPr>
          <p:cNvPr id="39" name="AutoShape 91"/>
          <p:cNvSpPr>
            <a:spLocks noChangeArrowheads="1"/>
          </p:cNvSpPr>
          <p:nvPr/>
        </p:nvSpPr>
        <p:spPr bwMode="auto">
          <a:xfrm>
            <a:off x="5920513" y="2924302"/>
            <a:ext cx="1208405" cy="900451"/>
          </a:xfrm>
          <a:prstGeom prst="roundRect">
            <a:avLst>
              <a:gd name="adj" fmla="val 12495"/>
            </a:avLst>
          </a:prstGeom>
          <a:solidFill>
            <a:srgbClr val="C0D8E6">
              <a:alpha val="20000"/>
            </a:srgbClr>
          </a:solidFill>
          <a:ln w="25400" algn="ctr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marL="371475" indent="-188913" fontAlgn="auto" latinLnBrk="0">
              <a:lnSpc>
                <a:spcPct val="120000"/>
              </a:lnSpc>
              <a:spcBef>
                <a:spcPct val="30000"/>
              </a:spcBef>
              <a:spcAft>
                <a:spcPts val="0"/>
              </a:spcAft>
              <a:defRPr/>
            </a:pPr>
            <a:endParaRPr lang="ko-KR" altLang="en-US" sz="1300" b="1" kern="0" dirty="0" smtClean="0">
              <a:solidFill>
                <a:srgbClr val="000000">
                  <a:lumMod val="95000"/>
                  <a:lumOff val="5000"/>
                </a:srgbClr>
              </a:solidFill>
              <a:ea typeface="맑은 고딕" panose="020B0503020000020004" pitchFamily="50" charset="-127"/>
            </a:endParaRPr>
          </a:p>
        </p:txBody>
      </p:sp>
      <p:sp>
        <p:nvSpPr>
          <p:cNvPr id="40" name="AutoShape 91"/>
          <p:cNvSpPr>
            <a:spLocks noChangeArrowheads="1"/>
          </p:cNvSpPr>
          <p:nvPr/>
        </p:nvSpPr>
        <p:spPr bwMode="auto">
          <a:xfrm>
            <a:off x="7217688" y="2924302"/>
            <a:ext cx="1208405" cy="900451"/>
          </a:xfrm>
          <a:prstGeom prst="roundRect">
            <a:avLst>
              <a:gd name="adj" fmla="val 12495"/>
            </a:avLst>
          </a:prstGeom>
          <a:solidFill>
            <a:srgbClr val="C0D8E6">
              <a:alpha val="20000"/>
            </a:srgbClr>
          </a:solidFill>
          <a:ln w="25400" algn="ctr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marL="371475" indent="-188913" fontAlgn="auto" latinLnBrk="0">
              <a:lnSpc>
                <a:spcPct val="120000"/>
              </a:lnSpc>
              <a:spcBef>
                <a:spcPct val="30000"/>
              </a:spcBef>
              <a:spcAft>
                <a:spcPts val="0"/>
              </a:spcAft>
              <a:defRPr/>
            </a:pPr>
            <a:endParaRPr lang="ko-KR" altLang="en-US" sz="1300" b="1" kern="0" dirty="0" smtClean="0">
              <a:solidFill>
                <a:srgbClr val="000000">
                  <a:lumMod val="95000"/>
                  <a:lumOff val="5000"/>
                </a:srgbClr>
              </a:solidFill>
              <a:ea typeface="맑은 고딕" panose="020B0503020000020004" pitchFamily="50" charset="-127"/>
            </a:endParaRPr>
          </a:p>
        </p:txBody>
      </p:sp>
      <p:sp>
        <p:nvSpPr>
          <p:cNvPr id="41" name="AutoShape 91"/>
          <p:cNvSpPr>
            <a:spLocks noChangeArrowheads="1"/>
          </p:cNvSpPr>
          <p:nvPr/>
        </p:nvSpPr>
        <p:spPr bwMode="auto">
          <a:xfrm>
            <a:off x="3224808" y="3909822"/>
            <a:ext cx="1208405" cy="900451"/>
          </a:xfrm>
          <a:prstGeom prst="roundRect">
            <a:avLst>
              <a:gd name="adj" fmla="val 12495"/>
            </a:avLst>
          </a:prstGeom>
          <a:solidFill>
            <a:srgbClr val="C0D8E6">
              <a:alpha val="20000"/>
            </a:srgbClr>
          </a:solidFill>
          <a:ln w="25400" algn="ctr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marL="371475" indent="-188913" fontAlgn="auto" latinLnBrk="0">
              <a:lnSpc>
                <a:spcPct val="120000"/>
              </a:lnSpc>
              <a:spcBef>
                <a:spcPct val="30000"/>
              </a:spcBef>
              <a:spcAft>
                <a:spcPts val="0"/>
              </a:spcAft>
              <a:defRPr/>
            </a:pPr>
            <a:endParaRPr lang="ko-KR" altLang="en-US" sz="1300" b="1" kern="0" dirty="0" smtClean="0">
              <a:solidFill>
                <a:srgbClr val="000000">
                  <a:lumMod val="95000"/>
                  <a:lumOff val="5000"/>
                </a:srgbClr>
              </a:solidFill>
              <a:ea typeface="맑은 고딕" panose="020B0503020000020004" pitchFamily="50" charset="-127"/>
            </a:endParaRPr>
          </a:p>
        </p:txBody>
      </p:sp>
      <p:sp>
        <p:nvSpPr>
          <p:cNvPr id="43" name="AutoShape 91"/>
          <p:cNvSpPr>
            <a:spLocks noChangeArrowheads="1"/>
          </p:cNvSpPr>
          <p:nvPr/>
        </p:nvSpPr>
        <p:spPr bwMode="auto">
          <a:xfrm>
            <a:off x="5920513" y="3909822"/>
            <a:ext cx="1208405" cy="900451"/>
          </a:xfrm>
          <a:prstGeom prst="roundRect">
            <a:avLst>
              <a:gd name="adj" fmla="val 12495"/>
            </a:avLst>
          </a:prstGeom>
          <a:solidFill>
            <a:srgbClr val="C0D8E6">
              <a:alpha val="20000"/>
            </a:srgbClr>
          </a:solidFill>
          <a:ln w="25400" algn="ctr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marL="371475" indent="-188913" fontAlgn="auto" latinLnBrk="0">
              <a:lnSpc>
                <a:spcPct val="120000"/>
              </a:lnSpc>
              <a:spcBef>
                <a:spcPct val="30000"/>
              </a:spcBef>
              <a:spcAft>
                <a:spcPts val="0"/>
              </a:spcAft>
              <a:defRPr/>
            </a:pPr>
            <a:endParaRPr lang="ko-KR" altLang="en-US" sz="1300" b="1" kern="0" dirty="0" smtClean="0">
              <a:solidFill>
                <a:srgbClr val="000000">
                  <a:lumMod val="95000"/>
                  <a:lumOff val="5000"/>
                </a:srgbClr>
              </a:solidFill>
              <a:ea typeface="맑은 고딕" panose="020B0503020000020004" pitchFamily="50" charset="-127"/>
            </a:endParaRPr>
          </a:p>
        </p:txBody>
      </p:sp>
      <p:sp>
        <p:nvSpPr>
          <p:cNvPr id="44" name="AutoShape 91"/>
          <p:cNvSpPr>
            <a:spLocks noChangeArrowheads="1"/>
          </p:cNvSpPr>
          <p:nvPr/>
        </p:nvSpPr>
        <p:spPr bwMode="auto">
          <a:xfrm>
            <a:off x="7217688" y="3909822"/>
            <a:ext cx="1208405" cy="900451"/>
          </a:xfrm>
          <a:prstGeom prst="roundRect">
            <a:avLst>
              <a:gd name="adj" fmla="val 12495"/>
            </a:avLst>
          </a:prstGeom>
          <a:solidFill>
            <a:srgbClr val="C0D8E6">
              <a:alpha val="20000"/>
            </a:srgbClr>
          </a:solidFill>
          <a:ln w="25400" algn="ctr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marL="371475" indent="-188913" fontAlgn="auto" latinLnBrk="0">
              <a:lnSpc>
                <a:spcPct val="120000"/>
              </a:lnSpc>
              <a:spcBef>
                <a:spcPct val="30000"/>
              </a:spcBef>
              <a:spcAft>
                <a:spcPts val="0"/>
              </a:spcAft>
              <a:defRPr/>
            </a:pPr>
            <a:endParaRPr lang="ko-KR" altLang="en-US" sz="1300" b="1" kern="0" dirty="0" smtClean="0">
              <a:solidFill>
                <a:srgbClr val="000000">
                  <a:lumMod val="95000"/>
                  <a:lumOff val="5000"/>
                </a:srgbClr>
              </a:solidFill>
              <a:ea typeface="맑은 고딕" panose="020B0503020000020004" pitchFamily="50" charset="-127"/>
            </a:endParaRPr>
          </a:p>
        </p:txBody>
      </p:sp>
      <p:sp>
        <p:nvSpPr>
          <p:cNvPr id="45" name="AutoShape 91"/>
          <p:cNvSpPr>
            <a:spLocks noChangeArrowheads="1"/>
          </p:cNvSpPr>
          <p:nvPr/>
        </p:nvSpPr>
        <p:spPr bwMode="auto">
          <a:xfrm>
            <a:off x="3224808" y="4905502"/>
            <a:ext cx="1208405" cy="900451"/>
          </a:xfrm>
          <a:prstGeom prst="roundRect">
            <a:avLst>
              <a:gd name="adj" fmla="val 12495"/>
            </a:avLst>
          </a:prstGeom>
          <a:solidFill>
            <a:srgbClr val="C0D8E6">
              <a:alpha val="20000"/>
            </a:srgbClr>
          </a:solidFill>
          <a:ln w="25400" algn="ctr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marL="371475" indent="-188913" fontAlgn="auto" latinLnBrk="0">
              <a:lnSpc>
                <a:spcPct val="120000"/>
              </a:lnSpc>
              <a:spcBef>
                <a:spcPct val="30000"/>
              </a:spcBef>
              <a:spcAft>
                <a:spcPts val="0"/>
              </a:spcAft>
              <a:defRPr/>
            </a:pPr>
            <a:endParaRPr lang="ko-KR" altLang="en-US" sz="1300" b="1" kern="0" dirty="0" smtClean="0">
              <a:solidFill>
                <a:srgbClr val="000000">
                  <a:lumMod val="95000"/>
                  <a:lumOff val="5000"/>
                </a:srgbClr>
              </a:solidFill>
              <a:ea typeface="맑은 고딕" panose="020B0503020000020004" pitchFamily="50" charset="-127"/>
            </a:endParaRPr>
          </a:p>
        </p:txBody>
      </p:sp>
      <p:sp>
        <p:nvSpPr>
          <p:cNvPr id="46" name="AutoShape 91"/>
          <p:cNvSpPr>
            <a:spLocks noChangeArrowheads="1"/>
          </p:cNvSpPr>
          <p:nvPr/>
        </p:nvSpPr>
        <p:spPr bwMode="auto">
          <a:xfrm>
            <a:off x="4555768" y="4905502"/>
            <a:ext cx="1208405" cy="900451"/>
          </a:xfrm>
          <a:prstGeom prst="roundRect">
            <a:avLst>
              <a:gd name="adj" fmla="val 12495"/>
            </a:avLst>
          </a:prstGeom>
          <a:solidFill>
            <a:srgbClr val="C0D8E6">
              <a:alpha val="20000"/>
            </a:srgbClr>
          </a:solidFill>
          <a:ln w="25400" algn="ctr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marL="371475" indent="-188913" fontAlgn="auto" latinLnBrk="0">
              <a:lnSpc>
                <a:spcPct val="120000"/>
              </a:lnSpc>
              <a:spcBef>
                <a:spcPct val="30000"/>
              </a:spcBef>
              <a:spcAft>
                <a:spcPts val="0"/>
              </a:spcAft>
              <a:defRPr/>
            </a:pPr>
            <a:endParaRPr lang="ko-KR" altLang="en-US" sz="1300" b="1" kern="0" dirty="0" smtClean="0">
              <a:solidFill>
                <a:srgbClr val="000000">
                  <a:lumMod val="95000"/>
                  <a:lumOff val="5000"/>
                </a:srgbClr>
              </a:solidFill>
              <a:ea typeface="맑은 고딕" panose="020B0503020000020004" pitchFamily="50" charset="-127"/>
            </a:endParaRPr>
          </a:p>
        </p:txBody>
      </p:sp>
      <p:sp>
        <p:nvSpPr>
          <p:cNvPr id="47" name="AutoShape 91"/>
          <p:cNvSpPr>
            <a:spLocks noChangeArrowheads="1"/>
          </p:cNvSpPr>
          <p:nvPr/>
        </p:nvSpPr>
        <p:spPr bwMode="auto">
          <a:xfrm>
            <a:off x="5920513" y="4905502"/>
            <a:ext cx="1208405" cy="900451"/>
          </a:xfrm>
          <a:prstGeom prst="roundRect">
            <a:avLst>
              <a:gd name="adj" fmla="val 12495"/>
            </a:avLst>
          </a:prstGeom>
          <a:solidFill>
            <a:srgbClr val="C0D8E6">
              <a:alpha val="20000"/>
            </a:srgbClr>
          </a:solidFill>
          <a:ln w="25400" algn="ctr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marL="371475" indent="-188913" fontAlgn="auto" latinLnBrk="0">
              <a:lnSpc>
                <a:spcPct val="120000"/>
              </a:lnSpc>
              <a:spcBef>
                <a:spcPct val="30000"/>
              </a:spcBef>
              <a:spcAft>
                <a:spcPts val="0"/>
              </a:spcAft>
              <a:defRPr/>
            </a:pPr>
            <a:endParaRPr lang="ko-KR" altLang="en-US" sz="1300" b="1" kern="0" dirty="0" smtClean="0">
              <a:solidFill>
                <a:srgbClr val="000000">
                  <a:lumMod val="95000"/>
                  <a:lumOff val="5000"/>
                </a:srgbClr>
              </a:solidFill>
              <a:ea typeface="맑은 고딕" panose="020B0503020000020004" pitchFamily="50" charset="-127"/>
            </a:endParaRPr>
          </a:p>
        </p:txBody>
      </p:sp>
      <p:sp>
        <p:nvSpPr>
          <p:cNvPr id="48" name="AutoShape 91"/>
          <p:cNvSpPr>
            <a:spLocks noChangeArrowheads="1"/>
          </p:cNvSpPr>
          <p:nvPr/>
        </p:nvSpPr>
        <p:spPr bwMode="auto">
          <a:xfrm>
            <a:off x="7217688" y="4905502"/>
            <a:ext cx="1208405" cy="900451"/>
          </a:xfrm>
          <a:prstGeom prst="roundRect">
            <a:avLst>
              <a:gd name="adj" fmla="val 12495"/>
            </a:avLst>
          </a:prstGeom>
          <a:solidFill>
            <a:srgbClr val="C0D8E6">
              <a:alpha val="20000"/>
            </a:srgbClr>
          </a:solidFill>
          <a:ln w="25400" algn="ctr">
            <a:solidFill>
              <a:schemeClr val="bg1">
                <a:lumMod val="65000"/>
              </a:schemeClr>
            </a:solidFill>
            <a:round/>
            <a:headEnd/>
            <a:tailEnd/>
          </a:ln>
        </p:spPr>
        <p:txBody>
          <a:bodyPr wrap="none" anchor="ctr"/>
          <a:lstStyle>
            <a:defPPr>
              <a:defRPr lang="en-GB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5pPr>
            <a:lvl6pPr marL="22860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6pPr>
            <a:lvl7pPr marL="27432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7pPr>
            <a:lvl8pPr marL="32004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8pPr>
            <a:lvl9pPr marL="3657600" algn="l" defTabSz="914400" rtl="0" eaLnBrk="1" latinLnBrk="1" hangingPunct="1">
              <a:defRPr sz="1200" kern="1200">
                <a:solidFill>
                  <a:srgbClr val="000000"/>
                </a:solidFill>
                <a:latin typeface="Arial" pitchFamily="34" charset="0"/>
                <a:ea typeface="돋움" pitchFamily="50" charset="-127"/>
                <a:cs typeface="Arial" pitchFamily="34" charset="0"/>
              </a:defRPr>
            </a:lvl9pPr>
          </a:lstStyle>
          <a:p>
            <a:pPr marL="371475" indent="-188913" fontAlgn="auto" latinLnBrk="0">
              <a:lnSpc>
                <a:spcPct val="120000"/>
              </a:lnSpc>
              <a:spcBef>
                <a:spcPct val="30000"/>
              </a:spcBef>
              <a:spcAft>
                <a:spcPts val="0"/>
              </a:spcAft>
              <a:defRPr/>
            </a:pPr>
            <a:endParaRPr lang="ko-KR" altLang="en-US" sz="1300" b="1" kern="0" dirty="0" smtClean="0">
              <a:solidFill>
                <a:srgbClr val="000000">
                  <a:lumMod val="95000"/>
                  <a:lumOff val="5000"/>
                </a:srgbClr>
              </a:solidFill>
              <a:ea typeface="맑은 고딕" panose="020B0503020000020004" pitchFamily="50" charset="-127"/>
            </a:endParaRPr>
          </a:p>
        </p:txBody>
      </p:sp>
      <p:sp>
        <p:nvSpPr>
          <p:cNvPr id="3" name="직사각형 2"/>
          <p:cNvSpPr/>
          <p:nvPr/>
        </p:nvSpPr>
        <p:spPr bwMode="auto">
          <a:xfrm>
            <a:off x="786502" y="2978627"/>
            <a:ext cx="2320925" cy="844550"/>
          </a:xfrm>
          <a:prstGeom prst="rect">
            <a:avLst/>
          </a:prstGeom>
          <a:solidFill>
            <a:srgbClr val="336699"/>
          </a:solidFill>
          <a:ln w="9525" algn="ctr">
            <a:noFill/>
            <a:miter lim="800000"/>
            <a:headEnd/>
            <a:tailEnd/>
          </a:ln>
        </p:spPr>
        <p:txBody>
          <a:bodyPr wrap="none" anchor="ctr"/>
          <a:lstStyle/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endParaRPr lang="ko-KR" altLang="en-US" sz="1400" b="1" dirty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" name="직사각형 3"/>
          <p:cNvSpPr/>
          <p:nvPr/>
        </p:nvSpPr>
        <p:spPr bwMode="auto">
          <a:xfrm>
            <a:off x="786502" y="3977165"/>
            <a:ext cx="2320925" cy="844550"/>
          </a:xfrm>
          <a:prstGeom prst="rect">
            <a:avLst/>
          </a:prstGeom>
          <a:solidFill>
            <a:srgbClr val="336699"/>
          </a:solidFill>
          <a:ln w="9525" algn="ctr">
            <a:noFill/>
            <a:miter lim="800000"/>
            <a:headEnd/>
            <a:tailEnd/>
          </a:ln>
        </p:spPr>
        <p:txBody>
          <a:bodyPr wrap="none" anchor="ctr"/>
          <a:lstStyle/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endParaRPr lang="ko-KR" altLang="en-US" sz="1400" b="1" dirty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5" name="직사각형 4"/>
          <p:cNvSpPr/>
          <p:nvPr/>
        </p:nvSpPr>
        <p:spPr bwMode="auto">
          <a:xfrm>
            <a:off x="786502" y="4933452"/>
            <a:ext cx="2320925" cy="844550"/>
          </a:xfrm>
          <a:prstGeom prst="rect">
            <a:avLst/>
          </a:prstGeom>
          <a:solidFill>
            <a:srgbClr val="336699"/>
          </a:solidFill>
          <a:ln w="9525" algn="ctr">
            <a:noFill/>
            <a:miter lim="800000"/>
            <a:headEnd/>
            <a:tailEnd/>
          </a:ln>
        </p:spPr>
        <p:txBody>
          <a:bodyPr wrap="none" anchor="ctr"/>
          <a:lstStyle/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endParaRPr lang="ko-KR" altLang="en-US" sz="1400" b="1" dirty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" name="직사각형 5"/>
          <p:cNvSpPr/>
          <p:nvPr/>
        </p:nvSpPr>
        <p:spPr bwMode="auto">
          <a:xfrm>
            <a:off x="786502" y="1966755"/>
            <a:ext cx="2320925" cy="846137"/>
          </a:xfrm>
          <a:prstGeom prst="rect">
            <a:avLst/>
          </a:prstGeom>
          <a:solidFill>
            <a:srgbClr val="336699"/>
          </a:solidFill>
          <a:ln w="9525" algn="ctr">
            <a:noFill/>
            <a:miter lim="800000"/>
            <a:headEnd/>
            <a:tailEnd/>
          </a:ln>
        </p:spPr>
        <p:txBody>
          <a:bodyPr wrap="none" anchor="ctr"/>
          <a:lstStyle/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endParaRPr lang="ko-KR" altLang="en-US" sz="1400" b="1" dirty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7" name="직사각형 9"/>
          <p:cNvSpPr>
            <a:spLocks noChangeArrowheads="1"/>
          </p:cNvSpPr>
          <p:nvPr/>
        </p:nvSpPr>
        <p:spPr bwMode="auto">
          <a:xfrm>
            <a:off x="1157325" y="2060847"/>
            <a:ext cx="1579278" cy="5386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fontAlgn="ctr" latinLnBrk="0" hangingPunct="1">
              <a:spcBef>
                <a:spcPts val="600"/>
              </a:spcBef>
              <a:spcAft>
                <a:spcPct val="0"/>
              </a:spcAft>
            </a:pPr>
            <a:r>
              <a:rPr lang="ko-KR" altLang="en-US" dirty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기업유치  </a:t>
            </a:r>
            <a:r>
              <a:rPr lang="ko-KR" altLang="en-US" dirty="0" smtClean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및</a:t>
            </a:r>
            <a:endParaRPr lang="en-US" altLang="ko-KR" dirty="0" smtClean="0">
              <a:solidFill>
                <a:srgbClr val="FFFFFF"/>
              </a:solidFill>
              <a:latin typeface="맑은 고딕" panose="020B0503020000020004" pitchFamily="50" charset="-127"/>
              <a:ea typeface="맑은 고딕" pitchFamily="50" charset="-127"/>
              <a:cs typeface="Arial" pitchFamily="34" charset="0"/>
            </a:endParaRPr>
          </a:p>
          <a:p>
            <a:pPr algn="ctr" eaLnBrk="1" fontAlgn="ctr" latinLnBrk="0" hangingPunct="1">
              <a:spcBef>
                <a:spcPts val="600"/>
              </a:spcBef>
              <a:spcAft>
                <a:spcPct val="0"/>
              </a:spcAft>
            </a:pPr>
            <a:r>
              <a:rPr lang="ko-KR" altLang="en-US" dirty="0" smtClean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인구 </a:t>
            </a:r>
            <a:r>
              <a:rPr lang="ko-KR" altLang="en-US" dirty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유입 기능 강화</a:t>
            </a:r>
          </a:p>
        </p:txBody>
      </p:sp>
      <p:sp>
        <p:nvSpPr>
          <p:cNvPr id="8" name="직사각형 11"/>
          <p:cNvSpPr>
            <a:spLocks noChangeArrowheads="1"/>
          </p:cNvSpPr>
          <p:nvPr/>
        </p:nvSpPr>
        <p:spPr bwMode="auto">
          <a:xfrm>
            <a:off x="1415408" y="3262790"/>
            <a:ext cx="106311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fontAlgn="ctr" latinLnBrk="0" hangingPunct="1">
              <a:spcBef>
                <a:spcPts val="600"/>
              </a:spcBef>
              <a:spcAft>
                <a:spcPct val="0"/>
              </a:spcAft>
            </a:pPr>
            <a:r>
              <a:rPr lang="ko-KR" altLang="en-US" dirty="0">
                <a:solidFill>
                  <a:srgbClr val="FFFFFF"/>
                </a:solidFill>
                <a:latin typeface="맑은 고딕" panose="020B0503020000020004" pitchFamily="50" charset="-127"/>
                <a:ea typeface="맑은 고딕" pitchFamily="50" charset="-127"/>
                <a:cs typeface="Arial" pitchFamily="34" charset="0"/>
              </a:rPr>
              <a:t> 기능 특성화</a:t>
            </a:r>
          </a:p>
        </p:txBody>
      </p:sp>
      <p:sp>
        <p:nvSpPr>
          <p:cNvPr id="9" name="직사각형 13"/>
          <p:cNvSpPr>
            <a:spLocks noChangeArrowheads="1"/>
          </p:cNvSpPr>
          <p:nvPr/>
        </p:nvSpPr>
        <p:spPr bwMode="auto">
          <a:xfrm>
            <a:off x="1288771" y="4241533"/>
            <a:ext cx="131638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fontAlgn="ctr" latinLnBrk="0"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b="1" dirty="0" err="1">
                <a:solidFill>
                  <a:srgbClr val="FFFFFF"/>
                </a:solidFill>
                <a:latin typeface="맑은 고딕" panose="020B0503020000020004" pitchFamily="50" charset="-127"/>
                <a:cs typeface="Arial" pitchFamily="34" charset="0"/>
              </a:rPr>
              <a:t>현장완결형</a:t>
            </a:r>
            <a:r>
              <a:rPr kumimoji="1" lang="ko-KR" altLang="en-US" sz="1200" b="1" dirty="0">
                <a:solidFill>
                  <a:srgbClr val="FFFFFF"/>
                </a:solidFill>
                <a:latin typeface="맑은 고딕" panose="020B0503020000020004" pitchFamily="50" charset="-127"/>
                <a:cs typeface="Arial" pitchFamily="34" charset="0"/>
              </a:rPr>
              <a:t> 조직</a:t>
            </a:r>
          </a:p>
        </p:txBody>
      </p:sp>
      <p:sp>
        <p:nvSpPr>
          <p:cNvPr id="10" name="직사각형 15"/>
          <p:cNvSpPr>
            <a:spLocks noChangeArrowheads="1"/>
          </p:cNvSpPr>
          <p:nvPr/>
        </p:nvSpPr>
        <p:spPr bwMode="auto">
          <a:xfrm>
            <a:off x="953744" y="5217228"/>
            <a:ext cx="198644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fontAlgn="ctr" latinLnBrk="0">
              <a:spcBef>
                <a:spcPts val="600"/>
              </a:spcBef>
              <a:spcAft>
                <a:spcPct val="0"/>
              </a:spcAft>
            </a:pPr>
            <a:r>
              <a:rPr kumimoji="1" lang="ko-KR" altLang="en-US" sz="1200" b="1" dirty="0">
                <a:solidFill>
                  <a:srgbClr val="FFFFFF"/>
                </a:solidFill>
                <a:latin typeface="맑은 고딕" panose="020B0503020000020004" pitchFamily="50" charset="-127"/>
                <a:cs typeface="Arial" pitchFamily="34" charset="0"/>
              </a:rPr>
              <a:t>전략 기획 및 실행력 강화</a:t>
            </a:r>
          </a:p>
        </p:txBody>
      </p:sp>
      <p:sp>
        <p:nvSpPr>
          <p:cNvPr id="12" name="내용 개체 틀 2"/>
          <p:cNvSpPr txBox="1">
            <a:spLocks/>
          </p:cNvSpPr>
          <p:nvPr/>
        </p:nvSpPr>
        <p:spPr>
          <a:xfrm>
            <a:off x="273000" y="688956"/>
            <a:ext cx="9360000" cy="28931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r>
              <a:rPr lang="ko-KR" altLang="en-US" dirty="0" smtClean="0"/>
              <a:t>전략 캔버스에 따른 조직설계방향성은 </a:t>
            </a:r>
            <a:r>
              <a:rPr lang="en-US" altLang="ko-KR" dirty="0" smtClean="0"/>
              <a:t>ERRC(</a:t>
            </a:r>
            <a:r>
              <a:rPr lang="ko-KR" altLang="en-US" dirty="0" smtClean="0"/>
              <a:t>제거</a:t>
            </a:r>
            <a:r>
              <a:rPr lang="en-US" altLang="ko-KR" dirty="0" smtClean="0"/>
              <a:t>, </a:t>
            </a:r>
            <a:r>
              <a:rPr lang="ko-KR" altLang="en-US" dirty="0" smtClean="0"/>
              <a:t>감소</a:t>
            </a:r>
            <a:r>
              <a:rPr lang="en-US" altLang="ko-KR" dirty="0" smtClean="0"/>
              <a:t>, </a:t>
            </a:r>
            <a:r>
              <a:rPr lang="ko-KR" altLang="en-US" dirty="0" smtClean="0"/>
              <a:t>강화</a:t>
            </a:r>
            <a:r>
              <a:rPr lang="en-US" altLang="ko-KR" dirty="0" smtClean="0"/>
              <a:t>, </a:t>
            </a:r>
            <a:r>
              <a:rPr lang="ko-KR" altLang="en-US" dirty="0" smtClean="0"/>
              <a:t>신설</a:t>
            </a:r>
            <a:r>
              <a:rPr lang="en-US" altLang="ko-KR" dirty="0" smtClean="0"/>
              <a:t>)</a:t>
            </a:r>
            <a:r>
              <a:rPr lang="ko-KR" altLang="en-US" dirty="0" smtClean="0"/>
              <a:t>의 관점에서 아래와 같이 도출됨</a:t>
            </a:r>
            <a:endParaRPr lang="ko-KR" altLang="en-US" dirty="0"/>
          </a:p>
        </p:txBody>
      </p:sp>
      <p:sp>
        <p:nvSpPr>
          <p:cNvPr id="14" name="TextBox 13"/>
          <p:cNvSpPr txBox="1"/>
          <p:nvPr/>
        </p:nvSpPr>
        <p:spPr>
          <a:xfrm>
            <a:off x="3570039" y="1500426"/>
            <a:ext cx="64152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200" dirty="0" smtClean="0"/>
              <a:t>제거</a:t>
            </a:r>
            <a:endParaRPr lang="en-US" altLang="ko-KR" sz="1200" dirty="0" smtClean="0"/>
          </a:p>
          <a:p>
            <a:pPr algn="ctr"/>
            <a:r>
              <a:rPr lang="en-US" altLang="ko-KR" sz="1200" dirty="0" smtClean="0"/>
              <a:t>(Erase)</a:t>
            </a:r>
            <a:endParaRPr lang="ko-KR" altLang="en-US" sz="1200" dirty="0" smtClean="0"/>
          </a:p>
        </p:txBody>
      </p:sp>
      <p:sp>
        <p:nvSpPr>
          <p:cNvPr id="21" name="TextBox 20"/>
          <p:cNvSpPr txBox="1"/>
          <p:nvPr/>
        </p:nvSpPr>
        <p:spPr>
          <a:xfrm>
            <a:off x="3120529" y="3035578"/>
            <a:ext cx="144783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1)</a:t>
            </a:r>
            <a:r>
              <a:rPr lang="ko-KR" altLang="en-US" sz="1200" dirty="0" smtClean="0"/>
              <a:t>역할목적이 다한</a:t>
            </a:r>
            <a:endParaRPr lang="en-US" altLang="ko-KR" sz="1200" dirty="0" smtClean="0"/>
          </a:p>
          <a:p>
            <a:r>
              <a:rPr lang="ko-KR" altLang="en-US" sz="1200" dirty="0" smtClean="0"/>
              <a:t>기능</a:t>
            </a:r>
            <a:r>
              <a:rPr lang="en-US" altLang="ko-KR" sz="1200" dirty="0" smtClean="0"/>
              <a:t>(</a:t>
            </a:r>
            <a:r>
              <a:rPr lang="ko-KR" altLang="en-US" sz="1200" dirty="0" smtClean="0"/>
              <a:t>담당</a:t>
            </a:r>
            <a:r>
              <a:rPr lang="en-US" altLang="ko-KR" sz="1200" dirty="0" smtClean="0"/>
              <a:t>)</a:t>
            </a:r>
            <a:r>
              <a:rPr lang="ko-KR" altLang="en-US" sz="1200" dirty="0" smtClean="0"/>
              <a:t>의 제거</a:t>
            </a:r>
            <a:endParaRPr lang="en-US" altLang="ko-KR" sz="1200" dirty="0" smtClean="0"/>
          </a:p>
          <a:p>
            <a:r>
              <a:rPr lang="en-US" altLang="ko-KR" sz="1200" dirty="0" smtClean="0"/>
              <a:t>2) </a:t>
            </a:r>
            <a:r>
              <a:rPr lang="ko-KR" altLang="en-US" sz="1200" dirty="0" smtClean="0"/>
              <a:t>중복기능 통합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482167" y="4124087"/>
            <a:ext cx="13163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200" dirty="0" smtClean="0"/>
              <a:t>고객관점에서</a:t>
            </a:r>
            <a:endParaRPr lang="en-US" altLang="ko-KR" sz="1200" dirty="0" smtClean="0"/>
          </a:p>
          <a:p>
            <a:pPr algn="ctr"/>
            <a:r>
              <a:rPr lang="ko-KR" altLang="en-US" sz="1200" dirty="0" smtClean="0"/>
              <a:t>행정기능을 통합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5851600" y="2084719"/>
            <a:ext cx="144783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1)</a:t>
            </a:r>
            <a:r>
              <a:rPr lang="ko-KR" altLang="en-US" sz="1200" dirty="0" smtClean="0"/>
              <a:t>도시마케팅 기능</a:t>
            </a:r>
            <a:endParaRPr lang="en-US" altLang="ko-KR" sz="1200" dirty="0"/>
          </a:p>
          <a:p>
            <a:r>
              <a:rPr lang="en-US" altLang="ko-KR" sz="1200" dirty="0" smtClean="0"/>
              <a:t>2)Networking</a:t>
            </a:r>
          </a:p>
          <a:p>
            <a:r>
              <a:rPr lang="en-US" altLang="ko-KR" sz="1200" dirty="0" smtClean="0"/>
              <a:t>(</a:t>
            </a:r>
            <a:r>
              <a:rPr lang="ko-KR" altLang="en-US" sz="1200" dirty="0" smtClean="0"/>
              <a:t>홍보</a:t>
            </a:r>
            <a:r>
              <a:rPr lang="en-US" altLang="ko-KR" sz="1200" dirty="0" smtClean="0"/>
              <a:t>) </a:t>
            </a:r>
            <a:r>
              <a:rPr lang="ko-KR" altLang="en-US" sz="1200" dirty="0" smtClean="0"/>
              <a:t>기능</a:t>
            </a:r>
            <a:endParaRPr lang="en-US" altLang="ko-KR" sz="1200" dirty="0" smtClean="0"/>
          </a:p>
        </p:txBody>
      </p:sp>
      <p:sp>
        <p:nvSpPr>
          <p:cNvPr id="27" name="TextBox 26"/>
          <p:cNvSpPr txBox="1"/>
          <p:nvPr/>
        </p:nvSpPr>
        <p:spPr>
          <a:xfrm>
            <a:off x="5943466" y="3127911"/>
            <a:ext cx="116249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200" dirty="0" smtClean="0"/>
              <a:t>정부정책 및</a:t>
            </a:r>
            <a:r>
              <a:rPr lang="en-US" altLang="ko-KR" sz="1200" dirty="0" smtClean="0"/>
              <a:t/>
            </a:r>
            <a:br>
              <a:rPr lang="en-US" altLang="ko-KR" sz="1200" dirty="0" smtClean="0"/>
            </a:br>
            <a:r>
              <a:rPr lang="ko-KR" altLang="en-US" sz="1200" dirty="0" smtClean="0"/>
              <a:t>외부환경</a:t>
            </a:r>
            <a:r>
              <a:rPr lang="en-US" altLang="ko-KR" sz="1200" dirty="0"/>
              <a:t> </a:t>
            </a:r>
            <a:r>
              <a:rPr lang="ko-KR" altLang="en-US" sz="1200" dirty="0" smtClean="0"/>
              <a:t>대응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7358462" y="5124895"/>
            <a:ext cx="9268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200" dirty="0" smtClean="0"/>
              <a:t>Think-Tank</a:t>
            </a:r>
          </a:p>
          <a:p>
            <a:pPr algn="ctr"/>
            <a:r>
              <a:rPr lang="ko-KR" altLang="en-US" sz="1200" dirty="0" smtClean="0"/>
              <a:t>역할 부여</a:t>
            </a:r>
            <a:endParaRPr lang="en-US" altLang="ko-KR" sz="1200" dirty="0" smtClean="0"/>
          </a:p>
        </p:txBody>
      </p:sp>
      <p:sp>
        <p:nvSpPr>
          <p:cNvPr id="49" name="TextBox 48"/>
          <p:cNvSpPr txBox="1"/>
          <p:nvPr/>
        </p:nvSpPr>
        <p:spPr>
          <a:xfrm>
            <a:off x="4747523" y="1500426"/>
            <a:ext cx="78592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200" dirty="0"/>
              <a:t>감소</a:t>
            </a:r>
            <a:endParaRPr lang="en-US" altLang="ko-KR" sz="1200" dirty="0" smtClean="0"/>
          </a:p>
          <a:p>
            <a:pPr algn="ctr"/>
            <a:r>
              <a:rPr lang="en-US" altLang="ko-KR" sz="1200" dirty="0" smtClean="0"/>
              <a:t>(Reduce)</a:t>
            </a:r>
            <a:endParaRPr lang="ko-KR" altLang="en-US" sz="1200" dirty="0" smtClean="0"/>
          </a:p>
        </p:txBody>
      </p:sp>
      <p:sp>
        <p:nvSpPr>
          <p:cNvPr id="51" name="TextBox 50"/>
          <p:cNvSpPr txBox="1"/>
          <p:nvPr/>
        </p:nvSpPr>
        <p:spPr>
          <a:xfrm>
            <a:off x="6204757" y="1500426"/>
            <a:ext cx="6399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200" dirty="0" smtClean="0"/>
              <a:t>강화</a:t>
            </a:r>
            <a:endParaRPr lang="en-US" altLang="ko-KR" sz="1200" dirty="0" smtClean="0"/>
          </a:p>
          <a:p>
            <a:pPr algn="ctr"/>
            <a:r>
              <a:rPr lang="en-US" altLang="ko-KR" sz="1200" dirty="0" smtClean="0"/>
              <a:t>(Raise)</a:t>
            </a:r>
            <a:endParaRPr lang="ko-KR" altLang="en-US" sz="1200" dirty="0" smtClean="0"/>
          </a:p>
        </p:txBody>
      </p:sp>
      <p:sp>
        <p:nvSpPr>
          <p:cNvPr id="52" name="TextBox 51"/>
          <p:cNvSpPr txBox="1"/>
          <p:nvPr/>
        </p:nvSpPr>
        <p:spPr>
          <a:xfrm>
            <a:off x="7473205" y="1500426"/>
            <a:ext cx="6973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200" dirty="0"/>
              <a:t>신설</a:t>
            </a:r>
          </a:p>
          <a:p>
            <a:pPr algn="ctr"/>
            <a:r>
              <a:rPr lang="en-US" altLang="ko-KR" sz="1200" dirty="0" smtClean="0"/>
              <a:t>(create)</a:t>
            </a:r>
            <a:endParaRPr lang="ko-KR" altLang="en-US" sz="1200" dirty="0" smtClean="0"/>
          </a:p>
        </p:txBody>
      </p:sp>
      <p:sp>
        <p:nvSpPr>
          <p:cNvPr id="54" name="TextBox 53"/>
          <p:cNvSpPr txBox="1"/>
          <p:nvPr/>
        </p:nvSpPr>
        <p:spPr>
          <a:xfrm>
            <a:off x="5943466" y="4031754"/>
            <a:ext cx="116249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200" dirty="0" smtClean="0"/>
              <a:t>조직</a:t>
            </a:r>
            <a:r>
              <a:rPr lang="en-US" altLang="ko-KR" sz="1200" dirty="0" smtClean="0"/>
              <a:t>(</a:t>
            </a:r>
            <a:r>
              <a:rPr lang="ko-KR" altLang="en-US" sz="1200" dirty="0" smtClean="0"/>
              <a:t>과</a:t>
            </a:r>
            <a:r>
              <a:rPr lang="en-US" altLang="ko-KR" sz="1200" dirty="0" smtClean="0"/>
              <a:t>)</a:t>
            </a:r>
            <a:r>
              <a:rPr lang="ko-KR" altLang="en-US" sz="1200" dirty="0" smtClean="0"/>
              <a:t>의</a:t>
            </a:r>
            <a:endParaRPr lang="en-US" altLang="ko-KR" sz="1200" dirty="0" smtClean="0"/>
          </a:p>
          <a:p>
            <a:pPr algn="ctr"/>
            <a:r>
              <a:rPr lang="ko-KR" altLang="en-US" sz="1200" dirty="0" smtClean="0"/>
              <a:t>역할 명확에</a:t>
            </a:r>
            <a:endParaRPr lang="en-US" altLang="ko-KR" sz="1200" dirty="0" smtClean="0"/>
          </a:p>
          <a:p>
            <a:pPr algn="ctr"/>
            <a:r>
              <a:rPr lang="ko-KR" altLang="en-US" sz="1200" dirty="0" smtClean="0"/>
              <a:t>따른 기능조정</a:t>
            </a:r>
            <a:endParaRPr lang="en-US" altLang="ko-KR" sz="1200" dirty="0" smtClean="0"/>
          </a:p>
        </p:txBody>
      </p:sp>
      <p:sp>
        <p:nvSpPr>
          <p:cNvPr id="55" name="TextBox 54"/>
          <p:cNvSpPr txBox="1"/>
          <p:nvPr/>
        </p:nvSpPr>
        <p:spPr>
          <a:xfrm>
            <a:off x="5943469" y="5124895"/>
            <a:ext cx="11624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200" dirty="0" smtClean="0"/>
              <a:t>선택적</a:t>
            </a:r>
            <a:endParaRPr lang="en-US" altLang="ko-KR" sz="1200" dirty="0" smtClean="0"/>
          </a:p>
          <a:p>
            <a:pPr algn="ctr"/>
            <a:r>
              <a:rPr lang="ko-KR" altLang="en-US" sz="1200" dirty="0" smtClean="0"/>
              <a:t>성장사업</a:t>
            </a:r>
            <a:r>
              <a:rPr lang="en-US" altLang="ko-KR" sz="1200" dirty="0"/>
              <a:t> </a:t>
            </a:r>
            <a:r>
              <a:rPr lang="ko-KR" altLang="en-US" sz="1200" dirty="0" smtClean="0"/>
              <a:t>집중</a:t>
            </a:r>
            <a:endParaRPr lang="en-US" altLang="ko-KR" sz="1200" dirty="0" smtClean="0"/>
          </a:p>
        </p:txBody>
      </p:sp>
      <p:sp>
        <p:nvSpPr>
          <p:cNvPr id="57" name="TextBox 56"/>
          <p:cNvSpPr txBox="1"/>
          <p:nvPr/>
        </p:nvSpPr>
        <p:spPr>
          <a:xfrm>
            <a:off x="3322072" y="5036125"/>
            <a:ext cx="100860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200" dirty="0" smtClean="0"/>
              <a:t>역할 완수된</a:t>
            </a:r>
            <a:endParaRPr lang="en-US" altLang="ko-KR" sz="1200" dirty="0" smtClean="0"/>
          </a:p>
          <a:p>
            <a:pPr algn="ctr"/>
            <a:r>
              <a:rPr lang="ko-KR" altLang="en-US" sz="1200" dirty="0" smtClean="0"/>
              <a:t>기능의</a:t>
            </a:r>
            <a:endParaRPr lang="en-US" altLang="ko-KR" sz="1200" dirty="0" smtClean="0"/>
          </a:p>
          <a:p>
            <a:pPr algn="ctr"/>
            <a:r>
              <a:rPr lang="ko-KR" altLang="en-US" sz="1200" dirty="0" smtClean="0"/>
              <a:t>체계 전환</a:t>
            </a:r>
            <a:endParaRPr lang="en-US" altLang="ko-KR" sz="1200" dirty="0" smtClean="0"/>
          </a:p>
        </p:txBody>
      </p:sp>
      <p:cxnSp>
        <p:nvCxnSpPr>
          <p:cNvPr id="59" name="직선 화살표 연결선 58"/>
          <p:cNvCxnSpPr/>
          <p:nvPr/>
        </p:nvCxnSpPr>
        <p:spPr>
          <a:xfrm>
            <a:off x="3362960" y="6035040"/>
            <a:ext cx="1595120" cy="0"/>
          </a:xfrm>
          <a:prstGeom prst="straightConnector1">
            <a:avLst/>
          </a:prstGeom>
          <a:ln>
            <a:solidFill>
              <a:schemeClr val="tx1"/>
            </a:solidFill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화살표 연결선 59"/>
          <p:cNvCxnSpPr/>
          <p:nvPr/>
        </p:nvCxnSpPr>
        <p:spPr>
          <a:xfrm>
            <a:off x="5171440" y="6035040"/>
            <a:ext cx="1838960" cy="0"/>
          </a:xfrm>
          <a:prstGeom prst="straightConnector1">
            <a:avLst/>
          </a:prstGeom>
          <a:ln>
            <a:solidFill>
              <a:schemeClr val="tx1"/>
            </a:solidFill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직선 화살표 연결선 61"/>
          <p:cNvCxnSpPr/>
          <p:nvPr/>
        </p:nvCxnSpPr>
        <p:spPr>
          <a:xfrm>
            <a:off x="7335520" y="6035040"/>
            <a:ext cx="1005840" cy="0"/>
          </a:xfrm>
          <a:prstGeom prst="straightConnector1">
            <a:avLst/>
          </a:prstGeom>
          <a:ln>
            <a:solidFill>
              <a:schemeClr val="tx1"/>
            </a:solidFill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TextBox 63"/>
          <p:cNvSpPr txBox="1"/>
          <p:nvPr/>
        </p:nvSpPr>
        <p:spPr>
          <a:xfrm>
            <a:off x="3839363" y="6082586"/>
            <a:ext cx="8547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200" dirty="0" smtClean="0"/>
              <a:t>필수 기능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5673080" y="6082586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200" dirty="0" smtClean="0"/>
              <a:t>비례기능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7421781" y="6082586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200" dirty="0" smtClean="0"/>
              <a:t>매력기능</a:t>
            </a:r>
          </a:p>
        </p:txBody>
      </p:sp>
      <p:sp>
        <p:nvSpPr>
          <p:cNvPr id="50" name="제목 3"/>
          <p:cNvSpPr txBox="1">
            <a:spLocks/>
          </p:cNvSpPr>
          <p:nvPr/>
        </p:nvSpPr>
        <p:spPr>
          <a:xfrm>
            <a:off x="57116" y="143344"/>
            <a:ext cx="3651962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4. </a:t>
            </a:r>
            <a:r>
              <a:rPr lang="ko-KR" altLang="en-US" dirty="0" smtClean="0">
                <a:latin typeface="맑은 고딕" panose="020B0503020000020004" pitchFamily="50" charset="-127"/>
              </a:rPr>
              <a:t>기능구조 설계 방향성 도출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8348118" y="187786"/>
            <a:ext cx="12378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Ⅳ.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기능 분석</a:t>
            </a:r>
          </a:p>
        </p:txBody>
      </p:sp>
    </p:spTree>
    <p:extLst>
      <p:ext uri="{BB962C8B-B14F-4D97-AF65-F5344CB8AC3E}">
        <p14:creationId xmlns:p14="http://schemas.microsoft.com/office/powerpoint/2010/main" val="1266229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" name="자유형 143"/>
          <p:cNvSpPr/>
          <p:nvPr/>
        </p:nvSpPr>
        <p:spPr>
          <a:xfrm>
            <a:off x="7983855" y="3971925"/>
            <a:ext cx="236220" cy="167640"/>
          </a:xfrm>
          <a:custGeom>
            <a:avLst/>
            <a:gdLst>
              <a:gd name="connsiteX0" fmla="*/ 0 w 236220"/>
              <a:gd name="connsiteY0" fmla="*/ 0 h 167640"/>
              <a:gd name="connsiteX1" fmla="*/ 0 w 236220"/>
              <a:gd name="connsiteY1" fmla="*/ 167640 h 167640"/>
              <a:gd name="connsiteX2" fmla="*/ 236220 w 236220"/>
              <a:gd name="connsiteY2" fmla="*/ 167640 h 167640"/>
              <a:gd name="connsiteX3" fmla="*/ 236220 w 236220"/>
              <a:gd name="connsiteY3" fmla="*/ 30480 h 167640"/>
              <a:gd name="connsiteX0" fmla="*/ 0 w 236220"/>
              <a:gd name="connsiteY0" fmla="*/ 0 h 167640"/>
              <a:gd name="connsiteX1" fmla="*/ 0 w 236220"/>
              <a:gd name="connsiteY1" fmla="*/ 167640 h 167640"/>
              <a:gd name="connsiteX2" fmla="*/ 236220 w 236220"/>
              <a:gd name="connsiteY2" fmla="*/ 167640 h 167640"/>
              <a:gd name="connsiteX3" fmla="*/ 234315 w 236220"/>
              <a:gd name="connsiteY3" fmla="*/ 0 h 167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220" h="167640">
                <a:moveTo>
                  <a:pt x="0" y="0"/>
                </a:moveTo>
                <a:lnTo>
                  <a:pt x="0" y="167640"/>
                </a:lnTo>
                <a:lnTo>
                  <a:pt x="236220" y="167640"/>
                </a:lnTo>
                <a:lnTo>
                  <a:pt x="234315" y="0"/>
                </a:lnTo>
              </a:path>
            </a:pathLst>
          </a:cu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5" name="그룹 144"/>
          <p:cNvGrpSpPr/>
          <p:nvPr/>
        </p:nvGrpSpPr>
        <p:grpSpPr>
          <a:xfrm>
            <a:off x="108841" y="633230"/>
            <a:ext cx="9734619" cy="3300198"/>
            <a:chOff x="85691" y="1500174"/>
            <a:chExt cx="9734619" cy="3300198"/>
          </a:xfrm>
        </p:grpSpPr>
        <p:sp>
          <p:nvSpPr>
            <p:cNvPr id="146" name="Rectangle 9"/>
            <p:cNvSpPr>
              <a:spLocks noChangeArrowheads="1"/>
            </p:cNvSpPr>
            <p:nvPr/>
          </p:nvSpPr>
          <p:spPr bwMode="auto">
            <a:xfrm>
              <a:off x="4233000" y="1500174"/>
              <a:ext cx="1440000" cy="288000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 w="9525" algn="ctr">
              <a:solidFill>
                <a:schemeClr val="tx2"/>
              </a:solidFill>
              <a:miter lim="800000"/>
              <a:headEnd/>
              <a:tailEnd/>
            </a:ln>
            <a:effectLst/>
          </p:spPr>
          <p:txBody>
            <a:bodyPr lIns="72000" tIns="72000" rIns="7200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400" dirty="0" smtClean="0">
                  <a:solidFill>
                    <a:prstClr val="whit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시장</a:t>
              </a:r>
              <a:endParaRPr lang="en-US" altLang="ko-KR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47" name="Rectangle 9"/>
            <p:cNvSpPr>
              <a:spLocks noChangeArrowheads="1"/>
            </p:cNvSpPr>
            <p:nvPr/>
          </p:nvSpPr>
          <p:spPr bwMode="auto">
            <a:xfrm>
              <a:off x="4233000" y="1929926"/>
              <a:ext cx="1440000" cy="288000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 w="9525" algn="ctr">
              <a:solidFill>
                <a:schemeClr val="tx2"/>
              </a:solidFill>
              <a:miter lim="800000"/>
              <a:headEnd/>
              <a:tailEnd/>
            </a:ln>
            <a:effectLst/>
          </p:spPr>
          <p:txBody>
            <a:bodyPr lIns="72000" tIns="72000" rIns="7200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400" dirty="0" smtClean="0">
                  <a:solidFill>
                    <a:prstClr val="whit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부시장</a:t>
              </a:r>
              <a:endParaRPr lang="en-US" altLang="ko-KR" sz="1400" dirty="0">
                <a:solidFill>
                  <a:prstClr val="white"/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48" name="Rectangle 9"/>
            <p:cNvSpPr>
              <a:spLocks noChangeArrowheads="1"/>
            </p:cNvSpPr>
            <p:nvPr/>
          </p:nvSpPr>
          <p:spPr bwMode="auto">
            <a:xfrm>
              <a:off x="1722706" y="2420586"/>
              <a:ext cx="743344" cy="46800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 algn="ctr">
              <a:solidFill>
                <a:schemeClr val="tx2"/>
              </a:solidFill>
              <a:miter lim="800000"/>
              <a:headEnd/>
              <a:tailEnd/>
            </a:ln>
            <a:effectLst/>
          </p:spPr>
          <p:txBody>
            <a:bodyPr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900" dirty="0" err="1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시민국</a:t>
              </a:r>
              <a:endParaRPr lang="en-US" altLang="ko-KR" sz="900" dirty="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49" name="Rectangle 9"/>
            <p:cNvSpPr>
              <a:spLocks noChangeArrowheads="1"/>
            </p:cNvSpPr>
            <p:nvPr/>
          </p:nvSpPr>
          <p:spPr bwMode="auto">
            <a:xfrm>
              <a:off x="4125351" y="2422834"/>
              <a:ext cx="504000" cy="46800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 algn="ctr">
              <a:solidFill>
                <a:schemeClr val="tx2"/>
              </a:solidFill>
              <a:miter lim="800000"/>
              <a:headEnd/>
              <a:tailEnd/>
            </a:ln>
            <a:effectLst/>
          </p:spPr>
          <p:txBody>
            <a:bodyPr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900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안전</a:t>
              </a:r>
              <a:endParaRPr lang="en-US" altLang="ko-KR" sz="900" dirty="0" smtClean="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  <a:p>
              <a:pPr algn="ctr" latinLnBrk="0">
                <a:buFont typeface="Wingdings" pitchFamily="2" charset="2"/>
                <a:buNone/>
              </a:pPr>
              <a:r>
                <a:rPr lang="ko-KR" altLang="en-US" sz="900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산업국</a:t>
              </a:r>
              <a:endParaRPr lang="en-US" altLang="ko-KR" sz="900" dirty="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50" name="Rectangle 9"/>
            <p:cNvSpPr>
              <a:spLocks noChangeArrowheads="1"/>
            </p:cNvSpPr>
            <p:nvPr/>
          </p:nvSpPr>
          <p:spPr bwMode="auto">
            <a:xfrm>
              <a:off x="5657855" y="2422834"/>
              <a:ext cx="504000" cy="46800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 algn="ctr">
              <a:solidFill>
                <a:schemeClr val="tx2"/>
              </a:solidFill>
              <a:miter lim="800000"/>
              <a:headEnd/>
              <a:tailEnd/>
            </a:ln>
            <a:effectLst/>
          </p:spPr>
          <p:txBody>
            <a:bodyPr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900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성장전략사업단</a:t>
              </a:r>
              <a:endParaRPr lang="en-US" altLang="ko-KR" sz="900" dirty="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53" name="Rectangle 9"/>
            <p:cNvSpPr>
              <a:spLocks noChangeArrowheads="1"/>
            </p:cNvSpPr>
            <p:nvPr/>
          </p:nvSpPr>
          <p:spPr bwMode="auto">
            <a:xfrm>
              <a:off x="6229093" y="2422834"/>
              <a:ext cx="504000" cy="46800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 algn="ctr">
              <a:solidFill>
                <a:schemeClr val="tx2"/>
              </a:solidFill>
              <a:miter lim="800000"/>
              <a:headEnd/>
              <a:tailEnd/>
            </a:ln>
            <a:effectLst/>
          </p:spPr>
          <p:txBody>
            <a:bodyPr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900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보건소</a:t>
              </a:r>
              <a:endParaRPr lang="en-US" altLang="ko-KR" sz="900" dirty="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28" name="Rectangle 9"/>
            <p:cNvSpPr>
              <a:spLocks noChangeArrowheads="1"/>
            </p:cNvSpPr>
            <p:nvPr/>
          </p:nvSpPr>
          <p:spPr bwMode="auto">
            <a:xfrm>
              <a:off x="6956804" y="2422834"/>
              <a:ext cx="504000" cy="46800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 algn="ctr">
              <a:solidFill>
                <a:schemeClr val="tx2"/>
              </a:solidFill>
              <a:miter lim="800000"/>
              <a:headEnd/>
              <a:tailEnd/>
            </a:ln>
            <a:effectLst/>
          </p:spPr>
          <p:txBody>
            <a:bodyPr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900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농업기술센터</a:t>
              </a:r>
              <a:endParaRPr lang="en-US" altLang="ko-KR" sz="900" dirty="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29" name="Rectangle 9"/>
            <p:cNvSpPr>
              <a:spLocks noChangeArrowheads="1"/>
            </p:cNvSpPr>
            <p:nvPr/>
          </p:nvSpPr>
          <p:spPr bwMode="auto">
            <a:xfrm>
              <a:off x="85691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dirty="0" err="1" smtClean="0">
                  <a:latin typeface="+mn-ea"/>
                </a:rPr>
                <a:t>시정담당관실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33" name="Rectangle 9"/>
            <p:cNvSpPr>
              <a:spLocks noChangeArrowheads="1"/>
            </p:cNvSpPr>
            <p:nvPr/>
          </p:nvSpPr>
          <p:spPr bwMode="auto">
            <a:xfrm>
              <a:off x="331452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dirty="0" err="1" smtClean="0">
                  <a:latin typeface="+mn-ea"/>
                </a:rPr>
                <a:t>기획담당관실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56" name="Rectangle 9"/>
            <p:cNvSpPr>
              <a:spLocks noChangeArrowheads="1"/>
            </p:cNvSpPr>
            <p:nvPr/>
          </p:nvSpPr>
          <p:spPr bwMode="auto">
            <a:xfrm>
              <a:off x="577213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인사담당관실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57" name="Rectangle 9"/>
            <p:cNvSpPr>
              <a:spLocks noChangeArrowheads="1"/>
            </p:cNvSpPr>
            <p:nvPr/>
          </p:nvSpPr>
          <p:spPr bwMode="auto">
            <a:xfrm>
              <a:off x="822975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정보감사담당관실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58" name="Rectangle 9"/>
            <p:cNvSpPr>
              <a:spLocks noChangeArrowheads="1"/>
            </p:cNvSpPr>
            <p:nvPr/>
          </p:nvSpPr>
          <p:spPr bwMode="auto">
            <a:xfrm>
              <a:off x="3168285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안전관리과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59" name="Rectangle 9"/>
            <p:cNvSpPr>
              <a:spLocks noChangeArrowheads="1"/>
            </p:cNvSpPr>
            <p:nvPr/>
          </p:nvSpPr>
          <p:spPr bwMode="auto">
            <a:xfrm>
              <a:off x="3414966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경제과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60" name="Rectangle 9"/>
            <p:cNvSpPr>
              <a:spLocks noChangeArrowheads="1"/>
            </p:cNvSpPr>
            <p:nvPr/>
          </p:nvSpPr>
          <p:spPr bwMode="auto">
            <a:xfrm>
              <a:off x="3661647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건설과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61" name="Rectangle 9"/>
            <p:cNvSpPr>
              <a:spLocks noChangeArrowheads="1"/>
            </p:cNvSpPr>
            <p:nvPr/>
          </p:nvSpPr>
          <p:spPr bwMode="auto">
            <a:xfrm>
              <a:off x="3908328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산림과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62" name="Rectangle 9"/>
            <p:cNvSpPr>
              <a:spLocks noChangeArrowheads="1"/>
            </p:cNvSpPr>
            <p:nvPr/>
          </p:nvSpPr>
          <p:spPr bwMode="auto">
            <a:xfrm>
              <a:off x="4155009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도시재생과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63" name="Rectangle 9"/>
            <p:cNvSpPr>
              <a:spLocks noChangeArrowheads="1"/>
            </p:cNvSpPr>
            <p:nvPr/>
          </p:nvSpPr>
          <p:spPr bwMode="auto">
            <a:xfrm>
              <a:off x="4401690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허가과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64" name="Rectangle 9"/>
            <p:cNvSpPr>
              <a:spLocks noChangeArrowheads="1"/>
            </p:cNvSpPr>
            <p:nvPr/>
          </p:nvSpPr>
          <p:spPr bwMode="auto">
            <a:xfrm>
              <a:off x="4648371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교통과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65" name="Rectangle 9"/>
            <p:cNvSpPr>
              <a:spLocks noChangeArrowheads="1"/>
            </p:cNvSpPr>
            <p:nvPr/>
          </p:nvSpPr>
          <p:spPr bwMode="auto">
            <a:xfrm>
              <a:off x="4895052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환경과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66" name="Rectangle 9"/>
            <p:cNvSpPr>
              <a:spLocks noChangeArrowheads="1"/>
            </p:cNvSpPr>
            <p:nvPr/>
          </p:nvSpPr>
          <p:spPr bwMode="auto">
            <a:xfrm>
              <a:off x="5141733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청소과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67" name="Rectangle 9"/>
            <p:cNvSpPr>
              <a:spLocks noChangeArrowheads="1"/>
            </p:cNvSpPr>
            <p:nvPr/>
          </p:nvSpPr>
          <p:spPr bwMode="auto">
            <a:xfrm>
              <a:off x="5388417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수도과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68" name="Rectangle 9"/>
            <p:cNvSpPr>
              <a:spLocks noChangeArrowheads="1"/>
            </p:cNvSpPr>
            <p:nvPr/>
          </p:nvSpPr>
          <p:spPr bwMode="auto">
            <a:xfrm>
              <a:off x="5687044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공공사업개발과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69" name="Rectangle 9"/>
            <p:cNvSpPr>
              <a:spLocks noChangeArrowheads="1"/>
            </p:cNvSpPr>
            <p:nvPr/>
          </p:nvSpPr>
          <p:spPr bwMode="auto">
            <a:xfrm>
              <a:off x="5926317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en-US" altLang="ko-KR" sz="1000" dirty="0" smtClean="0">
                  <a:latin typeface="+mn-ea"/>
                </a:rPr>
                <a:t>5</a:t>
              </a:r>
              <a:r>
                <a:rPr lang="ko-KR" altLang="en-US" sz="1000" dirty="0" smtClean="0">
                  <a:latin typeface="+mn-ea"/>
                </a:rPr>
                <a:t>도</a:t>
              </a:r>
              <a:r>
                <a:rPr lang="en-US" altLang="ko-KR" sz="1000" dirty="0" smtClean="0">
                  <a:latin typeface="+mn-ea"/>
                </a:rPr>
                <a:t>2</a:t>
              </a:r>
              <a:r>
                <a:rPr lang="ko-KR" altLang="en-US" sz="1000" dirty="0" smtClean="0">
                  <a:latin typeface="+mn-ea"/>
                </a:rPr>
                <a:t>촌과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70" name="Rectangle 9"/>
            <p:cNvSpPr>
              <a:spLocks noChangeArrowheads="1"/>
            </p:cNvSpPr>
            <p:nvPr/>
          </p:nvSpPr>
          <p:spPr bwMode="auto">
            <a:xfrm>
              <a:off x="6262431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보건과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71" name="Rectangle 9"/>
            <p:cNvSpPr>
              <a:spLocks noChangeArrowheads="1"/>
            </p:cNvSpPr>
            <p:nvPr/>
          </p:nvSpPr>
          <p:spPr bwMode="auto">
            <a:xfrm>
              <a:off x="6492179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건강과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72" name="Rectangle 9"/>
            <p:cNvSpPr>
              <a:spLocks noChangeArrowheads="1"/>
            </p:cNvSpPr>
            <p:nvPr/>
          </p:nvSpPr>
          <p:spPr bwMode="auto">
            <a:xfrm>
              <a:off x="6781814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농업과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73" name="Rectangle 9"/>
            <p:cNvSpPr>
              <a:spLocks noChangeArrowheads="1"/>
            </p:cNvSpPr>
            <p:nvPr/>
          </p:nvSpPr>
          <p:spPr bwMode="auto">
            <a:xfrm>
              <a:off x="7024262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축산과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74" name="Rectangle 9"/>
            <p:cNvSpPr>
              <a:spLocks noChangeArrowheads="1"/>
            </p:cNvSpPr>
            <p:nvPr/>
          </p:nvSpPr>
          <p:spPr bwMode="auto">
            <a:xfrm>
              <a:off x="7266710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농촌진흥과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75" name="Rectangle 9"/>
            <p:cNvSpPr>
              <a:spLocks noChangeArrowheads="1"/>
            </p:cNvSpPr>
            <p:nvPr/>
          </p:nvSpPr>
          <p:spPr bwMode="auto">
            <a:xfrm>
              <a:off x="7509158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기술보급과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76" name="Rectangle 9"/>
            <p:cNvSpPr>
              <a:spLocks noChangeArrowheads="1"/>
            </p:cNvSpPr>
            <p:nvPr/>
          </p:nvSpPr>
          <p:spPr bwMode="auto">
            <a:xfrm>
              <a:off x="7829571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공공시설관리소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77" name="Rectangle 9"/>
            <p:cNvSpPr>
              <a:spLocks noChangeArrowheads="1"/>
            </p:cNvSpPr>
            <p:nvPr/>
          </p:nvSpPr>
          <p:spPr bwMode="auto">
            <a:xfrm>
              <a:off x="8074081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관광경영사업소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78" name="Rectangle 9"/>
            <p:cNvSpPr>
              <a:spLocks noChangeArrowheads="1"/>
            </p:cNvSpPr>
            <p:nvPr/>
          </p:nvSpPr>
          <p:spPr bwMode="auto">
            <a:xfrm>
              <a:off x="8318591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시립도서관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79" name="Rectangle 9"/>
            <p:cNvSpPr>
              <a:spLocks noChangeArrowheads="1"/>
            </p:cNvSpPr>
            <p:nvPr/>
          </p:nvSpPr>
          <p:spPr bwMode="auto">
            <a:xfrm>
              <a:off x="8563101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종합사회복지관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80" name="Rectangle 9"/>
            <p:cNvSpPr>
              <a:spLocks noChangeArrowheads="1"/>
            </p:cNvSpPr>
            <p:nvPr/>
          </p:nvSpPr>
          <p:spPr bwMode="auto">
            <a:xfrm>
              <a:off x="9103963" y="2422834"/>
              <a:ext cx="504000" cy="46800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9525" algn="ctr">
              <a:solidFill>
                <a:schemeClr val="tx2"/>
              </a:solidFill>
              <a:miter lim="800000"/>
              <a:headEnd/>
              <a:tailEnd/>
            </a:ln>
            <a:effectLst/>
          </p:spPr>
          <p:txBody>
            <a:bodyPr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900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의회 사무국</a:t>
              </a:r>
              <a:endParaRPr lang="en-US" altLang="ko-KR" sz="900" dirty="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281" name="Rectangle 9"/>
            <p:cNvSpPr>
              <a:spLocks noChangeArrowheads="1"/>
            </p:cNvSpPr>
            <p:nvPr/>
          </p:nvSpPr>
          <p:spPr bwMode="auto">
            <a:xfrm>
              <a:off x="8891616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의정담당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82" name="Rectangle 9"/>
            <p:cNvSpPr>
              <a:spLocks noChangeArrowheads="1"/>
            </p:cNvSpPr>
            <p:nvPr/>
          </p:nvSpPr>
          <p:spPr bwMode="auto">
            <a:xfrm>
              <a:off x="9135181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의사담당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83" name="Rectangle 9"/>
            <p:cNvSpPr>
              <a:spLocks noChangeArrowheads="1"/>
            </p:cNvSpPr>
            <p:nvPr/>
          </p:nvSpPr>
          <p:spPr bwMode="auto">
            <a:xfrm>
              <a:off x="9378746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전문위원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284" name="Rectangle 9"/>
            <p:cNvSpPr>
              <a:spLocks noChangeArrowheads="1"/>
            </p:cNvSpPr>
            <p:nvPr/>
          </p:nvSpPr>
          <p:spPr bwMode="auto">
            <a:xfrm>
              <a:off x="9622310" y="2995847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전문위원</a:t>
              </a:r>
              <a:endParaRPr lang="en-US" altLang="ko-KR" sz="1000" dirty="0">
                <a:latin typeface="+mn-ea"/>
              </a:endParaRPr>
            </a:p>
          </p:txBody>
        </p:sp>
        <p:cxnSp>
          <p:nvCxnSpPr>
            <p:cNvPr id="285" name="꺾인 연결선 284"/>
            <p:cNvCxnSpPr>
              <a:stCxn id="229" idx="0"/>
              <a:endCxn id="148" idx="0"/>
            </p:cNvCxnSpPr>
            <p:nvPr/>
          </p:nvCxnSpPr>
          <p:spPr>
            <a:xfrm rot="5400000" flipH="1" flipV="1">
              <a:off x="851904" y="1753374"/>
              <a:ext cx="575261" cy="1909687"/>
            </a:xfrm>
            <a:prstGeom prst="bentConnector3">
              <a:avLst>
                <a:gd name="adj1" fmla="val 116778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" name="직선 연결선 285"/>
            <p:cNvCxnSpPr/>
            <p:nvPr/>
          </p:nvCxnSpPr>
          <p:spPr>
            <a:xfrm rot="16200000" flipV="1">
              <a:off x="96348" y="2656979"/>
              <a:ext cx="667229" cy="98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" name="직선 연결선 286"/>
            <p:cNvCxnSpPr/>
            <p:nvPr/>
          </p:nvCxnSpPr>
          <p:spPr>
            <a:xfrm rot="16200000" flipV="1">
              <a:off x="342109" y="2656979"/>
              <a:ext cx="667229" cy="98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8" name="직선 연결선 287"/>
            <p:cNvCxnSpPr/>
            <p:nvPr/>
          </p:nvCxnSpPr>
          <p:spPr>
            <a:xfrm rot="16200000" flipV="1">
              <a:off x="587871" y="2656979"/>
              <a:ext cx="667229" cy="98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" name="꺾인 연결선 288"/>
            <p:cNvCxnSpPr>
              <a:stCxn id="329" idx="0"/>
              <a:endCxn id="148" idx="2"/>
            </p:cNvCxnSpPr>
            <p:nvPr/>
          </p:nvCxnSpPr>
          <p:spPr>
            <a:xfrm rot="5400000" flipH="1" flipV="1">
              <a:off x="1587587" y="2493582"/>
              <a:ext cx="111786" cy="901795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꺾인 연결선 289"/>
            <p:cNvCxnSpPr>
              <a:stCxn id="330" idx="0"/>
              <a:endCxn id="148" idx="2"/>
            </p:cNvCxnSpPr>
            <p:nvPr/>
          </p:nvCxnSpPr>
          <p:spPr>
            <a:xfrm rot="5400000" flipH="1" flipV="1">
              <a:off x="1700312" y="2606306"/>
              <a:ext cx="111786" cy="676346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꺾인 연결선 290"/>
            <p:cNvCxnSpPr>
              <a:stCxn id="331" idx="0"/>
              <a:endCxn id="148" idx="2"/>
            </p:cNvCxnSpPr>
            <p:nvPr/>
          </p:nvCxnSpPr>
          <p:spPr>
            <a:xfrm rot="5400000" flipH="1" flipV="1">
              <a:off x="1813036" y="2719031"/>
              <a:ext cx="111786" cy="450897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" name="꺾인 연결선 291"/>
            <p:cNvCxnSpPr>
              <a:stCxn id="332" idx="0"/>
              <a:endCxn id="148" idx="2"/>
            </p:cNvCxnSpPr>
            <p:nvPr/>
          </p:nvCxnSpPr>
          <p:spPr>
            <a:xfrm rot="5400000" flipH="1" flipV="1">
              <a:off x="1925761" y="2831755"/>
              <a:ext cx="111786" cy="225448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3" name="꺾인 연결선 292"/>
            <p:cNvCxnSpPr>
              <a:stCxn id="333" idx="0"/>
              <a:endCxn id="148" idx="2"/>
            </p:cNvCxnSpPr>
            <p:nvPr/>
          </p:nvCxnSpPr>
          <p:spPr>
            <a:xfrm rot="16200000" flipV="1">
              <a:off x="2038486" y="2944478"/>
              <a:ext cx="111786" cy="1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꺾인 연결선 293"/>
            <p:cNvCxnSpPr>
              <a:stCxn id="334" idx="0"/>
              <a:endCxn id="148" idx="2"/>
            </p:cNvCxnSpPr>
            <p:nvPr/>
          </p:nvCxnSpPr>
          <p:spPr>
            <a:xfrm rot="16200000" flipV="1">
              <a:off x="2151210" y="2831754"/>
              <a:ext cx="111786" cy="225450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꺾인 연결선 294"/>
            <p:cNvCxnSpPr>
              <a:stCxn id="337" idx="0"/>
              <a:endCxn id="148" idx="2"/>
            </p:cNvCxnSpPr>
            <p:nvPr/>
          </p:nvCxnSpPr>
          <p:spPr>
            <a:xfrm rot="16200000" flipV="1">
              <a:off x="2263935" y="2719029"/>
              <a:ext cx="111786" cy="450899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꺾인 연결선 295"/>
            <p:cNvCxnSpPr>
              <a:stCxn id="336" idx="0"/>
              <a:endCxn id="148" idx="2"/>
            </p:cNvCxnSpPr>
            <p:nvPr/>
          </p:nvCxnSpPr>
          <p:spPr>
            <a:xfrm rot="16200000" flipV="1">
              <a:off x="2489383" y="2493581"/>
              <a:ext cx="111786" cy="901795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7" name="꺾인 연결선 296"/>
            <p:cNvCxnSpPr>
              <a:stCxn id="258" idx="0"/>
              <a:endCxn id="149" idx="2"/>
            </p:cNvCxnSpPr>
            <p:nvPr/>
          </p:nvCxnSpPr>
          <p:spPr>
            <a:xfrm rot="5400000" flipH="1" flipV="1">
              <a:off x="3769812" y="2388308"/>
              <a:ext cx="105013" cy="1110066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8" name="꺾인 연결선 297"/>
            <p:cNvCxnSpPr>
              <a:stCxn id="267" idx="0"/>
              <a:endCxn id="149" idx="2"/>
            </p:cNvCxnSpPr>
            <p:nvPr/>
          </p:nvCxnSpPr>
          <p:spPr>
            <a:xfrm rot="16200000" flipV="1">
              <a:off x="4879878" y="2388308"/>
              <a:ext cx="105013" cy="1110066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9" name="꺾인 연결선 298"/>
            <p:cNvCxnSpPr>
              <a:stCxn id="149" idx="2"/>
              <a:endCxn id="259" idx="0"/>
            </p:cNvCxnSpPr>
            <p:nvPr/>
          </p:nvCxnSpPr>
          <p:spPr>
            <a:xfrm rot="5400000">
              <a:off x="3893153" y="2511648"/>
              <a:ext cx="105013" cy="863385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0" name="꺾인 연결선 299"/>
            <p:cNvCxnSpPr>
              <a:stCxn id="149" idx="2"/>
              <a:endCxn id="260" idx="0"/>
            </p:cNvCxnSpPr>
            <p:nvPr/>
          </p:nvCxnSpPr>
          <p:spPr>
            <a:xfrm rot="5400000">
              <a:off x="4016493" y="2634988"/>
              <a:ext cx="105013" cy="616704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1" name="꺾인 연결선 300"/>
            <p:cNvCxnSpPr>
              <a:stCxn id="149" idx="2"/>
              <a:endCxn id="261" idx="0"/>
            </p:cNvCxnSpPr>
            <p:nvPr/>
          </p:nvCxnSpPr>
          <p:spPr>
            <a:xfrm rot="5400000">
              <a:off x="4139834" y="2758329"/>
              <a:ext cx="105013" cy="370023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" name="꺾인 연결선 301"/>
            <p:cNvCxnSpPr>
              <a:stCxn id="149" idx="2"/>
              <a:endCxn id="262" idx="0"/>
            </p:cNvCxnSpPr>
            <p:nvPr/>
          </p:nvCxnSpPr>
          <p:spPr>
            <a:xfrm rot="5400000">
              <a:off x="4263174" y="2881669"/>
              <a:ext cx="105013" cy="123342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" name="꺾인 연결선 302"/>
            <p:cNvCxnSpPr>
              <a:stCxn id="263" idx="0"/>
              <a:endCxn id="149" idx="2"/>
            </p:cNvCxnSpPr>
            <p:nvPr/>
          </p:nvCxnSpPr>
          <p:spPr>
            <a:xfrm rot="16200000" flipV="1">
              <a:off x="4386515" y="2881671"/>
              <a:ext cx="105013" cy="123339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꺾인 연결선 303"/>
            <p:cNvCxnSpPr>
              <a:stCxn id="264" idx="0"/>
              <a:endCxn id="149" idx="2"/>
            </p:cNvCxnSpPr>
            <p:nvPr/>
          </p:nvCxnSpPr>
          <p:spPr>
            <a:xfrm rot="16200000" flipV="1">
              <a:off x="4509855" y="2758331"/>
              <a:ext cx="105013" cy="370020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5" name="꺾인 연결선 304"/>
            <p:cNvCxnSpPr>
              <a:stCxn id="265" idx="0"/>
              <a:endCxn id="149" idx="2"/>
            </p:cNvCxnSpPr>
            <p:nvPr/>
          </p:nvCxnSpPr>
          <p:spPr>
            <a:xfrm rot="16200000" flipV="1">
              <a:off x="4633196" y="2634990"/>
              <a:ext cx="105013" cy="616701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6" name="꺾인 연결선 305"/>
            <p:cNvCxnSpPr>
              <a:stCxn id="266" idx="0"/>
              <a:endCxn id="149" idx="2"/>
            </p:cNvCxnSpPr>
            <p:nvPr/>
          </p:nvCxnSpPr>
          <p:spPr>
            <a:xfrm rot="16200000" flipV="1">
              <a:off x="4756536" y="2511650"/>
              <a:ext cx="105013" cy="863382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" name="꺾인 연결선 306"/>
            <p:cNvCxnSpPr>
              <a:stCxn id="267" idx="0"/>
              <a:endCxn id="149" idx="2"/>
            </p:cNvCxnSpPr>
            <p:nvPr/>
          </p:nvCxnSpPr>
          <p:spPr>
            <a:xfrm rot="16200000" flipV="1">
              <a:off x="4879878" y="2388308"/>
              <a:ext cx="105013" cy="1110066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" name="꺾인 연결선 307"/>
            <p:cNvCxnSpPr>
              <a:stCxn id="148" idx="0"/>
              <a:endCxn id="147" idx="2"/>
            </p:cNvCxnSpPr>
            <p:nvPr/>
          </p:nvCxnSpPr>
          <p:spPr>
            <a:xfrm rot="5400000" flipH="1" flipV="1">
              <a:off x="3422359" y="889945"/>
              <a:ext cx="202660" cy="2858622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9" name="꺾인 연결선 308"/>
            <p:cNvCxnSpPr>
              <a:stCxn id="149" idx="0"/>
              <a:endCxn id="147" idx="2"/>
            </p:cNvCxnSpPr>
            <p:nvPr/>
          </p:nvCxnSpPr>
          <p:spPr>
            <a:xfrm rot="5400000" flipH="1" flipV="1">
              <a:off x="4562721" y="2032556"/>
              <a:ext cx="204908" cy="575649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0" name="꺾인 연결선 309"/>
            <p:cNvCxnSpPr>
              <a:stCxn id="150" idx="0"/>
              <a:endCxn id="147" idx="2"/>
            </p:cNvCxnSpPr>
            <p:nvPr/>
          </p:nvCxnSpPr>
          <p:spPr>
            <a:xfrm rot="16200000" flipV="1">
              <a:off x="5328974" y="1841952"/>
              <a:ext cx="204908" cy="956855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1" name="꺾인 연결선 310"/>
            <p:cNvCxnSpPr>
              <a:stCxn id="153" idx="0"/>
              <a:endCxn id="147" idx="2"/>
            </p:cNvCxnSpPr>
            <p:nvPr/>
          </p:nvCxnSpPr>
          <p:spPr>
            <a:xfrm rot="16200000" flipV="1">
              <a:off x="5614593" y="1556333"/>
              <a:ext cx="204908" cy="1528093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" name="꺾인 연결선 311"/>
            <p:cNvCxnSpPr>
              <a:stCxn id="228" idx="0"/>
              <a:endCxn id="147" idx="2"/>
            </p:cNvCxnSpPr>
            <p:nvPr/>
          </p:nvCxnSpPr>
          <p:spPr>
            <a:xfrm rot="16200000" flipV="1">
              <a:off x="5978448" y="1192478"/>
              <a:ext cx="204908" cy="2255804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3" name="꺾인 연결선 312"/>
            <p:cNvCxnSpPr>
              <a:stCxn id="268" idx="0"/>
              <a:endCxn id="150" idx="2"/>
            </p:cNvCxnSpPr>
            <p:nvPr/>
          </p:nvCxnSpPr>
          <p:spPr>
            <a:xfrm rot="5400000" flipH="1" flipV="1">
              <a:off x="5795443" y="2881436"/>
              <a:ext cx="105013" cy="123811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4" name="꺾인 연결선 313"/>
            <p:cNvCxnSpPr>
              <a:stCxn id="269" idx="0"/>
              <a:endCxn id="150" idx="2"/>
            </p:cNvCxnSpPr>
            <p:nvPr/>
          </p:nvCxnSpPr>
          <p:spPr>
            <a:xfrm rot="16200000" flipV="1">
              <a:off x="5915080" y="2885610"/>
              <a:ext cx="105013" cy="115462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꺾인 연결선 314"/>
            <p:cNvCxnSpPr>
              <a:stCxn id="270" idx="0"/>
              <a:endCxn id="153" idx="2"/>
            </p:cNvCxnSpPr>
            <p:nvPr/>
          </p:nvCxnSpPr>
          <p:spPr>
            <a:xfrm rot="5400000" flipH="1" flipV="1">
              <a:off x="6368756" y="2883510"/>
              <a:ext cx="105013" cy="119662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6" name="꺾인 연결선 315"/>
            <p:cNvCxnSpPr>
              <a:stCxn id="271" idx="0"/>
              <a:endCxn id="153" idx="2"/>
            </p:cNvCxnSpPr>
            <p:nvPr/>
          </p:nvCxnSpPr>
          <p:spPr>
            <a:xfrm rot="16200000" flipV="1">
              <a:off x="6483630" y="2888298"/>
              <a:ext cx="105013" cy="110086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꺾인 연결선 316"/>
            <p:cNvCxnSpPr>
              <a:stCxn id="272" idx="0"/>
              <a:endCxn id="228" idx="2"/>
            </p:cNvCxnSpPr>
            <p:nvPr/>
          </p:nvCxnSpPr>
          <p:spPr>
            <a:xfrm rot="5400000" flipH="1" flipV="1">
              <a:off x="6992303" y="2779346"/>
              <a:ext cx="105013" cy="327990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8" name="꺾인 연결선 317"/>
            <p:cNvCxnSpPr>
              <a:stCxn id="273" idx="0"/>
              <a:endCxn id="228" idx="2"/>
            </p:cNvCxnSpPr>
            <p:nvPr/>
          </p:nvCxnSpPr>
          <p:spPr>
            <a:xfrm rot="5400000" flipH="1" flipV="1">
              <a:off x="7113527" y="2900570"/>
              <a:ext cx="105013" cy="85542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꺾인 연결선 318"/>
            <p:cNvCxnSpPr>
              <a:stCxn id="274" idx="0"/>
              <a:endCxn id="228" idx="2"/>
            </p:cNvCxnSpPr>
            <p:nvPr/>
          </p:nvCxnSpPr>
          <p:spPr>
            <a:xfrm rot="16200000" flipV="1">
              <a:off x="7234751" y="2864888"/>
              <a:ext cx="105013" cy="156906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0" name="꺾인 연결선 319"/>
            <p:cNvCxnSpPr>
              <a:stCxn id="275" idx="0"/>
              <a:endCxn id="228" idx="2"/>
            </p:cNvCxnSpPr>
            <p:nvPr/>
          </p:nvCxnSpPr>
          <p:spPr>
            <a:xfrm rot="16200000" flipV="1">
              <a:off x="7355975" y="2743664"/>
              <a:ext cx="105013" cy="399354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꺾인 연결선 320"/>
            <p:cNvCxnSpPr>
              <a:stCxn id="279" idx="0"/>
              <a:endCxn id="147" idx="2"/>
            </p:cNvCxnSpPr>
            <p:nvPr/>
          </p:nvCxnSpPr>
          <p:spPr>
            <a:xfrm rot="16200000" flipV="1">
              <a:off x="6418591" y="752336"/>
              <a:ext cx="777921" cy="3709101"/>
            </a:xfrm>
            <a:prstGeom prst="bentConnector3">
              <a:avLst>
                <a:gd name="adj1" fmla="val 8661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2" name="직선 연결선 321"/>
            <p:cNvCxnSpPr/>
            <p:nvPr/>
          </p:nvCxnSpPr>
          <p:spPr>
            <a:xfrm rot="16200000" flipV="1">
              <a:off x="7597412" y="2656899"/>
              <a:ext cx="667229" cy="98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직선 연결선 322"/>
            <p:cNvCxnSpPr/>
            <p:nvPr/>
          </p:nvCxnSpPr>
          <p:spPr>
            <a:xfrm rot="16200000" flipV="1">
              <a:off x="7836463" y="2656899"/>
              <a:ext cx="667229" cy="98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4" name="직선 연결선 323"/>
            <p:cNvCxnSpPr/>
            <p:nvPr/>
          </p:nvCxnSpPr>
          <p:spPr>
            <a:xfrm rot="16200000" flipV="1">
              <a:off x="8086019" y="2656899"/>
              <a:ext cx="667229" cy="98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5" name="꺾인 연결선 324"/>
            <p:cNvCxnSpPr>
              <a:stCxn id="280" idx="2"/>
              <a:endCxn id="281" idx="0"/>
            </p:cNvCxnSpPr>
            <p:nvPr/>
          </p:nvCxnSpPr>
          <p:spPr>
            <a:xfrm rot="5400000">
              <a:off x="9120784" y="2760667"/>
              <a:ext cx="105013" cy="365347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꺾인 연결선 325"/>
            <p:cNvCxnSpPr>
              <a:stCxn id="282" idx="0"/>
              <a:endCxn id="280" idx="2"/>
            </p:cNvCxnSpPr>
            <p:nvPr/>
          </p:nvCxnSpPr>
          <p:spPr>
            <a:xfrm rot="5400000" flipH="1" flipV="1">
              <a:off x="9242566" y="2882450"/>
              <a:ext cx="105013" cy="121782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7" name="꺾인 연결선 326"/>
            <p:cNvCxnSpPr>
              <a:stCxn id="283" idx="0"/>
              <a:endCxn id="280" idx="2"/>
            </p:cNvCxnSpPr>
            <p:nvPr/>
          </p:nvCxnSpPr>
          <p:spPr>
            <a:xfrm rot="16200000" flipV="1">
              <a:off x="9364349" y="2882449"/>
              <a:ext cx="105013" cy="121783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8" name="꺾인 연결선 327"/>
            <p:cNvCxnSpPr>
              <a:stCxn id="284" idx="0"/>
              <a:endCxn id="280" idx="2"/>
            </p:cNvCxnSpPr>
            <p:nvPr/>
          </p:nvCxnSpPr>
          <p:spPr>
            <a:xfrm rot="16200000" flipV="1">
              <a:off x="9486131" y="2760667"/>
              <a:ext cx="105013" cy="365347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9" name="Rectangle 9"/>
            <p:cNvSpPr>
              <a:spLocks noChangeArrowheads="1"/>
            </p:cNvSpPr>
            <p:nvPr/>
          </p:nvSpPr>
          <p:spPr bwMode="auto">
            <a:xfrm>
              <a:off x="1093583" y="3000372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dirty="0" err="1" smtClean="0">
                  <a:latin typeface="+mn-ea"/>
                </a:rPr>
                <a:t>사회과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330" name="Rectangle 9"/>
            <p:cNvSpPr>
              <a:spLocks noChangeArrowheads="1"/>
            </p:cNvSpPr>
            <p:nvPr/>
          </p:nvSpPr>
          <p:spPr bwMode="auto">
            <a:xfrm>
              <a:off x="1319032" y="3000372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dirty="0" err="1" smtClean="0">
                  <a:latin typeface="+mn-ea"/>
                </a:rPr>
                <a:t>복지과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331" name="Rectangle 9"/>
            <p:cNvSpPr>
              <a:spLocks noChangeArrowheads="1"/>
            </p:cNvSpPr>
            <p:nvPr/>
          </p:nvSpPr>
          <p:spPr bwMode="auto">
            <a:xfrm>
              <a:off x="1544481" y="3000372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dirty="0" smtClean="0">
                  <a:latin typeface="+mn-ea"/>
                </a:rPr>
                <a:t>민원과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332" name="Rectangle 9"/>
            <p:cNvSpPr>
              <a:spLocks noChangeArrowheads="1"/>
            </p:cNvSpPr>
            <p:nvPr/>
          </p:nvSpPr>
          <p:spPr bwMode="auto">
            <a:xfrm>
              <a:off x="1769930" y="3000372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dirty="0" err="1" smtClean="0">
                  <a:latin typeface="+mn-ea"/>
                </a:rPr>
                <a:t>회계과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333" name="Rectangle 9"/>
            <p:cNvSpPr>
              <a:spLocks noChangeArrowheads="1"/>
            </p:cNvSpPr>
            <p:nvPr/>
          </p:nvSpPr>
          <p:spPr bwMode="auto">
            <a:xfrm>
              <a:off x="1995379" y="3000372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세무과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334" name="Rectangle 9"/>
            <p:cNvSpPr>
              <a:spLocks noChangeArrowheads="1"/>
            </p:cNvSpPr>
            <p:nvPr/>
          </p:nvSpPr>
          <p:spPr bwMode="auto">
            <a:xfrm>
              <a:off x="2220828" y="3000372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dirty="0" smtClean="0">
                  <a:latin typeface="+mn-ea"/>
                </a:rPr>
                <a:t>문화체육과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335" name="Rectangle 9"/>
            <p:cNvSpPr>
              <a:spLocks noChangeArrowheads="1"/>
            </p:cNvSpPr>
            <p:nvPr/>
          </p:nvSpPr>
          <p:spPr bwMode="auto">
            <a:xfrm>
              <a:off x="2671726" y="3000372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문화재과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336" name="Rectangle 9"/>
            <p:cNvSpPr>
              <a:spLocks noChangeArrowheads="1"/>
            </p:cNvSpPr>
            <p:nvPr/>
          </p:nvSpPr>
          <p:spPr bwMode="auto">
            <a:xfrm>
              <a:off x="2897173" y="3000372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토지과</a:t>
              </a:r>
              <a:endParaRPr lang="en-US" altLang="ko-KR" sz="1000" dirty="0">
                <a:latin typeface="+mn-ea"/>
              </a:endParaRPr>
            </a:p>
          </p:txBody>
        </p:sp>
        <p:sp>
          <p:nvSpPr>
            <p:cNvPr id="337" name="Rectangle 9"/>
            <p:cNvSpPr>
              <a:spLocks noChangeArrowheads="1"/>
            </p:cNvSpPr>
            <p:nvPr/>
          </p:nvSpPr>
          <p:spPr bwMode="auto">
            <a:xfrm>
              <a:off x="2446277" y="3000372"/>
              <a:ext cx="198000" cy="18000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vert="wordArtVertRtl" lIns="0" tIns="72000" rIns="0" bIns="72000" anchor="ctr"/>
            <a:lstStyle/>
            <a:p>
              <a:pPr algn="ctr" latinLnBrk="0">
                <a:buFont typeface="Wingdings" pitchFamily="2" charset="2"/>
                <a:buNone/>
              </a:pPr>
              <a:r>
                <a:rPr lang="ko-KR" altLang="en-US" sz="1000" smtClean="0">
                  <a:latin typeface="+mn-ea"/>
                </a:rPr>
                <a:t>관광과</a:t>
              </a:r>
              <a:endParaRPr lang="en-US" altLang="ko-KR" sz="1000" dirty="0">
                <a:latin typeface="+mn-ea"/>
              </a:endParaRPr>
            </a:p>
          </p:txBody>
        </p:sp>
        <p:cxnSp>
          <p:nvCxnSpPr>
            <p:cNvPr id="338" name="꺾인 연결선 337"/>
            <p:cNvCxnSpPr>
              <a:stCxn id="335" idx="0"/>
              <a:endCxn id="148" idx="2"/>
            </p:cNvCxnSpPr>
            <p:nvPr/>
          </p:nvCxnSpPr>
          <p:spPr>
            <a:xfrm rot="16200000" flipV="1">
              <a:off x="2376659" y="2606305"/>
              <a:ext cx="111786" cy="676348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9" name="TextBox 338"/>
          <p:cNvSpPr txBox="1"/>
          <p:nvPr/>
        </p:nvSpPr>
        <p:spPr>
          <a:xfrm>
            <a:off x="8076265" y="4732804"/>
            <a:ext cx="4924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필수</a:t>
            </a:r>
          </a:p>
        </p:txBody>
      </p:sp>
      <p:sp>
        <p:nvSpPr>
          <p:cNvPr id="340" name="TextBox 339"/>
          <p:cNvSpPr txBox="1"/>
          <p:nvPr/>
        </p:nvSpPr>
        <p:spPr>
          <a:xfrm>
            <a:off x="5731363" y="4732804"/>
            <a:ext cx="4924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b="1" dirty="0" smtClean="0">
                <a:solidFill>
                  <a:srgbClr val="0070C0"/>
                </a:solidFill>
              </a:rPr>
              <a:t>매력</a:t>
            </a:r>
          </a:p>
        </p:txBody>
      </p:sp>
      <p:sp>
        <p:nvSpPr>
          <p:cNvPr id="341" name="TextBox 340"/>
          <p:cNvSpPr txBox="1"/>
          <p:nvPr/>
        </p:nvSpPr>
        <p:spPr>
          <a:xfrm>
            <a:off x="3118009" y="4732804"/>
            <a:ext cx="4924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b="1" dirty="0" smtClean="0">
                <a:solidFill>
                  <a:srgbClr val="C00000"/>
                </a:solidFill>
              </a:rPr>
              <a:t>비례</a:t>
            </a:r>
          </a:p>
        </p:txBody>
      </p:sp>
      <p:sp>
        <p:nvSpPr>
          <p:cNvPr id="342" name="TextBox 341"/>
          <p:cNvSpPr txBox="1"/>
          <p:nvPr/>
        </p:nvSpPr>
        <p:spPr>
          <a:xfrm>
            <a:off x="329573" y="4732804"/>
            <a:ext cx="4924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필수</a:t>
            </a:r>
          </a:p>
        </p:txBody>
      </p:sp>
      <p:cxnSp>
        <p:nvCxnSpPr>
          <p:cNvPr id="343" name="직선 화살표 연결선 342"/>
          <p:cNvCxnSpPr/>
          <p:nvPr/>
        </p:nvCxnSpPr>
        <p:spPr>
          <a:xfrm>
            <a:off x="130508" y="4748828"/>
            <a:ext cx="890572" cy="0"/>
          </a:xfrm>
          <a:prstGeom prst="straightConnector1">
            <a:avLst/>
          </a:prstGeom>
          <a:ln>
            <a:solidFill>
              <a:schemeClr val="tx1"/>
            </a:solidFill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4" name="직선 화살표 연결선 343"/>
          <p:cNvCxnSpPr/>
          <p:nvPr/>
        </p:nvCxnSpPr>
        <p:spPr>
          <a:xfrm>
            <a:off x="1112520" y="4748828"/>
            <a:ext cx="4503420" cy="0"/>
          </a:xfrm>
          <a:prstGeom prst="straightConnector1">
            <a:avLst/>
          </a:prstGeom>
          <a:ln>
            <a:solidFill>
              <a:schemeClr val="tx1"/>
            </a:solidFill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5" name="직선 화살표 연결선 344"/>
          <p:cNvCxnSpPr/>
          <p:nvPr/>
        </p:nvCxnSpPr>
        <p:spPr>
          <a:xfrm>
            <a:off x="5678829" y="4748828"/>
            <a:ext cx="597511" cy="0"/>
          </a:xfrm>
          <a:prstGeom prst="straightConnector1">
            <a:avLst/>
          </a:prstGeom>
          <a:ln>
            <a:solidFill>
              <a:schemeClr val="tx1"/>
            </a:solidFill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6" name="직선 화살표 연결선 345"/>
          <p:cNvCxnSpPr/>
          <p:nvPr/>
        </p:nvCxnSpPr>
        <p:spPr>
          <a:xfrm>
            <a:off x="6356412" y="4748828"/>
            <a:ext cx="1390588" cy="0"/>
          </a:xfrm>
          <a:prstGeom prst="straightConnector1">
            <a:avLst/>
          </a:prstGeom>
          <a:ln>
            <a:solidFill>
              <a:schemeClr val="tx1"/>
            </a:solidFill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7" name="TextBox 346"/>
          <p:cNvSpPr txBox="1"/>
          <p:nvPr/>
        </p:nvSpPr>
        <p:spPr>
          <a:xfrm>
            <a:off x="6805485" y="4732804"/>
            <a:ext cx="4924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b="1" dirty="0" smtClean="0">
                <a:solidFill>
                  <a:srgbClr val="C00000"/>
                </a:solidFill>
              </a:rPr>
              <a:t>비례</a:t>
            </a:r>
          </a:p>
        </p:txBody>
      </p:sp>
      <p:cxnSp>
        <p:nvCxnSpPr>
          <p:cNvPr id="348" name="직선 화살표 연결선 347"/>
          <p:cNvCxnSpPr/>
          <p:nvPr/>
        </p:nvCxnSpPr>
        <p:spPr>
          <a:xfrm>
            <a:off x="7831173" y="4748828"/>
            <a:ext cx="982627" cy="0"/>
          </a:xfrm>
          <a:prstGeom prst="straightConnector1">
            <a:avLst/>
          </a:prstGeom>
          <a:ln>
            <a:solidFill>
              <a:schemeClr val="tx1"/>
            </a:solidFill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9" name="TextBox 348"/>
          <p:cNvSpPr txBox="1"/>
          <p:nvPr/>
        </p:nvSpPr>
        <p:spPr>
          <a:xfrm>
            <a:off x="9129897" y="4732804"/>
            <a:ext cx="4924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필수</a:t>
            </a:r>
          </a:p>
        </p:txBody>
      </p:sp>
      <p:cxnSp>
        <p:nvCxnSpPr>
          <p:cNvPr id="350" name="직선 화살표 연결선 349"/>
          <p:cNvCxnSpPr/>
          <p:nvPr/>
        </p:nvCxnSpPr>
        <p:spPr>
          <a:xfrm>
            <a:off x="8942411" y="4748828"/>
            <a:ext cx="867414" cy="0"/>
          </a:xfrm>
          <a:prstGeom prst="straightConnector1">
            <a:avLst/>
          </a:prstGeom>
          <a:ln>
            <a:solidFill>
              <a:schemeClr val="tx1"/>
            </a:solidFill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1" name="자유형 350"/>
          <p:cNvSpPr/>
          <p:nvPr/>
        </p:nvSpPr>
        <p:spPr>
          <a:xfrm>
            <a:off x="1224915" y="3971925"/>
            <a:ext cx="236220" cy="167640"/>
          </a:xfrm>
          <a:custGeom>
            <a:avLst/>
            <a:gdLst>
              <a:gd name="connsiteX0" fmla="*/ 0 w 236220"/>
              <a:gd name="connsiteY0" fmla="*/ 0 h 167640"/>
              <a:gd name="connsiteX1" fmla="*/ 0 w 236220"/>
              <a:gd name="connsiteY1" fmla="*/ 167640 h 167640"/>
              <a:gd name="connsiteX2" fmla="*/ 236220 w 236220"/>
              <a:gd name="connsiteY2" fmla="*/ 167640 h 167640"/>
              <a:gd name="connsiteX3" fmla="*/ 236220 w 236220"/>
              <a:gd name="connsiteY3" fmla="*/ 30480 h 167640"/>
              <a:gd name="connsiteX0" fmla="*/ 0 w 236220"/>
              <a:gd name="connsiteY0" fmla="*/ 0 h 167640"/>
              <a:gd name="connsiteX1" fmla="*/ 0 w 236220"/>
              <a:gd name="connsiteY1" fmla="*/ 167640 h 167640"/>
              <a:gd name="connsiteX2" fmla="*/ 236220 w 236220"/>
              <a:gd name="connsiteY2" fmla="*/ 167640 h 167640"/>
              <a:gd name="connsiteX3" fmla="*/ 234315 w 236220"/>
              <a:gd name="connsiteY3" fmla="*/ 0 h 167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220" h="167640">
                <a:moveTo>
                  <a:pt x="0" y="0"/>
                </a:moveTo>
                <a:lnTo>
                  <a:pt x="0" y="167640"/>
                </a:lnTo>
                <a:lnTo>
                  <a:pt x="236220" y="167640"/>
                </a:lnTo>
                <a:lnTo>
                  <a:pt x="234315" y="0"/>
                </a:lnTo>
              </a:path>
            </a:pathLst>
          </a:cu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2" name="TextBox 351"/>
          <p:cNvSpPr txBox="1"/>
          <p:nvPr/>
        </p:nvSpPr>
        <p:spPr>
          <a:xfrm>
            <a:off x="1109052" y="4109452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기능</a:t>
            </a:r>
            <a:endParaRPr lang="en-US" altLang="ko-KR" sz="1200" dirty="0" smtClean="0"/>
          </a:p>
          <a:p>
            <a:r>
              <a:rPr lang="ko-KR" altLang="en-US" sz="1200" dirty="0" smtClean="0"/>
              <a:t>중복</a:t>
            </a:r>
            <a:endParaRPr lang="en-US" altLang="ko-KR" sz="1200" dirty="0" smtClean="0"/>
          </a:p>
        </p:txBody>
      </p:sp>
      <p:sp>
        <p:nvSpPr>
          <p:cNvPr id="353" name="타원 352"/>
          <p:cNvSpPr/>
          <p:nvPr/>
        </p:nvSpPr>
        <p:spPr>
          <a:xfrm>
            <a:off x="900491" y="3957951"/>
            <a:ext cx="90164" cy="90164"/>
          </a:xfrm>
          <a:prstGeom prst="ellipse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accent6">
                  <a:lumMod val="60000"/>
                  <a:lumOff val="40000"/>
                </a:schemeClr>
              </a:solidFill>
              <a:latin typeface="+mn-ea"/>
            </a:endParaRPr>
          </a:p>
        </p:txBody>
      </p:sp>
      <p:sp>
        <p:nvSpPr>
          <p:cNvPr id="354" name="타원 353"/>
          <p:cNvSpPr/>
          <p:nvPr/>
        </p:nvSpPr>
        <p:spPr>
          <a:xfrm>
            <a:off x="6005891" y="3957951"/>
            <a:ext cx="90164" cy="90164"/>
          </a:xfrm>
          <a:prstGeom prst="ellipse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accent6">
                  <a:lumMod val="60000"/>
                  <a:lumOff val="40000"/>
                </a:schemeClr>
              </a:solidFill>
              <a:latin typeface="+mn-ea"/>
            </a:endParaRPr>
          </a:p>
        </p:txBody>
      </p:sp>
      <p:sp>
        <p:nvSpPr>
          <p:cNvPr id="355" name="TextBox 354"/>
          <p:cNvSpPr txBox="1"/>
          <p:nvPr/>
        </p:nvSpPr>
        <p:spPr>
          <a:xfrm>
            <a:off x="705192" y="4109452"/>
            <a:ext cx="49244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기능</a:t>
            </a:r>
            <a:endParaRPr lang="en-US" altLang="ko-KR" sz="1200" dirty="0" smtClean="0"/>
          </a:p>
          <a:p>
            <a:r>
              <a:rPr lang="ko-KR" altLang="en-US" sz="1200" dirty="0" smtClean="0"/>
              <a:t>조정</a:t>
            </a:r>
            <a:endParaRPr lang="en-US" altLang="ko-KR" sz="1200" dirty="0" smtClean="0"/>
          </a:p>
          <a:p>
            <a:r>
              <a:rPr lang="ko-KR" altLang="en-US" sz="1200" dirty="0" smtClean="0"/>
              <a:t>필요</a:t>
            </a:r>
            <a:endParaRPr lang="en-US" altLang="ko-KR" sz="1200" dirty="0" smtClean="0"/>
          </a:p>
        </p:txBody>
      </p:sp>
      <p:sp>
        <p:nvSpPr>
          <p:cNvPr id="356" name="TextBox 355"/>
          <p:cNvSpPr txBox="1"/>
          <p:nvPr/>
        </p:nvSpPr>
        <p:spPr>
          <a:xfrm>
            <a:off x="5810592" y="4084369"/>
            <a:ext cx="49244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기능</a:t>
            </a:r>
            <a:endParaRPr lang="en-US" altLang="ko-KR" sz="1200" dirty="0" smtClean="0"/>
          </a:p>
          <a:p>
            <a:r>
              <a:rPr lang="ko-KR" altLang="en-US" sz="1200" dirty="0" smtClean="0"/>
              <a:t>조정</a:t>
            </a:r>
            <a:endParaRPr lang="en-US" altLang="ko-KR" sz="1200" dirty="0" smtClean="0"/>
          </a:p>
          <a:p>
            <a:r>
              <a:rPr lang="ko-KR" altLang="en-US" sz="1200" dirty="0" smtClean="0"/>
              <a:t>필요</a:t>
            </a:r>
            <a:endParaRPr lang="en-US" altLang="ko-KR" sz="1200" dirty="0" smtClean="0"/>
          </a:p>
        </p:txBody>
      </p:sp>
      <p:sp>
        <p:nvSpPr>
          <p:cNvPr id="357" name="모서리가 둥근 직사각형 356"/>
          <p:cNvSpPr/>
          <p:nvPr/>
        </p:nvSpPr>
        <p:spPr>
          <a:xfrm>
            <a:off x="848543" y="5400121"/>
            <a:ext cx="1805879" cy="875232"/>
          </a:xfrm>
          <a:prstGeom prst="roundRect">
            <a:avLst>
              <a:gd name="adj" fmla="val 11329"/>
            </a:avLst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58" name="직사각형 357"/>
          <p:cNvSpPr/>
          <p:nvPr/>
        </p:nvSpPr>
        <p:spPr>
          <a:xfrm>
            <a:off x="852536" y="5375107"/>
            <a:ext cx="1729961" cy="90024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defRPr/>
            </a:pPr>
            <a:r>
              <a:rPr kumimoji="1" lang="en-US" altLang="ko-KR" sz="1050" kern="0" smtClean="0">
                <a:latin typeface="맑은 고딕" panose="020B0503020000020004" pitchFamily="50" charset="-127"/>
                <a:cs typeface="Arial" pitchFamily="34" charset="0"/>
              </a:rPr>
              <a:t>- </a:t>
            </a:r>
            <a:r>
              <a:rPr kumimoji="1" lang="ko-KR" altLang="en-US" sz="1050" kern="0" smtClean="0">
                <a:latin typeface="맑은 고딕" panose="020B0503020000020004" pitchFamily="50" charset="-127"/>
                <a:cs typeface="Arial" pitchFamily="34" charset="0"/>
              </a:rPr>
              <a:t>성장 </a:t>
            </a:r>
            <a:r>
              <a:rPr kumimoji="1" lang="ko-KR" altLang="en-US" sz="1050" kern="0" dirty="0" smtClean="0">
                <a:latin typeface="맑은 고딕" panose="020B0503020000020004" pitchFamily="50" charset="-127"/>
                <a:cs typeface="Arial" pitchFamily="34" charset="0"/>
              </a:rPr>
              <a:t>전략</a:t>
            </a:r>
            <a:r>
              <a:rPr kumimoji="1" lang="en-US" altLang="ko-KR" sz="1050" kern="0" dirty="0" smtClean="0">
                <a:latin typeface="맑은 고딕" panose="020B0503020000020004" pitchFamily="50" charset="-127"/>
                <a:cs typeface="Arial" pitchFamily="34" charset="0"/>
              </a:rPr>
              <a:t>/</a:t>
            </a:r>
            <a:r>
              <a:rPr kumimoji="1" lang="ko-KR" altLang="en-US" sz="1050" kern="0" dirty="0" smtClean="0">
                <a:latin typeface="맑은 고딕" panose="020B0503020000020004" pitchFamily="50" charset="-127"/>
                <a:cs typeface="Arial" pitchFamily="34" charset="0"/>
              </a:rPr>
              <a:t>기획 기능</a:t>
            </a:r>
            <a:r>
              <a:rPr kumimoji="1" lang="en-US" altLang="ko-KR" sz="1050" kern="0" smtClean="0">
                <a:latin typeface="맑은 고딕" panose="020B0503020000020004" pitchFamily="50" charset="-127"/>
                <a:cs typeface="Arial" pitchFamily="34" charset="0"/>
              </a:rPr>
              <a:t/>
            </a:r>
            <a:br>
              <a:rPr kumimoji="1" lang="en-US" altLang="ko-KR" sz="1050" kern="0" smtClean="0">
                <a:latin typeface="맑은 고딕" panose="020B0503020000020004" pitchFamily="50" charset="-127"/>
                <a:cs typeface="Arial" pitchFamily="34" charset="0"/>
              </a:rPr>
            </a:br>
            <a:r>
              <a:rPr kumimoji="1" lang="en-US" altLang="ko-KR" sz="1050" kern="0" smtClean="0">
                <a:latin typeface="맑은 고딕" panose="020B0503020000020004" pitchFamily="50" charset="-127"/>
                <a:cs typeface="Arial" pitchFamily="34" charset="0"/>
              </a:rPr>
              <a:t>- </a:t>
            </a:r>
            <a:r>
              <a:rPr kumimoji="1" lang="ko-KR" altLang="en-US" sz="1050" kern="0" smtClean="0">
                <a:latin typeface="맑은 고딕" panose="020B0503020000020004" pitchFamily="50" charset="-127"/>
                <a:cs typeface="Arial" pitchFamily="34" charset="0"/>
              </a:rPr>
              <a:t>도시마케팅 </a:t>
            </a:r>
            <a:r>
              <a:rPr kumimoji="1" lang="ko-KR" altLang="en-US" sz="1050" kern="0" dirty="0" smtClean="0">
                <a:latin typeface="맑은 고딕" panose="020B0503020000020004" pitchFamily="50" charset="-127"/>
                <a:cs typeface="Arial" pitchFamily="34" charset="0"/>
              </a:rPr>
              <a:t>기능</a:t>
            </a:r>
            <a:r>
              <a:rPr kumimoji="1" lang="en-US" altLang="ko-KR" sz="1050" kern="0" smtClean="0">
                <a:latin typeface="맑은 고딕" panose="020B0503020000020004" pitchFamily="50" charset="-127"/>
                <a:cs typeface="Arial" pitchFamily="34" charset="0"/>
              </a:rPr>
              <a:t/>
            </a:r>
            <a:br>
              <a:rPr kumimoji="1" lang="en-US" altLang="ko-KR" sz="1050" kern="0" smtClean="0">
                <a:latin typeface="맑은 고딕" panose="020B0503020000020004" pitchFamily="50" charset="-127"/>
                <a:cs typeface="Arial" pitchFamily="34" charset="0"/>
              </a:rPr>
            </a:br>
            <a:r>
              <a:rPr kumimoji="1" lang="en-US" altLang="ko-KR" sz="1050" kern="0" smtClean="0">
                <a:latin typeface="맑은 고딕" panose="020B0503020000020004" pitchFamily="50" charset="-127"/>
                <a:cs typeface="Arial" pitchFamily="34" charset="0"/>
              </a:rPr>
              <a:t>- </a:t>
            </a:r>
            <a:r>
              <a:rPr kumimoji="1" lang="ko-KR" altLang="en-US" sz="1050" kern="0" smtClean="0">
                <a:latin typeface="맑은 고딕" panose="020B0503020000020004" pitchFamily="50" charset="-127"/>
                <a:cs typeface="Arial" pitchFamily="34" charset="0"/>
              </a:rPr>
              <a:t>시민교육 </a:t>
            </a:r>
            <a:r>
              <a:rPr kumimoji="1" lang="ko-KR" altLang="en-US" sz="1050" kern="0" dirty="0" smtClean="0">
                <a:latin typeface="맑은 고딕" panose="020B0503020000020004" pitchFamily="50" charset="-127"/>
                <a:cs typeface="Arial" pitchFamily="34" charset="0"/>
              </a:rPr>
              <a:t>기능</a:t>
            </a:r>
            <a:r>
              <a:rPr kumimoji="1" lang="en-US" altLang="ko-KR" sz="1050" kern="0" smtClean="0">
                <a:latin typeface="맑은 고딕" panose="020B0503020000020004" pitchFamily="50" charset="-127"/>
                <a:cs typeface="Arial" pitchFamily="34" charset="0"/>
              </a:rPr>
              <a:t/>
            </a:r>
            <a:br>
              <a:rPr kumimoji="1" lang="en-US" altLang="ko-KR" sz="1050" kern="0" smtClean="0">
                <a:latin typeface="맑은 고딕" panose="020B0503020000020004" pitchFamily="50" charset="-127"/>
                <a:cs typeface="Arial" pitchFamily="34" charset="0"/>
              </a:rPr>
            </a:br>
            <a:r>
              <a:rPr kumimoji="1" lang="en-US" altLang="ko-KR" sz="1050" kern="0" smtClean="0">
                <a:latin typeface="맑은 고딕" panose="020B0503020000020004" pitchFamily="50" charset="-127"/>
                <a:cs typeface="Arial" pitchFamily="34" charset="0"/>
              </a:rPr>
              <a:t>- </a:t>
            </a:r>
            <a:r>
              <a:rPr kumimoji="1" lang="ko-KR" altLang="en-US" sz="1050" kern="0" smtClean="0">
                <a:latin typeface="맑은 고딕" panose="020B0503020000020004" pitchFamily="50" charset="-127"/>
                <a:cs typeface="Arial" pitchFamily="34" charset="0"/>
              </a:rPr>
              <a:t>시정연구 </a:t>
            </a:r>
            <a:r>
              <a:rPr kumimoji="1" lang="ko-KR" altLang="en-US" sz="1050" kern="0" dirty="0" smtClean="0">
                <a:latin typeface="맑은 고딕" panose="020B0503020000020004" pitchFamily="50" charset="-127"/>
                <a:cs typeface="Arial" pitchFamily="34" charset="0"/>
              </a:rPr>
              <a:t>기능</a:t>
            </a:r>
            <a:endParaRPr kumimoji="1" lang="en-US" altLang="ko-KR" sz="1050" kern="0" dirty="0" smtClean="0"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defRPr/>
            </a:pPr>
            <a:r>
              <a:rPr kumimoji="1" lang="en-US" altLang="ko-KR" sz="1050" kern="0" smtClean="0">
                <a:latin typeface="맑은 고딕" panose="020B0503020000020004" pitchFamily="50" charset="-127"/>
                <a:cs typeface="Arial" pitchFamily="34" charset="0"/>
              </a:rPr>
              <a:t>- </a:t>
            </a:r>
            <a:r>
              <a:rPr kumimoji="1" lang="ko-KR" altLang="en-US" sz="1050" kern="0" smtClean="0">
                <a:latin typeface="맑은 고딕" panose="020B0503020000020004" pitchFamily="50" charset="-127"/>
                <a:cs typeface="Arial" pitchFamily="34" charset="0"/>
              </a:rPr>
              <a:t>공주시만의 </a:t>
            </a:r>
            <a:r>
              <a:rPr kumimoji="1" lang="ko-KR" altLang="en-US" sz="1050" kern="0" dirty="0" smtClean="0">
                <a:latin typeface="맑은 고딕" panose="020B0503020000020004" pitchFamily="50" charset="-127"/>
                <a:cs typeface="Arial" pitchFamily="34" charset="0"/>
              </a:rPr>
              <a:t>차별화 기능</a:t>
            </a:r>
            <a:endParaRPr kumimoji="1" lang="en-US" altLang="ko-KR" sz="1050" kern="0" dirty="0" smtClean="0"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359" name="자유형 358"/>
          <p:cNvSpPr/>
          <p:nvPr/>
        </p:nvSpPr>
        <p:spPr>
          <a:xfrm>
            <a:off x="4284233" y="3971925"/>
            <a:ext cx="1522207" cy="167640"/>
          </a:xfrm>
          <a:custGeom>
            <a:avLst/>
            <a:gdLst>
              <a:gd name="connsiteX0" fmla="*/ 0 w 236220"/>
              <a:gd name="connsiteY0" fmla="*/ 0 h 167640"/>
              <a:gd name="connsiteX1" fmla="*/ 0 w 236220"/>
              <a:gd name="connsiteY1" fmla="*/ 167640 h 167640"/>
              <a:gd name="connsiteX2" fmla="*/ 236220 w 236220"/>
              <a:gd name="connsiteY2" fmla="*/ 167640 h 167640"/>
              <a:gd name="connsiteX3" fmla="*/ 236220 w 236220"/>
              <a:gd name="connsiteY3" fmla="*/ 30480 h 167640"/>
              <a:gd name="connsiteX0" fmla="*/ 0 w 236220"/>
              <a:gd name="connsiteY0" fmla="*/ 0 h 167640"/>
              <a:gd name="connsiteX1" fmla="*/ 0 w 236220"/>
              <a:gd name="connsiteY1" fmla="*/ 167640 h 167640"/>
              <a:gd name="connsiteX2" fmla="*/ 236220 w 236220"/>
              <a:gd name="connsiteY2" fmla="*/ 167640 h 167640"/>
              <a:gd name="connsiteX3" fmla="*/ 234315 w 236220"/>
              <a:gd name="connsiteY3" fmla="*/ 0 h 167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220" h="167640">
                <a:moveTo>
                  <a:pt x="0" y="0"/>
                </a:moveTo>
                <a:lnTo>
                  <a:pt x="0" y="167640"/>
                </a:lnTo>
                <a:lnTo>
                  <a:pt x="236220" y="167640"/>
                </a:lnTo>
                <a:lnTo>
                  <a:pt x="234315" y="0"/>
                </a:lnTo>
              </a:path>
            </a:pathLst>
          </a:cu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0" name="TextBox 359"/>
          <p:cNvSpPr txBox="1"/>
          <p:nvPr/>
        </p:nvSpPr>
        <p:spPr>
          <a:xfrm>
            <a:off x="4989048" y="4109452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기능</a:t>
            </a:r>
            <a:endParaRPr lang="en-US" altLang="ko-KR" sz="1200" dirty="0" smtClean="0"/>
          </a:p>
          <a:p>
            <a:r>
              <a:rPr lang="ko-KR" altLang="en-US" sz="1200" dirty="0" smtClean="0"/>
              <a:t>중복</a:t>
            </a:r>
            <a:endParaRPr lang="en-US" altLang="ko-KR" sz="1200" dirty="0" smtClean="0"/>
          </a:p>
        </p:txBody>
      </p:sp>
      <p:sp>
        <p:nvSpPr>
          <p:cNvPr id="361" name="타원 360"/>
          <p:cNvSpPr/>
          <p:nvPr/>
        </p:nvSpPr>
        <p:spPr>
          <a:xfrm>
            <a:off x="7923468" y="3957951"/>
            <a:ext cx="90164" cy="90164"/>
          </a:xfrm>
          <a:prstGeom prst="ellipse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accent6">
                  <a:lumMod val="60000"/>
                  <a:lumOff val="40000"/>
                </a:schemeClr>
              </a:solidFill>
              <a:latin typeface="+mn-ea"/>
            </a:endParaRPr>
          </a:p>
        </p:txBody>
      </p:sp>
      <p:sp>
        <p:nvSpPr>
          <p:cNvPr id="362" name="TextBox 361"/>
          <p:cNvSpPr txBox="1"/>
          <p:nvPr/>
        </p:nvSpPr>
        <p:spPr>
          <a:xfrm>
            <a:off x="7728169" y="4084369"/>
            <a:ext cx="49244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기능</a:t>
            </a:r>
            <a:endParaRPr lang="en-US" altLang="ko-KR" sz="1200" dirty="0" smtClean="0"/>
          </a:p>
          <a:p>
            <a:r>
              <a:rPr lang="ko-KR" altLang="en-US" sz="1200" dirty="0" smtClean="0"/>
              <a:t>조정</a:t>
            </a:r>
            <a:endParaRPr lang="en-US" altLang="ko-KR" sz="1200" dirty="0" smtClean="0"/>
          </a:p>
          <a:p>
            <a:r>
              <a:rPr lang="ko-KR" altLang="en-US" sz="1200" dirty="0" smtClean="0"/>
              <a:t>필요</a:t>
            </a:r>
            <a:endParaRPr lang="en-US" altLang="ko-KR" sz="1200" dirty="0" smtClean="0"/>
          </a:p>
        </p:txBody>
      </p:sp>
      <p:sp>
        <p:nvSpPr>
          <p:cNvPr id="363" name="타원 362"/>
          <p:cNvSpPr/>
          <p:nvPr/>
        </p:nvSpPr>
        <p:spPr>
          <a:xfrm>
            <a:off x="4159336" y="3957951"/>
            <a:ext cx="90164" cy="90164"/>
          </a:xfrm>
          <a:prstGeom prst="ellipse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accent6">
                  <a:lumMod val="60000"/>
                  <a:lumOff val="40000"/>
                </a:schemeClr>
              </a:solidFill>
              <a:latin typeface="+mn-ea"/>
            </a:endParaRPr>
          </a:p>
        </p:txBody>
      </p:sp>
      <p:sp>
        <p:nvSpPr>
          <p:cNvPr id="364" name="TextBox 363"/>
          <p:cNvSpPr txBox="1"/>
          <p:nvPr/>
        </p:nvSpPr>
        <p:spPr>
          <a:xfrm>
            <a:off x="3964037" y="4084369"/>
            <a:ext cx="49244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기능</a:t>
            </a:r>
            <a:endParaRPr lang="en-US" altLang="ko-KR" sz="1200" dirty="0" smtClean="0"/>
          </a:p>
          <a:p>
            <a:r>
              <a:rPr lang="ko-KR" altLang="en-US" sz="1200" dirty="0" smtClean="0"/>
              <a:t>조정</a:t>
            </a:r>
            <a:endParaRPr lang="en-US" altLang="ko-KR" sz="1200" dirty="0" smtClean="0"/>
          </a:p>
          <a:p>
            <a:r>
              <a:rPr lang="ko-KR" altLang="en-US" sz="1200" dirty="0" smtClean="0"/>
              <a:t>필요</a:t>
            </a:r>
            <a:endParaRPr lang="en-US" altLang="ko-KR" sz="1200" dirty="0" smtClean="0"/>
          </a:p>
        </p:txBody>
      </p:sp>
      <p:sp>
        <p:nvSpPr>
          <p:cNvPr id="365" name="TextBox 364"/>
          <p:cNvSpPr txBox="1"/>
          <p:nvPr/>
        </p:nvSpPr>
        <p:spPr>
          <a:xfrm>
            <a:off x="960619" y="5147821"/>
            <a:ext cx="12170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b="1" dirty="0" smtClean="0"/>
              <a:t>신규 추가 기능</a:t>
            </a:r>
          </a:p>
        </p:txBody>
      </p:sp>
      <p:sp>
        <p:nvSpPr>
          <p:cNvPr id="366" name="모서리가 둥근 직사각형 365"/>
          <p:cNvSpPr/>
          <p:nvPr/>
        </p:nvSpPr>
        <p:spPr>
          <a:xfrm>
            <a:off x="2803771" y="5400121"/>
            <a:ext cx="1903025" cy="875232"/>
          </a:xfrm>
          <a:prstGeom prst="roundRect">
            <a:avLst>
              <a:gd name="adj" fmla="val 11329"/>
            </a:avLst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67" name="직사각형 366"/>
          <p:cNvSpPr/>
          <p:nvPr/>
        </p:nvSpPr>
        <p:spPr>
          <a:xfrm>
            <a:off x="2740042" y="5375107"/>
            <a:ext cx="2090637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defRPr/>
            </a:pPr>
            <a:r>
              <a:rPr kumimoji="1" lang="en-US" altLang="ko-KR" sz="1050" kern="0" smtClean="0">
                <a:latin typeface="맑은 고딕" panose="020B0503020000020004" pitchFamily="50" charset="-127"/>
                <a:cs typeface="Arial" pitchFamily="34" charset="0"/>
              </a:rPr>
              <a:t>- </a:t>
            </a:r>
            <a:r>
              <a:rPr kumimoji="1" lang="ko-KR" altLang="en-US" sz="1050" kern="0" smtClean="0">
                <a:latin typeface="맑은 고딕" panose="020B0503020000020004" pitchFamily="50" charset="-127"/>
                <a:cs typeface="Arial" pitchFamily="34" charset="0"/>
              </a:rPr>
              <a:t>문화예술</a:t>
            </a:r>
            <a:r>
              <a:rPr kumimoji="1" lang="en-US" altLang="ko-KR" sz="1050" kern="0" dirty="0" smtClean="0">
                <a:latin typeface="맑은 고딕" panose="020B0503020000020004" pitchFamily="50" charset="-127"/>
                <a:cs typeface="Arial" pitchFamily="34" charset="0"/>
              </a:rPr>
              <a:t>/</a:t>
            </a:r>
            <a:r>
              <a:rPr kumimoji="1" lang="ko-KR" altLang="en-US" sz="1050" kern="0" dirty="0" smtClean="0">
                <a:latin typeface="맑은 고딕" panose="020B0503020000020004" pitchFamily="50" charset="-127"/>
                <a:cs typeface="Arial" pitchFamily="34" charset="0"/>
              </a:rPr>
              <a:t>관광과</a:t>
            </a:r>
            <a:endParaRPr kumimoji="1" lang="en-US" altLang="ko-KR" sz="1050" kern="0" dirty="0" smtClean="0"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defRPr/>
            </a:pPr>
            <a:r>
              <a:rPr kumimoji="1" lang="en-US" altLang="ko-KR" sz="1050" kern="0" smtClean="0">
                <a:latin typeface="맑은 고딕" panose="020B0503020000020004" pitchFamily="50" charset="-127"/>
                <a:cs typeface="Arial" pitchFamily="34" charset="0"/>
              </a:rPr>
              <a:t>- </a:t>
            </a:r>
            <a:r>
              <a:rPr kumimoji="1" lang="ko-KR" altLang="en-US" sz="1050" kern="0" smtClean="0">
                <a:latin typeface="맑은 고딕" panose="020B0503020000020004" pitchFamily="50" charset="-127"/>
                <a:cs typeface="Arial" pitchFamily="34" charset="0"/>
              </a:rPr>
              <a:t>환경과</a:t>
            </a:r>
            <a:r>
              <a:rPr kumimoji="1" lang="en-US" altLang="ko-KR" sz="1050" kern="0" dirty="0" smtClean="0">
                <a:latin typeface="맑은 고딕" panose="020B0503020000020004" pitchFamily="50" charset="-127"/>
                <a:cs typeface="Arial" pitchFamily="34" charset="0"/>
              </a:rPr>
              <a:t>/</a:t>
            </a:r>
            <a:r>
              <a:rPr kumimoji="1" lang="ko-KR" altLang="en-US" sz="1050" kern="0" dirty="0" err="1" smtClean="0">
                <a:latin typeface="맑은 고딕" panose="020B0503020000020004" pitchFamily="50" charset="-127"/>
                <a:cs typeface="Arial" pitchFamily="34" charset="0"/>
              </a:rPr>
              <a:t>청소과</a:t>
            </a:r>
            <a:endParaRPr kumimoji="1" lang="en-US" altLang="ko-KR" sz="1050" kern="0" dirty="0" smtClean="0"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defRPr/>
            </a:pPr>
            <a:r>
              <a:rPr kumimoji="1" lang="en-US" altLang="ko-KR" sz="1050" kern="0" smtClean="0">
                <a:latin typeface="맑은 고딕" panose="020B0503020000020004" pitchFamily="50" charset="-127"/>
                <a:cs typeface="Arial" pitchFamily="34" charset="0"/>
              </a:rPr>
              <a:t>- </a:t>
            </a:r>
            <a:r>
              <a:rPr kumimoji="1" lang="ko-KR" altLang="en-US" sz="1050" kern="0" smtClean="0">
                <a:latin typeface="맑은 고딕" panose="020B0503020000020004" pitchFamily="50" charset="-127"/>
                <a:cs typeface="Arial" pitchFamily="34" charset="0"/>
              </a:rPr>
              <a:t>문화재 </a:t>
            </a:r>
            <a:r>
              <a:rPr kumimoji="1" lang="ko-KR" altLang="en-US" sz="1050" kern="0" dirty="0" smtClean="0">
                <a:latin typeface="맑은 고딕" panose="020B0503020000020004" pitchFamily="50" charset="-127"/>
                <a:cs typeface="Arial" pitchFamily="34" charset="0"/>
              </a:rPr>
              <a:t>정책</a:t>
            </a:r>
            <a:r>
              <a:rPr kumimoji="1" lang="en-US" altLang="ko-KR" sz="1050" kern="0" dirty="0" smtClean="0">
                <a:latin typeface="맑은 고딕" panose="020B0503020000020004" pitchFamily="50" charset="-127"/>
                <a:cs typeface="Arial" pitchFamily="34" charset="0"/>
              </a:rPr>
              <a:t>/ </a:t>
            </a:r>
            <a:r>
              <a:rPr kumimoji="1" lang="ko-KR" altLang="en-US" sz="1050" kern="0" dirty="0" smtClean="0">
                <a:latin typeface="맑은 고딕" panose="020B0503020000020004" pitchFamily="50" charset="-127"/>
                <a:cs typeface="Arial" pitchFamily="34" charset="0"/>
              </a:rPr>
              <a:t>시설운영</a:t>
            </a:r>
            <a:endParaRPr kumimoji="1" lang="en-US" altLang="ko-KR" sz="1050" kern="0" dirty="0" smtClean="0"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defRPr/>
            </a:pPr>
            <a:r>
              <a:rPr kumimoji="1" lang="en-US" altLang="ko-KR" sz="1050" kern="0" smtClean="0">
                <a:latin typeface="맑은 고딕" panose="020B0503020000020004" pitchFamily="50" charset="-127"/>
                <a:cs typeface="Arial" pitchFamily="34" charset="0"/>
              </a:rPr>
              <a:t>- </a:t>
            </a:r>
            <a:r>
              <a:rPr kumimoji="1" lang="ko-KR" altLang="en-US" sz="1050" kern="0" smtClean="0">
                <a:latin typeface="맑은 고딕" panose="020B0503020000020004" pitchFamily="50" charset="-127"/>
                <a:cs typeface="Arial" pitchFamily="34" charset="0"/>
              </a:rPr>
              <a:t>공공시설관리</a:t>
            </a:r>
            <a:r>
              <a:rPr kumimoji="1" lang="en-US" altLang="ko-KR" sz="1050" kern="0" dirty="0" smtClean="0">
                <a:latin typeface="맑은 고딕" panose="020B0503020000020004" pitchFamily="50" charset="-127"/>
                <a:cs typeface="Arial" pitchFamily="34" charset="0"/>
              </a:rPr>
              <a:t>/</a:t>
            </a:r>
            <a:r>
              <a:rPr kumimoji="1" lang="ko-KR" altLang="en-US" sz="1050" kern="0" dirty="0" smtClean="0">
                <a:latin typeface="맑은 고딕" panose="020B0503020000020004" pitchFamily="50" charset="-127"/>
                <a:cs typeface="Arial" pitchFamily="34" charset="0"/>
              </a:rPr>
              <a:t>관광경영사업소</a:t>
            </a:r>
            <a:endParaRPr kumimoji="1" lang="en-US" altLang="ko-KR" sz="1050" kern="0" dirty="0" smtClean="0"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368" name="TextBox 367"/>
          <p:cNvSpPr txBox="1"/>
          <p:nvPr/>
        </p:nvSpPr>
        <p:spPr>
          <a:xfrm>
            <a:off x="3017447" y="5147821"/>
            <a:ext cx="13773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b="1" dirty="0" smtClean="0"/>
              <a:t>기능</a:t>
            </a:r>
            <a:r>
              <a:rPr lang="en-US" altLang="ko-KR" sz="1200" b="1" dirty="0" smtClean="0"/>
              <a:t>/</a:t>
            </a:r>
            <a:r>
              <a:rPr lang="ko-KR" altLang="en-US" sz="1200" b="1" dirty="0" smtClean="0"/>
              <a:t>사업 일관화</a:t>
            </a:r>
          </a:p>
        </p:txBody>
      </p:sp>
      <p:sp>
        <p:nvSpPr>
          <p:cNvPr id="369" name="모서리가 둥근 직사각형 368"/>
          <p:cNvSpPr/>
          <p:nvPr/>
        </p:nvSpPr>
        <p:spPr>
          <a:xfrm>
            <a:off x="4927211" y="5400121"/>
            <a:ext cx="1766801" cy="875232"/>
          </a:xfrm>
          <a:prstGeom prst="roundRect">
            <a:avLst>
              <a:gd name="adj" fmla="val 11329"/>
            </a:avLst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70" name="직사각형 369"/>
          <p:cNvSpPr/>
          <p:nvPr/>
        </p:nvSpPr>
        <p:spPr>
          <a:xfrm>
            <a:off x="4872360" y="5375107"/>
            <a:ext cx="1364476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defRPr/>
            </a:pPr>
            <a:r>
              <a:rPr kumimoji="1" lang="en-US" altLang="ko-KR" sz="1050" kern="0" smtClean="0">
                <a:latin typeface="맑은 고딕" panose="020B0503020000020004" pitchFamily="50" charset="-127"/>
                <a:cs typeface="Arial" pitchFamily="34" charset="0"/>
              </a:rPr>
              <a:t>- </a:t>
            </a:r>
            <a:r>
              <a:rPr kumimoji="1" lang="ko-KR" altLang="en-US" sz="1050" kern="0" smtClean="0">
                <a:latin typeface="맑은 고딕" panose="020B0503020000020004" pitchFamily="50" charset="-127"/>
                <a:cs typeface="Arial" pitchFamily="34" charset="0"/>
              </a:rPr>
              <a:t>정보감사담당관실</a:t>
            </a:r>
            <a:endParaRPr kumimoji="1" lang="en-US" altLang="ko-KR" sz="1050" kern="0" dirty="0" smtClean="0"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defRPr/>
            </a:pPr>
            <a:r>
              <a:rPr kumimoji="1" lang="en-US" altLang="ko-KR" sz="1050" kern="0" smtClean="0">
                <a:latin typeface="맑은 고딕" panose="020B0503020000020004" pitchFamily="50" charset="-127"/>
                <a:cs typeface="Arial" pitchFamily="34" charset="0"/>
              </a:rPr>
              <a:t>- 5</a:t>
            </a:r>
            <a:r>
              <a:rPr kumimoji="1" lang="ko-KR" altLang="en-US" sz="1050" kern="0" dirty="0" smtClean="0">
                <a:latin typeface="맑은 고딕" panose="020B0503020000020004" pitchFamily="50" charset="-127"/>
                <a:cs typeface="Arial" pitchFamily="34" charset="0"/>
              </a:rPr>
              <a:t>도</a:t>
            </a:r>
            <a:r>
              <a:rPr kumimoji="1" lang="en-US" altLang="ko-KR" sz="1050" kern="0" dirty="0" smtClean="0">
                <a:latin typeface="맑은 고딕" panose="020B0503020000020004" pitchFamily="50" charset="-127"/>
                <a:cs typeface="Arial" pitchFamily="34" charset="0"/>
              </a:rPr>
              <a:t>2</a:t>
            </a:r>
            <a:r>
              <a:rPr kumimoji="1" lang="ko-KR" altLang="en-US" sz="1050" kern="0" dirty="0" smtClean="0">
                <a:latin typeface="맑은 고딕" panose="020B0503020000020004" pitchFamily="50" charset="-127"/>
                <a:cs typeface="Arial" pitchFamily="34" charset="0"/>
              </a:rPr>
              <a:t>촌과</a:t>
            </a:r>
            <a:endParaRPr kumimoji="1" lang="en-US" altLang="ko-KR" sz="1050" kern="0" dirty="0" smtClean="0"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371" name="TextBox 370"/>
          <p:cNvSpPr txBox="1"/>
          <p:nvPr/>
        </p:nvSpPr>
        <p:spPr>
          <a:xfrm>
            <a:off x="5039287" y="5147821"/>
            <a:ext cx="13708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b="1" dirty="0" smtClean="0"/>
              <a:t>역할 권한 명확화</a:t>
            </a:r>
          </a:p>
        </p:txBody>
      </p:sp>
      <p:sp>
        <p:nvSpPr>
          <p:cNvPr id="372" name="모서리가 둥근 직사각형 371"/>
          <p:cNvSpPr/>
          <p:nvPr/>
        </p:nvSpPr>
        <p:spPr>
          <a:xfrm>
            <a:off x="7010012" y="5400120"/>
            <a:ext cx="1947558" cy="850561"/>
          </a:xfrm>
          <a:prstGeom prst="roundRect">
            <a:avLst>
              <a:gd name="adj" fmla="val 8240"/>
            </a:avLst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73" name="직사각형 372"/>
          <p:cNvSpPr/>
          <p:nvPr/>
        </p:nvSpPr>
        <p:spPr>
          <a:xfrm>
            <a:off x="6955160" y="5375107"/>
            <a:ext cx="1758815" cy="57708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atinLnBrk="0">
              <a:defRPr/>
            </a:pPr>
            <a:r>
              <a:rPr kumimoji="1" lang="en-US" altLang="ko-KR" sz="1050" kern="0" smtClean="0">
                <a:latin typeface="맑은 고딕" panose="020B0503020000020004" pitchFamily="50" charset="-127"/>
                <a:cs typeface="Arial" pitchFamily="34" charset="0"/>
              </a:rPr>
              <a:t>- </a:t>
            </a:r>
            <a:r>
              <a:rPr kumimoji="1" lang="ko-KR" altLang="en-US" sz="1050" kern="0" smtClean="0">
                <a:latin typeface="맑은 고딕" panose="020B0503020000020004" pitchFamily="50" charset="-127"/>
                <a:cs typeface="Arial" pitchFamily="34" charset="0"/>
              </a:rPr>
              <a:t>홍보</a:t>
            </a:r>
            <a:r>
              <a:rPr kumimoji="1" lang="en-US" altLang="ko-KR" sz="1050" kern="0" dirty="0" smtClean="0">
                <a:latin typeface="맑은 고딕" panose="020B0503020000020004" pitchFamily="50" charset="-127"/>
                <a:cs typeface="Arial" pitchFamily="34" charset="0"/>
              </a:rPr>
              <a:t>, </a:t>
            </a:r>
            <a:r>
              <a:rPr kumimoji="1" lang="ko-KR" altLang="en-US" sz="1050" kern="0" dirty="0" smtClean="0">
                <a:latin typeface="맑은 고딕" panose="020B0503020000020004" pitchFamily="50" charset="-127"/>
                <a:cs typeface="Arial" pitchFamily="34" charset="0"/>
              </a:rPr>
              <a:t>마케팅</a:t>
            </a:r>
            <a:r>
              <a:rPr kumimoji="1" lang="en-US" altLang="ko-KR" sz="1050" kern="0" dirty="0" smtClean="0">
                <a:latin typeface="맑은 고딕" panose="020B0503020000020004" pitchFamily="50" charset="-127"/>
                <a:cs typeface="Arial" pitchFamily="34" charset="0"/>
              </a:rPr>
              <a:t>, </a:t>
            </a:r>
            <a:r>
              <a:rPr kumimoji="1" lang="ko-KR" altLang="en-US" sz="1050" kern="0" dirty="0" smtClean="0">
                <a:latin typeface="맑은 고딕" panose="020B0503020000020004" pitchFamily="50" charset="-127"/>
                <a:cs typeface="Arial" pitchFamily="34" charset="0"/>
              </a:rPr>
              <a:t>정보화</a:t>
            </a:r>
            <a:endParaRPr kumimoji="1" lang="en-US" altLang="ko-KR" sz="1050" kern="0" dirty="0" smtClean="0"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defRPr/>
            </a:pPr>
            <a:r>
              <a:rPr kumimoji="1" lang="en-US" altLang="ko-KR" sz="1050" kern="0" smtClean="0">
                <a:latin typeface="맑은 고딕" panose="020B0503020000020004" pitchFamily="50" charset="-127"/>
                <a:cs typeface="Arial" pitchFamily="34" charset="0"/>
              </a:rPr>
              <a:t>- </a:t>
            </a:r>
            <a:r>
              <a:rPr kumimoji="1" lang="ko-KR" altLang="en-US" sz="1050" kern="0" smtClean="0">
                <a:latin typeface="맑은 고딕" panose="020B0503020000020004" pitchFamily="50" charset="-127"/>
                <a:cs typeface="Arial" pitchFamily="34" charset="0"/>
              </a:rPr>
              <a:t>고도보존</a:t>
            </a:r>
            <a:r>
              <a:rPr kumimoji="1" lang="en-US" altLang="ko-KR" sz="1050" kern="0" dirty="0" smtClean="0">
                <a:latin typeface="맑은 고딕" panose="020B0503020000020004" pitchFamily="50" charset="-127"/>
                <a:cs typeface="Arial" pitchFamily="34" charset="0"/>
              </a:rPr>
              <a:t>, </a:t>
            </a:r>
            <a:r>
              <a:rPr kumimoji="1" lang="ko-KR" altLang="en-US" sz="1050" kern="0" dirty="0" smtClean="0">
                <a:latin typeface="맑은 고딕" panose="020B0503020000020004" pitchFamily="50" charset="-127"/>
                <a:cs typeface="Arial" pitchFamily="34" charset="0"/>
              </a:rPr>
              <a:t>도시재생 기능</a:t>
            </a:r>
            <a:endParaRPr kumimoji="1" lang="en-US" altLang="ko-KR" sz="1050" kern="0" dirty="0" smtClean="0">
              <a:latin typeface="맑은 고딕" panose="020B0503020000020004" pitchFamily="50" charset="-127"/>
              <a:cs typeface="Arial" pitchFamily="34" charset="0"/>
            </a:endParaRPr>
          </a:p>
          <a:p>
            <a:pPr latinLnBrk="0">
              <a:defRPr/>
            </a:pPr>
            <a:r>
              <a:rPr kumimoji="1" lang="en-US" altLang="ko-KR" sz="1050" kern="0" smtClean="0">
                <a:latin typeface="맑은 고딕" panose="020B0503020000020004" pitchFamily="50" charset="-127"/>
                <a:cs typeface="Arial" pitchFamily="34" charset="0"/>
              </a:rPr>
              <a:t>- </a:t>
            </a:r>
            <a:r>
              <a:rPr kumimoji="1" lang="ko-KR" altLang="en-US" sz="1050" kern="0" smtClean="0">
                <a:latin typeface="맑은 고딕" panose="020B0503020000020004" pitchFamily="50" charset="-127"/>
                <a:cs typeface="Arial" pitchFamily="34" charset="0"/>
              </a:rPr>
              <a:t>기타 </a:t>
            </a:r>
            <a:r>
              <a:rPr kumimoji="1" lang="ko-KR" altLang="en-US" sz="1050" kern="0" dirty="0" smtClean="0">
                <a:latin typeface="맑은 고딕" panose="020B0503020000020004" pitchFamily="50" charset="-127"/>
                <a:cs typeface="Arial" pitchFamily="34" charset="0"/>
              </a:rPr>
              <a:t>역할 축소 기능</a:t>
            </a:r>
            <a:endParaRPr kumimoji="1" lang="en-US" altLang="ko-KR" sz="1050" kern="0" dirty="0" smtClean="0">
              <a:latin typeface="맑은 고딕" panose="020B0503020000020004" pitchFamily="50" charset="-127"/>
              <a:cs typeface="Arial" pitchFamily="34" charset="0"/>
            </a:endParaRPr>
          </a:p>
        </p:txBody>
      </p:sp>
      <p:sp>
        <p:nvSpPr>
          <p:cNvPr id="374" name="TextBox 373"/>
          <p:cNvSpPr txBox="1"/>
          <p:nvPr/>
        </p:nvSpPr>
        <p:spPr>
          <a:xfrm>
            <a:off x="7286641" y="5147821"/>
            <a:ext cx="12170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b="1" dirty="0" smtClean="0"/>
              <a:t>통합 필요 기능</a:t>
            </a:r>
          </a:p>
        </p:txBody>
      </p:sp>
      <p:sp>
        <p:nvSpPr>
          <p:cNvPr id="375" name="자유형 374"/>
          <p:cNvSpPr/>
          <p:nvPr/>
        </p:nvSpPr>
        <p:spPr>
          <a:xfrm>
            <a:off x="5078564" y="3971925"/>
            <a:ext cx="236220" cy="71755"/>
          </a:xfrm>
          <a:custGeom>
            <a:avLst/>
            <a:gdLst>
              <a:gd name="connsiteX0" fmla="*/ 0 w 236220"/>
              <a:gd name="connsiteY0" fmla="*/ 0 h 167640"/>
              <a:gd name="connsiteX1" fmla="*/ 0 w 236220"/>
              <a:gd name="connsiteY1" fmla="*/ 167640 h 167640"/>
              <a:gd name="connsiteX2" fmla="*/ 236220 w 236220"/>
              <a:gd name="connsiteY2" fmla="*/ 167640 h 167640"/>
              <a:gd name="connsiteX3" fmla="*/ 236220 w 236220"/>
              <a:gd name="connsiteY3" fmla="*/ 30480 h 167640"/>
              <a:gd name="connsiteX0" fmla="*/ 0 w 236220"/>
              <a:gd name="connsiteY0" fmla="*/ 0 h 167640"/>
              <a:gd name="connsiteX1" fmla="*/ 0 w 236220"/>
              <a:gd name="connsiteY1" fmla="*/ 167640 h 167640"/>
              <a:gd name="connsiteX2" fmla="*/ 236220 w 236220"/>
              <a:gd name="connsiteY2" fmla="*/ 167640 h 167640"/>
              <a:gd name="connsiteX3" fmla="*/ 234315 w 236220"/>
              <a:gd name="connsiteY3" fmla="*/ 0 h 167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220" h="167640">
                <a:moveTo>
                  <a:pt x="0" y="0"/>
                </a:moveTo>
                <a:lnTo>
                  <a:pt x="0" y="167640"/>
                </a:lnTo>
                <a:lnTo>
                  <a:pt x="236220" y="167640"/>
                </a:lnTo>
                <a:lnTo>
                  <a:pt x="234315" y="0"/>
                </a:lnTo>
              </a:path>
            </a:pathLst>
          </a:cu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6" name="TextBox 375"/>
          <p:cNvSpPr txBox="1"/>
          <p:nvPr/>
        </p:nvSpPr>
        <p:spPr>
          <a:xfrm>
            <a:off x="4480101" y="4109452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기능</a:t>
            </a:r>
            <a:endParaRPr lang="en-US" altLang="ko-KR" sz="1200" dirty="0" smtClean="0"/>
          </a:p>
          <a:p>
            <a:r>
              <a:rPr lang="ko-KR" altLang="en-US" sz="1200" dirty="0" smtClean="0"/>
              <a:t>중복</a:t>
            </a:r>
            <a:endParaRPr lang="en-US" altLang="ko-KR" sz="1200" dirty="0" smtClean="0"/>
          </a:p>
        </p:txBody>
      </p:sp>
      <p:sp>
        <p:nvSpPr>
          <p:cNvPr id="377" name="TextBox 376"/>
          <p:cNvSpPr txBox="1"/>
          <p:nvPr/>
        </p:nvSpPr>
        <p:spPr>
          <a:xfrm>
            <a:off x="8160841" y="4109452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기능</a:t>
            </a:r>
            <a:endParaRPr lang="en-US" altLang="ko-KR" sz="1200" dirty="0" smtClean="0"/>
          </a:p>
          <a:p>
            <a:r>
              <a:rPr lang="ko-KR" altLang="en-US" sz="1200" dirty="0" smtClean="0"/>
              <a:t>중복</a:t>
            </a:r>
            <a:endParaRPr lang="en-US" altLang="ko-KR" sz="1200" dirty="0" smtClean="0"/>
          </a:p>
        </p:txBody>
      </p:sp>
      <p:sp>
        <p:nvSpPr>
          <p:cNvPr id="378" name="TextBox 377"/>
          <p:cNvSpPr txBox="1"/>
          <p:nvPr/>
        </p:nvSpPr>
        <p:spPr>
          <a:xfrm>
            <a:off x="2222988" y="4109452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기능</a:t>
            </a:r>
            <a:endParaRPr lang="en-US" altLang="ko-KR" sz="1200" dirty="0" smtClean="0"/>
          </a:p>
          <a:p>
            <a:r>
              <a:rPr lang="ko-KR" altLang="en-US" sz="1200" dirty="0" smtClean="0"/>
              <a:t>중복</a:t>
            </a:r>
            <a:endParaRPr lang="en-US" altLang="ko-KR" sz="1200" dirty="0" smtClean="0"/>
          </a:p>
        </p:txBody>
      </p:sp>
      <p:sp>
        <p:nvSpPr>
          <p:cNvPr id="379" name="자유형 378"/>
          <p:cNvSpPr/>
          <p:nvPr/>
        </p:nvSpPr>
        <p:spPr>
          <a:xfrm>
            <a:off x="2312504" y="3971925"/>
            <a:ext cx="236220" cy="71755"/>
          </a:xfrm>
          <a:custGeom>
            <a:avLst/>
            <a:gdLst>
              <a:gd name="connsiteX0" fmla="*/ 0 w 236220"/>
              <a:gd name="connsiteY0" fmla="*/ 0 h 167640"/>
              <a:gd name="connsiteX1" fmla="*/ 0 w 236220"/>
              <a:gd name="connsiteY1" fmla="*/ 167640 h 167640"/>
              <a:gd name="connsiteX2" fmla="*/ 236220 w 236220"/>
              <a:gd name="connsiteY2" fmla="*/ 167640 h 167640"/>
              <a:gd name="connsiteX3" fmla="*/ 236220 w 236220"/>
              <a:gd name="connsiteY3" fmla="*/ 30480 h 167640"/>
              <a:gd name="connsiteX0" fmla="*/ 0 w 236220"/>
              <a:gd name="connsiteY0" fmla="*/ 0 h 167640"/>
              <a:gd name="connsiteX1" fmla="*/ 0 w 236220"/>
              <a:gd name="connsiteY1" fmla="*/ 167640 h 167640"/>
              <a:gd name="connsiteX2" fmla="*/ 236220 w 236220"/>
              <a:gd name="connsiteY2" fmla="*/ 167640 h 167640"/>
              <a:gd name="connsiteX3" fmla="*/ 234315 w 236220"/>
              <a:gd name="connsiteY3" fmla="*/ 0 h 167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220" h="167640">
                <a:moveTo>
                  <a:pt x="0" y="0"/>
                </a:moveTo>
                <a:lnTo>
                  <a:pt x="0" y="167640"/>
                </a:lnTo>
                <a:lnTo>
                  <a:pt x="236220" y="167640"/>
                </a:lnTo>
                <a:lnTo>
                  <a:pt x="234315" y="0"/>
                </a:lnTo>
              </a:path>
            </a:pathLst>
          </a:cu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0" name="타원 379"/>
          <p:cNvSpPr/>
          <p:nvPr/>
        </p:nvSpPr>
        <p:spPr>
          <a:xfrm>
            <a:off x="8106348" y="3957951"/>
            <a:ext cx="90164" cy="90164"/>
          </a:xfrm>
          <a:prstGeom prst="ellipse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accent6">
                  <a:lumMod val="60000"/>
                  <a:lumOff val="40000"/>
                </a:schemeClr>
              </a:solidFill>
              <a:latin typeface="+mn-ea"/>
            </a:endParaRPr>
          </a:p>
        </p:txBody>
      </p:sp>
      <p:sp>
        <p:nvSpPr>
          <p:cNvPr id="139" name="제목 3"/>
          <p:cNvSpPr txBox="1">
            <a:spLocks/>
          </p:cNvSpPr>
          <p:nvPr/>
        </p:nvSpPr>
        <p:spPr>
          <a:xfrm>
            <a:off x="57116" y="143344"/>
            <a:ext cx="3651962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4. </a:t>
            </a:r>
            <a:r>
              <a:rPr lang="ko-KR" altLang="en-US" dirty="0" smtClean="0">
                <a:latin typeface="맑은 고딕" panose="020B0503020000020004" pitchFamily="50" charset="-127"/>
              </a:rPr>
              <a:t>기능구조 설계 방향성 도출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8348118" y="187786"/>
            <a:ext cx="12378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Ⅳ.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기능 분석</a:t>
            </a:r>
          </a:p>
        </p:txBody>
      </p:sp>
    </p:spTree>
    <p:extLst>
      <p:ext uri="{BB962C8B-B14F-4D97-AF65-F5344CB8AC3E}">
        <p14:creationId xmlns:p14="http://schemas.microsoft.com/office/powerpoint/2010/main" val="5816967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" name="제목 3"/>
          <p:cNvSpPr txBox="1">
            <a:spLocks/>
          </p:cNvSpPr>
          <p:nvPr/>
        </p:nvSpPr>
        <p:spPr>
          <a:xfrm>
            <a:off x="57116" y="143344"/>
            <a:ext cx="1933543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5. </a:t>
            </a:r>
            <a:r>
              <a:rPr lang="ko-KR" altLang="en-US" dirty="0" smtClean="0">
                <a:latin typeface="맑은 고딕" panose="020B0503020000020004" pitchFamily="50" charset="-127"/>
              </a:rPr>
              <a:t>기능 재설계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458" name="TextBox 457"/>
          <p:cNvSpPr txBox="1"/>
          <p:nvPr/>
        </p:nvSpPr>
        <p:spPr>
          <a:xfrm>
            <a:off x="253818" y="907128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시민생활</a:t>
            </a:r>
          </a:p>
        </p:txBody>
      </p:sp>
      <p:sp>
        <p:nvSpPr>
          <p:cNvPr id="459" name="TextBox 458"/>
          <p:cNvSpPr txBox="1"/>
          <p:nvPr/>
        </p:nvSpPr>
        <p:spPr>
          <a:xfrm>
            <a:off x="253818" y="2953569"/>
            <a:ext cx="122982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안전</a:t>
            </a:r>
            <a:r>
              <a:rPr lang="en-US" altLang="ko-KR" sz="1200" dirty="0" smtClean="0"/>
              <a:t>, </a:t>
            </a:r>
            <a:r>
              <a:rPr lang="ko-KR" altLang="en-US" sz="1200" dirty="0" smtClean="0"/>
              <a:t>환경</a:t>
            </a:r>
            <a:r>
              <a:rPr lang="en-US" altLang="ko-KR" sz="1200" dirty="0" smtClean="0"/>
              <a:t>,</a:t>
            </a:r>
            <a:r>
              <a:rPr lang="ko-KR" altLang="en-US" sz="1200" dirty="0" smtClean="0"/>
              <a:t>수도</a:t>
            </a:r>
          </a:p>
        </p:txBody>
      </p:sp>
      <p:sp>
        <p:nvSpPr>
          <p:cNvPr id="460" name="TextBox 459"/>
          <p:cNvSpPr txBox="1"/>
          <p:nvPr/>
        </p:nvSpPr>
        <p:spPr>
          <a:xfrm>
            <a:off x="253818" y="3512698"/>
            <a:ext cx="8611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산업</a:t>
            </a:r>
            <a:r>
              <a:rPr lang="en-US" altLang="ko-KR" sz="1200" dirty="0" smtClean="0"/>
              <a:t>/</a:t>
            </a:r>
            <a:r>
              <a:rPr lang="ko-KR" altLang="en-US" sz="1200" dirty="0"/>
              <a:t>경</a:t>
            </a:r>
            <a:r>
              <a:rPr lang="ko-KR" altLang="en-US" sz="1200" dirty="0" smtClean="0"/>
              <a:t>제</a:t>
            </a:r>
          </a:p>
        </p:txBody>
      </p:sp>
      <p:sp>
        <p:nvSpPr>
          <p:cNvPr id="461" name="TextBox 460"/>
          <p:cNvSpPr txBox="1"/>
          <p:nvPr/>
        </p:nvSpPr>
        <p:spPr>
          <a:xfrm>
            <a:off x="253818" y="6069490"/>
            <a:ext cx="8606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전략</a:t>
            </a:r>
            <a:r>
              <a:rPr lang="en-US" altLang="ko-KR" sz="1200" dirty="0" smtClean="0"/>
              <a:t>/Staff</a:t>
            </a:r>
            <a:endParaRPr lang="ko-KR" altLang="en-US" sz="1200" dirty="0" smtClean="0"/>
          </a:p>
        </p:txBody>
      </p:sp>
      <p:sp>
        <p:nvSpPr>
          <p:cNvPr id="462" name="TextBox 461"/>
          <p:cNvSpPr txBox="1"/>
          <p:nvPr/>
        </p:nvSpPr>
        <p:spPr>
          <a:xfrm>
            <a:off x="253818" y="2425085"/>
            <a:ext cx="11689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재정수입</a:t>
            </a:r>
            <a:r>
              <a:rPr lang="en-US" altLang="ko-KR" sz="1200" dirty="0" smtClean="0"/>
              <a:t>/</a:t>
            </a:r>
            <a:r>
              <a:rPr lang="ko-KR" altLang="en-US" sz="1200" dirty="0" smtClean="0"/>
              <a:t>지출</a:t>
            </a:r>
          </a:p>
        </p:txBody>
      </p:sp>
      <p:sp>
        <p:nvSpPr>
          <p:cNvPr id="463" name="TextBox 462"/>
          <p:cNvSpPr txBox="1"/>
          <p:nvPr/>
        </p:nvSpPr>
        <p:spPr>
          <a:xfrm>
            <a:off x="253818" y="1742219"/>
            <a:ext cx="8547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문화 관광</a:t>
            </a:r>
          </a:p>
        </p:txBody>
      </p:sp>
      <p:sp>
        <p:nvSpPr>
          <p:cNvPr id="464" name="TextBox 463"/>
          <p:cNvSpPr txBox="1"/>
          <p:nvPr/>
        </p:nvSpPr>
        <p:spPr>
          <a:xfrm>
            <a:off x="253818" y="3960269"/>
            <a:ext cx="8611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건설</a:t>
            </a:r>
            <a:r>
              <a:rPr lang="en-US" altLang="ko-KR" sz="1200" dirty="0" smtClean="0"/>
              <a:t>/</a:t>
            </a:r>
            <a:r>
              <a:rPr lang="ko-KR" altLang="en-US" sz="1200" dirty="0" smtClean="0"/>
              <a:t>교통</a:t>
            </a:r>
          </a:p>
        </p:txBody>
      </p:sp>
      <p:sp>
        <p:nvSpPr>
          <p:cNvPr id="465" name="TextBox 464"/>
          <p:cNvSpPr txBox="1"/>
          <p:nvPr/>
        </p:nvSpPr>
        <p:spPr>
          <a:xfrm>
            <a:off x="253818" y="5184841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/>
              <a:t>농축산</a:t>
            </a:r>
            <a:endParaRPr lang="ko-KR" altLang="en-US" sz="1200" dirty="0" smtClean="0"/>
          </a:p>
        </p:txBody>
      </p:sp>
      <p:sp>
        <p:nvSpPr>
          <p:cNvPr id="466" name="TextBox 465"/>
          <p:cNvSpPr txBox="1"/>
          <p:nvPr/>
        </p:nvSpPr>
        <p:spPr>
          <a:xfrm>
            <a:off x="1823389" y="6304135"/>
            <a:ext cx="34738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dirty="0" smtClean="0">
                <a:latin typeface="+mn-ea"/>
              </a:rPr>
              <a:t>감사</a:t>
            </a:r>
            <a:endParaRPr lang="en-US" altLang="ko-KR" sz="1050" dirty="0">
              <a:latin typeface="+mn-ea"/>
            </a:endParaRPr>
          </a:p>
        </p:txBody>
      </p:sp>
      <p:sp>
        <p:nvSpPr>
          <p:cNvPr id="467" name="직사각형 466"/>
          <p:cNvSpPr/>
          <p:nvPr/>
        </p:nvSpPr>
        <p:spPr>
          <a:xfrm>
            <a:off x="1823389" y="6338746"/>
            <a:ext cx="1216348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grpSp>
        <p:nvGrpSpPr>
          <p:cNvPr id="468" name="그룹 467"/>
          <p:cNvGrpSpPr/>
          <p:nvPr/>
        </p:nvGrpSpPr>
        <p:grpSpPr>
          <a:xfrm>
            <a:off x="1823389" y="6120652"/>
            <a:ext cx="1216348" cy="253916"/>
            <a:chOff x="2267516" y="6117822"/>
            <a:chExt cx="1216348" cy="253916"/>
          </a:xfrm>
        </p:grpSpPr>
        <p:sp>
          <p:nvSpPr>
            <p:cNvPr id="469" name="TextBox 468"/>
            <p:cNvSpPr txBox="1"/>
            <p:nvPr/>
          </p:nvSpPr>
          <p:spPr>
            <a:xfrm>
              <a:off x="2267516" y="6117822"/>
              <a:ext cx="347383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 smtClean="0">
                  <a:latin typeface="+mn-ea"/>
                </a:rPr>
                <a:t>인사</a:t>
              </a:r>
              <a:endParaRPr lang="ko-KR" altLang="en-US" sz="1050" dirty="0">
                <a:latin typeface="+mn-ea"/>
              </a:endParaRPr>
            </a:p>
          </p:txBody>
        </p:sp>
        <p:sp>
          <p:nvSpPr>
            <p:cNvPr id="470" name="직사각형 469"/>
            <p:cNvSpPr/>
            <p:nvPr/>
          </p:nvSpPr>
          <p:spPr>
            <a:xfrm>
              <a:off x="2267516" y="6152433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471" name="그룹 470"/>
          <p:cNvGrpSpPr/>
          <p:nvPr/>
        </p:nvGrpSpPr>
        <p:grpSpPr>
          <a:xfrm>
            <a:off x="1823389" y="5937163"/>
            <a:ext cx="1216348" cy="253916"/>
            <a:chOff x="2267516" y="5934333"/>
            <a:chExt cx="1216348" cy="253916"/>
          </a:xfrm>
        </p:grpSpPr>
        <p:sp>
          <p:nvSpPr>
            <p:cNvPr id="472" name="TextBox 471"/>
            <p:cNvSpPr txBox="1"/>
            <p:nvPr/>
          </p:nvSpPr>
          <p:spPr>
            <a:xfrm>
              <a:off x="2267516" y="5934333"/>
              <a:ext cx="347383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 smtClean="0">
                  <a:latin typeface="+mn-ea"/>
                </a:rPr>
                <a:t>기획</a:t>
              </a:r>
              <a:endParaRPr lang="ko-KR" altLang="en-US" sz="1050" dirty="0">
                <a:latin typeface="+mn-ea"/>
              </a:endParaRPr>
            </a:p>
          </p:txBody>
        </p:sp>
        <p:sp>
          <p:nvSpPr>
            <p:cNvPr id="473" name="직사각형 472"/>
            <p:cNvSpPr/>
            <p:nvPr/>
          </p:nvSpPr>
          <p:spPr>
            <a:xfrm>
              <a:off x="2267516" y="5968944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sp>
        <p:nvSpPr>
          <p:cNvPr id="474" name="TextBox 473"/>
          <p:cNvSpPr txBox="1"/>
          <p:nvPr/>
        </p:nvSpPr>
        <p:spPr>
          <a:xfrm>
            <a:off x="1823389" y="5753674"/>
            <a:ext cx="34738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dirty="0" smtClean="0">
                <a:latin typeface="+mn-ea"/>
              </a:rPr>
              <a:t>시정</a:t>
            </a:r>
            <a:endParaRPr lang="ko-KR" altLang="en-US" sz="1050" dirty="0">
              <a:latin typeface="+mn-ea"/>
            </a:endParaRPr>
          </a:p>
        </p:txBody>
      </p:sp>
      <p:sp>
        <p:nvSpPr>
          <p:cNvPr id="475" name="직사각형 474"/>
          <p:cNvSpPr/>
          <p:nvPr/>
        </p:nvSpPr>
        <p:spPr>
          <a:xfrm>
            <a:off x="1823389" y="5788285"/>
            <a:ext cx="1216348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grpSp>
        <p:nvGrpSpPr>
          <p:cNvPr id="476" name="그룹 475"/>
          <p:cNvGrpSpPr/>
          <p:nvPr/>
        </p:nvGrpSpPr>
        <p:grpSpPr>
          <a:xfrm>
            <a:off x="1823389" y="5092936"/>
            <a:ext cx="1216348" cy="253916"/>
            <a:chOff x="2267516" y="4891986"/>
            <a:chExt cx="1216348" cy="253916"/>
          </a:xfrm>
        </p:grpSpPr>
        <p:sp>
          <p:nvSpPr>
            <p:cNvPr id="477" name="TextBox 476"/>
            <p:cNvSpPr txBox="1"/>
            <p:nvPr/>
          </p:nvSpPr>
          <p:spPr>
            <a:xfrm>
              <a:off x="2267516" y="4891986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>
                  <a:latin typeface="+mn-ea"/>
                </a:rPr>
                <a:t>농업행정</a:t>
              </a:r>
            </a:p>
          </p:txBody>
        </p:sp>
        <p:sp>
          <p:nvSpPr>
            <p:cNvPr id="478" name="직사각형 477"/>
            <p:cNvSpPr/>
            <p:nvPr/>
          </p:nvSpPr>
          <p:spPr>
            <a:xfrm>
              <a:off x="2267516" y="4926614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479" name="그룹 478"/>
          <p:cNvGrpSpPr/>
          <p:nvPr/>
        </p:nvGrpSpPr>
        <p:grpSpPr>
          <a:xfrm>
            <a:off x="1823389" y="4366114"/>
            <a:ext cx="1216348" cy="253916"/>
            <a:chOff x="2267516" y="4163424"/>
            <a:chExt cx="1216348" cy="253916"/>
          </a:xfrm>
        </p:grpSpPr>
        <p:sp>
          <p:nvSpPr>
            <p:cNvPr id="480" name="TextBox 479"/>
            <p:cNvSpPr txBox="1"/>
            <p:nvPr/>
          </p:nvSpPr>
          <p:spPr>
            <a:xfrm>
              <a:off x="2267516" y="4163424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>
                  <a:latin typeface="+mn-ea"/>
                </a:rPr>
                <a:t>교통행정</a:t>
              </a:r>
            </a:p>
          </p:txBody>
        </p:sp>
        <p:sp>
          <p:nvSpPr>
            <p:cNvPr id="481" name="직사각형 480"/>
            <p:cNvSpPr/>
            <p:nvPr/>
          </p:nvSpPr>
          <p:spPr>
            <a:xfrm>
              <a:off x="2267516" y="4198035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482" name="그룹 481"/>
          <p:cNvGrpSpPr/>
          <p:nvPr/>
        </p:nvGrpSpPr>
        <p:grpSpPr>
          <a:xfrm>
            <a:off x="1823389" y="4177952"/>
            <a:ext cx="1216348" cy="253916"/>
            <a:chOff x="2267516" y="3975262"/>
            <a:chExt cx="1216348" cy="253916"/>
          </a:xfrm>
        </p:grpSpPr>
        <p:sp>
          <p:nvSpPr>
            <p:cNvPr id="483" name="TextBox 482"/>
            <p:cNvSpPr txBox="1"/>
            <p:nvPr/>
          </p:nvSpPr>
          <p:spPr>
            <a:xfrm>
              <a:off x="2267516" y="3975262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 smtClean="0">
                  <a:latin typeface="+mn-ea"/>
                </a:rPr>
                <a:t>도시재생</a:t>
              </a:r>
              <a:endParaRPr lang="ko-KR" altLang="en-US" sz="1050" dirty="0">
                <a:latin typeface="+mn-ea"/>
              </a:endParaRPr>
            </a:p>
          </p:txBody>
        </p:sp>
        <p:sp>
          <p:nvSpPr>
            <p:cNvPr id="484" name="직사각형 483"/>
            <p:cNvSpPr/>
            <p:nvPr/>
          </p:nvSpPr>
          <p:spPr>
            <a:xfrm>
              <a:off x="2267516" y="4009873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485" name="그룹 484"/>
          <p:cNvGrpSpPr/>
          <p:nvPr/>
        </p:nvGrpSpPr>
        <p:grpSpPr>
          <a:xfrm>
            <a:off x="1823389" y="3994463"/>
            <a:ext cx="1216348" cy="253916"/>
            <a:chOff x="2267516" y="3791773"/>
            <a:chExt cx="1216348" cy="253916"/>
          </a:xfrm>
        </p:grpSpPr>
        <p:sp>
          <p:nvSpPr>
            <p:cNvPr id="486" name="TextBox 485"/>
            <p:cNvSpPr txBox="1"/>
            <p:nvPr/>
          </p:nvSpPr>
          <p:spPr>
            <a:xfrm>
              <a:off x="2267516" y="3791773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>
                  <a:latin typeface="+mn-ea"/>
                </a:rPr>
                <a:t>건설행정</a:t>
              </a:r>
            </a:p>
          </p:txBody>
        </p:sp>
        <p:sp>
          <p:nvSpPr>
            <p:cNvPr id="487" name="직사각형 486"/>
            <p:cNvSpPr/>
            <p:nvPr/>
          </p:nvSpPr>
          <p:spPr>
            <a:xfrm>
              <a:off x="2267516" y="3826384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488" name="그룹 487"/>
          <p:cNvGrpSpPr/>
          <p:nvPr/>
        </p:nvGrpSpPr>
        <p:grpSpPr>
          <a:xfrm>
            <a:off x="1823389" y="3810974"/>
            <a:ext cx="1216348" cy="253916"/>
            <a:chOff x="2267516" y="3608284"/>
            <a:chExt cx="1216348" cy="253916"/>
          </a:xfrm>
        </p:grpSpPr>
        <p:sp>
          <p:nvSpPr>
            <p:cNvPr id="489" name="TextBox 488"/>
            <p:cNvSpPr txBox="1"/>
            <p:nvPr/>
          </p:nvSpPr>
          <p:spPr>
            <a:xfrm>
              <a:off x="2267516" y="3608284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>
                  <a:latin typeface="+mn-ea"/>
                </a:rPr>
                <a:t>산림행정</a:t>
              </a:r>
            </a:p>
          </p:txBody>
        </p:sp>
        <p:sp>
          <p:nvSpPr>
            <p:cNvPr id="490" name="직사각형 489"/>
            <p:cNvSpPr/>
            <p:nvPr/>
          </p:nvSpPr>
          <p:spPr>
            <a:xfrm>
              <a:off x="2267516" y="3642895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498" name="그룹 497"/>
          <p:cNvGrpSpPr/>
          <p:nvPr/>
        </p:nvGrpSpPr>
        <p:grpSpPr>
          <a:xfrm>
            <a:off x="1823389" y="3627485"/>
            <a:ext cx="1216348" cy="253916"/>
            <a:chOff x="2267516" y="3424795"/>
            <a:chExt cx="1216348" cy="253916"/>
          </a:xfrm>
        </p:grpSpPr>
        <p:sp>
          <p:nvSpPr>
            <p:cNvPr id="499" name="TextBox 498"/>
            <p:cNvSpPr txBox="1"/>
            <p:nvPr/>
          </p:nvSpPr>
          <p:spPr>
            <a:xfrm>
              <a:off x="2267516" y="3424795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>
                  <a:latin typeface="+mn-ea"/>
                </a:rPr>
                <a:t>토지행정</a:t>
              </a:r>
            </a:p>
          </p:txBody>
        </p:sp>
        <p:sp>
          <p:nvSpPr>
            <p:cNvPr id="500" name="직사각형 499"/>
            <p:cNvSpPr/>
            <p:nvPr/>
          </p:nvSpPr>
          <p:spPr>
            <a:xfrm>
              <a:off x="2267516" y="3459406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501" name="그룹 500"/>
          <p:cNvGrpSpPr/>
          <p:nvPr/>
        </p:nvGrpSpPr>
        <p:grpSpPr>
          <a:xfrm>
            <a:off x="1823389" y="3443996"/>
            <a:ext cx="1216348" cy="253916"/>
            <a:chOff x="2267516" y="3241306"/>
            <a:chExt cx="1216348" cy="253916"/>
          </a:xfrm>
        </p:grpSpPr>
        <p:sp>
          <p:nvSpPr>
            <p:cNvPr id="502" name="TextBox 501"/>
            <p:cNvSpPr txBox="1"/>
            <p:nvPr/>
          </p:nvSpPr>
          <p:spPr>
            <a:xfrm>
              <a:off x="2267516" y="3241306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>
                  <a:latin typeface="+mn-ea"/>
                </a:rPr>
                <a:t>경제행정</a:t>
              </a:r>
            </a:p>
          </p:txBody>
        </p:sp>
        <p:sp>
          <p:nvSpPr>
            <p:cNvPr id="503" name="직사각형 502"/>
            <p:cNvSpPr/>
            <p:nvPr/>
          </p:nvSpPr>
          <p:spPr>
            <a:xfrm>
              <a:off x="2267516" y="3275917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504" name="그룹 503"/>
          <p:cNvGrpSpPr/>
          <p:nvPr/>
        </p:nvGrpSpPr>
        <p:grpSpPr>
          <a:xfrm>
            <a:off x="1823389" y="3077018"/>
            <a:ext cx="1216348" cy="253916"/>
            <a:chOff x="2267516" y="3057817"/>
            <a:chExt cx="1216348" cy="253916"/>
          </a:xfrm>
        </p:grpSpPr>
        <p:sp>
          <p:nvSpPr>
            <p:cNvPr id="505" name="TextBox 504"/>
            <p:cNvSpPr txBox="1"/>
            <p:nvPr/>
          </p:nvSpPr>
          <p:spPr>
            <a:xfrm>
              <a:off x="2267516" y="3057817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>
                  <a:latin typeface="+mn-ea"/>
                </a:rPr>
                <a:t>수도행정</a:t>
              </a:r>
            </a:p>
          </p:txBody>
        </p:sp>
        <p:sp>
          <p:nvSpPr>
            <p:cNvPr id="506" name="직사각형 505"/>
            <p:cNvSpPr/>
            <p:nvPr/>
          </p:nvSpPr>
          <p:spPr>
            <a:xfrm>
              <a:off x="2267516" y="3092428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507" name="그룹 506"/>
          <p:cNvGrpSpPr/>
          <p:nvPr/>
        </p:nvGrpSpPr>
        <p:grpSpPr>
          <a:xfrm>
            <a:off x="1823389" y="2893529"/>
            <a:ext cx="1216348" cy="253916"/>
            <a:chOff x="2267516" y="2690839"/>
            <a:chExt cx="1216348" cy="253916"/>
          </a:xfrm>
        </p:grpSpPr>
        <p:sp>
          <p:nvSpPr>
            <p:cNvPr id="508" name="TextBox 507"/>
            <p:cNvSpPr txBox="1"/>
            <p:nvPr/>
          </p:nvSpPr>
          <p:spPr>
            <a:xfrm>
              <a:off x="2267516" y="2690839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>
                  <a:latin typeface="+mn-ea"/>
                </a:rPr>
                <a:t>환경행정</a:t>
              </a:r>
            </a:p>
          </p:txBody>
        </p:sp>
        <p:sp>
          <p:nvSpPr>
            <p:cNvPr id="509" name="직사각형 508"/>
            <p:cNvSpPr/>
            <p:nvPr/>
          </p:nvSpPr>
          <p:spPr>
            <a:xfrm>
              <a:off x="2267516" y="2725450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510" name="그룹 509"/>
          <p:cNvGrpSpPr/>
          <p:nvPr/>
        </p:nvGrpSpPr>
        <p:grpSpPr>
          <a:xfrm>
            <a:off x="1823389" y="2710040"/>
            <a:ext cx="1216348" cy="253916"/>
            <a:chOff x="2267516" y="2507350"/>
            <a:chExt cx="1216348" cy="253916"/>
          </a:xfrm>
        </p:grpSpPr>
        <p:sp>
          <p:nvSpPr>
            <p:cNvPr id="511" name="TextBox 510"/>
            <p:cNvSpPr txBox="1"/>
            <p:nvPr/>
          </p:nvSpPr>
          <p:spPr>
            <a:xfrm>
              <a:off x="2267516" y="2507350"/>
              <a:ext cx="759533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>
                  <a:latin typeface="+mn-ea"/>
                </a:rPr>
                <a:t>안전관리행정</a:t>
              </a:r>
            </a:p>
          </p:txBody>
        </p:sp>
        <p:sp>
          <p:nvSpPr>
            <p:cNvPr id="512" name="직사각형 511"/>
            <p:cNvSpPr/>
            <p:nvPr/>
          </p:nvSpPr>
          <p:spPr>
            <a:xfrm>
              <a:off x="2267516" y="2541961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513" name="그룹 512"/>
          <p:cNvGrpSpPr/>
          <p:nvPr/>
        </p:nvGrpSpPr>
        <p:grpSpPr>
          <a:xfrm>
            <a:off x="1823389" y="2526551"/>
            <a:ext cx="1216348" cy="253916"/>
            <a:chOff x="2267516" y="2323861"/>
            <a:chExt cx="1216348" cy="253916"/>
          </a:xfrm>
        </p:grpSpPr>
        <p:sp>
          <p:nvSpPr>
            <p:cNvPr id="514" name="TextBox 513"/>
            <p:cNvSpPr txBox="1"/>
            <p:nvPr/>
          </p:nvSpPr>
          <p:spPr>
            <a:xfrm>
              <a:off x="2267516" y="2323861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>
                  <a:latin typeface="+mn-ea"/>
                </a:rPr>
                <a:t>세무행정</a:t>
              </a:r>
            </a:p>
          </p:txBody>
        </p:sp>
        <p:sp>
          <p:nvSpPr>
            <p:cNvPr id="515" name="직사각형 514"/>
            <p:cNvSpPr/>
            <p:nvPr/>
          </p:nvSpPr>
          <p:spPr>
            <a:xfrm>
              <a:off x="2267516" y="2358472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516" name="그룹 515"/>
          <p:cNvGrpSpPr/>
          <p:nvPr/>
        </p:nvGrpSpPr>
        <p:grpSpPr>
          <a:xfrm>
            <a:off x="1823389" y="2343062"/>
            <a:ext cx="1216348" cy="253916"/>
            <a:chOff x="2267516" y="2140372"/>
            <a:chExt cx="1216348" cy="253916"/>
          </a:xfrm>
        </p:grpSpPr>
        <p:sp>
          <p:nvSpPr>
            <p:cNvPr id="517" name="TextBox 516"/>
            <p:cNvSpPr txBox="1"/>
            <p:nvPr/>
          </p:nvSpPr>
          <p:spPr>
            <a:xfrm>
              <a:off x="2267516" y="2140372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 smtClean="0">
                  <a:latin typeface="+mn-ea"/>
                </a:rPr>
                <a:t>회계행정</a:t>
              </a:r>
              <a:endParaRPr lang="ko-KR" altLang="en-US" sz="1050" dirty="0">
                <a:latin typeface="+mn-ea"/>
              </a:endParaRPr>
            </a:p>
          </p:txBody>
        </p:sp>
        <p:sp>
          <p:nvSpPr>
            <p:cNvPr id="518" name="직사각형 517"/>
            <p:cNvSpPr/>
            <p:nvPr/>
          </p:nvSpPr>
          <p:spPr>
            <a:xfrm>
              <a:off x="2267516" y="2174983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519" name="그룹 518"/>
          <p:cNvGrpSpPr/>
          <p:nvPr/>
        </p:nvGrpSpPr>
        <p:grpSpPr>
          <a:xfrm>
            <a:off x="1823389" y="1979007"/>
            <a:ext cx="1216348" cy="253916"/>
            <a:chOff x="2267516" y="1956883"/>
            <a:chExt cx="1216348" cy="253916"/>
          </a:xfrm>
        </p:grpSpPr>
        <p:sp>
          <p:nvSpPr>
            <p:cNvPr id="520" name="TextBox 519"/>
            <p:cNvSpPr txBox="1"/>
            <p:nvPr/>
          </p:nvSpPr>
          <p:spPr>
            <a:xfrm>
              <a:off x="2267516" y="1956883"/>
              <a:ext cx="656496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>
                  <a:latin typeface="+mn-ea"/>
                </a:rPr>
                <a:t>문화재행정</a:t>
              </a:r>
            </a:p>
          </p:txBody>
        </p:sp>
        <p:sp>
          <p:nvSpPr>
            <p:cNvPr id="521" name="직사각형 520"/>
            <p:cNvSpPr/>
            <p:nvPr/>
          </p:nvSpPr>
          <p:spPr>
            <a:xfrm>
              <a:off x="2267516" y="1991494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522" name="그룹 521"/>
          <p:cNvGrpSpPr/>
          <p:nvPr/>
        </p:nvGrpSpPr>
        <p:grpSpPr>
          <a:xfrm>
            <a:off x="1823389" y="1800598"/>
            <a:ext cx="1216348" cy="253916"/>
            <a:chOff x="2267516" y="1773394"/>
            <a:chExt cx="1216348" cy="253916"/>
          </a:xfrm>
        </p:grpSpPr>
        <p:sp>
          <p:nvSpPr>
            <p:cNvPr id="523" name="TextBox 522"/>
            <p:cNvSpPr txBox="1"/>
            <p:nvPr/>
          </p:nvSpPr>
          <p:spPr>
            <a:xfrm>
              <a:off x="2267516" y="1773394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 smtClean="0">
                  <a:latin typeface="+mn-ea"/>
                </a:rPr>
                <a:t>관광</a:t>
              </a:r>
              <a:r>
                <a:rPr lang="ko-KR" altLang="en-US" sz="1050" dirty="0">
                  <a:latin typeface="+mn-ea"/>
                </a:rPr>
                <a:t>행정</a:t>
              </a:r>
              <a:endParaRPr lang="en-US" altLang="ko-KR" sz="1050" dirty="0">
                <a:latin typeface="+mn-ea"/>
              </a:endParaRPr>
            </a:p>
          </p:txBody>
        </p:sp>
        <p:sp>
          <p:nvSpPr>
            <p:cNvPr id="524" name="직사각형 523"/>
            <p:cNvSpPr/>
            <p:nvPr/>
          </p:nvSpPr>
          <p:spPr>
            <a:xfrm>
              <a:off x="2267516" y="1808005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532" name="그룹 531"/>
          <p:cNvGrpSpPr/>
          <p:nvPr/>
        </p:nvGrpSpPr>
        <p:grpSpPr>
          <a:xfrm>
            <a:off x="1823389" y="1617109"/>
            <a:ext cx="1216348" cy="253916"/>
            <a:chOff x="2267516" y="1589905"/>
            <a:chExt cx="1216348" cy="253916"/>
          </a:xfrm>
        </p:grpSpPr>
        <p:sp>
          <p:nvSpPr>
            <p:cNvPr id="533" name="TextBox 532"/>
            <p:cNvSpPr txBox="1"/>
            <p:nvPr/>
          </p:nvSpPr>
          <p:spPr>
            <a:xfrm>
              <a:off x="2267516" y="1589905"/>
              <a:ext cx="759533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 smtClean="0">
                  <a:latin typeface="+mn-ea"/>
                </a:rPr>
                <a:t>문화체육</a:t>
              </a:r>
              <a:r>
                <a:rPr lang="ko-KR" altLang="en-US" sz="1050" dirty="0">
                  <a:latin typeface="+mn-ea"/>
                </a:rPr>
                <a:t>행정</a:t>
              </a:r>
            </a:p>
          </p:txBody>
        </p:sp>
        <p:sp>
          <p:nvSpPr>
            <p:cNvPr id="534" name="직사각형 533"/>
            <p:cNvSpPr/>
            <p:nvPr/>
          </p:nvSpPr>
          <p:spPr>
            <a:xfrm>
              <a:off x="2267516" y="1624516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535" name="그룹 534"/>
          <p:cNvGrpSpPr/>
          <p:nvPr/>
        </p:nvGrpSpPr>
        <p:grpSpPr>
          <a:xfrm>
            <a:off x="1823389" y="1029435"/>
            <a:ext cx="1216348" cy="253916"/>
            <a:chOff x="2267516" y="1091011"/>
            <a:chExt cx="1216348" cy="253916"/>
          </a:xfrm>
        </p:grpSpPr>
        <p:sp>
          <p:nvSpPr>
            <p:cNvPr id="539" name="TextBox 538"/>
            <p:cNvSpPr txBox="1"/>
            <p:nvPr/>
          </p:nvSpPr>
          <p:spPr>
            <a:xfrm>
              <a:off x="2267516" y="1091011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 smtClean="0">
                  <a:latin typeface="+mn-ea"/>
                </a:rPr>
                <a:t>복지행정</a:t>
              </a:r>
              <a:endParaRPr lang="ko-KR" altLang="en-US" sz="1050" dirty="0">
                <a:latin typeface="+mn-ea"/>
              </a:endParaRPr>
            </a:p>
          </p:txBody>
        </p:sp>
        <p:sp>
          <p:nvSpPr>
            <p:cNvPr id="542" name="직사각형 541"/>
            <p:cNvSpPr/>
            <p:nvPr/>
          </p:nvSpPr>
          <p:spPr>
            <a:xfrm>
              <a:off x="2267516" y="1125622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543" name="그룹 542"/>
          <p:cNvGrpSpPr/>
          <p:nvPr/>
        </p:nvGrpSpPr>
        <p:grpSpPr>
          <a:xfrm>
            <a:off x="1823389" y="845949"/>
            <a:ext cx="1216348" cy="253916"/>
            <a:chOff x="2267516" y="907525"/>
            <a:chExt cx="1216348" cy="253916"/>
          </a:xfrm>
        </p:grpSpPr>
        <p:sp>
          <p:nvSpPr>
            <p:cNvPr id="544" name="TextBox 543"/>
            <p:cNvSpPr txBox="1"/>
            <p:nvPr/>
          </p:nvSpPr>
          <p:spPr>
            <a:xfrm>
              <a:off x="2267516" y="907525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 smtClean="0">
                  <a:latin typeface="+mn-ea"/>
                </a:rPr>
                <a:t>사회행정</a:t>
              </a:r>
              <a:endParaRPr lang="ko-KR" altLang="en-US" sz="1050" dirty="0">
                <a:latin typeface="+mn-ea"/>
              </a:endParaRPr>
            </a:p>
          </p:txBody>
        </p:sp>
        <p:sp>
          <p:nvSpPr>
            <p:cNvPr id="545" name="직사각형 544"/>
            <p:cNvSpPr/>
            <p:nvPr/>
          </p:nvSpPr>
          <p:spPr>
            <a:xfrm>
              <a:off x="2267516" y="942136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sp>
        <p:nvSpPr>
          <p:cNvPr id="546" name="TextBox 545"/>
          <p:cNvSpPr txBox="1"/>
          <p:nvPr/>
        </p:nvSpPr>
        <p:spPr>
          <a:xfrm>
            <a:off x="1899584" y="5276426"/>
            <a:ext cx="55345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050" dirty="0" smtClean="0">
                <a:latin typeface="+mn-ea"/>
              </a:rPr>
              <a:t>축산행정</a:t>
            </a:r>
            <a:endParaRPr lang="en-US" altLang="ko-KR" sz="1050" dirty="0">
              <a:latin typeface="+mn-ea"/>
            </a:endParaRPr>
          </a:p>
        </p:txBody>
      </p:sp>
      <p:sp>
        <p:nvSpPr>
          <p:cNvPr id="555" name="직사각형 554"/>
          <p:cNvSpPr/>
          <p:nvPr/>
        </p:nvSpPr>
        <p:spPr>
          <a:xfrm>
            <a:off x="1823389" y="5311054"/>
            <a:ext cx="1216348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556" name="TextBox 555"/>
          <p:cNvSpPr txBox="1"/>
          <p:nvPr/>
        </p:nvSpPr>
        <p:spPr>
          <a:xfrm>
            <a:off x="1823389" y="6454721"/>
            <a:ext cx="45397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smtClean="0">
                <a:latin typeface="+mn-ea"/>
              </a:rPr>
              <a:t>의회</a:t>
            </a:r>
            <a:endParaRPr lang="en-US" altLang="ko-KR" sz="1050" dirty="0">
              <a:latin typeface="+mn-ea"/>
            </a:endParaRPr>
          </a:p>
        </p:txBody>
      </p:sp>
      <p:sp>
        <p:nvSpPr>
          <p:cNvPr id="557" name="직사각형 556"/>
          <p:cNvSpPr/>
          <p:nvPr/>
        </p:nvSpPr>
        <p:spPr>
          <a:xfrm>
            <a:off x="1823389" y="6512482"/>
            <a:ext cx="1216348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cxnSp>
        <p:nvCxnSpPr>
          <p:cNvPr id="558" name="직선 연결선 557"/>
          <p:cNvCxnSpPr/>
          <p:nvPr/>
        </p:nvCxnSpPr>
        <p:spPr>
          <a:xfrm>
            <a:off x="1597525" y="1708797"/>
            <a:ext cx="0" cy="54107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직선 연결선 558"/>
          <p:cNvCxnSpPr/>
          <p:nvPr/>
        </p:nvCxnSpPr>
        <p:spPr>
          <a:xfrm>
            <a:off x="1604129" y="1717052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0" name="직선 연결선 559"/>
          <p:cNvCxnSpPr/>
          <p:nvPr/>
        </p:nvCxnSpPr>
        <p:spPr>
          <a:xfrm>
            <a:off x="1604129" y="1890788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직선 연결선 560"/>
          <p:cNvCxnSpPr/>
          <p:nvPr/>
        </p:nvCxnSpPr>
        <p:spPr>
          <a:xfrm>
            <a:off x="1604129" y="2064524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2" name="직선 연결선 561"/>
          <p:cNvCxnSpPr/>
          <p:nvPr/>
        </p:nvCxnSpPr>
        <p:spPr>
          <a:xfrm>
            <a:off x="1133213" y="1890788"/>
            <a:ext cx="46532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직선 연결선 562"/>
          <p:cNvCxnSpPr/>
          <p:nvPr/>
        </p:nvCxnSpPr>
        <p:spPr>
          <a:xfrm>
            <a:off x="1597525" y="909960"/>
            <a:ext cx="0" cy="4739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4" name="직선 연결선 563"/>
          <p:cNvCxnSpPr/>
          <p:nvPr/>
        </p:nvCxnSpPr>
        <p:spPr>
          <a:xfrm>
            <a:off x="1604129" y="912500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5" name="직선 연결선 564"/>
          <p:cNvCxnSpPr/>
          <p:nvPr/>
        </p:nvCxnSpPr>
        <p:spPr>
          <a:xfrm>
            <a:off x="1604129" y="1138306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6" name="직선 연결선 565"/>
          <p:cNvCxnSpPr/>
          <p:nvPr/>
        </p:nvCxnSpPr>
        <p:spPr>
          <a:xfrm>
            <a:off x="1070610" y="1041913"/>
            <a:ext cx="52793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7" name="직선 연결선 566"/>
          <p:cNvCxnSpPr/>
          <p:nvPr/>
        </p:nvCxnSpPr>
        <p:spPr>
          <a:xfrm>
            <a:off x="3301865" y="1252860"/>
            <a:ext cx="0" cy="22504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8" name="직선 연결선 567"/>
          <p:cNvCxnSpPr/>
          <p:nvPr/>
        </p:nvCxnSpPr>
        <p:spPr>
          <a:xfrm>
            <a:off x="3308469" y="1252860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9" name="직선 연결선 568"/>
          <p:cNvCxnSpPr/>
          <p:nvPr/>
        </p:nvCxnSpPr>
        <p:spPr>
          <a:xfrm>
            <a:off x="3308469" y="1478666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0" name="직선 연결선 569"/>
          <p:cNvCxnSpPr/>
          <p:nvPr/>
        </p:nvCxnSpPr>
        <p:spPr>
          <a:xfrm>
            <a:off x="1603113" y="1382273"/>
            <a:ext cx="16997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1" name="직선 연결선 570"/>
          <p:cNvCxnSpPr/>
          <p:nvPr/>
        </p:nvCxnSpPr>
        <p:spPr>
          <a:xfrm>
            <a:off x="1604129" y="2420350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2" name="직선 연결선 571"/>
          <p:cNvCxnSpPr/>
          <p:nvPr/>
        </p:nvCxnSpPr>
        <p:spPr>
          <a:xfrm>
            <a:off x="1604129" y="2646156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3" name="직선 연결선 572"/>
          <p:cNvCxnSpPr/>
          <p:nvPr/>
        </p:nvCxnSpPr>
        <p:spPr>
          <a:xfrm>
            <a:off x="1527548" y="2531030"/>
            <a:ext cx="7099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" name="직선 연결선 573"/>
          <p:cNvCxnSpPr/>
          <p:nvPr/>
        </p:nvCxnSpPr>
        <p:spPr>
          <a:xfrm>
            <a:off x="1597525" y="2416286"/>
            <a:ext cx="0" cy="229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5" name="직선 연결선 574"/>
          <p:cNvCxnSpPr/>
          <p:nvPr/>
        </p:nvCxnSpPr>
        <p:spPr>
          <a:xfrm>
            <a:off x="1597525" y="2810494"/>
            <a:ext cx="0" cy="55346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" name="직선 연결선 575"/>
          <p:cNvCxnSpPr/>
          <p:nvPr/>
        </p:nvCxnSpPr>
        <p:spPr>
          <a:xfrm>
            <a:off x="1604129" y="2813034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" name="직선 연결선 576"/>
          <p:cNvCxnSpPr/>
          <p:nvPr/>
        </p:nvCxnSpPr>
        <p:spPr>
          <a:xfrm>
            <a:off x="1604129" y="2986770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8" name="직선 연결선 577"/>
          <p:cNvCxnSpPr/>
          <p:nvPr/>
        </p:nvCxnSpPr>
        <p:spPr>
          <a:xfrm>
            <a:off x="1604129" y="3160506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9" name="직선 연결선 578"/>
          <p:cNvCxnSpPr/>
          <p:nvPr/>
        </p:nvCxnSpPr>
        <p:spPr>
          <a:xfrm>
            <a:off x="1470398" y="3080115"/>
            <a:ext cx="12814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" name="직선 연결선 579"/>
          <p:cNvCxnSpPr/>
          <p:nvPr/>
        </p:nvCxnSpPr>
        <p:spPr>
          <a:xfrm>
            <a:off x="1604129" y="3362436"/>
            <a:ext cx="193446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1" name="직선 연결선 580"/>
          <p:cNvCxnSpPr/>
          <p:nvPr/>
        </p:nvCxnSpPr>
        <p:spPr>
          <a:xfrm>
            <a:off x="1604129" y="3537950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2" name="직선 연결선 581"/>
          <p:cNvCxnSpPr/>
          <p:nvPr/>
        </p:nvCxnSpPr>
        <p:spPr>
          <a:xfrm>
            <a:off x="1604129" y="3718036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" name="직선 연결선 582"/>
          <p:cNvCxnSpPr/>
          <p:nvPr/>
        </p:nvCxnSpPr>
        <p:spPr>
          <a:xfrm>
            <a:off x="1104638" y="3635295"/>
            <a:ext cx="49390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" name="직선 연결선 583"/>
          <p:cNvCxnSpPr/>
          <p:nvPr/>
        </p:nvCxnSpPr>
        <p:spPr>
          <a:xfrm>
            <a:off x="1597525" y="3533886"/>
            <a:ext cx="0" cy="1844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5" name="직선 연결선 584"/>
          <p:cNvCxnSpPr/>
          <p:nvPr/>
        </p:nvCxnSpPr>
        <p:spPr>
          <a:xfrm>
            <a:off x="1604129" y="3903710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6" name="직선 연결선 585"/>
          <p:cNvCxnSpPr/>
          <p:nvPr/>
        </p:nvCxnSpPr>
        <p:spPr>
          <a:xfrm>
            <a:off x="1604129" y="4083796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7" name="직선 연결선 586"/>
          <p:cNvCxnSpPr/>
          <p:nvPr/>
        </p:nvCxnSpPr>
        <p:spPr>
          <a:xfrm>
            <a:off x="1114163" y="4082970"/>
            <a:ext cx="4843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8" name="직선 연결선 587"/>
          <p:cNvCxnSpPr/>
          <p:nvPr/>
        </p:nvCxnSpPr>
        <p:spPr>
          <a:xfrm>
            <a:off x="1597525" y="3899646"/>
            <a:ext cx="0" cy="9565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9" name="직선 연결선 588"/>
          <p:cNvCxnSpPr/>
          <p:nvPr/>
        </p:nvCxnSpPr>
        <p:spPr>
          <a:xfrm>
            <a:off x="1604129" y="4297156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0" name="직선 연결선 589"/>
          <p:cNvCxnSpPr/>
          <p:nvPr/>
        </p:nvCxnSpPr>
        <p:spPr>
          <a:xfrm>
            <a:off x="3331329" y="4675870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1" name="직선 연결선 590"/>
          <p:cNvCxnSpPr/>
          <p:nvPr/>
        </p:nvCxnSpPr>
        <p:spPr>
          <a:xfrm>
            <a:off x="3331329" y="4855956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2" name="직선 연결선 591"/>
          <p:cNvCxnSpPr/>
          <p:nvPr/>
        </p:nvCxnSpPr>
        <p:spPr>
          <a:xfrm>
            <a:off x="3324725" y="4671806"/>
            <a:ext cx="0" cy="39966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3" name="직선 연결선 592"/>
          <p:cNvCxnSpPr/>
          <p:nvPr/>
        </p:nvCxnSpPr>
        <p:spPr>
          <a:xfrm>
            <a:off x="3331329" y="5069316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4" name="직선 연결선 593"/>
          <p:cNvCxnSpPr/>
          <p:nvPr/>
        </p:nvCxnSpPr>
        <p:spPr>
          <a:xfrm>
            <a:off x="1592953" y="4855956"/>
            <a:ext cx="173024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5" name="직선 연결선 594"/>
          <p:cNvCxnSpPr/>
          <p:nvPr/>
        </p:nvCxnSpPr>
        <p:spPr>
          <a:xfrm>
            <a:off x="3331329" y="5550176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6" name="직선 연결선 595"/>
          <p:cNvCxnSpPr/>
          <p:nvPr/>
        </p:nvCxnSpPr>
        <p:spPr>
          <a:xfrm>
            <a:off x="3324725" y="5557810"/>
            <a:ext cx="0" cy="20788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7" name="직선 연결선 596"/>
          <p:cNvCxnSpPr/>
          <p:nvPr/>
        </p:nvCxnSpPr>
        <p:spPr>
          <a:xfrm>
            <a:off x="3331329" y="5763536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8" name="직선 연결선 597"/>
          <p:cNvCxnSpPr/>
          <p:nvPr/>
        </p:nvCxnSpPr>
        <p:spPr>
          <a:xfrm>
            <a:off x="1592953" y="5550176"/>
            <a:ext cx="173024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9" name="직선 연결선 598"/>
          <p:cNvCxnSpPr/>
          <p:nvPr/>
        </p:nvCxnSpPr>
        <p:spPr>
          <a:xfrm>
            <a:off x="1604129" y="5212610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0" name="직선 연결선 599"/>
          <p:cNvCxnSpPr/>
          <p:nvPr/>
        </p:nvCxnSpPr>
        <p:spPr>
          <a:xfrm>
            <a:off x="1604129" y="5392696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1" name="직선 연결선 600"/>
          <p:cNvCxnSpPr/>
          <p:nvPr/>
        </p:nvCxnSpPr>
        <p:spPr>
          <a:xfrm>
            <a:off x="1366918" y="5313765"/>
            <a:ext cx="23162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2" name="직선 연결선 601"/>
          <p:cNvCxnSpPr/>
          <p:nvPr/>
        </p:nvCxnSpPr>
        <p:spPr>
          <a:xfrm>
            <a:off x="1597525" y="5218720"/>
            <a:ext cx="0" cy="3323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3" name="직선 연결선 602"/>
          <p:cNvCxnSpPr/>
          <p:nvPr/>
        </p:nvCxnSpPr>
        <p:spPr>
          <a:xfrm>
            <a:off x="1597525" y="5866129"/>
            <a:ext cx="0" cy="71475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4" name="직선 연결선 603"/>
          <p:cNvCxnSpPr/>
          <p:nvPr/>
        </p:nvCxnSpPr>
        <p:spPr>
          <a:xfrm>
            <a:off x="1604129" y="5868669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5" name="직선 연결선 604"/>
          <p:cNvCxnSpPr/>
          <p:nvPr/>
        </p:nvCxnSpPr>
        <p:spPr>
          <a:xfrm>
            <a:off x="1604129" y="6046025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6" name="직선 연결선 605"/>
          <p:cNvCxnSpPr/>
          <p:nvPr/>
        </p:nvCxnSpPr>
        <p:spPr>
          <a:xfrm>
            <a:off x="1604129" y="6223381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0" name="직선 연결선 609"/>
          <p:cNvCxnSpPr/>
          <p:nvPr/>
        </p:nvCxnSpPr>
        <p:spPr>
          <a:xfrm>
            <a:off x="1127221" y="6222110"/>
            <a:ext cx="47132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4" name="직선 연결선 613"/>
          <p:cNvCxnSpPr/>
          <p:nvPr/>
        </p:nvCxnSpPr>
        <p:spPr>
          <a:xfrm>
            <a:off x="1604129" y="6400736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5" name="직선 연결선 614"/>
          <p:cNvCxnSpPr/>
          <p:nvPr/>
        </p:nvCxnSpPr>
        <p:spPr>
          <a:xfrm>
            <a:off x="1604129" y="6578091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6" name="TextBox 615"/>
          <p:cNvSpPr txBox="1"/>
          <p:nvPr/>
        </p:nvSpPr>
        <p:spPr>
          <a:xfrm>
            <a:off x="388078" y="583416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/>
              <a:t>대기능</a:t>
            </a:r>
            <a:endParaRPr lang="ko-KR" altLang="en-US" sz="1200" dirty="0" smtClean="0"/>
          </a:p>
        </p:txBody>
      </p:sp>
      <p:sp>
        <p:nvSpPr>
          <p:cNvPr id="617" name="TextBox 616"/>
          <p:cNvSpPr txBox="1"/>
          <p:nvPr/>
        </p:nvSpPr>
        <p:spPr>
          <a:xfrm>
            <a:off x="3047683" y="583416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/>
              <a:t>중기능</a:t>
            </a:r>
            <a:endParaRPr lang="ko-KR" altLang="en-US" sz="1200" dirty="0" smtClean="0"/>
          </a:p>
        </p:txBody>
      </p:sp>
      <p:sp>
        <p:nvSpPr>
          <p:cNvPr id="618" name="TextBox 617"/>
          <p:cNvSpPr txBox="1"/>
          <p:nvPr/>
        </p:nvSpPr>
        <p:spPr>
          <a:xfrm>
            <a:off x="3544702" y="4703284"/>
            <a:ext cx="93164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dirty="0" smtClean="0">
                <a:latin typeface="+mn-ea"/>
              </a:rPr>
              <a:t>공공사업개발</a:t>
            </a:r>
            <a:endParaRPr lang="ko-KR" altLang="en-US" sz="1050" dirty="0">
              <a:latin typeface="+mn-ea"/>
            </a:endParaRPr>
          </a:p>
        </p:txBody>
      </p:sp>
      <p:sp>
        <p:nvSpPr>
          <p:cNvPr id="619" name="직사각형 618"/>
          <p:cNvSpPr/>
          <p:nvPr/>
        </p:nvSpPr>
        <p:spPr>
          <a:xfrm>
            <a:off x="3544702" y="4764537"/>
            <a:ext cx="951466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20" name="TextBox 619"/>
          <p:cNvSpPr txBox="1"/>
          <p:nvPr/>
        </p:nvSpPr>
        <p:spPr>
          <a:xfrm>
            <a:off x="3544702" y="3263449"/>
            <a:ext cx="55345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dirty="0">
                <a:latin typeface="+mn-ea"/>
              </a:rPr>
              <a:t>청소행정</a:t>
            </a:r>
          </a:p>
        </p:txBody>
      </p:sp>
      <p:sp>
        <p:nvSpPr>
          <p:cNvPr id="621" name="직사각형 620"/>
          <p:cNvSpPr/>
          <p:nvPr/>
        </p:nvSpPr>
        <p:spPr>
          <a:xfrm>
            <a:off x="3544702" y="3298060"/>
            <a:ext cx="1013701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22" name="TextBox 621"/>
          <p:cNvSpPr txBox="1"/>
          <p:nvPr/>
        </p:nvSpPr>
        <p:spPr>
          <a:xfrm>
            <a:off x="3544702" y="4908670"/>
            <a:ext cx="60144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en-US" altLang="ko-KR" sz="1050" dirty="0">
                <a:solidFill>
                  <a:schemeClr val="tx2"/>
                </a:solidFill>
                <a:latin typeface="+mn-ea"/>
              </a:rPr>
              <a:t>5</a:t>
            </a:r>
            <a:r>
              <a:rPr lang="ko-KR" altLang="en-US" sz="1050" dirty="0">
                <a:solidFill>
                  <a:schemeClr val="tx2"/>
                </a:solidFill>
                <a:latin typeface="+mn-ea"/>
              </a:rPr>
              <a:t>도</a:t>
            </a:r>
            <a:r>
              <a:rPr lang="en-US" altLang="ko-KR" sz="1050" dirty="0">
                <a:solidFill>
                  <a:schemeClr val="tx2"/>
                </a:solidFill>
                <a:latin typeface="+mn-ea"/>
              </a:rPr>
              <a:t>2</a:t>
            </a:r>
            <a:r>
              <a:rPr lang="ko-KR" altLang="en-US" sz="1050" dirty="0" smtClean="0">
                <a:solidFill>
                  <a:schemeClr val="tx2"/>
                </a:solidFill>
                <a:latin typeface="+mn-ea"/>
              </a:rPr>
              <a:t>촌</a:t>
            </a:r>
            <a:endParaRPr lang="ko-KR" altLang="en-US" sz="1050" dirty="0">
              <a:solidFill>
                <a:schemeClr val="tx2"/>
              </a:solidFill>
              <a:latin typeface="+mn-ea"/>
            </a:endParaRPr>
          </a:p>
        </p:txBody>
      </p:sp>
      <p:sp>
        <p:nvSpPr>
          <p:cNvPr id="623" name="직사각형 622"/>
          <p:cNvSpPr/>
          <p:nvPr/>
        </p:nvSpPr>
        <p:spPr>
          <a:xfrm>
            <a:off x="3544702" y="4961045"/>
            <a:ext cx="952445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24" name="TextBox 623"/>
          <p:cNvSpPr txBox="1"/>
          <p:nvPr/>
        </p:nvSpPr>
        <p:spPr>
          <a:xfrm>
            <a:off x="3544702" y="4544299"/>
            <a:ext cx="32639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dirty="0" smtClean="0">
                <a:latin typeface="+mn-ea"/>
              </a:rPr>
              <a:t>허가</a:t>
            </a:r>
            <a:endParaRPr lang="ko-KR" altLang="en-US" sz="1050" dirty="0">
              <a:latin typeface="+mn-ea"/>
            </a:endParaRPr>
          </a:p>
        </p:txBody>
      </p:sp>
      <p:sp>
        <p:nvSpPr>
          <p:cNvPr id="625" name="직사각형 624"/>
          <p:cNvSpPr/>
          <p:nvPr/>
        </p:nvSpPr>
        <p:spPr>
          <a:xfrm>
            <a:off x="3544702" y="4578910"/>
            <a:ext cx="952445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26" name="TextBox 625"/>
          <p:cNvSpPr txBox="1"/>
          <p:nvPr/>
        </p:nvSpPr>
        <p:spPr>
          <a:xfrm>
            <a:off x="3521692" y="1147104"/>
            <a:ext cx="32639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dirty="0" smtClean="0">
                <a:latin typeface="+mn-ea"/>
              </a:rPr>
              <a:t>민원</a:t>
            </a:r>
            <a:endParaRPr lang="ko-KR" altLang="en-US" sz="1050" dirty="0">
              <a:latin typeface="+mn-ea"/>
            </a:endParaRPr>
          </a:p>
        </p:txBody>
      </p:sp>
      <p:sp>
        <p:nvSpPr>
          <p:cNvPr id="627" name="직사각형 626"/>
          <p:cNvSpPr/>
          <p:nvPr/>
        </p:nvSpPr>
        <p:spPr>
          <a:xfrm>
            <a:off x="3521692" y="1181715"/>
            <a:ext cx="952445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28" name="TextBox 627"/>
          <p:cNvSpPr txBox="1"/>
          <p:nvPr/>
        </p:nvSpPr>
        <p:spPr>
          <a:xfrm>
            <a:off x="3521692" y="1311233"/>
            <a:ext cx="104547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dirty="0" smtClean="0">
                <a:latin typeface="+mn-ea"/>
              </a:rPr>
              <a:t>보건</a:t>
            </a:r>
            <a:r>
              <a:rPr lang="en-US" altLang="ko-KR" sz="1050" dirty="0" smtClean="0">
                <a:latin typeface="+mn-ea"/>
              </a:rPr>
              <a:t>/</a:t>
            </a:r>
            <a:r>
              <a:rPr lang="ko-KR" altLang="en-US" sz="1050" dirty="0" smtClean="0">
                <a:latin typeface="+mn-ea"/>
              </a:rPr>
              <a:t>건강지원</a:t>
            </a:r>
            <a:endParaRPr lang="ko-KR" altLang="en-US" sz="1050" dirty="0">
              <a:latin typeface="+mn-ea"/>
            </a:endParaRPr>
          </a:p>
        </p:txBody>
      </p:sp>
      <p:sp>
        <p:nvSpPr>
          <p:cNvPr id="629" name="직사각형 628"/>
          <p:cNvSpPr/>
          <p:nvPr/>
        </p:nvSpPr>
        <p:spPr>
          <a:xfrm>
            <a:off x="3521692" y="1345844"/>
            <a:ext cx="952445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30" name="TextBox 629"/>
          <p:cNvSpPr txBox="1"/>
          <p:nvPr/>
        </p:nvSpPr>
        <p:spPr>
          <a:xfrm>
            <a:off x="3550181" y="5658030"/>
            <a:ext cx="5200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dirty="0" smtClean="0">
                <a:latin typeface="+mn-ea"/>
              </a:rPr>
              <a:t>농촌진흥</a:t>
            </a:r>
            <a:endParaRPr lang="ko-KR" altLang="en-US" sz="1050" dirty="0">
              <a:latin typeface="+mn-ea"/>
            </a:endParaRPr>
          </a:p>
        </p:txBody>
      </p:sp>
      <p:sp>
        <p:nvSpPr>
          <p:cNvPr id="631" name="직사각형 630"/>
          <p:cNvSpPr/>
          <p:nvPr/>
        </p:nvSpPr>
        <p:spPr>
          <a:xfrm>
            <a:off x="3550181" y="5700285"/>
            <a:ext cx="952445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32" name="TextBox 631"/>
          <p:cNvSpPr txBox="1"/>
          <p:nvPr/>
        </p:nvSpPr>
        <p:spPr>
          <a:xfrm>
            <a:off x="3550181" y="5437662"/>
            <a:ext cx="5200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dirty="0" smtClean="0">
                <a:latin typeface="+mn-ea"/>
              </a:rPr>
              <a:t>기술보급</a:t>
            </a:r>
            <a:endParaRPr lang="ko-KR" altLang="en-US" sz="1050" dirty="0">
              <a:latin typeface="+mn-ea"/>
            </a:endParaRPr>
          </a:p>
        </p:txBody>
      </p:sp>
      <p:sp>
        <p:nvSpPr>
          <p:cNvPr id="633" name="직사각형 632"/>
          <p:cNvSpPr/>
          <p:nvPr/>
        </p:nvSpPr>
        <p:spPr>
          <a:xfrm>
            <a:off x="3550181" y="5479915"/>
            <a:ext cx="952445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634" name="TextBox 633"/>
          <p:cNvSpPr txBox="1"/>
          <p:nvPr/>
        </p:nvSpPr>
        <p:spPr>
          <a:xfrm>
            <a:off x="3521692" y="1488017"/>
            <a:ext cx="72327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dirty="0" smtClean="0">
                <a:latin typeface="+mn-ea"/>
              </a:rPr>
              <a:t>시설관리</a:t>
            </a:r>
            <a:endParaRPr lang="ko-KR" altLang="en-US" sz="1050" dirty="0">
              <a:latin typeface="+mn-ea"/>
            </a:endParaRPr>
          </a:p>
        </p:txBody>
      </p:sp>
      <p:sp>
        <p:nvSpPr>
          <p:cNvPr id="635" name="직사각형 634"/>
          <p:cNvSpPr/>
          <p:nvPr/>
        </p:nvSpPr>
        <p:spPr>
          <a:xfrm>
            <a:off x="3521692" y="1522628"/>
            <a:ext cx="952445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cxnSp>
        <p:nvCxnSpPr>
          <p:cNvPr id="636" name="직선 연결선 635"/>
          <p:cNvCxnSpPr/>
          <p:nvPr/>
        </p:nvCxnSpPr>
        <p:spPr>
          <a:xfrm>
            <a:off x="307713" y="827381"/>
            <a:ext cx="104648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7" name="직선 연결선 636"/>
          <p:cNvCxnSpPr/>
          <p:nvPr/>
        </p:nvCxnSpPr>
        <p:spPr>
          <a:xfrm>
            <a:off x="1598033" y="827381"/>
            <a:ext cx="296672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8" name="TextBox 637"/>
          <p:cNvSpPr txBox="1"/>
          <p:nvPr/>
        </p:nvSpPr>
        <p:spPr>
          <a:xfrm>
            <a:off x="3521692" y="2117937"/>
            <a:ext cx="72327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dirty="0" smtClean="0">
                <a:latin typeface="+mn-ea"/>
              </a:rPr>
              <a:t>시설관리</a:t>
            </a:r>
            <a:endParaRPr lang="ko-KR" altLang="en-US" sz="1050" dirty="0">
              <a:latin typeface="+mn-ea"/>
            </a:endParaRPr>
          </a:p>
        </p:txBody>
      </p:sp>
      <p:sp>
        <p:nvSpPr>
          <p:cNvPr id="639" name="직사각형 638"/>
          <p:cNvSpPr/>
          <p:nvPr/>
        </p:nvSpPr>
        <p:spPr>
          <a:xfrm>
            <a:off x="3521692" y="2152548"/>
            <a:ext cx="952445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cxnSp>
        <p:nvCxnSpPr>
          <p:cNvPr id="640" name="직선 연결선 639"/>
          <p:cNvCxnSpPr/>
          <p:nvPr/>
        </p:nvCxnSpPr>
        <p:spPr>
          <a:xfrm>
            <a:off x="1593479" y="2245746"/>
            <a:ext cx="187958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1" name="TextBox 640"/>
          <p:cNvSpPr txBox="1"/>
          <p:nvPr/>
        </p:nvSpPr>
        <p:spPr>
          <a:xfrm>
            <a:off x="5254788" y="907128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시민생활</a:t>
            </a:r>
          </a:p>
        </p:txBody>
      </p:sp>
      <p:sp>
        <p:nvSpPr>
          <p:cNvPr id="642" name="TextBox 641"/>
          <p:cNvSpPr txBox="1"/>
          <p:nvPr/>
        </p:nvSpPr>
        <p:spPr>
          <a:xfrm>
            <a:off x="5254788" y="3023642"/>
            <a:ext cx="122982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안전</a:t>
            </a:r>
            <a:r>
              <a:rPr lang="en-US" altLang="ko-KR" sz="1200" dirty="0" smtClean="0"/>
              <a:t>, </a:t>
            </a:r>
            <a:r>
              <a:rPr lang="ko-KR" altLang="en-US" sz="1200" dirty="0" smtClean="0"/>
              <a:t>환경</a:t>
            </a:r>
            <a:r>
              <a:rPr lang="en-US" altLang="ko-KR" sz="1200" dirty="0" smtClean="0"/>
              <a:t>,</a:t>
            </a:r>
            <a:r>
              <a:rPr lang="ko-KR" altLang="en-US" sz="1200" dirty="0" smtClean="0"/>
              <a:t>수도</a:t>
            </a:r>
          </a:p>
        </p:txBody>
      </p:sp>
      <p:sp>
        <p:nvSpPr>
          <p:cNvPr id="651" name="TextBox 650"/>
          <p:cNvSpPr txBox="1"/>
          <p:nvPr/>
        </p:nvSpPr>
        <p:spPr>
          <a:xfrm>
            <a:off x="5254788" y="3415534"/>
            <a:ext cx="8611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산업</a:t>
            </a:r>
            <a:r>
              <a:rPr lang="en-US" altLang="ko-KR" sz="1200" dirty="0" smtClean="0"/>
              <a:t>/</a:t>
            </a:r>
            <a:r>
              <a:rPr lang="ko-KR" altLang="en-US" sz="1200" dirty="0"/>
              <a:t>경</a:t>
            </a:r>
            <a:r>
              <a:rPr lang="ko-KR" altLang="en-US" sz="1200" dirty="0" smtClean="0"/>
              <a:t>제</a:t>
            </a:r>
          </a:p>
        </p:txBody>
      </p:sp>
      <p:sp>
        <p:nvSpPr>
          <p:cNvPr id="658" name="TextBox 657"/>
          <p:cNvSpPr txBox="1"/>
          <p:nvPr/>
        </p:nvSpPr>
        <p:spPr>
          <a:xfrm>
            <a:off x="5254788" y="5879900"/>
            <a:ext cx="8606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전략</a:t>
            </a:r>
            <a:r>
              <a:rPr lang="en-US" altLang="ko-KR" sz="1200" dirty="0" smtClean="0"/>
              <a:t>/Staff</a:t>
            </a:r>
            <a:endParaRPr lang="ko-KR" altLang="en-US" sz="1200" dirty="0" smtClean="0"/>
          </a:p>
        </p:txBody>
      </p:sp>
      <p:sp>
        <p:nvSpPr>
          <p:cNvPr id="659" name="TextBox 658"/>
          <p:cNvSpPr txBox="1"/>
          <p:nvPr/>
        </p:nvSpPr>
        <p:spPr>
          <a:xfrm>
            <a:off x="5254788" y="2495158"/>
            <a:ext cx="11689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재정수입</a:t>
            </a:r>
            <a:r>
              <a:rPr lang="en-US" altLang="ko-KR" sz="1200" dirty="0" smtClean="0"/>
              <a:t>/</a:t>
            </a:r>
            <a:r>
              <a:rPr lang="ko-KR" altLang="en-US" sz="1200" dirty="0" smtClean="0"/>
              <a:t>지출</a:t>
            </a:r>
          </a:p>
        </p:txBody>
      </p:sp>
      <p:sp>
        <p:nvSpPr>
          <p:cNvPr id="661" name="TextBox 660"/>
          <p:cNvSpPr txBox="1"/>
          <p:nvPr/>
        </p:nvSpPr>
        <p:spPr>
          <a:xfrm>
            <a:off x="5254788" y="2095324"/>
            <a:ext cx="8547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문화 관광</a:t>
            </a:r>
          </a:p>
        </p:txBody>
      </p:sp>
      <p:sp>
        <p:nvSpPr>
          <p:cNvPr id="673" name="TextBox 672"/>
          <p:cNvSpPr txBox="1"/>
          <p:nvPr/>
        </p:nvSpPr>
        <p:spPr>
          <a:xfrm>
            <a:off x="5254788" y="3863105"/>
            <a:ext cx="8611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건설</a:t>
            </a:r>
            <a:r>
              <a:rPr lang="en-US" altLang="ko-KR" sz="1200" dirty="0" smtClean="0"/>
              <a:t>/</a:t>
            </a:r>
            <a:r>
              <a:rPr lang="ko-KR" altLang="en-US" sz="1200" dirty="0" smtClean="0"/>
              <a:t>교통</a:t>
            </a:r>
          </a:p>
        </p:txBody>
      </p:sp>
      <p:sp>
        <p:nvSpPr>
          <p:cNvPr id="674" name="TextBox 673"/>
          <p:cNvSpPr txBox="1"/>
          <p:nvPr/>
        </p:nvSpPr>
        <p:spPr>
          <a:xfrm>
            <a:off x="5254788" y="5087677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/>
              <a:t>농축산</a:t>
            </a:r>
            <a:endParaRPr lang="ko-KR" altLang="en-US" sz="1200" dirty="0" smtClean="0"/>
          </a:p>
        </p:txBody>
      </p:sp>
      <p:sp>
        <p:nvSpPr>
          <p:cNvPr id="675" name="TextBox 674"/>
          <p:cNvSpPr txBox="1"/>
          <p:nvPr/>
        </p:nvSpPr>
        <p:spPr>
          <a:xfrm>
            <a:off x="6824359" y="6114545"/>
            <a:ext cx="34738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dirty="0" smtClean="0">
                <a:latin typeface="+mn-ea"/>
              </a:rPr>
              <a:t>감사</a:t>
            </a:r>
            <a:endParaRPr lang="en-US" altLang="ko-KR" sz="1050" dirty="0">
              <a:latin typeface="+mn-ea"/>
            </a:endParaRPr>
          </a:p>
        </p:txBody>
      </p:sp>
      <p:sp>
        <p:nvSpPr>
          <p:cNvPr id="676" name="직사각형 675"/>
          <p:cNvSpPr/>
          <p:nvPr/>
        </p:nvSpPr>
        <p:spPr>
          <a:xfrm>
            <a:off x="6824359" y="6149156"/>
            <a:ext cx="1216348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grpSp>
        <p:nvGrpSpPr>
          <p:cNvPr id="711" name="그룹 710"/>
          <p:cNvGrpSpPr/>
          <p:nvPr/>
        </p:nvGrpSpPr>
        <p:grpSpPr>
          <a:xfrm>
            <a:off x="6824359" y="5931062"/>
            <a:ext cx="1216348" cy="253916"/>
            <a:chOff x="2267516" y="6117822"/>
            <a:chExt cx="1216348" cy="253916"/>
          </a:xfrm>
        </p:grpSpPr>
        <p:sp>
          <p:nvSpPr>
            <p:cNvPr id="712" name="TextBox 711"/>
            <p:cNvSpPr txBox="1"/>
            <p:nvPr/>
          </p:nvSpPr>
          <p:spPr>
            <a:xfrm>
              <a:off x="2267516" y="6117822"/>
              <a:ext cx="347383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 smtClean="0">
                  <a:latin typeface="+mn-ea"/>
                </a:rPr>
                <a:t>인사</a:t>
              </a:r>
              <a:endParaRPr lang="ko-KR" altLang="en-US" sz="1050" dirty="0">
                <a:latin typeface="+mn-ea"/>
              </a:endParaRPr>
            </a:p>
          </p:txBody>
        </p:sp>
        <p:sp>
          <p:nvSpPr>
            <p:cNvPr id="713" name="직사각형 712"/>
            <p:cNvSpPr/>
            <p:nvPr/>
          </p:nvSpPr>
          <p:spPr>
            <a:xfrm>
              <a:off x="2267516" y="6152433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732" name="그룹 731"/>
          <p:cNvGrpSpPr/>
          <p:nvPr/>
        </p:nvGrpSpPr>
        <p:grpSpPr>
          <a:xfrm>
            <a:off x="6824359" y="5747573"/>
            <a:ext cx="1216348" cy="253916"/>
            <a:chOff x="2267516" y="5934333"/>
            <a:chExt cx="1216348" cy="253916"/>
          </a:xfrm>
        </p:grpSpPr>
        <p:sp>
          <p:nvSpPr>
            <p:cNvPr id="733" name="TextBox 732"/>
            <p:cNvSpPr txBox="1"/>
            <p:nvPr/>
          </p:nvSpPr>
          <p:spPr>
            <a:xfrm>
              <a:off x="2267516" y="5934333"/>
              <a:ext cx="347383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 smtClean="0">
                  <a:latin typeface="+mn-ea"/>
                </a:rPr>
                <a:t>기획</a:t>
              </a:r>
              <a:endParaRPr lang="ko-KR" altLang="en-US" sz="1050" dirty="0">
                <a:latin typeface="+mn-ea"/>
              </a:endParaRPr>
            </a:p>
          </p:txBody>
        </p:sp>
        <p:sp>
          <p:nvSpPr>
            <p:cNvPr id="742" name="직사각형 741"/>
            <p:cNvSpPr/>
            <p:nvPr/>
          </p:nvSpPr>
          <p:spPr>
            <a:xfrm>
              <a:off x="2267516" y="5968944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sp>
        <p:nvSpPr>
          <p:cNvPr id="743" name="TextBox 742"/>
          <p:cNvSpPr txBox="1"/>
          <p:nvPr/>
        </p:nvSpPr>
        <p:spPr>
          <a:xfrm>
            <a:off x="6824359" y="5564084"/>
            <a:ext cx="34738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dirty="0" smtClean="0">
                <a:latin typeface="+mn-ea"/>
              </a:rPr>
              <a:t>시정</a:t>
            </a:r>
            <a:endParaRPr lang="ko-KR" altLang="en-US" sz="1050" dirty="0">
              <a:latin typeface="+mn-ea"/>
            </a:endParaRPr>
          </a:p>
        </p:txBody>
      </p:sp>
      <p:sp>
        <p:nvSpPr>
          <p:cNvPr id="774" name="직사각형 773"/>
          <p:cNvSpPr/>
          <p:nvPr/>
        </p:nvSpPr>
        <p:spPr>
          <a:xfrm>
            <a:off x="6824359" y="5598695"/>
            <a:ext cx="1216348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grpSp>
        <p:nvGrpSpPr>
          <p:cNvPr id="775" name="그룹 774"/>
          <p:cNvGrpSpPr/>
          <p:nvPr/>
        </p:nvGrpSpPr>
        <p:grpSpPr>
          <a:xfrm>
            <a:off x="6824359" y="4995772"/>
            <a:ext cx="1216348" cy="253916"/>
            <a:chOff x="2267516" y="4891986"/>
            <a:chExt cx="1216348" cy="253916"/>
          </a:xfrm>
        </p:grpSpPr>
        <p:sp>
          <p:nvSpPr>
            <p:cNvPr id="788" name="TextBox 787"/>
            <p:cNvSpPr txBox="1"/>
            <p:nvPr/>
          </p:nvSpPr>
          <p:spPr>
            <a:xfrm>
              <a:off x="2267516" y="4891986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>
                  <a:latin typeface="+mn-ea"/>
                </a:rPr>
                <a:t>농업행정</a:t>
              </a:r>
            </a:p>
          </p:txBody>
        </p:sp>
        <p:sp>
          <p:nvSpPr>
            <p:cNvPr id="789" name="직사각형 788"/>
            <p:cNvSpPr/>
            <p:nvPr/>
          </p:nvSpPr>
          <p:spPr>
            <a:xfrm>
              <a:off x="2267516" y="4926614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790" name="그룹 789"/>
          <p:cNvGrpSpPr/>
          <p:nvPr/>
        </p:nvGrpSpPr>
        <p:grpSpPr>
          <a:xfrm>
            <a:off x="6824359" y="4268950"/>
            <a:ext cx="1216348" cy="253916"/>
            <a:chOff x="2267516" y="4163424"/>
            <a:chExt cx="1216348" cy="253916"/>
          </a:xfrm>
        </p:grpSpPr>
        <p:sp>
          <p:nvSpPr>
            <p:cNvPr id="791" name="TextBox 790"/>
            <p:cNvSpPr txBox="1"/>
            <p:nvPr/>
          </p:nvSpPr>
          <p:spPr>
            <a:xfrm>
              <a:off x="2267516" y="4163424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>
                  <a:latin typeface="+mn-ea"/>
                </a:rPr>
                <a:t>교통행정</a:t>
              </a:r>
            </a:p>
          </p:txBody>
        </p:sp>
        <p:sp>
          <p:nvSpPr>
            <p:cNvPr id="792" name="직사각형 791"/>
            <p:cNvSpPr/>
            <p:nvPr/>
          </p:nvSpPr>
          <p:spPr>
            <a:xfrm>
              <a:off x="2267516" y="4198035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793" name="그룹 792"/>
          <p:cNvGrpSpPr/>
          <p:nvPr/>
        </p:nvGrpSpPr>
        <p:grpSpPr>
          <a:xfrm>
            <a:off x="6824359" y="4080788"/>
            <a:ext cx="1216348" cy="253916"/>
            <a:chOff x="2267516" y="3975262"/>
            <a:chExt cx="1216348" cy="253916"/>
          </a:xfrm>
        </p:grpSpPr>
        <p:sp>
          <p:nvSpPr>
            <p:cNvPr id="794" name="TextBox 793"/>
            <p:cNvSpPr txBox="1"/>
            <p:nvPr/>
          </p:nvSpPr>
          <p:spPr>
            <a:xfrm>
              <a:off x="2267516" y="3975262"/>
              <a:ext cx="723275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smtClean="0">
                  <a:latin typeface="+mn-ea"/>
                </a:rPr>
                <a:t>도시정책</a:t>
              </a:r>
              <a:endParaRPr lang="ko-KR" altLang="en-US" sz="1050" dirty="0">
                <a:latin typeface="+mn-ea"/>
              </a:endParaRPr>
            </a:p>
          </p:txBody>
        </p:sp>
        <p:sp>
          <p:nvSpPr>
            <p:cNvPr id="795" name="직사각형 794"/>
            <p:cNvSpPr/>
            <p:nvPr/>
          </p:nvSpPr>
          <p:spPr>
            <a:xfrm>
              <a:off x="2267516" y="4009873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796" name="그룹 795"/>
          <p:cNvGrpSpPr/>
          <p:nvPr/>
        </p:nvGrpSpPr>
        <p:grpSpPr>
          <a:xfrm>
            <a:off x="6824359" y="3897299"/>
            <a:ext cx="1216348" cy="253916"/>
            <a:chOff x="2267516" y="3791773"/>
            <a:chExt cx="1216348" cy="253916"/>
          </a:xfrm>
        </p:grpSpPr>
        <p:sp>
          <p:nvSpPr>
            <p:cNvPr id="797" name="TextBox 796"/>
            <p:cNvSpPr txBox="1"/>
            <p:nvPr/>
          </p:nvSpPr>
          <p:spPr>
            <a:xfrm>
              <a:off x="2267516" y="3791773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>
                  <a:latin typeface="+mn-ea"/>
                </a:rPr>
                <a:t>건설행정</a:t>
              </a:r>
            </a:p>
          </p:txBody>
        </p:sp>
        <p:sp>
          <p:nvSpPr>
            <p:cNvPr id="798" name="직사각형 797"/>
            <p:cNvSpPr/>
            <p:nvPr/>
          </p:nvSpPr>
          <p:spPr>
            <a:xfrm>
              <a:off x="2267516" y="3826384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807" name="그룹 806"/>
          <p:cNvGrpSpPr/>
          <p:nvPr/>
        </p:nvGrpSpPr>
        <p:grpSpPr>
          <a:xfrm>
            <a:off x="6824359" y="3713810"/>
            <a:ext cx="1216348" cy="253916"/>
            <a:chOff x="2267516" y="3608284"/>
            <a:chExt cx="1216348" cy="253916"/>
          </a:xfrm>
        </p:grpSpPr>
        <p:sp>
          <p:nvSpPr>
            <p:cNvPr id="808" name="TextBox 807"/>
            <p:cNvSpPr txBox="1"/>
            <p:nvPr/>
          </p:nvSpPr>
          <p:spPr>
            <a:xfrm>
              <a:off x="2267516" y="3608284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>
                  <a:latin typeface="+mn-ea"/>
                </a:rPr>
                <a:t>산림행정</a:t>
              </a:r>
            </a:p>
          </p:txBody>
        </p:sp>
        <p:sp>
          <p:nvSpPr>
            <p:cNvPr id="809" name="직사각형 808"/>
            <p:cNvSpPr/>
            <p:nvPr/>
          </p:nvSpPr>
          <p:spPr>
            <a:xfrm>
              <a:off x="2267516" y="3642895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810" name="그룹 809"/>
          <p:cNvGrpSpPr/>
          <p:nvPr/>
        </p:nvGrpSpPr>
        <p:grpSpPr>
          <a:xfrm>
            <a:off x="6824359" y="3530321"/>
            <a:ext cx="1216348" cy="253916"/>
            <a:chOff x="2267516" y="3424795"/>
            <a:chExt cx="1216348" cy="253916"/>
          </a:xfrm>
        </p:grpSpPr>
        <p:sp>
          <p:nvSpPr>
            <p:cNvPr id="811" name="TextBox 810"/>
            <p:cNvSpPr txBox="1"/>
            <p:nvPr/>
          </p:nvSpPr>
          <p:spPr>
            <a:xfrm>
              <a:off x="2267516" y="3424795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>
                  <a:latin typeface="+mn-ea"/>
                </a:rPr>
                <a:t>토지행정</a:t>
              </a:r>
            </a:p>
          </p:txBody>
        </p:sp>
        <p:sp>
          <p:nvSpPr>
            <p:cNvPr id="812" name="직사각형 811"/>
            <p:cNvSpPr/>
            <p:nvPr/>
          </p:nvSpPr>
          <p:spPr>
            <a:xfrm>
              <a:off x="2267516" y="3459406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813" name="그룹 812"/>
          <p:cNvGrpSpPr/>
          <p:nvPr/>
        </p:nvGrpSpPr>
        <p:grpSpPr>
          <a:xfrm>
            <a:off x="6824359" y="3346832"/>
            <a:ext cx="1216348" cy="253916"/>
            <a:chOff x="2267516" y="3241306"/>
            <a:chExt cx="1216348" cy="253916"/>
          </a:xfrm>
        </p:grpSpPr>
        <p:sp>
          <p:nvSpPr>
            <p:cNvPr id="825" name="TextBox 824"/>
            <p:cNvSpPr txBox="1"/>
            <p:nvPr/>
          </p:nvSpPr>
          <p:spPr>
            <a:xfrm>
              <a:off x="2267516" y="3241306"/>
              <a:ext cx="104547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 smtClean="0">
                  <a:latin typeface="+mn-ea"/>
                </a:rPr>
                <a:t>경제</a:t>
              </a:r>
              <a:r>
                <a:rPr lang="en-US" altLang="ko-KR" sz="1050" dirty="0" smtClean="0">
                  <a:latin typeface="+mn-ea"/>
                </a:rPr>
                <a:t>/</a:t>
              </a:r>
              <a:r>
                <a:rPr lang="ko-KR" altLang="en-US" sz="1050" b="1" dirty="0" smtClean="0">
                  <a:solidFill>
                    <a:srgbClr val="C00000"/>
                  </a:solidFill>
                  <a:latin typeface="+mn-ea"/>
                </a:rPr>
                <a:t>기업유인</a:t>
              </a:r>
              <a:endParaRPr lang="ko-KR" altLang="en-US" sz="1050" b="1" dirty="0">
                <a:solidFill>
                  <a:srgbClr val="C00000"/>
                </a:solidFill>
                <a:latin typeface="+mn-ea"/>
              </a:endParaRPr>
            </a:p>
          </p:txBody>
        </p:sp>
        <p:sp>
          <p:nvSpPr>
            <p:cNvPr id="827" name="직사각형 826"/>
            <p:cNvSpPr/>
            <p:nvPr/>
          </p:nvSpPr>
          <p:spPr>
            <a:xfrm>
              <a:off x="2267516" y="3275917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830" name="그룹 829"/>
          <p:cNvGrpSpPr/>
          <p:nvPr/>
        </p:nvGrpSpPr>
        <p:grpSpPr>
          <a:xfrm>
            <a:off x="6824359" y="3147091"/>
            <a:ext cx="1216348" cy="253916"/>
            <a:chOff x="2267516" y="3057817"/>
            <a:chExt cx="1216348" cy="253916"/>
          </a:xfrm>
        </p:grpSpPr>
        <p:sp>
          <p:nvSpPr>
            <p:cNvPr id="834" name="TextBox 833"/>
            <p:cNvSpPr txBox="1"/>
            <p:nvPr/>
          </p:nvSpPr>
          <p:spPr>
            <a:xfrm>
              <a:off x="2267516" y="3057817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>
                  <a:latin typeface="+mn-ea"/>
                </a:rPr>
                <a:t>수도행정</a:t>
              </a:r>
            </a:p>
          </p:txBody>
        </p:sp>
        <p:sp>
          <p:nvSpPr>
            <p:cNvPr id="836" name="직사각형 835"/>
            <p:cNvSpPr/>
            <p:nvPr/>
          </p:nvSpPr>
          <p:spPr>
            <a:xfrm>
              <a:off x="2267516" y="3092428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850" name="그룹 849"/>
          <p:cNvGrpSpPr/>
          <p:nvPr/>
        </p:nvGrpSpPr>
        <p:grpSpPr>
          <a:xfrm>
            <a:off x="6824359" y="2963602"/>
            <a:ext cx="1216348" cy="253916"/>
            <a:chOff x="2267516" y="2690839"/>
            <a:chExt cx="1216348" cy="253916"/>
          </a:xfrm>
        </p:grpSpPr>
        <p:sp>
          <p:nvSpPr>
            <p:cNvPr id="852" name="TextBox 851"/>
            <p:cNvSpPr txBox="1"/>
            <p:nvPr/>
          </p:nvSpPr>
          <p:spPr>
            <a:xfrm>
              <a:off x="2267516" y="2690839"/>
              <a:ext cx="99257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 smtClean="0">
                  <a:latin typeface="+mn-ea"/>
                </a:rPr>
                <a:t>환경</a:t>
              </a:r>
              <a:r>
                <a:rPr lang="ko-KR" altLang="en-US" sz="1050" b="1" dirty="0" smtClean="0">
                  <a:solidFill>
                    <a:srgbClr val="C00000"/>
                  </a:solidFill>
                  <a:latin typeface="+mn-ea"/>
                </a:rPr>
                <a:t>자원</a:t>
              </a:r>
              <a:r>
                <a:rPr lang="ko-KR" altLang="en-US" sz="1050" dirty="0" smtClean="0">
                  <a:latin typeface="+mn-ea"/>
                </a:rPr>
                <a:t>행정</a:t>
              </a:r>
              <a:endParaRPr lang="ko-KR" altLang="en-US" sz="1050" dirty="0">
                <a:latin typeface="+mn-ea"/>
              </a:endParaRPr>
            </a:p>
          </p:txBody>
        </p:sp>
        <p:sp>
          <p:nvSpPr>
            <p:cNvPr id="855" name="직사각형 854"/>
            <p:cNvSpPr/>
            <p:nvPr/>
          </p:nvSpPr>
          <p:spPr>
            <a:xfrm>
              <a:off x="2267516" y="2725450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856" name="그룹 855"/>
          <p:cNvGrpSpPr/>
          <p:nvPr/>
        </p:nvGrpSpPr>
        <p:grpSpPr>
          <a:xfrm>
            <a:off x="6824359" y="2780113"/>
            <a:ext cx="1216348" cy="253916"/>
            <a:chOff x="2267516" y="2507350"/>
            <a:chExt cx="1216348" cy="253916"/>
          </a:xfrm>
        </p:grpSpPr>
        <p:sp>
          <p:nvSpPr>
            <p:cNvPr id="857" name="TextBox 856"/>
            <p:cNvSpPr txBox="1"/>
            <p:nvPr/>
          </p:nvSpPr>
          <p:spPr>
            <a:xfrm>
              <a:off x="2267516" y="2507350"/>
              <a:ext cx="759533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>
                  <a:latin typeface="+mn-ea"/>
                </a:rPr>
                <a:t>안전관리행정</a:t>
              </a:r>
            </a:p>
          </p:txBody>
        </p:sp>
        <p:sp>
          <p:nvSpPr>
            <p:cNvPr id="858" name="직사각형 857"/>
            <p:cNvSpPr/>
            <p:nvPr/>
          </p:nvSpPr>
          <p:spPr>
            <a:xfrm>
              <a:off x="2267516" y="2541961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859" name="그룹 858"/>
          <p:cNvGrpSpPr/>
          <p:nvPr/>
        </p:nvGrpSpPr>
        <p:grpSpPr>
          <a:xfrm>
            <a:off x="6824359" y="2596624"/>
            <a:ext cx="1216348" cy="253916"/>
            <a:chOff x="2267516" y="2323861"/>
            <a:chExt cx="1216348" cy="253916"/>
          </a:xfrm>
        </p:grpSpPr>
        <p:sp>
          <p:nvSpPr>
            <p:cNvPr id="860" name="TextBox 859"/>
            <p:cNvSpPr txBox="1"/>
            <p:nvPr/>
          </p:nvSpPr>
          <p:spPr>
            <a:xfrm>
              <a:off x="2267516" y="2323861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>
                  <a:latin typeface="+mn-ea"/>
                </a:rPr>
                <a:t>세무행정</a:t>
              </a:r>
            </a:p>
          </p:txBody>
        </p:sp>
        <p:sp>
          <p:nvSpPr>
            <p:cNvPr id="893" name="직사각형 892"/>
            <p:cNvSpPr/>
            <p:nvPr/>
          </p:nvSpPr>
          <p:spPr>
            <a:xfrm>
              <a:off x="2267516" y="2358472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894" name="그룹 893"/>
          <p:cNvGrpSpPr/>
          <p:nvPr/>
        </p:nvGrpSpPr>
        <p:grpSpPr>
          <a:xfrm>
            <a:off x="6824359" y="2413135"/>
            <a:ext cx="1216348" cy="253916"/>
            <a:chOff x="2267516" y="2140372"/>
            <a:chExt cx="1216348" cy="253916"/>
          </a:xfrm>
        </p:grpSpPr>
        <p:sp>
          <p:nvSpPr>
            <p:cNvPr id="895" name="TextBox 894"/>
            <p:cNvSpPr txBox="1"/>
            <p:nvPr/>
          </p:nvSpPr>
          <p:spPr>
            <a:xfrm>
              <a:off x="2267516" y="2140372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 smtClean="0">
                  <a:latin typeface="+mn-ea"/>
                </a:rPr>
                <a:t>회계행정</a:t>
              </a:r>
              <a:endParaRPr lang="ko-KR" altLang="en-US" sz="1050" dirty="0">
                <a:latin typeface="+mn-ea"/>
              </a:endParaRPr>
            </a:p>
          </p:txBody>
        </p:sp>
        <p:sp>
          <p:nvSpPr>
            <p:cNvPr id="896" name="직사각형 895"/>
            <p:cNvSpPr/>
            <p:nvPr/>
          </p:nvSpPr>
          <p:spPr>
            <a:xfrm>
              <a:off x="2267516" y="2174983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897" name="그룹 896"/>
          <p:cNvGrpSpPr/>
          <p:nvPr/>
        </p:nvGrpSpPr>
        <p:grpSpPr>
          <a:xfrm>
            <a:off x="6824359" y="2217812"/>
            <a:ext cx="1216348" cy="253916"/>
            <a:chOff x="2267516" y="1956883"/>
            <a:chExt cx="1216348" cy="253916"/>
          </a:xfrm>
        </p:grpSpPr>
        <p:sp>
          <p:nvSpPr>
            <p:cNvPr id="898" name="TextBox 897"/>
            <p:cNvSpPr txBox="1"/>
            <p:nvPr/>
          </p:nvSpPr>
          <p:spPr>
            <a:xfrm>
              <a:off x="2267516" y="1956883"/>
              <a:ext cx="656496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>
                  <a:latin typeface="+mn-ea"/>
                </a:rPr>
                <a:t>문화재행정</a:t>
              </a:r>
            </a:p>
          </p:txBody>
        </p:sp>
        <p:sp>
          <p:nvSpPr>
            <p:cNvPr id="899" name="직사각형 898"/>
            <p:cNvSpPr/>
            <p:nvPr/>
          </p:nvSpPr>
          <p:spPr>
            <a:xfrm>
              <a:off x="2267516" y="1991494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900" name="그룹 899"/>
          <p:cNvGrpSpPr/>
          <p:nvPr/>
        </p:nvGrpSpPr>
        <p:grpSpPr>
          <a:xfrm>
            <a:off x="6824359" y="2039403"/>
            <a:ext cx="1216348" cy="253916"/>
            <a:chOff x="2267516" y="1773394"/>
            <a:chExt cx="1216348" cy="253916"/>
          </a:xfrm>
        </p:grpSpPr>
        <p:sp>
          <p:nvSpPr>
            <p:cNvPr id="901" name="TextBox 900"/>
            <p:cNvSpPr txBox="1"/>
            <p:nvPr/>
          </p:nvSpPr>
          <p:spPr>
            <a:xfrm>
              <a:off x="2267516" y="1773394"/>
              <a:ext cx="99257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b="1" dirty="0" smtClean="0">
                  <a:solidFill>
                    <a:srgbClr val="C00000"/>
                  </a:solidFill>
                  <a:latin typeface="+mn-ea"/>
                </a:rPr>
                <a:t>문화관광</a:t>
              </a:r>
              <a:r>
                <a:rPr lang="ko-KR" altLang="en-US" sz="1050" dirty="0" smtClean="0">
                  <a:latin typeface="+mn-ea"/>
                </a:rPr>
                <a:t>행정</a:t>
              </a:r>
              <a:endParaRPr lang="en-US" altLang="ko-KR" sz="1050" dirty="0">
                <a:latin typeface="+mn-ea"/>
              </a:endParaRPr>
            </a:p>
          </p:txBody>
        </p:sp>
        <p:sp>
          <p:nvSpPr>
            <p:cNvPr id="922" name="직사각형 921"/>
            <p:cNvSpPr/>
            <p:nvPr/>
          </p:nvSpPr>
          <p:spPr>
            <a:xfrm>
              <a:off x="2267516" y="1808005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938" name="그룹 937"/>
          <p:cNvGrpSpPr/>
          <p:nvPr/>
        </p:nvGrpSpPr>
        <p:grpSpPr>
          <a:xfrm>
            <a:off x="6824359" y="1014195"/>
            <a:ext cx="1216348" cy="253916"/>
            <a:chOff x="2267516" y="1091011"/>
            <a:chExt cx="1216348" cy="253916"/>
          </a:xfrm>
        </p:grpSpPr>
        <p:sp>
          <p:nvSpPr>
            <p:cNvPr id="939" name="TextBox 938"/>
            <p:cNvSpPr txBox="1"/>
            <p:nvPr/>
          </p:nvSpPr>
          <p:spPr>
            <a:xfrm>
              <a:off x="2267516" y="1091011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 smtClean="0">
                  <a:latin typeface="+mn-ea"/>
                </a:rPr>
                <a:t>복지행정</a:t>
              </a:r>
              <a:endParaRPr lang="ko-KR" altLang="en-US" sz="1050" dirty="0">
                <a:latin typeface="+mn-ea"/>
              </a:endParaRPr>
            </a:p>
          </p:txBody>
        </p:sp>
        <p:sp>
          <p:nvSpPr>
            <p:cNvPr id="953" name="직사각형 952"/>
            <p:cNvSpPr/>
            <p:nvPr/>
          </p:nvSpPr>
          <p:spPr>
            <a:xfrm>
              <a:off x="2267516" y="1125622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954" name="그룹 953"/>
          <p:cNvGrpSpPr/>
          <p:nvPr/>
        </p:nvGrpSpPr>
        <p:grpSpPr>
          <a:xfrm>
            <a:off x="6824359" y="830709"/>
            <a:ext cx="1216348" cy="253916"/>
            <a:chOff x="2267516" y="907525"/>
            <a:chExt cx="1216348" cy="253916"/>
          </a:xfrm>
        </p:grpSpPr>
        <p:sp>
          <p:nvSpPr>
            <p:cNvPr id="955" name="TextBox 954"/>
            <p:cNvSpPr txBox="1"/>
            <p:nvPr/>
          </p:nvSpPr>
          <p:spPr>
            <a:xfrm>
              <a:off x="2267516" y="907525"/>
              <a:ext cx="55345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dirty="0" smtClean="0">
                  <a:latin typeface="+mn-ea"/>
                </a:rPr>
                <a:t>사회행정</a:t>
              </a:r>
              <a:endParaRPr lang="ko-KR" altLang="en-US" sz="1050" dirty="0">
                <a:latin typeface="+mn-ea"/>
              </a:endParaRPr>
            </a:p>
          </p:txBody>
        </p:sp>
        <p:sp>
          <p:nvSpPr>
            <p:cNvPr id="957" name="직사각형 956"/>
            <p:cNvSpPr/>
            <p:nvPr/>
          </p:nvSpPr>
          <p:spPr>
            <a:xfrm>
              <a:off x="2267516" y="942136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sp>
        <p:nvSpPr>
          <p:cNvPr id="958" name="TextBox 957"/>
          <p:cNvSpPr txBox="1"/>
          <p:nvPr/>
        </p:nvSpPr>
        <p:spPr>
          <a:xfrm>
            <a:off x="6900554" y="5179262"/>
            <a:ext cx="55345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latinLnBrk="0">
              <a:buFont typeface="Wingdings" pitchFamily="2" charset="2"/>
              <a:buNone/>
            </a:pPr>
            <a:r>
              <a:rPr lang="ko-KR" altLang="en-US" sz="1050" dirty="0" smtClean="0">
                <a:latin typeface="+mn-ea"/>
              </a:rPr>
              <a:t>축산행정</a:t>
            </a:r>
            <a:endParaRPr lang="en-US" altLang="ko-KR" sz="1050" dirty="0">
              <a:latin typeface="+mn-ea"/>
            </a:endParaRPr>
          </a:p>
        </p:txBody>
      </p:sp>
      <p:sp>
        <p:nvSpPr>
          <p:cNvPr id="959" name="직사각형 958"/>
          <p:cNvSpPr/>
          <p:nvPr/>
        </p:nvSpPr>
        <p:spPr>
          <a:xfrm>
            <a:off x="6824359" y="5213890"/>
            <a:ext cx="1216348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962" name="TextBox 961"/>
          <p:cNvSpPr txBox="1"/>
          <p:nvPr/>
        </p:nvSpPr>
        <p:spPr>
          <a:xfrm>
            <a:off x="6824359" y="6265131"/>
            <a:ext cx="45397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smtClean="0">
                <a:latin typeface="+mn-ea"/>
              </a:rPr>
              <a:t>의회</a:t>
            </a:r>
            <a:endParaRPr lang="en-US" altLang="ko-KR" sz="1050" dirty="0">
              <a:latin typeface="+mn-ea"/>
            </a:endParaRPr>
          </a:p>
        </p:txBody>
      </p:sp>
      <p:sp>
        <p:nvSpPr>
          <p:cNvPr id="963" name="직사각형 962"/>
          <p:cNvSpPr/>
          <p:nvPr/>
        </p:nvSpPr>
        <p:spPr>
          <a:xfrm>
            <a:off x="6824359" y="6322892"/>
            <a:ext cx="1216348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cxnSp>
        <p:nvCxnSpPr>
          <p:cNvPr id="964" name="직선 연결선 963"/>
          <p:cNvCxnSpPr/>
          <p:nvPr/>
        </p:nvCxnSpPr>
        <p:spPr>
          <a:xfrm>
            <a:off x="6598495" y="2133600"/>
            <a:ext cx="0" cy="1710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6" name="직선 연결선 965"/>
          <p:cNvCxnSpPr/>
          <p:nvPr/>
        </p:nvCxnSpPr>
        <p:spPr>
          <a:xfrm>
            <a:off x="6605099" y="2129593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7" name="직선 연결선 966"/>
          <p:cNvCxnSpPr/>
          <p:nvPr/>
        </p:nvCxnSpPr>
        <p:spPr>
          <a:xfrm>
            <a:off x="6605099" y="2303329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8" name="직선 연결선 967"/>
          <p:cNvCxnSpPr/>
          <p:nvPr/>
        </p:nvCxnSpPr>
        <p:spPr>
          <a:xfrm>
            <a:off x="6134183" y="2209603"/>
            <a:ext cx="46532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9" name="직선 연결선 968"/>
          <p:cNvCxnSpPr/>
          <p:nvPr/>
        </p:nvCxnSpPr>
        <p:spPr>
          <a:xfrm>
            <a:off x="6598495" y="909960"/>
            <a:ext cx="0" cy="7918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0" name="직선 연결선 969"/>
          <p:cNvCxnSpPr/>
          <p:nvPr/>
        </p:nvCxnSpPr>
        <p:spPr>
          <a:xfrm>
            <a:off x="6605099" y="912500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1" name="직선 연결선 970"/>
          <p:cNvCxnSpPr/>
          <p:nvPr/>
        </p:nvCxnSpPr>
        <p:spPr>
          <a:xfrm>
            <a:off x="6605099" y="1138306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2" name="직선 연결선 971"/>
          <p:cNvCxnSpPr/>
          <p:nvPr/>
        </p:nvCxnSpPr>
        <p:spPr>
          <a:xfrm>
            <a:off x="5958840" y="1041913"/>
            <a:ext cx="64067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3" name="직선 연결선 972"/>
          <p:cNvCxnSpPr/>
          <p:nvPr/>
        </p:nvCxnSpPr>
        <p:spPr>
          <a:xfrm>
            <a:off x="8302835" y="1481887"/>
            <a:ext cx="0" cy="52959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4" name="직선 연결선 973"/>
          <p:cNvCxnSpPr/>
          <p:nvPr/>
        </p:nvCxnSpPr>
        <p:spPr>
          <a:xfrm>
            <a:off x="8309439" y="1801824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5" name="직선 연결선 974"/>
          <p:cNvCxnSpPr/>
          <p:nvPr/>
        </p:nvCxnSpPr>
        <p:spPr>
          <a:xfrm>
            <a:off x="8309439" y="2008968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6" name="직선 연결선 975"/>
          <p:cNvCxnSpPr/>
          <p:nvPr/>
        </p:nvCxnSpPr>
        <p:spPr>
          <a:xfrm>
            <a:off x="6604083" y="1712511"/>
            <a:ext cx="16997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7" name="직선 연결선 976"/>
          <p:cNvCxnSpPr/>
          <p:nvPr/>
        </p:nvCxnSpPr>
        <p:spPr>
          <a:xfrm>
            <a:off x="6605099" y="2490423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8" name="직선 연결선 977"/>
          <p:cNvCxnSpPr/>
          <p:nvPr/>
        </p:nvCxnSpPr>
        <p:spPr>
          <a:xfrm>
            <a:off x="6605099" y="2716229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9" name="직선 연결선 978"/>
          <p:cNvCxnSpPr/>
          <p:nvPr/>
        </p:nvCxnSpPr>
        <p:spPr>
          <a:xfrm>
            <a:off x="6528518" y="2601103"/>
            <a:ext cx="7099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0" name="직선 연결선 979"/>
          <p:cNvCxnSpPr/>
          <p:nvPr/>
        </p:nvCxnSpPr>
        <p:spPr>
          <a:xfrm>
            <a:off x="6598495" y="2486359"/>
            <a:ext cx="0" cy="2294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1" name="직선 연결선 980"/>
          <p:cNvCxnSpPr/>
          <p:nvPr/>
        </p:nvCxnSpPr>
        <p:spPr>
          <a:xfrm>
            <a:off x="6598495" y="2880567"/>
            <a:ext cx="0" cy="36323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2" name="직선 연결선 981"/>
          <p:cNvCxnSpPr/>
          <p:nvPr/>
        </p:nvCxnSpPr>
        <p:spPr>
          <a:xfrm>
            <a:off x="6605099" y="2883107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3" name="직선 연결선 982"/>
          <p:cNvCxnSpPr/>
          <p:nvPr/>
        </p:nvCxnSpPr>
        <p:spPr>
          <a:xfrm>
            <a:off x="6605099" y="3056843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4" name="직선 연결선 983"/>
          <p:cNvCxnSpPr/>
          <p:nvPr/>
        </p:nvCxnSpPr>
        <p:spPr>
          <a:xfrm>
            <a:off x="6605099" y="3230579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5" name="직선 연결선 984"/>
          <p:cNvCxnSpPr/>
          <p:nvPr/>
        </p:nvCxnSpPr>
        <p:spPr>
          <a:xfrm>
            <a:off x="6471368" y="3150188"/>
            <a:ext cx="12814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7" name="직선 연결선 986"/>
          <p:cNvCxnSpPr/>
          <p:nvPr/>
        </p:nvCxnSpPr>
        <p:spPr>
          <a:xfrm>
            <a:off x="6605099" y="3440786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8" name="직선 연결선 987"/>
          <p:cNvCxnSpPr/>
          <p:nvPr/>
        </p:nvCxnSpPr>
        <p:spPr>
          <a:xfrm>
            <a:off x="6605099" y="3620872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9" name="직선 연결선 988"/>
          <p:cNvCxnSpPr/>
          <p:nvPr/>
        </p:nvCxnSpPr>
        <p:spPr>
          <a:xfrm>
            <a:off x="6105608" y="3538131"/>
            <a:ext cx="49390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0" name="직선 연결선 989"/>
          <p:cNvCxnSpPr/>
          <p:nvPr/>
        </p:nvCxnSpPr>
        <p:spPr>
          <a:xfrm>
            <a:off x="6598495" y="3436722"/>
            <a:ext cx="0" cy="1844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1" name="직선 연결선 990"/>
          <p:cNvCxnSpPr/>
          <p:nvPr/>
        </p:nvCxnSpPr>
        <p:spPr>
          <a:xfrm>
            <a:off x="6605099" y="3806546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2" name="직선 연결선 991"/>
          <p:cNvCxnSpPr/>
          <p:nvPr/>
        </p:nvCxnSpPr>
        <p:spPr>
          <a:xfrm>
            <a:off x="6605099" y="3986632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3" name="직선 연결선 992"/>
          <p:cNvCxnSpPr/>
          <p:nvPr/>
        </p:nvCxnSpPr>
        <p:spPr>
          <a:xfrm>
            <a:off x="6115133" y="3985806"/>
            <a:ext cx="4843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4" name="직선 연결선 993"/>
          <p:cNvCxnSpPr/>
          <p:nvPr/>
        </p:nvCxnSpPr>
        <p:spPr>
          <a:xfrm>
            <a:off x="6598495" y="3802482"/>
            <a:ext cx="0" cy="73395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5" name="직선 연결선 994"/>
          <p:cNvCxnSpPr/>
          <p:nvPr/>
        </p:nvCxnSpPr>
        <p:spPr>
          <a:xfrm>
            <a:off x="6605099" y="4199992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1" name="직선 연결선 1000"/>
          <p:cNvCxnSpPr/>
          <p:nvPr/>
        </p:nvCxnSpPr>
        <p:spPr>
          <a:xfrm>
            <a:off x="8332299" y="5453012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2" name="직선 연결선 1001"/>
          <p:cNvCxnSpPr/>
          <p:nvPr/>
        </p:nvCxnSpPr>
        <p:spPr>
          <a:xfrm>
            <a:off x="8325695" y="5460646"/>
            <a:ext cx="0" cy="20788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3" name="직선 연결선 1002"/>
          <p:cNvCxnSpPr/>
          <p:nvPr/>
        </p:nvCxnSpPr>
        <p:spPr>
          <a:xfrm>
            <a:off x="8332299" y="5666372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4" name="직선 연결선 1003"/>
          <p:cNvCxnSpPr/>
          <p:nvPr/>
        </p:nvCxnSpPr>
        <p:spPr>
          <a:xfrm>
            <a:off x="6593923" y="5453012"/>
            <a:ext cx="173024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5" name="직선 연결선 1004"/>
          <p:cNvCxnSpPr/>
          <p:nvPr/>
        </p:nvCxnSpPr>
        <p:spPr>
          <a:xfrm>
            <a:off x="6605099" y="5115446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6" name="직선 연결선 1005"/>
          <p:cNvCxnSpPr/>
          <p:nvPr/>
        </p:nvCxnSpPr>
        <p:spPr>
          <a:xfrm>
            <a:off x="6605099" y="5295532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7" name="직선 연결선 1006"/>
          <p:cNvCxnSpPr/>
          <p:nvPr/>
        </p:nvCxnSpPr>
        <p:spPr>
          <a:xfrm>
            <a:off x="6367888" y="5216601"/>
            <a:ext cx="23162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8" name="직선 연결선 1007"/>
          <p:cNvCxnSpPr/>
          <p:nvPr/>
        </p:nvCxnSpPr>
        <p:spPr>
          <a:xfrm>
            <a:off x="6598495" y="5121556"/>
            <a:ext cx="0" cy="3323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9" name="직선 연결선 1008"/>
          <p:cNvCxnSpPr/>
          <p:nvPr/>
        </p:nvCxnSpPr>
        <p:spPr>
          <a:xfrm>
            <a:off x="6598495" y="5676539"/>
            <a:ext cx="0" cy="71475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0" name="직선 연결선 1009"/>
          <p:cNvCxnSpPr/>
          <p:nvPr/>
        </p:nvCxnSpPr>
        <p:spPr>
          <a:xfrm>
            <a:off x="6605099" y="5679079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1" name="직선 연결선 1010"/>
          <p:cNvCxnSpPr/>
          <p:nvPr/>
        </p:nvCxnSpPr>
        <p:spPr>
          <a:xfrm>
            <a:off x="6605099" y="5856435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2" name="직선 연결선 1011"/>
          <p:cNvCxnSpPr/>
          <p:nvPr/>
        </p:nvCxnSpPr>
        <p:spPr>
          <a:xfrm>
            <a:off x="6605099" y="6033791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3" name="직선 연결선 1012"/>
          <p:cNvCxnSpPr/>
          <p:nvPr/>
        </p:nvCxnSpPr>
        <p:spPr>
          <a:xfrm>
            <a:off x="6128191" y="6032520"/>
            <a:ext cx="47132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4" name="직선 연결선 1013"/>
          <p:cNvCxnSpPr/>
          <p:nvPr/>
        </p:nvCxnSpPr>
        <p:spPr>
          <a:xfrm>
            <a:off x="6605099" y="6211146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5" name="직선 연결선 1014"/>
          <p:cNvCxnSpPr/>
          <p:nvPr/>
        </p:nvCxnSpPr>
        <p:spPr>
          <a:xfrm>
            <a:off x="6605099" y="6388501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6" name="TextBox 1015"/>
          <p:cNvSpPr txBox="1"/>
          <p:nvPr/>
        </p:nvSpPr>
        <p:spPr>
          <a:xfrm>
            <a:off x="5389048" y="583416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/>
              <a:t>대기능</a:t>
            </a:r>
            <a:endParaRPr lang="ko-KR" altLang="en-US" sz="1200" dirty="0" smtClean="0"/>
          </a:p>
        </p:txBody>
      </p:sp>
      <p:sp>
        <p:nvSpPr>
          <p:cNvPr id="1017" name="TextBox 1016"/>
          <p:cNvSpPr txBox="1"/>
          <p:nvPr/>
        </p:nvSpPr>
        <p:spPr>
          <a:xfrm>
            <a:off x="8048653" y="583416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/>
              <a:t>중기능</a:t>
            </a:r>
            <a:endParaRPr lang="ko-KR" altLang="en-US" sz="1200" dirty="0" smtClean="0"/>
          </a:p>
        </p:txBody>
      </p:sp>
      <p:sp>
        <p:nvSpPr>
          <p:cNvPr id="1024" name="TextBox 1023"/>
          <p:cNvSpPr txBox="1"/>
          <p:nvPr/>
        </p:nvSpPr>
        <p:spPr>
          <a:xfrm>
            <a:off x="8545672" y="4426815"/>
            <a:ext cx="32639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dirty="0" smtClean="0">
                <a:latin typeface="+mn-ea"/>
              </a:rPr>
              <a:t>허가</a:t>
            </a:r>
            <a:endParaRPr lang="ko-KR" altLang="en-US" sz="1050" dirty="0">
              <a:latin typeface="+mn-ea"/>
            </a:endParaRPr>
          </a:p>
        </p:txBody>
      </p:sp>
      <p:sp>
        <p:nvSpPr>
          <p:cNvPr id="1025" name="직사각형 1024"/>
          <p:cNvSpPr/>
          <p:nvPr/>
        </p:nvSpPr>
        <p:spPr>
          <a:xfrm>
            <a:off x="8545672" y="4461426"/>
            <a:ext cx="952445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026" name="TextBox 1025"/>
          <p:cNvSpPr txBox="1"/>
          <p:nvPr/>
        </p:nvSpPr>
        <p:spPr>
          <a:xfrm>
            <a:off x="8522662" y="1329393"/>
            <a:ext cx="32639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dirty="0" smtClean="0">
                <a:latin typeface="+mn-ea"/>
              </a:rPr>
              <a:t>민원</a:t>
            </a:r>
            <a:endParaRPr lang="ko-KR" altLang="en-US" sz="1050" dirty="0">
              <a:latin typeface="+mn-ea"/>
            </a:endParaRPr>
          </a:p>
        </p:txBody>
      </p:sp>
      <p:sp>
        <p:nvSpPr>
          <p:cNvPr id="1027" name="직사각형 1026"/>
          <p:cNvSpPr/>
          <p:nvPr/>
        </p:nvSpPr>
        <p:spPr>
          <a:xfrm>
            <a:off x="8522662" y="1384479"/>
            <a:ext cx="952445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028" name="TextBox 1027"/>
          <p:cNvSpPr txBox="1"/>
          <p:nvPr/>
        </p:nvSpPr>
        <p:spPr>
          <a:xfrm>
            <a:off x="8522662" y="1504109"/>
            <a:ext cx="104547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dirty="0" smtClean="0">
                <a:latin typeface="+mn-ea"/>
              </a:rPr>
              <a:t>보건</a:t>
            </a:r>
            <a:r>
              <a:rPr lang="en-US" altLang="ko-KR" sz="1050" dirty="0" smtClean="0">
                <a:latin typeface="+mn-ea"/>
              </a:rPr>
              <a:t>/</a:t>
            </a:r>
            <a:r>
              <a:rPr lang="ko-KR" altLang="en-US" sz="1050" dirty="0" smtClean="0">
                <a:latin typeface="+mn-ea"/>
              </a:rPr>
              <a:t>건강지원</a:t>
            </a:r>
            <a:endParaRPr lang="ko-KR" altLang="en-US" sz="1050" dirty="0">
              <a:latin typeface="+mn-ea"/>
            </a:endParaRPr>
          </a:p>
        </p:txBody>
      </p:sp>
      <p:sp>
        <p:nvSpPr>
          <p:cNvPr id="1029" name="직사각형 1028"/>
          <p:cNvSpPr/>
          <p:nvPr/>
        </p:nvSpPr>
        <p:spPr>
          <a:xfrm>
            <a:off x="8522662" y="1551420"/>
            <a:ext cx="952445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030" name="TextBox 1029"/>
          <p:cNvSpPr txBox="1"/>
          <p:nvPr/>
        </p:nvSpPr>
        <p:spPr>
          <a:xfrm>
            <a:off x="8551151" y="5560866"/>
            <a:ext cx="5200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dirty="0" smtClean="0">
                <a:latin typeface="+mn-ea"/>
              </a:rPr>
              <a:t>농촌진흥</a:t>
            </a:r>
            <a:endParaRPr lang="ko-KR" altLang="en-US" sz="1050" dirty="0">
              <a:latin typeface="+mn-ea"/>
            </a:endParaRPr>
          </a:p>
        </p:txBody>
      </p:sp>
      <p:sp>
        <p:nvSpPr>
          <p:cNvPr id="1031" name="직사각형 1030"/>
          <p:cNvSpPr/>
          <p:nvPr/>
        </p:nvSpPr>
        <p:spPr>
          <a:xfrm>
            <a:off x="8551151" y="5603121"/>
            <a:ext cx="952445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032" name="TextBox 1031"/>
          <p:cNvSpPr txBox="1"/>
          <p:nvPr/>
        </p:nvSpPr>
        <p:spPr>
          <a:xfrm>
            <a:off x="8551151" y="5340498"/>
            <a:ext cx="52001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dirty="0" smtClean="0">
                <a:latin typeface="+mn-ea"/>
              </a:rPr>
              <a:t>기술보급</a:t>
            </a:r>
            <a:endParaRPr lang="ko-KR" altLang="en-US" sz="1050" dirty="0">
              <a:latin typeface="+mn-ea"/>
            </a:endParaRPr>
          </a:p>
        </p:txBody>
      </p:sp>
      <p:sp>
        <p:nvSpPr>
          <p:cNvPr id="1033" name="직사각형 1032"/>
          <p:cNvSpPr/>
          <p:nvPr/>
        </p:nvSpPr>
        <p:spPr>
          <a:xfrm>
            <a:off x="8551151" y="5382751"/>
            <a:ext cx="952445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034" name="TextBox 1033"/>
          <p:cNvSpPr txBox="1"/>
          <p:nvPr/>
        </p:nvSpPr>
        <p:spPr>
          <a:xfrm>
            <a:off x="8522662" y="1878940"/>
            <a:ext cx="72327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b="1" dirty="0" smtClean="0">
                <a:solidFill>
                  <a:srgbClr val="C00000"/>
                </a:solidFill>
                <a:latin typeface="+mn-ea"/>
              </a:rPr>
              <a:t>복지시설</a:t>
            </a:r>
            <a:endParaRPr lang="ko-KR" altLang="en-US" sz="1050" b="1" dirty="0">
              <a:solidFill>
                <a:srgbClr val="C00000"/>
              </a:solidFill>
              <a:latin typeface="+mn-ea"/>
            </a:endParaRPr>
          </a:p>
        </p:txBody>
      </p:sp>
      <p:sp>
        <p:nvSpPr>
          <p:cNvPr id="1035" name="직사각형 1034"/>
          <p:cNvSpPr/>
          <p:nvPr/>
        </p:nvSpPr>
        <p:spPr>
          <a:xfrm>
            <a:off x="8522662" y="1928418"/>
            <a:ext cx="952445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cxnSp>
        <p:nvCxnSpPr>
          <p:cNvPr id="1036" name="직선 연결선 1035"/>
          <p:cNvCxnSpPr/>
          <p:nvPr/>
        </p:nvCxnSpPr>
        <p:spPr>
          <a:xfrm>
            <a:off x="5308683" y="827381"/>
            <a:ext cx="104648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7" name="직선 연결선 1036"/>
          <p:cNvCxnSpPr/>
          <p:nvPr/>
        </p:nvCxnSpPr>
        <p:spPr>
          <a:xfrm>
            <a:off x="6599003" y="827381"/>
            <a:ext cx="296672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2" name="TextBox 1041"/>
          <p:cNvSpPr txBox="1"/>
          <p:nvPr/>
        </p:nvSpPr>
        <p:spPr>
          <a:xfrm>
            <a:off x="8522662" y="1692240"/>
            <a:ext cx="72327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b="1" dirty="0" smtClean="0">
                <a:solidFill>
                  <a:srgbClr val="C00000"/>
                </a:solidFill>
                <a:latin typeface="+mn-ea"/>
              </a:rPr>
              <a:t>시민시설</a:t>
            </a:r>
            <a:endParaRPr lang="ko-KR" altLang="en-US" sz="1050" b="1" dirty="0">
              <a:solidFill>
                <a:srgbClr val="C00000"/>
              </a:solidFill>
              <a:latin typeface="+mn-ea"/>
            </a:endParaRPr>
          </a:p>
        </p:txBody>
      </p:sp>
      <p:sp>
        <p:nvSpPr>
          <p:cNvPr id="1043" name="직사각형 1042"/>
          <p:cNvSpPr/>
          <p:nvPr/>
        </p:nvSpPr>
        <p:spPr>
          <a:xfrm>
            <a:off x="8522662" y="1742091"/>
            <a:ext cx="952445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cxnSp>
        <p:nvCxnSpPr>
          <p:cNvPr id="1044" name="직선 연결선 1043"/>
          <p:cNvCxnSpPr/>
          <p:nvPr/>
        </p:nvCxnSpPr>
        <p:spPr>
          <a:xfrm>
            <a:off x="8309439" y="1641804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7" name="TextBox 1056"/>
          <p:cNvSpPr txBox="1"/>
          <p:nvPr/>
        </p:nvSpPr>
        <p:spPr>
          <a:xfrm>
            <a:off x="5254788" y="6383753"/>
            <a:ext cx="116891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b="1" dirty="0" smtClean="0">
                <a:solidFill>
                  <a:srgbClr val="C00000"/>
                </a:solidFill>
              </a:rPr>
              <a:t>대외홍보</a:t>
            </a:r>
            <a:r>
              <a:rPr lang="en-US" altLang="ko-KR" sz="1200" b="1" dirty="0" smtClean="0">
                <a:solidFill>
                  <a:srgbClr val="C00000"/>
                </a:solidFill>
              </a:rPr>
              <a:t>/</a:t>
            </a:r>
            <a:r>
              <a:rPr lang="ko-KR" altLang="en-US" sz="1200" b="1" dirty="0" smtClean="0">
                <a:solidFill>
                  <a:srgbClr val="C00000"/>
                </a:solidFill>
              </a:rPr>
              <a:t>언론</a:t>
            </a:r>
          </a:p>
        </p:txBody>
      </p:sp>
      <p:sp>
        <p:nvSpPr>
          <p:cNvPr id="1058" name="직사각형 1057"/>
          <p:cNvSpPr/>
          <p:nvPr/>
        </p:nvSpPr>
        <p:spPr>
          <a:xfrm>
            <a:off x="6824359" y="6481513"/>
            <a:ext cx="1216348" cy="141288"/>
          </a:xfrm>
          <a:prstGeom prst="rect">
            <a:avLst/>
          </a:prstGeom>
          <a:noFill/>
          <a:ln w="63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 dirty="0" smtClean="0">
              <a:solidFill>
                <a:schemeClr val="tx1"/>
              </a:solidFill>
              <a:latin typeface="+mn-ea"/>
            </a:endParaRPr>
          </a:p>
        </p:txBody>
      </p:sp>
      <p:cxnSp>
        <p:nvCxnSpPr>
          <p:cNvPr id="1059" name="직선 연결선 1058"/>
          <p:cNvCxnSpPr/>
          <p:nvPr/>
        </p:nvCxnSpPr>
        <p:spPr>
          <a:xfrm>
            <a:off x="6357620" y="6547122"/>
            <a:ext cx="41207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0" name="TextBox 1059"/>
          <p:cNvSpPr txBox="1"/>
          <p:nvPr/>
        </p:nvSpPr>
        <p:spPr>
          <a:xfrm>
            <a:off x="6824359" y="6423751"/>
            <a:ext cx="104547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atinLnBrk="0">
              <a:buFont typeface="Wingdings" pitchFamily="2" charset="2"/>
              <a:buNone/>
            </a:pPr>
            <a:r>
              <a:rPr lang="ko-KR" altLang="en-US" sz="1050" b="1" dirty="0" smtClean="0">
                <a:solidFill>
                  <a:srgbClr val="C00000"/>
                </a:solidFill>
                <a:latin typeface="+mn-ea"/>
              </a:rPr>
              <a:t>미디어</a:t>
            </a:r>
            <a:r>
              <a:rPr lang="en-US" altLang="ko-KR" sz="1050" b="1" dirty="0" smtClean="0">
                <a:solidFill>
                  <a:srgbClr val="C00000"/>
                </a:solidFill>
                <a:latin typeface="+mn-ea"/>
              </a:rPr>
              <a:t>/</a:t>
            </a:r>
            <a:r>
              <a:rPr lang="ko-KR" altLang="en-US" sz="1050" b="1" dirty="0" smtClean="0">
                <a:solidFill>
                  <a:srgbClr val="C00000"/>
                </a:solidFill>
                <a:latin typeface="+mn-ea"/>
              </a:rPr>
              <a:t>마케팅</a:t>
            </a:r>
            <a:endParaRPr lang="en-US" altLang="ko-KR" sz="1050" b="1" dirty="0">
              <a:solidFill>
                <a:srgbClr val="C00000"/>
              </a:solidFill>
              <a:latin typeface="+mn-ea"/>
            </a:endParaRPr>
          </a:p>
        </p:txBody>
      </p:sp>
      <p:cxnSp>
        <p:nvCxnSpPr>
          <p:cNvPr id="1065" name="직선 연결선 1064"/>
          <p:cNvCxnSpPr/>
          <p:nvPr/>
        </p:nvCxnSpPr>
        <p:spPr>
          <a:xfrm>
            <a:off x="8309439" y="1481784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66" name="그룹 1065"/>
          <p:cNvGrpSpPr/>
          <p:nvPr/>
        </p:nvGrpSpPr>
        <p:grpSpPr>
          <a:xfrm>
            <a:off x="6824359" y="1200805"/>
            <a:ext cx="1216348" cy="253916"/>
            <a:chOff x="2267516" y="1091011"/>
            <a:chExt cx="1216348" cy="253916"/>
          </a:xfrm>
        </p:grpSpPr>
        <p:sp>
          <p:nvSpPr>
            <p:cNvPr id="1067" name="TextBox 1066"/>
            <p:cNvSpPr txBox="1"/>
            <p:nvPr/>
          </p:nvSpPr>
          <p:spPr>
            <a:xfrm>
              <a:off x="2267516" y="1091011"/>
              <a:ext cx="104547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b="1" dirty="0" smtClean="0">
                  <a:solidFill>
                    <a:srgbClr val="C00000"/>
                  </a:solidFill>
                  <a:latin typeface="+mn-ea"/>
                </a:rPr>
                <a:t>시민교육</a:t>
              </a:r>
              <a:r>
                <a:rPr lang="en-US" altLang="ko-KR" sz="1050" b="1" dirty="0" smtClean="0">
                  <a:solidFill>
                    <a:srgbClr val="C00000"/>
                  </a:solidFill>
                  <a:latin typeface="+mn-ea"/>
                </a:rPr>
                <a:t>/</a:t>
              </a:r>
              <a:r>
                <a:rPr lang="ko-KR" altLang="en-US" sz="1050" b="1" dirty="0" smtClean="0">
                  <a:solidFill>
                    <a:srgbClr val="C00000"/>
                  </a:solidFill>
                  <a:latin typeface="+mn-ea"/>
                </a:rPr>
                <a:t>체육</a:t>
              </a:r>
              <a:endParaRPr lang="ko-KR" altLang="en-US" sz="1050" b="1" dirty="0">
                <a:solidFill>
                  <a:srgbClr val="C00000"/>
                </a:solidFill>
                <a:latin typeface="+mn-ea"/>
              </a:endParaRPr>
            </a:p>
          </p:txBody>
        </p:sp>
        <p:sp>
          <p:nvSpPr>
            <p:cNvPr id="1068" name="직사각형 1067"/>
            <p:cNvSpPr/>
            <p:nvPr/>
          </p:nvSpPr>
          <p:spPr>
            <a:xfrm>
              <a:off x="2267516" y="1125622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sp>
        <p:nvSpPr>
          <p:cNvPr id="70" name="오른쪽 화살표 69"/>
          <p:cNvSpPr/>
          <p:nvPr/>
        </p:nvSpPr>
        <p:spPr>
          <a:xfrm>
            <a:off x="4759198" y="1819198"/>
            <a:ext cx="216024" cy="3334557"/>
          </a:xfrm>
          <a:prstGeom prst="rightArrow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cxnSp>
        <p:nvCxnSpPr>
          <p:cNvPr id="306" name="직선 연결선 305"/>
          <p:cNvCxnSpPr/>
          <p:nvPr/>
        </p:nvCxnSpPr>
        <p:spPr>
          <a:xfrm>
            <a:off x="6593923" y="4539336"/>
            <a:ext cx="195063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7" name="그룹 306"/>
          <p:cNvGrpSpPr/>
          <p:nvPr/>
        </p:nvGrpSpPr>
        <p:grpSpPr>
          <a:xfrm>
            <a:off x="6824359" y="4608632"/>
            <a:ext cx="1216348" cy="253916"/>
            <a:chOff x="2267516" y="4163424"/>
            <a:chExt cx="1216348" cy="253916"/>
          </a:xfrm>
        </p:grpSpPr>
        <p:sp>
          <p:nvSpPr>
            <p:cNvPr id="308" name="TextBox 307"/>
            <p:cNvSpPr txBox="1"/>
            <p:nvPr/>
          </p:nvSpPr>
          <p:spPr>
            <a:xfrm>
              <a:off x="2267516" y="4163424"/>
              <a:ext cx="99257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b="1" dirty="0" smtClean="0">
                  <a:solidFill>
                    <a:srgbClr val="C00000"/>
                  </a:solidFill>
                  <a:latin typeface="+mn-ea"/>
                </a:rPr>
                <a:t>전략사업개발</a:t>
              </a:r>
              <a:endParaRPr lang="ko-KR" altLang="en-US" sz="1050" b="1" dirty="0">
                <a:solidFill>
                  <a:srgbClr val="C00000"/>
                </a:solidFill>
                <a:latin typeface="+mn-ea"/>
              </a:endParaRPr>
            </a:p>
          </p:txBody>
        </p:sp>
        <p:sp>
          <p:nvSpPr>
            <p:cNvPr id="309" name="직사각형 308"/>
            <p:cNvSpPr/>
            <p:nvPr/>
          </p:nvSpPr>
          <p:spPr>
            <a:xfrm>
              <a:off x="2267516" y="4198035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grpSp>
        <p:nvGrpSpPr>
          <p:cNvPr id="310" name="그룹 309"/>
          <p:cNvGrpSpPr/>
          <p:nvPr/>
        </p:nvGrpSpPr>
        <p:grpSpPr>
          <a:xfrm>
            <a:off x="6824359" y="4779320"/>
            <a:ext cx="1216348" cy="253916"/>
            <a:chOff x="2267516" y="4163424"/>
            <a:chExt cx="1216348" cy="253916"/>
          </a:xfrm>
        </p:grpSpPr>
        <p:sp>
          <p:nvSpPr>
            <p:cNvPr id="311" name="TextBox 310"/>
            <p:cNvSpPr txBox="1"/>
            <p:nvPr/>
          </p:nvSpPr>
          <p:spPr>
            <a:xfrm>
              <a:off x="2267516" y="4163424"/>
              <a:ext cx="99257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atinLnBrk="0">
                <a:buFont typeface="Wingdings" pitchFamily="2" charset="2"/>
                <a:buNone/>
              </a:pPr>
              <a:r>
                <a:rPr lang="ko-KR" altLang="en-US" sz="1050" b="1" dirty="0" smtClean="0">
                  <a:solidFill>
                    <a:srgbClr val="C00000"/>
                  </a:solidFill>
                  <a:latin typeface="+mn-ea"/>
                </a:rPr>
                <a:t>발전전략개발</a:t>
              </a:r>
              <a:endParaRPr lang="ko-KR" altLang="en-US" sz="1050" b="1" dirty="0">
                <a:solidFill>
                  <a:srgbClr val="C00000"/>
                </a:solidFill>
                <a:latin typeface="+mn-ea"/>
              </a:endParaRPr>
            </a:p>
          </p:txBody>
        </p:sp>
        <p:sp>
          <p:nvSpPr>
            <p:cNvPr id="312" name="직사각형 311"/>
            <p:cNvSpPr/>
            <p:nvPr/>
          </p:nvSpPr>
          <p:spPr>
            <a:xfrm>
              <a:off x="2267516" y="4198035"/>
              <a:ext cx="1216348" cy="141288"/>
            </a:xfrm>
            <a:prstGeom prst="rect">
              <a:avLst/>
            </a:prstGeom>
            <a:noFill/>
            <a:ln w="635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 dirty="0" smtClean="0">
                <a:solidFill>
                  <a:schemeClr val="tx1"/>
                </a:solidFill>
                <a:latin typeface="+mn-ea"/>
              </a:endParaRPr>
            </a:p>
          </p:txBody>
        </p:sp>
      </p:grpSp>
      <p:cxnSp>
        <p:nvCxnSpPr>
          <p:cNvPr id="314" name="직선 연결선 313"/>
          <p:cNvCxnSpPr/>
          <p:nvPr/>
        </p:nvCxnSpPr>
        <p:spPr>
          <a:xfrm>
            <a:off x="6605099" y="4756760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5" name="직선 연결선 314"/>
          <p:cNvCxnSpPr/>
          <p:nvPr/>
        </p:nvCxnSpPr>
        <p:spPr>
          <a:xfrm>
            <a:off x="6605099" y="4933544"/>
            <a:ext cx="16459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8" name="TextBox 317"/>
          <p:cNvSpPr txBox="1"/>
          <p:nvPr/>
        </p:nvSpPr>
        <p:spPr>
          <a:xfrm>
            <a:off x="5254788" y="4716545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전략기획개발</a:t>
            </a:r>
          </a:p>
        </p:txBody>
      </p:sp>
      <p:cxnSp>
        <p:nvCxnSpPr>
          <p:cNvPr id="319" name="직선 연결선 318"/>
          <p:cNvCxnSpPr/>
          <p:nvPr/>
        </p:nvCxnSpPr>
        <p:spPr>
          <a:xfrm>
            <a:off x="6115133" y="4839246"/>
            <a:ext cx="4843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0" name="직선 연결선 319"/>
          <p:cNvCxnSpPr/>
          <p:nvPr/>
        </p:nvCxnSpPr>
        <p:spPr>
          <a:xfrm>
            <a:off x="6598495" y="4759960"/>
            <a:ext cx="0" cy="17272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3" name="TextBox 312"/>
          <p:cNvSpPr txBox="1"/>
          <p:nvPr/>
        </p:nvSpPr>
        <p:spPr>
          <a:xfrm>
            <a:off x="8348118" y="187786"/>
            <a:ext cx="12378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Ⅳ.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기능 분석</a:t>
            </a:r>
          </a:p>
        </p:txBody>
      </p:sp>
    </p:spTree>
    <p:extLst>
      <p:ext uri="{BB962C8B-B14F-4D97-AF65-F5344CB8AC3E}">
        <p14:creationId xmlns:p14="http://schemas.microsoft.com/office/powerpoint/2010/main" val="4006214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57"/>
          <p:cNvSpPr>
            <a:spLocks noChangeArrowheads="1"/>
          </p:cNvSpPr>
          <p:nvPr/>
        </p:nvSpPr>
        <p:spPr bwMode="auto">
          <a:xfrm>
            <a:off x="888256" y="766747"/>
            <a:ext cx="3985582" cy="337003"/>
          </a:xfrm>
          <a:prstGeom prst="roundRect">
            <a:avLst>
              <a:gd name="adj" fmla="val 0"/>
            </a:avLst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0000" anchor="ctr"/>
          <a:lstStyle>
            <a:lvl1pPr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1pPr>
            <a:lvl2pPr marL="742950" indent="-28575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2pPr>
            <a:lvl3pPr marL="11430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3pPr>
            <a:lvl4pPr marL="16002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4pPr>
            <a:lvl5pPr marL="20574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9pPr>
          </a:lstStyle>
          <a:p>
            <a:pPr algn="l" eaLnBrk="1" hangingPunct="1">
              <a:buFontTx/>
              <a:buChar char="•"/>
            </a:pPr>
            <a:endParaRPr lang="ko-KR" altLang="ko-KR" sz="1100" b="1">
              <a:solidFill>
                <a:schemeClr val="tx1"/>
              </a:solidFill>
              <a:latin typeface="+mn-ea"/>
              <a:ea typeface="+mn-ea"/>
            </a:endParaRPr>
          </a:p>
        </p:txBody>
      </p:sp>
      <p:sp>
        <p:nvSpPr>
          <p:cNvPr id="5" name="Freeform 58"/>
          <p:cNvSpPr>
            <a:spLocks/>
          </p:cNvSpPr>
          <p:nvPr/>
        </p:nvSpPr>
        <p:spPr bwMode="auto">
          <a:xfrm>
            <a:off x="137540" y="741276"/>
            <a:ext cx="2183350" cy="493749"/>
          </a:xfrm>
          <a:custGeom>
            <a:avLst/>
            <a:gdLst>
              <a:gd name="T0" fmla="*/ 0 w 2541"/>
              <a:gd name="T1" fmla="*/ 201095 h 374"/>
              <a:gd name="T2" fmla="*/ 126733 w 2541"/>
              <a:gd name="T3" fmla="*/ 0 h 374"/>
              <a:gd name="T4" fmla="*/ 1712912 w 2541"/>
              <a:gd name="T5" fmla="*/ 0 h 374"/>
              <a:gd name="T6" fmla="*/ 1712912 w 2541"/>
              <a:gd name="T7" fmla="*/ 81294 h 374"/>
              <a:gd name="T8" fmla="*/ 1635389 w 2541"/>
              <a:gd name="T9" fmla="*/ 204304 h 374"/>
              <a:gd name="T10" fmla="*/ 1600336 w 2541"/>
              <a:gd name="T11" fmla="*/ 204304 h 374"/>
              <a:gd name="T12" fmla="*/ 1559889 w 2541"/>
              <a:gd name="T13" fmla="*/ 268483 h 374"/>
              <a:gd name="T14" fmla="*/ 1559889 w 2541"/>
              <a:gd name="T15" fmla="*/ 324105 h 374"/>
              <a:gd name="T16" fmla="*/ 1512702 w 2541"/>
              <a:gd name="T17" fmla="*/ 398980 h 374"/>
              <a:gd name="T18" fmla="*/ 124710 w 2541"/>
              <a:gd name="T19" fmla="*/ 398980 h 374"/>
              <a:gd name="T20" fmla="*/ 0 w 2541"/>
              <a:gd name="T21" fmla="*/ 201095 h 37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541"/>
              <a:gd name="T34" fmla="*/ 0 h 374"/>
              <a:gd name="T35" fmla="*/ 2541 w 2541"/>
              <a:gd name="T36" fmla="*/ 374 h 37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541" h="374">
                <a:moveTo>
                  <a:pt x="0" y="188"/>
                </a:moveTo>
                <a:cubicBezTo>
                  <a:pt x="0" y="188"/>
                  <a:pt x="0" y="1"/>
                  <a:pt x="188" y="0"/>
                </a:cubicBezTo>
                <a:cubicBezTo>
                  <a:pt x="1364" y="0"/>
                  <a:pt x="2541" y="0"/>
                  <a:pt x="2541" y="0"/>
                </a:cubicBezTo>
                <a:lnTo>
                  <a:pt x="2541" y="76"/>
                </a:lnTo>
                <a:cubicBezTo>
                  <a:pt x="2541" y="76"/>
                  <a:pt x="2538" y="190"/>
                  <a:pt x="2426" y="191"/>
                </a:cubicBezTo>
                <a:cubicBezTo>
                  <a:pt x="2400" y="191"/>
                  <a:pt x="2374" y="191"/>
                  <a:pt x="2374" y="191"/>
                </a:cubicBezTo>
                <a:cubicBezTo>
                  <a:pt x="2311" y="195"/>
                  <a:pt x="2314" y="251"/>
                  <a:pt x="2314" y="251"/>
                </a:cubicBezTo>
                <a:cubicBezTo>
                  <a:pt x="2314" y="251"/>
                  <a:pt x="2314" y="277"/>
                  <a:pt x="2314" y="303"/>
                </a:cubicBezTo>
                <a:cubicBezTo>
                  <a:pt x="2314" y="367"/>
                  <a:pt x="2244" y="373"/>
                  <a:pt x="2244" y="373"/>
                </a:cubicBezTo>
                <a:cubicBezTo>
                  <a:pt x="2244" y="373"/>
                  <a:pt x="1214" y="373"/>
                  <a:pt x="185" y="373"/>
                </a:cubicBezTo>
                <a:cubicBezTo>
                  <a:pt x="2" y="374"/>
                  <a:pt x="0" y="188"/>
                  <a:pt x="0" y="188"/>
                </a:cubicBezTo>
                <a:close/>
              </a:path>
            </a:pathLst>
          </a:custGeom>
          <a:solidFill>
            <a:schemeClr val="bg1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1pPr>
            <a:lvl2pPr marL="742950" indent="-28575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2pPr>
            <a:lvl3pPr marL="11430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3pPr>
            <a:lvl4pPr marL="16002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4pPr>
            <a:lvl5pPr marL="20574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9pPr>
          </a:lstStyle>
          <a:p>
            <a:pPr eaLnBrk="1" hangingPunct="1"/>
            <a:endParaRPr lang="ko-KR" altLang="en-US">
              <a:latin typeface="+mn-ea"/>
              <a:ea typeface="+mn-ea"/>
            </a:endParaRPr>
          </a:p>
        </p:txBody>
      </p:sp>
      <p:sp>
        <p:nvSpPr>
          <p:cNvPr id="6" name="Freeform 59"/>
          <p:cNvSpPr>
            <a:spLocks/>
          </p:cNvSpPr>
          <p:nvPr/>
        </p:nvSpPr>
        <p:spPr bwMode="auto">
          <a:xfrm>
            <a:off x="84929" y="772625"/>
            <a:ext cx="2140857" cy="307613"/>
          </a:xfrm>
          <a:custGeom>
            <a:avLst/>
            <a:gdLst/>
            <a:ahLst/>
            <a:cxnLst>
              <a:cxn ang="0">
                <a:pos x="0" y="188"/>
              </a:cxn>
              <a:cxn ang="0">
                <a:pos x="188" y="0"/>
              </a:cxn>
              <a:cxn ang="0">
                <a:pos x="2541" y="0"/>
              </a:cxn>
              <a:cxn ang="0">
                <a:pos x="2541" y="76"/>
              </a:cxn>
              <a:cxn ang="0">
                <a:pos x="2426" y="191"/>
              </a:cxn>
              <a:cxn ang="0">
                <a:pos x="2374" y="191"/>
              </a:cxn>
              <a:cxn ang="0">
                <a:pos x="2314" y="251"/>
              </a:cxn>
              <a:cxn ang="0">
                <a:pos x="2314" y="303"/>
              </a:cxn>
              <a:cxn ang="0">
                <a:pos x="2244" y="373"/>
              </a:cxn>
              <a:cxn ang="0">
                <a:pos x="185" y="373"/>
              </a:cxn>
              <a:cxn ang="0">
                <a:pos x="0" y="188"/>
              </a:cxn>
            </a:cxnLst>
            <a:rect l="0" t="0" r="r" b="b"/>
            <a:pathLst>
              <a:path w="2541" h="374">
                <a:moveTo>
                  <a:pt x="0" y="188"/>
                </a:moveTo>
                <a:cubicBezTo>
                  <a:pt x="0" y="188"/>
                  <a:pt x="0" y="1"/>
                  <a:pt x="188" y="0"/>
                </a:cubicBezTo>
                <a:cubicBezTo>
                  <a:pt x="1364" y="0"/>
                  <a:pt x="2541" y="0"/>
                  <a:pt x="2541" y="0"/>
                </a:cubicBezTo>
                <a:lnTo>
                  <a:pt x="2541" y="76"/>
                </a:lnTo>
                <a:cubicBezTo>
                  <a:pt x="2541" y="76"/>
                  <a:pt x="2538" y="190"/>
                  <a:pt x="2426" y="191"/>
                </a:cubicBezTo>
                <a:cubicBezTo>
                  <a:pt x="2400" y="191"/>
                  <a:pt x="2374" y="191"/>
                  <a:pt x="2374" y="191"/>
                </a:cubicBezTo>
                <a:cubicBezTo>
                  <a:pt x="2311" y="195"/>
                  <a:pt x="2314" y="251"/>
                  <a:pt x="2314" y="251"/>
                </a:cubicBezTo>
                <a:cubicBezTo>
                  <a:pt x="2314" y="251"/>
                  <a:pt x="2314" y="277"/>
                  <a:pt x="2314" y="303"/>
                </a:cubicBezTo>
                <a:cubicBezTo>
                  <a:pt x="2314" y="367"/>
                  <a:pt x="2244" y="373"/>
                  <a:pt x="2244" y="373"/>
                </a:cubicBezTo>
                <a:cubicBezTo>
                  <a:pt x="2244" y="373"/>
                  <a:pt x="1214" y="373"/>
                  <a:pt x="185" y="373"/>
                </a:cubicBezTo>
                <a:cubicBezTo>
                  <a:pt x="2" y="374"/>
                  <a:pt x="0" y="188"/>
                  <a:pt x="0" y="188"/>
                </a:cubicBezTo>
                <a:close/>
              </a:path>
            </a:pathLst>
          </a:custGeom>
          <a:gradFill rotWithShape="1">
            <a:gsLst>
              <a:gs pos="0">
                <a:srgbClr val="FCFBF6"/>
              </a:gs>
              <a:gs pos="100000">
                <a:schemeClr val="bg2"/>
              </a:gs>
            </a:gsLst>
            <a:lin ang="2700000" scaled="1"/>
          </a:gradFill>
          <a:ln w="12700" cap="flat" cmpd="sng">
            <a:solidFill>
              <a:schemeClr val="bg2">
                <a:alpha val="60001"/>
              </a:schemeClr>
            </a:solidFill>
            <a:prstDash val="solid"/>
            <a:round/>
            <a:headEnd type="none" w="med" len="med"/>
            <a:tailEnd type="none" w="med" len="med"/>
          </a:ln>
          <a:effectLst>
            <a:outerShdw dist="17961" dir="2700000" algn="ctr" rotWithShape="0">
              <a:schemeClr val="bg2"/>
            </a:outerShdw>
          </a:effectLst>
        </p:spPr>
        <p:txBody>
          <a:bodyPr wrap="none" anchor="ctr"/>
          <a:lstStyle/>
          <a:p>
            <a:pPr>
              <a:defRPr/>
            </a:pPr>
            <a:endParaRPr lang="ko-KR" altLang="en-US">
              <a:latin typeface="+mn-ea"/>
            </a:endParaRPr>
          </a:p>
        </p:txBody>
      </p:sp>
      <p:sp>
        <p:nvSpPr>
          <p:cNvPr id="7" name="AutoShape 48"/>
          <p:cNvSpPr>
            <a:spLocks noChangeArrowheads="1"/>
          </p:cNvSpPr>
          <p:nvPr/>
        </p:nvSpPr>
        <p:spPr bwMode="auto">
          <a:xfrm>
            <a:off x="84929" y="760869"/>
            <a:ext cx="1936484" cy="315450"/>
          </a:xfrm>
          <a:prstGeom prst="roundRect">
            <a:avLst>
              <a:gd name="adj" fmla="val 50000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1pPr>
            <a:lvl2pPr marL="742950" indent="-28575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2pPr>
            <a:lvl3pPr marL="11430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3pPr>
            <a:lvl4pPr marL="16002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4pPr>
            <a:lvl5pPr marL="20574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9pPr>
          </a:lstStyle>
          <a:p>
            <a:pPr eaLnBrk="1" hangingPunct="1"/>
            <a:r>
              <a:rPr lang="ko-KR" altLang="en-US" sz="1100" b="1" dirty="0">
                <a:solidFill>
                  <a:schemeClr val="tx1"/>
                </a:solidFill>
                <a:latin typeface="+mn-ea"/>
                <a:ea typeface="+mn-ea"/>
              </a:rPr>
              <a:t>신규 추가 기능</a:t>
            </a:r>
          </a:p>
        </p:txBody>
      </p:sp>
      <p:sp>
        <p:nvSpPr>
          <p:cNvPr id="8" name="AutoShape 55"/>
          <p:cNvSpPr>
            <a:spLocks noChangeArrowheads="1"/>
          </p:cNvSpPr>
          <p:nvPr/>
        </p:nvSpPr>
        <p:spPr bwMode="auto">
          <a:xfrm>
            <a:off x="84930" y="1176245"/>
            <a:ext cx="4727416" cy="2862852"/>
          </a:xfrm>
          <a:prstGeom prst="roundRect">
            <a:avLst>
              <a:gd name="adj" fmla="val 4375"/>
            </a:avLst>
          </a:prstGeom>
          <a:gradFill rotWithShape="1">
            <a:gsLst>
              <a:gs pos="0">
                <a:srgbClr val="FCFBF6"/>
              </a:gs>
              <a:gs pos="100000">
                <a:srgbClr val="C0C0C0"/>
              </a:gs>
            </a:gsLst>
            <a:lin ang="2700000" scaled="1"/>
          </a:gradFill>
          <a:ln w="19050" algn="ctr">
            <a:solidFill>
              <a:schemeClr val="bg2">
                <a:alpha val="60001"/>
              </a:schemeClr>
            </a:solidFill>
            <a:round/>
            <a:headEnd/>
            <a:tailEnd/>
          </a:ln>
          <a:effectLst>
            <a:outerShdw dist="17961" dir="2700000" algn="ctr" rotWithShape="0">
              <a:srgbClr val="C0C0C0"/>
            </a:outerShdw>
          </a:effectLst>
        </p:spPr>
        <p:txBody>
          <a:bodyPr wrap="none" anchor="ctr"/>
          <a:lstStyle/>
          <a:p>
            <a:pPr>
              <a:defRPr/>
            </a:pPr>
            <a:endParaRPr lang="ko-KR" altLang="en-US">
              <a:latin typeface="+mn-ea"/>
            </a:endParaRPr>
          </a:p>
        </p:txBody>
      </p:sp>
      <p:sp>
        <p:nvSpPr>
          <p:cNvPr id="9" name="AutoShape 56"/>
          <p:cNvSpPr>
            <a:spLocks noChangeArrowheads="1"/>
          </p:cNvSpPr>
          <p:nvPr/>
        </p:nvSpPr>
        <p:spPr bwMode="auto">
          <a:xfrm>
            <a:off x="114153" y="1233064"/>
            <a:ext cx="4671304" cy="2786519"/>
          </a:xfrm>
          <a:prstGeom prst="roundRect">
            <a:avLst>
              <a:gd name="adj" fmla="val 3634"/>
            </a:avLst>
          </a:prstGeom>
          <a:solidFill>
            <a:schemeClr val="bg1"/>
          </a:solidFill>
          <a:ln w="12700" algn="ctr">
            <a:solidFill>
              <a:srgbClr val="D3CF99">
                <a:alpha val="60001"/>
              </a:srgbClr>
            </a:solidFill>
            <a:round/>
            <a:headEnd/>
            <a:tailEnd/>
          </a:ln>
          <a:effectLst>
            <a:outerShdw dist="17961" dir="2700000" algn="ctr" rotWithShape="0">
              <a:schemeClr val="bg2"/>
            </a:outerShdw>
          </a:effectLst>
        </p:spPr>
        <p:txBody>
          <a:bodyPr wrap="none" anchor="ctr"/>
          <a:lstStyle/>
          <a:p>
            <a:pPr algn="l">
              <a:buFontTx/>
              <a:buBlip>
                <a:blip r:embed="rId2"/>
              </a:buBlip>
              <a:defRPr/>
            </a:pPr>
            <a:r>
              <a:rPr lang="en-US" altLang="ko-KR" sz="1400" dirty="0">
                <a:solidFill>
                  <a:schemeClr val="tx1"/>
                </a:solidFill>
                <a:latin typeface="+mn-ea"/>
              </a:rPr>
              <a:t> </a:t>
            </a:r>
            <a:r>
              <a:rPr lang="en-US" altLang="ko-KR" sz="1400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ko-KR" altLang="en-US" sz="1400" dirty="0" smtClean="0">
                <a:solidFill>
                  <a:schemeClr val="tx1"/>
                </a:solidFill>
                <a:latin typeface="+mn-ea"/>
              </a:rPr>
              <a:t>성장 전략</a:t>
            </a:r>
            <a:r>
              <a:rPr lang="en-US" altLang="ko-KR" sz="1400" dirty="0" smtClean="0">
                <a:solidFill>
                  <a:schemeClr val="tx1"/>
                </a:solidFill>
                <a:latin typeface="+mn-ea"/>
              </a:rPr>
              <a:t>/</a:t>
            </a:r>
            <a:r>
              <a:rPr lang="ko-KR" altLang="en-US" sz="1400" dirty="0" smtClean="0">
                <a:solidFill>
                  <a:schemeClr val="tx1"/>
                </a:solidFill>
                <a:latin typeface="+mn-ea"/>
              </a:rPr>
              <a:t>기획 기능</a:t>
            </a:r>
            <a:endParaRPr lang="en-US" altLang="ko-KR" sz="1400" dirty="0">
              <a:solidFill>
                <a:schemeClr val="tx1"/>
              </a:solidFill>
              <a:latin typeface="+mn-ea"/>
            </a:endParaRPr>
          </a:p>
          <a:p>
            <a:pPr algn="l">
              <a:defRPr/>
            </a:pPr>
            <a:r>
              <a:rPr lang="en-US" altLang="ko-KR" sz="1400" smtClean="0">
                <a:solidFill>
                  <a:schemeClr val="tx1"/>
                </a:solidFill>
                <a:latin typeface="+mn-ea"/>
              </a:rPr>
              <a:t>  </a:t>
            </a:r>
            <a:r>
              <a:rPr lang="en-US" altLang="ko-KR" sz="1200" smtClean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1200" smtClean="0">
                <a:latin typeface="+mn-ea"/>
              </a:rPr>
              <a:t>도약을 </a:t>
            </a:r>
            <a:r>
              <a:rPr lang="ko-KR" altLang="en-US" sz="1200" dirty="0" smtClean="0">
                <a:latin typeface="+mn-ea"/>
              </a:rPr>
              <a:t>위한 성장정책 개발 및 기업 유치 전략 수립</a:t>
            </a:r>
            <a:endParaRPr lang="en-US" altLang="ko-KR" sz="1200" dirty="0" smtClean="0">
              <a:latin typeface="+mn-ea"/>
            </a:endParaRPr>
          </a:p>
          <a:p>
            <a:pPr algn="l">
              <a:defRPr/>
            </a:pPr>
            <a:endParaRPr lang="en-US" altLang="ko-KR" sz="800" dirty="0" smtClean="0">
              <a:latin typeface="+mn-ea"/>
            </a:endParaRPr>
          </a:p>
          <a:p>
            <a:pPr>
              <a:buBlip>
                <a:blip r:embed="rId2"/>
              </a:buBlip>
              <a:defRPr/>
            </a:pPr>
            <a:r>
              <a:rPr lang="en-US" altLang="ko-KR" sz="1400" dirty="0">
                <a:latin typeface="+mn-ea"/>
              </a:rPr>
              <a:t> </a:t>
            </a:r>
            <a:r>
              <a:rPr lang="ko-KR" altLang="en-US" sz="1400" dirty="0" smtClean="0">
                <a:latin typeface="+mn-ea"/>
              </a:rPr>
              <a:t>홍보 및 도시 마케팅 기능</a:t>
            </a:r>
            <a:endParaRPr lang="en-US" altLang="ko-KR" sz="1400" dirty="0" smtClean="0">
              <a:latin typeface="+mn-ea"/>
            </a:endParaRPr>
          </a:p>
          <a:p>
            <a:pPr>
              <a:defRPr/>
            </a:pPr>
            <a:r>
              <a:rPr lang="en-US" altLang="ko-KR" sz="1200" smtClean="0">
                <a:latin typeface="+mn-ea"/>
              </a:rPr>
              <a:t>  - </a:t>
            </a:r>
            <a:r>
              <a:rPr lang="ko-KR" altLang="en-US" sz="1200" smtClean="0">
                <a:latin typeface="+mn-ea"/>
              </a:rPr>
              <a:t>홍보 </a:t>
            </a:r>
            <a:r>
              <a:rPr lang="ko-KR" altLang="en-US" sz="1200" dirty="0">
                <a:latin typeface="+mn-ea"/>
              </a:rPr>
              <a:t>및 정보화</a:t>
            </a:r>
            <a:r>
              <a:rPr lang="en-US" altLang="ko-KR" sz="1200" dirty="0">
                <a:latin typeface="+mn-ea"/>
              </a:rPr>
              <a:t>, SNS </a:t>
            </a:r>
            <a:r>
              <a:rPr lang="ko-KR" altLang="en-US" sz="1200" dirty="0">
                <a:latin typeface="+mn-ea"/>
              </a:rPr>
              <a:t>기능의 통합 검토 </a:t>
            </a:r>
            <a:endParaRPr lang="en-US" altLang="ko-KR" sz="1200" dirty="0">
              <a:latin typeface="+mn-ea"/>
            </a:endParaRPr>
          </a:p>
          <a:p>
            <a:pPr>
              <a:defRPr/>
            </a:pPr>
            <a:r>
              <a:rPr lang="en-US" altLang="ko-KR" sz="1400">
                <a:latin typeface="+mn-ea"/>
              </a:rPr>
              <a:t>  </a:t>
            </a:r>
            <a:r>
              <a:rPr lang="en-US" altLang="ko-KR" sz="1200" smtClean="0">
                <a:latin typeface="+mn-ea"/>
              </a:rPr>
              <a:t>- </a:t>
            </a:r>
            <a:r>
              <a:rPr lang="ko-KR" altLang="en-US" sz="1200" smtClean="0">
                <a:latin typeface="+mn-ea"/>
              </a:rPr>
              <a:t>기업유치 </a:t>
            </a:r>
            <a:r>
              <a:rPr lang="ko-KR" altLang="en-US" sz="1200" dirty="0" smtClean="0">
                <a:latin typeface="+mn-ea"/>
              </a:rPr>
              <a:t>및 인구유입 활동</a:t>
            </a:r>
            <a:r>
              <a:rPr lang="en-US" altLang="ko-KR" sz="1200" dirty="0" smtClean="0">
                <a:latin typeface="+mn-ea"/>
              </a:rPr>
              <a:t>,  </a:t>
            </a:r>
            <a:r>
              <a:rPr lang="ko-KR" altLang="en-US" sz="1200" dirty="0" smtClean="0">
                <a:latin typeface="+mn-ea"/>
              </a:rPr>
              <a:t>온라인</a:t>
            </a:r>
            <a:r>
              <a:rPr lang="en-US" altLang="ko-KR" sz="1200" dirty="0">
                <a:latin typeface="+mn-ea"/>
              </a:rPr>
              <a:t> </a:t>
            </a:r>
            <a:r>
              <a:rPr lang="ko-KR" altLang="en-US" sz="1200" dirty="0" smtClean="0">
                <a:latin typeface="+mn-ea"/>
              </a:rPr>
              <a:t>및 네트워킹 마케팅 실시 </a:t>
            </a:r>
            <a:r>
              <a:rPr lang="en-US" altLang="ko-KR" sz="1200" dirty="0" smtClean="0">
                <a:latin typeface="+mn-ea"/>
              </a:rPr>
              <a:t/>
            </a:r>
            <a:br>
              <a:rPr lang="en-US" altLang="ko-KR" sz="1200" dirty="0" smtClean="0">
                <a:latin typeface="+mn-ea"/>
              </a:rPr>
            </a:br>
            <a:endParaRPr lang="en-US" altLang="ko-KR" sz="800" dirty="0">
              <a:latin typeface="+mn-ea"/>
            </a:endParaRPr>
          </a:p>
          <a:p>
            <a:pPr>
              <a:buBlip>
                <a:blip r:embed="rId2"/>
              </a:buBlip>
              <a:defRPr/>
            </a:pPr>
            <a:r>
              <a:rPr lang="en-US" altLang="ko-KR" sz="1400" dirty="0">
                <a:latin typeface="+mn-ea"/>
              </a:rPr>
              <a:t> </a:t>
            </a:r>
            <a:r>
              <a:rPr lang="ko-KR" altLang="en-US" sz="1400" dirty="0" smtClean="0">
                <a:latin typeface="+mn-ea"/>
              </a:rPr>
              <a:t>시민교육기능</a:t>
            </a:r>
            <a:endParaRPr lang="en-US" altLang="ko-KR" sz="1400" dirty="0">
              <a:latin typeface="+mn-ea"/>
            </a:endParaRPr>
          </a:p>
          <a:p>
            <a:pPr>
              <a:defRPr/>
            </a:pPr>
            <a:r>
              <a:rPr lang="en-US" altLang="ko-KR" sz="1400">
                <a:latin typeface="+mn-ea"/>
              </a:rPr>
              <a:t>  </a:t>
            </a:r>
            <a:r>
              <a:rPr lang="en-US" altLang="ko-KR" sz="1200" smtClean="0">
                <a:latin typeface="+mn-ea"/>
              </a:rPr>
              <a:t>- </a:t>
            </a:r>
            <a:r>
              <a:rPr lang="ko-KR" altLang="en-US" sz="1200" smtClean="0">
                <a:latin typeface="+mn-ea"/>
              </a:rPr>
              <a:t>교육도시 </a:t>
            </a:r>
            <a:r>
              <a:rPr lang="ko-KR" altLang="en-US" sz="1200" dirty="0" smtClean="0">
                <a:latin typeface="+mn-ea"/>
              </a:rPr>
              <a:t>정책 </a:t>
            </a:r>
            <a:r>
              <a:rPr lang="ko-KR" altLang="en-US" sz="1200" dirty="0">
                <a:latin typeface="+mn-ea"/>
              </a:rPr>
              <a:t>및 </a:t>
            </a:r>
            <a:r>
              <a:rPr lang="ko-KR" altLang="en-US" sz="1200" dirty="0" smtClean="0">
                <a:latin typeface="+mn-ea"/>
              </a:rPr>
              <a:t>평생학습 지원 실시</a:t>
            </a:r>
            <a:endParaRPr lang="en-US" altLang="ko-KR" sz="1200" dirty="0">
              <a:latin typeface="+mn-ea"/>
            </a:endParaRPr>
          </a:p>
          <a:p>
            <a:pPr>
              <a:defRPr/>
            </a:pPr>
            <a:r>
              <a:rPr lang="en-US" altLang="ko-KR" sz="1200" smtClean="0">
                <a:latin typeface="+mn-ea"/>
              </a:rPr>
              <a:t>  - </a:t>
            </a:r>
            <a:r>
              <a:rPr lang="ko-KR" altLang="en-US" sz="1200" smtClean="0">
                <a:latin typeface="+mn-ea"/>
              </a:rPr>
              <a:t>특성상 </a:t>
            </a:r>
            <a:r>
              <a:rPr lang="ko-KR" altLang="en-US" sz="1200" dirty="0" smtClean="0">
                <a:latin typeface="+mn-ea"/>
              </a:rPr>
              <a:t>체육기능과 결합 필요</a:t>
            </a:r>
            <a:r>
              <a:rPr lang="en-US" altLang="ko-KR" sz="1200" dirty="0">
                <a:latin typeface="+mn-ea"/>
              </a:rPr>
              <a:t/>
            </a:r>
            <a:br>
              <a:rPr lang="en-US" altLang="ko-KR" sz="1200" dirty="0">
                <a:latin typeface="+mn-ea"/>
              </a:rPr>
            </a:br>
            <a:endParaRPr lang="en-US" altLang="ko-KR" sz="800" dirty="0">
              <a:latin typeface="+mn-ea"/>
            </a:endParaRPr>
          </a:p>
          <a:p>
            <a:pPr>
              <a:buBlip>
                <a:blip r:embed="rId2"/>
              </a:buBlip>
              <a:defRPr/>
            </a:pPr>
            <a:r>
              <a:rPr lang="en-US" altLang="ko-KR" sz="1400" dirty="0">
                <a:latin typeface="+mn-ea"/>
              </a:rPr>
              <a:t> </a:t>
            </a:r>
            <a:r>
              <a:rPr lang="ko-KR" altLang="en-US" sz="1400" dirty="0" smtClean="0">
                <a:latin typeface="+mn-ea"/>
              </a:rPr>
              <a:t>시정 연구기능</a:t>
            </a:r>
            <a:endParaRPr lang="en-US" altLang="ko-KR" sz="1400" dirty="0" smtClean="0">
              <a:latin typeface="+mn-ea"/>
            </a:endParaRPr>
          </a:p>
          <a:p>
            <a:pPr>
              <a:defRPr/>
            </a:pPr>
            <a:r>
              <a:rPr lang="en-US" altLang="ko-KR" sz="1400" smtClean="0">
                <a:latin typeface="+mn-ea"/>
              </a:rPr>
              <a:t>  </a:t>
            </a:r>
            <a:r>
              <a:rPr lang="en-US" altLang="ko-KR" sz="1200" smtClean="0">
                <a:latin typeface="+mn-ea"/>
              </a:rPr>
              <a:t>- </a:t>
            </a:r>
            <a:r>
              <a:rPr lang="ko-KR" altLang="en-US" sz="1200" smtClean="0">
                <a:latin typeface="+mn-ea"/>
              </a:rPr>
              <a:t>공주학 </a:t>
            </a:r>
            <a:r>
              <a:rPr lang="ko-KR" altLang="en-US" sz="1200" dirty="0" smtClean="0">
                <a:latin typeface="+mn-ea"/>
              </a:rPr>
              <a:t>연계</a:t>
            </a:r>
            <a:r>
              <a:rPr lang="en-US" altLang="ko-KR" sz="1200" dirty="0" smtClean="0">
                <a:latin typeface="+mn-ea"/>
              </a:rPr>
              <a:t>, </a:t>
            </a:r>
            <a:r>
              <a:rPr lang="ko-KR" altLang="en-US" sz="1200" dirty="0" smtClean="0">
                <a:latin typeface="+mn-ea"/>
              </a:rPr>
              <a:t>공주시정의 개선 및 발전방안 연구</a:t>
            </a:r>
            <a:r>
              <a:rPr lang="en-US" altLang="ko-KR" sz="1200" dirty="0" smtClean="0">
                <a:latin typeface="+mn-ea"/>
              </a:rPr>
              <a:t>/</a:t>
            </a:r>
            <a:r>
              <a:rPr lang="ko-KR" altLang="en-US" sz="1200" dirty="0" smtClean="0">
                <a:latin typeface="+mn-ea"/>
              </a:rPr>
              <a:t>전파</a:t>
            </a:r>
            <a:endParaRPr lang="en-US" altLang="ko-KR" sz="1400" dirty="0">
              <a:latin typeface="+mn-ea"/>
            </a:endParaRPr>
          </a:p>
        </p:txBody>
      </p:sp>
      <p:sp>
        <p:nvSpPr>
          <p:cNvPr id="21" name="AutoShape 57"/>
          <p:cNvSpPr>
            <a:spLocks noChangeArrowheads="1"/>
          </p:cNvSpPr>
          <p:nvPr/>
        </p:nvSpPr>
        <p:spPr bwMode="auto">
          <a:xfrm>
            <a:off x="5779853" y="766747"/>
            <a:ext cx="3985582" cy="337003"/>
          </a:xfrm>
          <a:prstGeom prst="roundRect">
            <a:avLst>
              <a:gd name="adj" fmla="val 0"/>
            </a:avLst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0000" anchor="ctr"/>
          <a:lstStyle>
            <a:lvl1pPr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1pPr>
            <a:lvl2pPr marL="742950" indent="-28575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2pPr>
            <a:lvl3pPr marL="11430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3pPr>
            <a:lvl4pPr marL="16002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4pPr>
            <a:lvl5pPr marL="20574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9pPr>
          </a:lstStyle>
          <a:p>
            <a:pPr algn="l" eaLnBrk="1" hangingPunct="1">
              <a:buFontTx/>
              <a:buChar char="•"/>
            </a:pPr>
            <a:endParaRPr lang="ko-KR" altLang="ko-KR" sz="1100" b="1">
              <a:solidFill>
                <a:schemeClr val="tx1"/>
              </a:solidFill>
              <a:latin typeface="+mn-ea"/>
              <a:ea typeface="+mn-ea"/>
            </a:endParaRPr>
          </a:p>
        </p:txBody>
      </p:sp>
      <p:sp>
        <p:nvSpPr>
          <p:cNvPr id="22" name="Freeform 58"/>
          <p:cNvSpPr>
            <a:spLocks/>
          </p:cNvSpPr>
          <p:nvPr/>
        </p:nvSpPr>
        <p:spPr bwMode="auto">
          <a:xfrm>
            <a:off x="5029137" y="741276"/>
            <a:ext cx="2183350" cy="493749"/>
          </a:xfrm>
          <a:custGeom>
            <a:avLst/>
            <a:gdLst>
              <a:gd name="T0" fmla="*/ 0 w 2541"/>
              <a:gd name="T1" fmla="*/ 201095 h 374"/>
              <a:gd name="T2" fmla="*/ 126733 w 2541"/>
              <a:gd name="T3" fmla="*/ 0 h 374"/>
              <a:gd name="T4" fmla="*/ 1712912 w 2541"/>
              <a:gd name="T5" fmla="*/ 0 h 374"/>
              <a:gd name="T6" fmla="*/ 1712912 w 2541"/>
              <a:gd name="T7" fmla="*/ 81294 h 374"/>
              <a:gd name="T8" fmla="*/ 1635389 w 2541"/>
              <a:gd name="T9" fmla="*/ 204304 h 374"/>
              <a:gd name="T10" fmla="*/ 1600336 w 2541"/>
              <a:gd name="T11" fmla="*/ 204304 h 374"/>
              <a:gd name="T12" fmla="*/ 1559889 w 2541"/>
              <a:gd name="T13" fmla="*/ 268483 h 374"/>
              <a:gd name="T14" fmla="*/ 1559889 w 2541"/>
              <a:gd name="T15" fmla="*/ 324105 h 374"/>
              <a:gd name="T16" fmla="*/ 1512702 w 2541"/>
              <a:gd name="T17" fmla="*/ 398980 h 374"/>
              <a:gd name="T18" fmla="*/ 124710 w 2541"/>
              <a:gd name="T19" fmla="*/ 398980 h 374"/>
              <a:gd name="T20" fmla="*/ 0 w 2541"/>
              <a:gd name="T21" fmla="*/ 201095 h 37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541"/>
              <a:gd name="T34" fmla="*/ 0 h 374"/>
              <a:gd name="T35" fmla="*/ 2541 w 2541"/>
              <a:gd name="T36" fmla="*/ 374 h 37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541" h="374">
                <a:moveTo>
                  <a:pt x="0" y="188"/>
                </a:moveTo>
                <a:cubicBezTo>
                  <a:pt x="0" y="188"/>
                  <a:pt x="0" y="1"/>
                  <a:pt x="188" y="0"/>
                </a:cubicBezTo>
                <a:cubicBezTo>
                  <a:pt x="1364" y="0"/>
                  <a:pt x="2541" y="0"/>
                  <a:pt x="2541" y="0"/>
                </a:cubicBezTo>
                <a:lnTo>
                  <a:pt x="2541" y="76"/>
                </a:lnTo>
                <a:cubicBezTo>
                  <a:pt x="2541" y="76"/>
                  <a:pt x="2538" y="190"/>
                  <a:pt x="2426" y="191"/>
                </a:cubicBezTo>
                <a:cubicBezTo>
                  <a:pt x="2400" y="191"/>
                  <a:pt x="2374" y="191"/>
                  <a:pt x="2374" y="191"/>
                </a:cubicBezTo>
                <a:cubicBezTo>
                  <a:pt x="2311" y="195"/>
                  <a:pt x="2314" y="251"/>
                  <a:pt x="2314" y="251"/>
                </a:cubicBezTo>
                <a:cubicBezTo>
                  <a:pt x="2314" y="251"/>
                  <a:pt x="2314" y="277"/>
                  <a:pt x="2314" y="303"/>
                </a:cubicBezTo>
                <a:cubicBezTo>
                  <a:pt x="2314" y="367"/>
                  <a:pt x="2244" y="373"/>
                  <a:pt x="2244" y="373"/>
                </a:cubicBezTo>
                <a:cubicBezTo>
                  <a:pt x="2244" y="373"/>
                  <a:pt x="1214" y="373"/>
                  <a:pt x="185" y="373"/>
                </a:cubicBezTo>
                <a:cubicBezTo>
                  <a:pt x="2" y="374"/>
                  <a:pt x="0" y="188"/>
                  <a:pt x="0" y="188"/>
                </a:cubicBezTo>
                <a:close/>
              </a:path>
            </a:pathLst>
          </a:custGeom>
          <a:solidFill>
            <a:schemeClr val="bg1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1pPr>
            <a:lvl2pPr marL="742950" indent="-28575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2pPr>
            <a:lvl3pPr marL="11430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3pPr>
            <a:lvl4pPr marL="16002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4pPr>
            <a:lvl5pPr marL="20574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9pPr>
          </a:lstStyle>
          <a:p>
            <a:pPr eaLnBrk="1" hangingPunct="1"/>
            <a:endParaRPr lang="ko-KR" altLang="en-US">
              <a:latin typeface="+mn-ea"/>
              <a:ea typeface="+mn-ea"/>
            </a:endParaRPr>
          </a:p>
        </p:txBody>
      </p:sp>
      <p:sp>
        <p:nvSpPr>
          <p:cNvPr id="23" name="Freeform 59"/>
          <p:cNvSpPr>
            <a:spLocks/>
          </p:cNvSpPr>
          <p:nvPr/>
        </p:nvSpPr>
        <p:spPr bwMode="auto">
          <a:xfrm>
            <a:off x="4976526" y="772625"/>
            <a:ext cx="2140857" cy="307613"/>
          </a:xfrm>
          <a:custGeom>
            <a:avLst/>
            <a:gdLst/>
            <a:ahLst/>
            <a:cxnLst>
              <a:cxn ang="0">
                <a:pos x="0" y="188"/>
              </a:cxn>
              <a:cxn ang="0">
                <a:pos x="188" y="0"/>
              </a:cxn>
              <a:cxn ang="0">
                <a:pos x="2541" y="0"/>
              </a:cxn>
              <a:cxn ang="0">
                <a:pos x="2541" y="76"/>
              </a:cxn>
              <a:cxn ang="0">
                <a:pos x="2426" y="191"/>
              </a:cxn>
              <a:cxn ang="0">
                <a:pos x="2374" y="191"/>
              </a:cxn>
              <a:cxn ang="0">
                <a:pos x="2314" y="251"/>
              </a:cxn>
              <a:cxn ang="0">
                <a:pos x="2314" y="303"/>
              </a:cxn>
              <a:cxn ang="0">
                <a:pos x="2244" y="373"/>
              </a:cxn>
              <a:cxn ang="0">
                <a:pos x="185" y="373"/>
              </a:cxn>
              <a:cxn ang="0">
                <a:pos x="0" y="188"/>
              </a:cxn>
            </a:cxnLst>
            <a:rect l="0" t="0" r="r" b="b"/>
            <a:pathLst>
              <a:path w="2541" h="374">
                <a:moveTo>
                  <a:pt x="0" y="188"/>
                </a:moveTo>
                <a:cubicBezTo>
                  <a:pt x="0" y="188"/>
                  <a:pt x="0" y="1"/>
                  <a:pt x="188" y="0"/>
                </a:cubicBezTo>
                <a:cubicBezTo>
                  <a:pt x="1364" y="0"/>
                  <a:pt x="2541" y="0"/>
                  <a:pt x="2541" y="0"/>
                </a:cubicBezTo>
                <a:lnTo>
                  <a:pt x="2541" y="76"/>
                </a:lnTo>
                <a:cubicBezTo>
                  <a:pt x="2541" y="76"/>
                  <a:pt x="2538" y="190"/>
                  <a:pt x="2426" y="191"/>
                </a:cubicBezTo>
                <a:cubicBezTo>
                  <a:pt x="2400" y="191"/>
                  <a:pt x="2374" y="191"/>
                  <a:pt x="2374" y="191"/>
                </a:cubicBezTo>
                <a:cubicBezTo>
                  <a:pt x="2311" y="195"/>
                  <a:pt x="2314" y="251"/>
                  <a:pt x="2314" y="251"/>
                </a:cubicBezTo>
                <a:cubicBezTo>
                  <a:pt x="2314" y="251"/>
                  <a:pt x="2314" y="277"/>
                  <a:pt x="2314" y="303"/>
                </a:cubicBezTo>
                <a:cubicBezTo>
                  <a:pt x="2314" y="367"/>
                  <a:pt x="2244" y="373"/>
                  <a:pt x="2244" y="373"/>
                </a:cubicBezTo>
                <a:cubicBezTo>
                  <a:pt x="2244" y="373"/>
                  <a:pt x="1214" y="373"/>
                  <a:pt x="185" y="373"/>
                </a:cubicBezTo>
                <a:cubicBezTo>
                  <a:pt x="2" y="374"/>
                  <a:pt x="0" y="188"/>
                  <a:pt x="0" y="188"/>
                </a:cubicBezTo>
                <a:close/>
              </a:path>
            </a:pathLst>
          </a:custGeom>
          <a:gradFill rotWithShape="1">
            <a:gsLst>
              <a:gs pos="0">
                <a:srgbClr val="FCFBF6"/>
              </a:gs>
              <a:gs pos="100000">
                <a:schemeClr val="bg2"/>
              </a:gs>
            </a:gsLst>
            <a:lin ang="2700000" scaled="1"/>
          </a:gradFill>
          <a:ln w="12700" cap="flat" cmpd="sng">
            <a:solidFill>
              <a:schemeClr val="bg2">
                <a:alpha val="60001"/>
              </a:schemeClr>
            </a:solidFill>
            <a:prstDash val="solid"/>
            <a:round/>
            <a:headEnd type="none" w="med" len="med"/>
            <a:tailEnd type="none" w="med" len="med"/>
          </a:ln>
          <a:effectLst>
            <a:outerShdw dist="17961" dir="2700000" algn="ctr" rotWithShape="0">
              <a:schemeClr val="bg2"/>
            </a:outerShdw>
          </a:effectLst>
        </p:spPr>
        <p:txBody>
          <a:bodyPr wrap="none" anchor="ctr"/>
          <a:lstStyle/>
          <a:p>
            <a:pPr>
              <a:defRPr/>
            </a:pPr>
            <a:endParaRPr lang="ko-KR" altLang="en-US">
              <a:latin typeface="+mn-ea"/>
            </a:endParaRPr>
          </a:p>
        </p:txBody>
      </p:sp>
      <p:sp>
        <p:nvSpPr>
          <p:cNvPr id="24" name="AutoShape 48"/>
          <p:cNvSpPr>
            <a:spLocks noChangeArrowheads="1"/>
          </p:cNvSpPr>
          <p:nvPr/>
        </p:nvSpPr>
        <p:spPr bwMode="auto">
          <a:xfrm>
            <a:off x="4976526" y="760869"/>
            <a:ext cx="1936484" cy="315450"/>
          </a:xfrm>
          <a:prstGeom prst="roundRect">
            <a:avLst>
              <a:gd name="adj" fmla="val 50000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1pPr>
            <a:lvl2pPr marL="742950" indent="-28575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2pPr>
            <a:lvl3pPr marL="11430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3pPr>
            <a:lvl4pPr marL="16002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4pPr>
            <a:lvl5pPr marL="20574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9pPr>
          </a:lstStyle>
          <a:p>
            <a:pPr eaLnBrk="1" hangingPunct="1"/>
            <a:r>
              <a:rPr lang="ko-KR" altLang="en-US" sz="1100" b="1" dirty="0">
                <a:solidFill>
                  <a:schemeClr val="tx1"/>
                </a:solidFill>
                <a:latin typeface="+mn-ea"/>
                <a:ea typeface="+mn-ea"/>
              </a:rPr>
              <a:t>통합 필요 기능</a:t>
            </a:r>
          </a:p>
        </p:txBody>
      </p:sp>
      <p:sp>
        <p:nvSpPr>
          <p:cNvPr id="25" name="AutoShape 55"/>
          <p:cNvSpPr>
            <a:spLocks noChangeArrowheads="1"/>
          </p:cNvSpPr>
          <p:nvPr/>
        </p:nvSpPr>
        <p:spPr bwMode="auto">
          <a:xfrm>
            <a:off x="4976527" y="1176245"/>
            <a:ext cx="4727416" cy="2862852"/>
          </a:xfrm>
          <a:prstGeom prst="roundRect">
            <a:avLst>
              <a:gd name="adj" fmla="val 4375"/>
            </a:avLst>
          </a:prstGeom>
          <a:gradFill rotWithShape="1">
            <a:gsLst>
              <a:gs pos="0">
                <a:srgbClr val="FCFBF6"/>
              </a:gs>
              <a:gs pos="100000">
                <a:srgbClr val="C0C0C0"/>
              </a:gs>
            </a:gsLst>
            <a:lin ang="2700000" scaled="1"/>
          </a:gradFill>
          <a:ln w="19050" algn="ctr">
            <a:solidFill>
              <a:schemeClr val="bg2">
                <a:alpha val="60001"/>
              </a:schemeClr>
            </a:solidFill>
            <a:round/>
            <a:headEnd/>
            <a:tailEnd/>
          </a:ln>
          <a:effectLst>
            <a:outerShdw dist="17961" dir="2700000" algn="ctr" rotWithShape="0">
              <a:srgbClr val="C0C0C0"/>
            </a:outerShdw>
          </a:effectLst>
        </p:spPr>
        <p:txBody>
          <a:bodyPr wrap="none" anchor="ctr"/>
          <a:lstStyle/>
          <a:p>
            <a:pPr>
              <a:defRPr/>
            </a:pPr>
            <a:endParaRPr lang="ko-KR" altLang="en-US">
              <a:latin typeface="+mn-ea"/>
            </a:endParaRPr>
          </a:p>
        </p:txBody>
      </p:sp>
      <p:sp>
        <p:nvSpPr>
          <p:cNvPr id="26" name="AutoShape 56"/>
          <p:cNvSpPr>
            <a:spLocks noChangeArrowheads="1"/>
          </p:cNvSpPr>
          <p:nvPr/>
        </p:nvSpPr>
        <p:spPr bwMode="auto">
          <a:xfrm>
            <a:off x="5006368" y="1203119"/>
            <a:ext cx="4671304" cy="2786519"/>
          </a:xfrm>
          <a:prstGeom prst="roundRect">
            <a:avLst>
              <a:gd name="adj" fmla="val 3634"/>
            </a:avLst>
          </a:prstGeom>
          <a:solidFill>
            <a:schemeClr val="bg1"/>
          </a:solidFill>
          <a:ln w="12700" algn="ctr">
            <a:solidFill>
              <a:srgbClr val="D3CF99">
                <a:alpha val="60001"/>
              </a:srgbClr>
            </a:solidFill>
            <a:round/>
            <a:headEnd/>
            <a:tailEnd/>
          </a:ln>
          <a:effectLst>
            <a:outerShdw dist="17961" dir="2700000" algn="ctr" rotWithShape="0">
              <a:schemeClr val="bg2"/>
            </a:outerShdw>
          </a:effectLst>
        </p:spPr>
        <p:txBody>
          <a:bodyPr wrap="none" anchor="ctr"/>
          <a:lstStyle/>
          <a:p>
            <a:pPr>
              <a:buBlip>
                <a:blip r:embed="rId2"/>
              </a:buBlip>
              <a:defRPr/>
            </a:pPr>
            <a:r>
              <a:rPr lang="en-US" altLang="ko-KR" sz="1400" dirty="0" smtClean="0">
                <a:latin typeface="+mn-ea"/>
              </a:rPr>
              <a:t> </a:t>
            </a:r>
            <a:r>
              <a:rPr lang="ko-KR" altLang="en-US" sz="1400" dirty="0">
                <a:latin typeface="+mn-ea"/>
              </a:rPr>
              <a:t>고도보존</a:t>
            </a:r>
            <a:r>
              <a:rPr lang="en-US" altLang="ko-KR" sz="1400" dirty="0">
                <a:latin typeface="+mn-ea"/>
              </a:rPr>
              <a:t>, </a:t>
            </a:r>
            <a:r>
              <a:rPr lang="ko-KR" altLang="en-US" sz="1400" dirty="0">
                <a:latin typeface="+mn-ea"/>
              </a:rPr>
              <a:t>도시재생 </a:t>
            </a:r>
          </a:p>
          <a:p>
            <a:pPr>
              <a:defRPr/>
            </a:pPr>
            <a:r>
              <a:rPr lang="en-US" altLang="ko-KR" sz="1400">
                <a:latin typeface="+mn-ea"/>
              </a:rPr>
              <a:t>  </a:t>
            </a:r>
            <a:r>
              <a:rPr lang="en-US" altLang="ko-KR" sz="1200" smtClean="0">
                <a:latin typeface="+mn-ea"/>
              </a:rPr>
              <a:t>- </a:t>
            </a:r>
            <a:r>
              <a:rPr lang="ko-KR" altLang="en-US" sz="1200" smtClean="0">
                <a:latin typeface="+mn-ea"/>
              </a:rPr>
              <a:t>도시재생 </a:t>
            </a:r>
            <a:r>
              <a:rPr lang="ko-KR" altLang="en-US" sz="1200" dirty="0">
                <a:latin typeface="+mn-ea"/>
              </a:rPr>
              <a:t>기능의 통합 추진 및 관리 필요 </a:t>
            </a:r>
            <a:r>
              <a:rPr lang="en-US" altLang="ko-KR" sz="1200" dirty="0">
                <a:latin typeface="+mn-ea"/>
              </a:rPr>
              <a:t/>
            </a:r>
            <a:br>
              <a:rPr lang="en-US" altLang="ko-KR" sz="1200" dirty="0">
                <a:latin typeface="+mn-ea"/>
              </a:rPr>
            </a:br>
            <a:r>
              <a:rPr lang="en-US" altLang="ko-KR" sz="1200">
                <a:latin typeface="+mn-ea"/>
              </a:rPr>
              <a:t>  </a:t>
            </a:r>
            <a:r>
              <a:rPr lang="en-US" altLang="ko-KR" sz="1200" smtClean="0">
                <a:latin typeface="+mn-ea"/>
              </a:rPr>
              <a:t>-  </a:t>
            </a:r>
            <a:r>
              <a:rPr lang="ko-KR" altLang="en-US" sz="1200" dirty="0">
                <a:latin typeface="+mn-ea"/>
              </a:rPr>
              <a:t>소속과 </a:t>
            </a:r>
            <a:r>
              <a:rPr lang="en-US" altLang="ko-KR" sz="1200" dirty="0">
                <a:latin typeface="+mn-ea"/>
              </a:rPr>
              <a:t>: 1</a:t>
            </a:r>
            <a:r>
              <a:rPr lang="ko-KR" altLang="en-US" sz="1200" dirty="0">
                <a:latin typeface="+mn-ea"/>
              </a:rPr>
              <a:t>안</a:t>
            </a:r>
            <a:r>
              <a:rPr lang="en-US" altLang="ko-KR" sz="1200" dirty="0">
                <a:latin typeface="+mn-ea"/>
              </a:rPr>
              <a:t>) </a:t>
            </a:r>
            <a:r>
              <a:rPr lang="ko-KR" altLang="en-US" sz="1200" dirty="0">
                <a:latin typeface="+mn-ea"/>
              </a:rPr>
              <a:t>별도 과 신설</a:t>
            </a:r>
            <a:r>
              <a:rPr lang="en-US" altLang="ko-KR" sz="1200" dirty="0">
                <a:latin typeface="+mn-ea"/>
              </a:rPr>
              <a:t>,</a:t>
            </a:r>
            <a:r>
              <a:rPr lang="ko-KR" altLang="en-US" sz="1200" dirty="0">
                <a:latin typeface="+mn-ea"/>
              </a:rPr>
              <a:t> 성장전략사업단 산하 배치</a:t>
            </a:r>
            <a:endParaRPr lang="en-US" altLang="ko-KR" sz="1200" dirty="0">
              <a:latin typeface="+mn-ea"/>
            </a:endParaRPr>
          </a:p>
          <a:p>
            <a:pPr>
              <a:defRPr/>
            </a:pPr>
            <a:r>
              <a:rPr lang="en-US" altLang="ko-KR" sz="1200" dirty="0">
                <a:latin typeface="+mn-ea"/>
              </a:rPr>
              <a:t>                2</a:t>
            </a:r>
            <a:r>
              <a:rPr lang="ko-KR" altLang="en-US" sz="1200" dirty="0">
                <a:latin typeface="+mn-ea"/>
              </a:rPr>
              <a:t>안</a:t>
            </a:r>
            <a:r>
              <a:rPr lang="en-US" altLang="ko-KR" sz="1200" dirty="0">
                <a:latin typeface="+mn-ea"/>
              </a:rPr>
              <a:t>) </a:t>
            </a:r>
            <a:r>
              <a:rPr lang="ko-KR" altLang="en-US" sz="1200" dirty="0" err="1">
                <a:latin typeface="+mn-ea"/>
              </a:rPr>
              <a:t>공공개발사업과에</a:t>
            </a:r>
            <a:r>
              <a:rPr lang="ko-KR" altLang="en-US" sz="1200" dirty="0">
                <a:latin typeface="+mn-ea"/>
              </a:rPr>
              <a:t> 통합하여 </a:t>
            </a:r>
            <a:r>
              <a:rPr lang="ko-KR" altLang="en-US" sz="1200" dirty="0" smtClean="0">
                <a:latin typeface="+mn-ea"/>
              </a:rPr>
              <a:t>배치</a:t>
            </a:r>
            <a:endParaRPr lang="en-US" altLang="ko-KR" sz="1200" dirty="0" smtClean="0">
              <a:latin typeface="+mn-ea"/>
            </a:endParaRPr>
          </a:p>
          <a:p>
            <a:pPr>
              <a:defRPr/>
            </a:pPr>
            <a:r>
              <a:rPr lang="en-US" altLang="ko-KR" sz="800" dirty="0" smtClean="0">
                <a:latin typeface="+mn-ea"/>
              </a:rPr>
              <a:t>                         </a:t>
            </a:r>
          </a:p>
          <a:p>
            <a:pPr>
              <a:defRPr/>
            </a:pPr>
            <a:endParaRPr lang="en-US" altLang="ko-KR" sz="800" dirty="0">
              <a:latin typeface="+mn-ea"/>
            </a:endParaRPr>
          </a:p>
          <a:p>
            <a:pPr>
              <a:buBlip>
                <a:blip r:embed="rId2"/>
              </a:buBlip>
              <a:defRPr/>
            </a:pPr>
            <a:r>
              <a:rPr lang="en-US" altLang="ko-KR" sz="1400" dirty="0" smtClean="0">
                <a:latin typeface="+mn-ea"/>
              </a:rPr>
              <a:t> </a:t>
            </a:r>
            <a:r>
              <a:rPr lang="ko-KR" altLang="en-US" sz="1400" dirty="0">
                <a:latin typeface="+mn-ea"/>
              </a:rPr>
              <a:t>‘담당’ 기능 </a:t>
            </a:r>
            <a:r>
              <a:rPr lang="ko-KR" altLang="en-US" sz="1400" dirty="0" smtClean="0">
                <a:latin typeface="+mn-ea"/>
              </a:rPr>
              <a:t>정합성 검토</a:t>
            </a:r>
            <a:endParaRPr lang="ko-KR" altLang="en-US" sz="1400" dirty="0">
              <a:latin typeface="+mn-ea"/>
            </a:endParaRPr>
          </a:p>
          <a:p>
            <a:pPr>
              <a:defRPr/>
            </a:pPr>
            <a:r>
              <a:rPr lang="en-US" altLang="ko-KR" sz="1400" smtClean="0">
                <a:latin typeface="+mn-ea"/>
              </a:rPr>
              <a:t>  </a:t>
            </a:r>
            <a:r>
              <a:rPr lang="en-US" altLang="ko-KR" sz="1200" smtClean="0">
                <a:latin typeface="+mn-ea"/>
              </a:rPr>
              <a:t>- </a:t>
            </a:r>
            <a:r>
              <a:rPr lang="ko-KR" altLang="en-US" sz="1200" smtClean="0">
                <a:latin typeface="+mn-ea"/>
              </a:rPr>
              <a:t>타 </a:t>
            </a:r>
            <a:r>
              <a:rPr lang="ko-KR" altLang="en-US" sz="1200" dirty="0" smtClean="0">
                <a:latin typeface="+mn-ea"/>
              </a:rPr>
              <a:t>담당과 기능이 중첩되며</a:t>
            </a:r>
            <a:r>
              <a:rPr lang="en-US" altLang="ko-KR" sz="1200" dirty="0" smtClean="0">
                <a:latin typeface="+mn-ea"/>
              </a:rPr>
              <a:t>, </a:t>
            </a:r>
            <a:r>
              <a:rPr lang="ko-KR" altLang="en-US" sz="1200" dirty="0" smtClean="0">
                <a:latin typeface="+mn-ea"/>
              </a:rPr>
              <a:t>소규모인 </a:t>
            </a:r>
            <a:r>
              <a:rPr lang="en-US" altLang="ko-KR" sz="1200" dirty="0" smtClean="0">
                <a:latin typeface="+mn-ea"/>
              </a:rPr>
              <a:t>‘</a:t>
            </a:r>
            <a:r>
              <a:rPr lang="ko-KR" altLang="en-US" sz="1200" dirty="0" smtClean="0">
                <a:latin typeface="+mn-ea"/>
              </a:rPr>
              <a:t>담당</a:t>
            </a:r>
            <a:r>
              <a:rPr lang="en-US" altLang="ko-KR" sz="1200" dirty="0" smtClean="0">
                <a:latin typeface="+mn-ea"/>
              </a:rPr>
              <a:t>’</a:t>
            </a:r>
            <a:r>
              <a:rPr lang="ko-KR" altLang="en-US" sz="1200" dirty="0" smtClean="0">
                <a:latin typeface="+mn-ea"/>
              </a:rPr>
              <a:t>의 정합성 검증</a:t>
            </a:r>
            <a:r>
              <a:rPr lang="en-US" altLang="ko-KR" sz="1200" dirty="0" smtClean="0">
                <a:latin typeface="+mn-ea"/>
              </a:rPr>
              <a:t/>
            </a:r>
            <a:br>
              <a:rPr lang="en-US" altLang="ko-KR" sz="1200" dirty="0" smtClean="0">
                <a:latin typeface="+mn-ea"/>
              </a:rPr>
            </a:br>
            <a:r>
              <a:rPr lang="en-US" altLang="ko-KR" sz="1200" smtClean="0">
                <a:latin typeface="+mn-ea"/>
              </a:rPr>
              <a:t>  - [</a:t>
            </a:r>
            <a:r>
              <a:rPr lang="ko-KR" altLang="en-US" sz="1200" dirty="0" smtClean="0">
                <a:latin typeface="+mn-ea"/>
              </a:rPr>
              <a:t>하천관리</a:t>
            </a:r>
            <a:r>
              <a:rPr lang="en-US" altLang="ko-KR" sz="1200" dirty="0" smtClean="0">
                <a:latin typeface="+mn-ea"/>
              </a:rPr>
              <a:t>-</a:t>
            </a:r>
            <a:r>
              <a:rPr lang="ko-KR" altLang="en-US" sz="1200" dirty="0" smtClean="0">
                <a:latin typeface="+mn-ea"/>
              </a:rPr>
              <a:t>금강사업</a:t>
            </a:r>
            <a:r>
              <a:rPr lang="en-US" altLang="ko-KR" sz="1200" dirty="0" smtClean="0">
                <a:latin typeface="+mn-ea"/>
              </a:rPr>
              <a:t>]</a:t>
            </a:r>
          </a:p>
          <a:p>
            <a:pPr>
              <a:defRPr/>
            </a:pPr>
            <a:r>
              <a:rPr lang="en-US" altLang="ko-KR" sz="1200" dirty="0">
                <a:latin typeface="+mn-ea"/>
              </a:rPr>
              <a:t> </a:t>
            </a:r>
            <a:r>
              <a:rPr lang="en-US" altLang="ko-KR" sz="1200" dirty="0" smtClean="0">
                <a:latin typeface="+mn-ea"/>
              </a:rPr>
              <a:t>   [</a:t>
            </a:r>
            <a:r>
              <a:rPr lang="ko-KR" altLang="en-US" sz="1200" dirty="0">
                <a:latin typeface="+mn-ea"/>
              </a:rPr>
              <a:t>레저</a:t>
            </a:r>
            <a:r>
              <a:rPr lang="en-US" altLang="ko-KR" sz="1200" dirty="0">
                <a:latin typeface="+mn-ea"/>
              </a:rPr>
              <a:t>-</a:t>
            </a:r>
            <a:r>
              <a:rPr lang="ko-KR" altLang="en-US" sz="1200" dirty="0">
                <a:latin typeface="+mn-ea"/>
              </a:rPr>
              <a:t>체육지원</a:t>
            </a:r>
            <a:r>
              <a:rPr lang="en-US" altLang="ko-KR" sz="1200" dirty="0">
                <a:latin typeface="+mn-ea"/>
              </a:rPr>
              <a:t>]</a:t>
            </a:r>
          </a:p>
          <a:p>
            <a:pPr>
              <a:defRPr/>
            </a:pPr>
            <a:r>
              <a:rPr lang="en-US" altLang="ko-KR" sz="1200" dirty="0">
                <a:latin typeface="+mn-ea"/>
              </a:rPr>
              <a:t>  </a:t>
            </a:r>
            <a:r>
              <a:rPr lang="en-US" altLang="ko-KR" sz="1200" dirty="0" smtClean="0">
                <a:latin typeface="+mn-ea"/>
              </a:rPr>
              <a:t>  [</a:t>
            </a:r>
            <a:r>
              <a:rPr lang="ko-KR" altLang="en-US" sz="1200" dirty="0">
                <a:latin typeface="+mn-ea"/>
              </a:rPr>
              <a:t>자전거 정책</a:t>
            </a:r>
            <a:r>
              <a:rPr lang="en-US" altLang="ko-KR" sz="1200" dirty="0" smtClean="0">
                <a:latin typeface="+mn-ea"/>
              </a:rPr>
              <a:t>-</a:t>
            </a:r>
            <a:r>
              <a:rPr lang="ko-KR" altLang="en-US" sz="1200" dirty="0" smtClean="0">
                <a:latin typeface="+mn-ea"/>
              </a:rPr>
              <a:t>레저시설</a:t>
            </a:r>
            <a:r>
              <a:rPr lang="en-US" altLang="ko-KR" sz="1200" dirty="0" smtClean="0">
                <a:latin typeface="+mn-ea"/>
              </a:rPr>
              <a:t>]</a:t>
            </a:r>
            <a:endParaRPr lang="en-US" altLang="ko-KR" sz="1200" dirty="0">
              <a:latin typeface="+mn-ea"/>
            </a:endParaRPr>
          </a:p>
          <a:p>
            <a:pPr>
              <a:defRPr/>
            </a:pPr>
            <a:r>
              <a:rPr lang="en-US" altLang="ko-KR" sz="1200" dirty="0">
                <a:latin typeface="+mn-ea"/>
              </a:rPr>
              <a:t>  </a:t>
            </a:r>
            <a:endParaRPr lang="en-US" altLang="ko-KR" sz="1200" dirty="0" smtClean="0">
              <a:latin typeface="+mn-ea"/>
            </a:endParaRPr>
          </a:p>
        </p:txBody>
      </p:sp>
      <p:sp>
        <p:nvSpPr>
          <p:cNvPr id="16" name="제목 3"/>
          <p:cNvSpPr txBox="1">
            <a:spLocks/>
          </p:cNvSpPr>
          <p:nvPr/>
        </p:nvSpPr>
        <p:spPr>
          <a:xfrm>
            <a:off x="57116" y="143344"/>
            <a:ext cx="1933543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5. </a:t>
            </a:r>
            <a:r>
              <a:rPr lang="ko-KR" altLang="en-US" dirty="0" smtClean="0">
                <a:latin typeface="맑은 고딕" panose="020B0503020000020004" pitchFamily="50" charset="-127"/>
              </a:rPr>
              <a:t>기능 재설계</a:t>
            </a:r>
            <a:endParaRPr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17" name="AutoShape 57"/>
          <p:cNvSpPr>
            <a:spLocks noChangeArrowheads="1"/>
          </p:cNvSpPr>
          <p:nvPr/>
        </p:nvSpPr>
        <p:spPr bwMode="auto">
          <a:xfrm>
            <a:off x="888256" y="4209743"/>
            <a:ext cx="3985582" cy="337003"/>
          </a:xfrm>
          <a:prstGeom prst="roundRect">
            <a:avLst>
              <a:gd name="adj" fmla="val 0"/>
            </a:avLst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0000" anchor="ctr"/>
          <a:lstStyle>
            <a:lvl1pPr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1pPr>
            <a:lvl2pPr marL="742950" indent="-28575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2pPr>
            <a:lvl3pPr marL="11430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3pPr>
            <a:lvl4pPr marL="16002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4pPr>
            <a:lvl5pPr marL="20574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9pPr>
          </a:lstStyle>
          <a:p>
            <a:pPr algn="l" eaLnBrk="1" hangingPunct="1">
              <a:buFontTx/>
              <a:buChar char="•"/>
            </a:pPr>
            <a:endParaRPr lang="ko-KR" altLang="ko-KR" sz="1100" b="1">
              <a:solidFill>
                <a:schemeClr val="tx1"/>
              </a:solidFill>
              <a:latin typeface="+mn-ea"/>
              <a:ea typeface="+mn-ea"/>
            </a:endParaRPr>
          </a:p>
        </p:txBody>
      </p:sp>
      <p:sp>
        <p:nvSpPr>
          <p:cNvPr id="18" name="Freeform 58"/>
          <p:cNvSpPr>
            <a:spLocks/>
          </p:cNvSpPr>
          <p:nvPr/>
        </p:nvSpPr>
        <p:spPr bwMode="auto">
          <a:xfrm>
            <a:off x="137540" y="4184272"/>
            <a:ext cx="2183350" cy="493749"/>
          </a:xfrm>
          <a:custGeom>
            <a:avLst/>
            <a:gdLst>
              <a:gd name="T0" fmla="*/ 0 w 2541"/>
              <a:gd name="T1" fmla="*/ 201095 h 374"/>
              <a:gd name="T2" fmla="*/ 126733 w 2541"/>
              <a:gd name="T3" fmla="*/ 0 h 374"/>
              <a:gd name="T4" fmla="*/ 1712912 w 2541"/>
              <a:gd name="T5" fmla="*/ 0 h 374"/>
              <a:gd name="T6" fmla="*/ 1712912 w 2541"/>
              <a:gd name="T7" fmla="*/ 81294 h 374"/>
              <a:gd name="T8" fmla="*/ 1635389 w 2541"/>
              <a:gd name="T9" fmla="*/ 204304 h 374"/>
              <a:gd name="T10" fmla="*/ 1600336 w 2541"/>
              <a:gd name="T11" fmla="*/ 204304 h 374"/>
              <a:gd name="T12" fmla="*/ 1559889 w 2541"/>
              <a:gd name="T13" fmla="*/ 268483 h 374"/>
              <a:gd name="T14" fmla="*/ 1559889 w 2541"/>
              <a:gd name="T15" fmla="*/ 324105 h 374"/>
              <a:gd name="T16" fmla="*/ 1512702 w 2541"/>
              <a:gd name="T17" fmla="*/ 398980 h 374"/>
              <a:gd name="T18" fmla="*/ 124710 w 2541"/>
              <a:gd name="T19" fmla="*/ 398980 h 374"/>
              <a:gd name="T20" fmla="*/ 0 w 2541"/>
              <a:gd name="T21" fmla="*/ 201095 h 37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541"/>
              <a:gd name="T34" fmla="*/ 0 h 374"/>
              <a:gd name="T35" fmla="*/ 2541 w 2541"/>
              <a:gd name="T36" fmla="*/ 374 h 37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541" h="374">
                <a:moveTo>
                  <a:pt x="0" y="188"/>
                </a:moveTo>
                <a:cubicBezTo>
                  <a:pt x="0" y="188"/>
                  <a:pt x="0" y="1"/>
                  <a:pt x="188" y="0"/>
                </a:cubicBezTo>
                <a:cubicBezTo>
                  <a:pt x="1364" y="0"/>
                  <a:pt x="2541" y="0"/>
                  <a:pt x="2541" y="0"/>
                </a:cubicBezTo>
                <a:lnTo>
                  <a:pt x="2541" y="76"/>
                </a:lnTo>
                <a:cubicBezTo>
                  <a:pt x="2541" y="76"/>
                  <a:pt x="2538" y="190"/>
                  <a:pt x="2426" y="191"/>
                </a:cubicBezTo>
                <a:cubicBezTo>
                  <a:pt x="2400" y="191"/>
                  <a:pt x="2374" y="191"/>
                  <a:pt x="2374" y="191"/>
                </a:cubicBezTo>
                <a:cubicBezTo>
                  <a:pt x="2311" y="195"/>
                  <a:pt x="2314" y="251"/>
                  <a:pt x="2314" y="251"/>
                </a:cubicBezTo>
                <a:cubicBezTo>
                  <a:pt x="2314" y="251"/>
                  <a:pt x="2314" y="277"/>
                  <a:pt x="2314" y="303"/>
                </a:cubicBezTo>
                <a:cubicBezTo>
                  <a:pt x="2314" y="367"/>
                  <a:pt x="2244" y="373"/>
                  <a:pt x="2244" y="373"/>
                </a:cubicBezTo>
                <a:cubicBezTo>
                  <a:pt x="2244" y="373"/>
                  <a:pt x="1214" y="373"/>
                  <a:pt x="185" y="373"/>
                </a:cubicBezTo>
                <a:cubicBezTo>
                  <a:pt x="2" y="374"/>
                  <a:pt x="0" y="188"/>
                  <a:pt x="0" y="188"/>
                </a:cubicBezTo>
                <a:close/>
              </a:path>
            </a:pathLst>
          </a:custGeom>
          <a:solidFill>
            <a:schemeClr val="bg1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1pPr>
            <a:lvl2pPr marL="742950" indent="-28575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2pPr>
            <a:lvl3pPr marL="11430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3pPr>
            <a:lvl4pPr marL="16002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4pPr>
            <a:lvl5pPr marL="20574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9pPr>
          </a:lstStyle>
          <a:p>
            <a:pPr eaLnBrk="1" hangingPunct="1"/>
            <a:endParaRPr lang="ko-KR" altLang="en-US">
              <a:latin typeface="+mn-ea"/>
              <a:ea typeface="+mn-ea"/>
            </a:endParaRPr>
          </a:p>
        </p:txBody>
      </p:sp>
      <p:sp>
        <p:nvSpPr>
          <p:cNvPr id="19" name="Freeform 59"/>
          <p:cNvSpPr>
            <a:spLocks/>
          </p:cNvSpPr>
          <p:nvPr/>
        </p:nvSpPr>
        <p:spPr bwMode="auto">
          <a:xfrm>
            <a:off x="84929" y="4215621"/>
            <a:ext cx="2140857" cy="307613"/>
          </a:xfrm>
          <a:custGeom>
            <a:avLst/>
            <a:gdLst/>
            <a:ahLst/>
            <a:cxnLst>
              <a:cxn ang="0">
                <a:pos x="0" y="188"/>
              </a:cxn>
              <a:cxn ang="0">
                <a:pos x="188" y="0"/>
              </a:cxn>
              <a:cxn ang="0">
                <a:pos x="2541" y="0"/>
              </a:cxn>
              <a:cxn ang="0">
                <a:pos x="2541" y="76"/>
              </a:cxn>
              <a:cxn ang="0">
                <a:pos x="2426" y="191"/>
              </a:cxn>
              <a:cxn ang="0">
                <a:pos x="2374" y="191"/>
              </a:cxn>
              <a:cxn ang="0">
                <a:pos x="2314" y="251"/>
              </a:cxn>
              <a:cxn ang="0">
                <a:pos x="2314" y="303"/>
              </a:cxn>
              <a:cxn ang="0">
                <a:pos x="2244" y="373"/>
              </a:cxn>
              <a:cxn ang="0">
                <a:pos x="185" y="373"/>
              </a:cxn>
              <a:cxn ang="0">
                <a:pos x="0" y="188"/>
              </a:cxn>
            </a:cxnLst>
            <a:rect l="0" t="0" r="r" b="b"/>
            <a:pathLst>
              <a:path w="2541" h="374">
                <a:moveTo>
                  <a:pt x="0" y="188"/>
                </a:moveTo>
                <a:cubicBezTo>
                  <a:pt x="0" y="188"/>
                  <a:pt x="0" y="1"/>
                  <a:pt x="188" y="0"/>
                </a:cubicBezTo>
                <a:cubicBezTo>
                  <a:pt x="1364" y="0"/>
                  <a:pt x="2541" y="0"/>
                  <a:pt x="2541" y="0"/>
                </a:cubicBezTo>
                <a:lnTo>
                  <a:pt x="2541" y="76"/>
                </a:lnTo>
                <a:cubicBezTo>
                  <a:pt x="2541" y="76"/>
                  <a:pt x="2538" y="190"/>
                  <a:pt x="2426" y="191"/>
                </a:cubicBezTo>
                <a:cubicBezTo>
                  <a:pt x="2400" y="191"/>
                  <a:pt x="2374" y="191"/>
                  <a:pt x="2374" y="191"/>
                </a:cubicBezTo>
                <a:cubicBezTo>
                  <a:pt x="2311" y="195"/>
                  <a:pt x="2314" y="251"/>
                  <a:pt x="2314" y="251"/>
                </a:cubicBezTo>
                <a:cubicBezTo>
                  <a:pt x="2314" y="251"/>
                  <a:pt x="2314" y="277"/>
                  <a:pt x="2314" y="303"/>
                </a:cubicBezTo>
                <a:cubicBezTo>
                  <a:pt x="2314" y="367"/>
                  <a:pt x="2244" y="373"/>
                  <a:pt x="2244" y="373"/>
                </a:cubicBezTo>
                <a:cubicBezTo>
                  <a:pt x="2244" y="373"/>
                  <a:pt x="1214" y="373"/>
                  <a:pt x="185" y="373"/>
                </a:cubicBezTo>
                <a:cubicBezTo>
                  <a:pt x="2" y="374"/>
                  <a:pt x="0" y="188"/>
                  <a:pt x="0" y="188"/>
                </a:cubicBezTo>
                <a:close/>
              </a:path>
            </a:pathLst>
          </a:custGeom>
          <a:gradFill rotWithShape="1">
            <a:gsLst>
              <a:gs pos="0">
                <a:srgbClr val="FCFBF6"/>
              </a:gs>
              <a:gs pos="100000">
                <a:schemeClr val="bg2"/>
              </a:gs>
            </a:gsLst>
            <a:lin ang="2700000" scaled="1"/>
          </a:gradFill>
          <a:ln w="12700" cap="flat" cmpd="sng">
            <a:solidFill>
              <a:schemeClr val="bg2">
                <a:alpha val="60001"/>
              </a:schemeClr>
            </a:solidFill>
            <a:prstDash val="solid"/>
            <a:round/>
            <a:headEnd type="none" w="med" len="med"/>
            <a:tailEnd type="none" w="med" len="med"/>
          </a:ln>
          <a:effectLst>
            <a:outerShdw dist="17961" dir="2700000" algn="ctr" rotWithShape="0">
              <a:schemeClr val="bg2"/>
            </a:outerShdw>
          </a:effectLst>
        </p:spPr>
        <p:txBody>
          <a:bodyPr wrap="none" anchor="ctr"/>
          <a:lstStyle/>
          <a:p>
            <a:pPr>
              <a:defRPr/>
            </a:pPr>
            <a:endParaRPr lang="ko-KR" altLang="en-US">
              <a:latin typeface="+mn-ea"/>
            </a:endParaRPr>
          </a:p>
        </p:txBody>
      </p:sp>
      <p:sp>
        <p:nvSpPr>
          <p:cNvPr id="20" name="AutoShape 48"/>
          <p:cNvSpPr>
            <a:spLocks noChangeArrowheads="1"/>
          </p:cNvSpPr>
          <p:nvPr/>
        </p:nvSpPr>
        <p:spPr bwMode="auto">
          <a:xfrm>
            <a:off x="84929" y="4203865"/>
            <a:ext cx="1936484" cy="315450"/>
          </a:xfrm>
          <a:prstGeom prst="roundRect">
            <a:avLst>
              <a:gd name="adj" fmla="val 50000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1pPr>
            <a:lvl2pPr marL="742950" indent="-28575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2pPr>
            <a:lvl3pPr marL="11430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3pPr>
            <a:lvl4pPr marL="16002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4pPr>
            <a:lvl5pPr marL="20574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9pPr>
          </a:lstStyle>
          <a:p>
            <a:pPr eaLnBrk="1" hangingPunct="1"/>
            <a:r>
              <a:rPr lang="ko-KR" altLang="en-US" sz="1100" b="1" dirty="0">
                <a:solidFill>
                  <a:schemeClr val="tx1"/>
                </a:solidFill>
                <a:latin typeface="+mn-ea"/>
                <a:ea typeface="+mn-ea"/>
              </a:rPr>
              <a:t>기능</a:t>
            </a:r>
            <a:r>
              <a:rPr lang="en-US" altLang="ko-KR" sz="1100" b="1" dirty="0">
                <a:solidFill>
                  <a:schemeClr val="tx1"/>
                </a:solidFill>
                <a:latin typeface="+mn-ea"/>
                <a:ea typeface="+mn-ea"/>
              </a:rPr>
              <a:t>/</a:t>
            </a:r>
            <a:r>
              <a:rPr lang="ko-KR" altLang="en-US" sz="1100" b="1" dirty="0">
                <a:solidFill>
                  <a:schemeClr val="tx1"/>
                </a:solidFill>
                <a:latin typeface="+mn-ea"/>
                <a:ea typeface="+mn-ea"/>
              </a:rPr>
              <a:t>사업 일관화</a:t>
            </a:r>
          </a:p>
        </p:txBody>
      </p:sp>
      <p:sp>
        <p:nvSpPr>
          <p:cNvPr id="27" name="AutoShape 55"/>
          <p:cNvSpPr>
            <a:spLocks noChangeArrowheads="1"/>
          </p:cNvSpPr>
          <p:nvPr/>
        </p:nvSpPr>
        <p:spPr bwMode="auto">
          <a:xfrm>
            <a:off x="84930" y="4619241"/>
            <a:ext cx="4727416" cy="1812039"/>
          </a:xfrm>
          <a:prstGeom prst="roundRect">
            <a:avLst>
              <a:gd name="adj" fmla="val 4375"/>
            </a:avLst>
          </a:prstGeom>
          <a:gradFill rotWithShape="1">
            <a:gsLst>
              <a:gs pos="0">
                <a:srgbClr val="FCFBF6"/>
              </a:gs>
              <a:gs pos="100000">
                <a:srgbClr val="C0C0C0"/>
              </a:gs>
            </a:gsLst>
            <a:lin ang="2700000" scaled="1"/>
          </a:gradFill>
          <a:ln w="19050" algn="ctr">
            <a:solidFill>
              <a:schemeClr val="bg2">
                <a:alpha val="60001"/>
              </a:schemeClr>
            </a:solidFill>
            <a:round/>
            <a:headEnd/>
            <a:tailEnd/>
          </a:ln>
          <a:effectLst>
            <a:outerShdw dist="17961" dir="2700000" algn="ctr" rotWithShape="0">
              <a:srgbClr val="C0C0C0"/>
            </a:outerShdw>
          </a:effectLst>
        </p:spPr>
        <p:txBody>
          <a:bodyPr wrap="none" anchor="ctr"/>
          <a:lstStyle/>
          <a:p>
            <a:pPr>
              <a:defRPr/>
            </a:pPr>
            <a:endParaRPr lang="ko-KR" altLang="en-US">
              <a:latin typeface="+mn-ea"/>
            </a:endParaRPr>
          </a:p>
        </p:txBody>
      </p:sp>
      <p:sp>
        <p:nvSpPr>
          <p:cNvPr id="28" name="AutoShape 56"/>
          <p:cNvSpPr>
            <a:spLocks noChangeArrowheads="1"/>
          </p:cNvSpPr>
          <p:nvPr/>
        </p:nvSpPr>
        <p:spPr bwMode="auto">
          <a:xfrm>
            <a:off x="114153" y="4676061"/>
            <a:ext cx="4671304" cy="1763724"/>
          </a:xfrm>
          <a:prstGeom prst="roundRect">
            <a:avLst>
              <a:gd name="adj" fmla="val 3634"/>
            </a:avLst>
          </a:prstGeom>
          <a:solidFill>
            <a:schemeClr val="bg1"/>
          </a:solidFill>
          <a:ln w="12700" algn="ctr">
            <a:solidFill>
              <a:srgbClr val="D3CF99">
                <a:alpha val="60001"/>
              </a:srgbClr>
            </a:solidFill>
            <a:round/>
            <a:headEnd/>
            <a:tailEnd/>
          </a:ln>
          <a:effectLst>
            <a:outerShdw dist="17961" dir="2700000" algn="ctr" rotWithShape="0">
              <a:schemeClr val="bg2"/>
            </a:outerShdw>
          </a:effectLst>
        </p:spPr>
        <p:txBody>
          <a:bodyPr wrap="none" anchor="ctr"/>
          <a:lstStyle/>
          <a:p>
            <a:pPr>
              <a:buBlip>
                <a:blip r:embed="rId2"/>
              </a:buBlip>
              <a:defRPr/>
            </a:pPr>
            <a:r>
              <a:rPr lang="en-US" altLang="ko-KR" sz="1400" dirty="0">
                <a:solidFill>
                  <a:schemeClr val="tx1"/>
                </a:solidFill>
                <a:latin typeface="+mn-ea"/>
              </a:rPr>
              <a:t> </a:t>
            </a:r>
            <a:r>
              <a:rPr lang="en-US" altLang="ko-KR" sz="1400" dirty="0">
                <a:latin typeface="+mn-ea"/>
              </a:rPr>
              <a:t> </a:t>
            </a:r>
            <a:r>
              <a:rPr lang="ko-KR" altLang="en-US" sz="1400" dirty="0" smtClean="0">
                <a:latin typeface="+mn-ea"/>
              </a:rPr>
              <a:t>문화체육과</a:t>
            </a:r>
            <a:r>
              <a:rPr lang="en-US" altLang="ko-KR" sz="1400" dirty="0">
                <a:latin typeface="+mn-ea"/>
              </a:rPr>
              <a:t>/</a:t>
            </a:r>
            <a:r>
              <a:rPr lang="ko-KR" altLang="en-US" sz="1400" dirty="0">
                <a:latin typeface="+mn-ea"/>
              </a:rPr>
              <a:t>관광과</a:t>
            </a:r>
            <a:r>
              <a:rPr lang="en-US" altLang="ko-KR" sz="1400" dirty="0">
                <a:latin typeface="+mn-ea"/>
              </a:rPr>
              <a:t>/</a:t>
            </a:r>
            <a:r>
              <a:rPr lang="ko-KR" altLang="en-US" sz="1400" dirty="0" err="1">
                <a:latin typeface="+mn-ea"/>
              </a:rPr>
              <a:t>문화재과</a:t>
            </a:r>
            <a:endParaRPr lang="ko-KR" altLang="en-US" sz="1400" dirty="0">
              <a:latin typeface="+mn-ea"/>
            </a:endParaRPr>
          </a:p>
          <a:p>
            <a:pPr algn="l">
              <a:defRPr/>
            </a:pPr>
            <a:r>
              <a:rPr lang="en-US" altLang="ko-KR" sz="1200" dirty="0" smtClean="0">
                <a:latin typeface="+mn-ea"/>
              </a:rPr>
              <a:t>   -</a:t>
            </a:r>
            <a:r>
              <a:rPr lang="ko-KR" altLang="en-US" sz="1200" dirty="0" smtClean="0">
                <a:latin typeface="+mn-ea"/>
              </a:rPr>
              <a:t>문화관광 기능 통합</a:t>
            </a:r>
            <a:r>
              <a:rPr lang="en-US" altLang="ko-KR" sz="1200" dirty="0" smtClean="0">
                <a:latin typeface="+mn-ea"/>
              </a:rPr>
              <a:t>: </a:t>
            </a:r>
            <a:r>
              <a:rPr lang="ko-KR" altLang="en-US" sz="1200" dirty="0" smtClean="0">
                <a:latin typeface="+mn-ea"/>
              </a:rPr>
              <a:t>문화 및 관광기능 통합</a:t>
            </a:r>
            <a:endParaRPr lang="en-US" altLang="ko-KR" sz="1200" dirty="0" smtClean="0">
              <a:latin typeface="+mn-ea"/>
            </a:endParaRPr>
          </a:p>
          <a:p>
            <a:pPr algn="l">
              <a:defRPr/>
            </a:pPr>
            <a:r>
              <a:rPr lang="en-US" altLang="ko-KR" sz="1200" smtClean="0">
                <a:latin typeface="+mn-ea"/>
              </a:rPr>
              <a:t>  - </a:t>
            </a:r>
            <a:r>
              <a:rPr lang="ko-KR" altLang="en-US" sz="1200" smtClean="0">
                <a:latin typeface="+mn-ea"/>
              </a:rPr>
              <a:t>문화재 </a:t>
            </a:r>
            <a:r>
              <a:rPr lang="ko-KR" altLang="en-US" sz="1200" dirty="0" smtClean="0">
                <a:latin typeface="+mn-ea"/>
              </a:rPr>
              <a:t>정책</a:t>
            </a:r>
            <a:r>
              <a:rPr lang="en-US" altLang="ko-KR" sz="1200" dirty="0" smtClean="0">
                <a:latin typeface="+mn-ea"/>
              </a:rPr>
              <a:t>/</a:t>
            </a:r>
            <a:r>
              <a:rPr lang="ko-KR" altLang="en-US" sz="1200" dirty="0" smtClean="0">
                <a:latin typeface="+mn-ea"/>
              </a:rPr>
              <a:t>관리 및 시설 관리 기능 통합</a:t>
            </a:r>
            <a:endParaRPr lang="en-US" altLang="ko-KR" sz="1200" dirty="0" smtClean="0">
              <a:latin typeface="+mn-ea"/>
            </a:endParaRPr>
          </a:p>
          <a:p>
            <a:pPr algn="l">
              <a:defRPr/>
            </a:pPr>
            <a:r>
              <a:rPr lang="en-US" altLang="ko-KR" sz="1200">
                <a:latin typeface="+mn-ea"/>
              </a:rPr>
              <a:t> </a:t>
            </a:r>
            <a:r>
              <a:rPr lang="en-US" altLang="ko-KR" sz="1200" smtClean="0">
                <a:latin typeface="+mn-ea"/>
              </a:rPr>
              <a:t> - </a:t>
            </a:r>
            <a:r>
              <a:rPr lang="ko-KR" altLang="en-US" sz="1200" smtClean="0">
                <a:latin typeface="+mn-ea"/>
              </a:rPr>
              <a:t>체육기능은 </a:t>
            </a:r>
            <a:r>
              <a:rPr lang="ko-KR" altLang="en-US" sz="1200" dirty="0" smtClean="0">
                <a:latin typeface="+mn-ea"/>
              </a:rPr>
              <a:t>교육 기능과 결합하여 분리신설</a:t>
            </a:r>
            <a:r>
              <a:rPr lang="en-US" altLang="ko-KR" sz="1200" dirty="0" smtClean="0">
                <a:latin typeface="+mn-ea"/>
              </a:rPr>
              <a:t> </a:t>
            </a:r>
          </a:p>
          <a:p>
            <a:pPr algn="l">
              <a:defRPr/>
            </a:pPr>
            <a:endParaRPr lang="en-US" altLang="ko-KR" sz="800" dirty="0" smtClean="0">
              <a:latin typeface="+mn-ea"/>
            </a:endParaRPr>
          </a:p>
          <a:p>
            <a:pPr>
              <a:buBlip>
                <a:blip r:embed="rId2"/>
              </a:buBlip>
              <a:defRPr/>
            </a:pPr>
            <a:r>
              <a:rPr lang="en-US" altLang="ko-KR" sz="1400" dirty="0" smtClean="0">
                <a:latin typeface="+mn-ea"/>
              </a:rPr>
              <a:t> </a:t>
            </a:r>
            <a:r>
              <a:rPr lang="ko-KR" altLang="en-US" sz="1400" dirty="0" smtClean="0">
                <a:latin typeface="+mn-ea"/>
              </a:rPr>
              <a:t>환경과 </a:t>
            </a:r>
            <a:r>
              <a:rPr lang="en-US" altLang="ko-KR" sz="1400" dirty="0" smtClean="0">
                <a:latin typeface="+mn-ea"/>
              </a:rPr>
              <a:t>/ </a:t>
            </a:r>
            <a:r>
              <a:rPr lang="ko-KR" altLang="en-US" sz="1400" dirty="0" err="1" smtClean="0">
                <a:latin typeface="+mn-ea"/>
              </a:rPr>
              <a:t>청소과</a:t>
            </a:r>
            <a:endParaRPr lang="ko-KR" altLang="en-US" sz="1400" dirty="0" smtClean="0">
              <a:latin typeface="+mn-ea"/>
            </a:endParaRPr>
          </a:p>
          <a:p>
            <a:pPr>
              <a:defRPr/>
            </a:pPr>
            <a:r>
              <a:rPr lang="en-US" altLang="ko-KR" sz="1400" smtClean="0">
                <a:latin typeface="+mn-ea"/>
              </a:rPr>
              <a:t>  </a:t>
            </a:r>
            <a:r>
              <a:rPr lang="en-US" altLang="ko-KR" sz="1200" smtClean="0">
                <a:latin typeface="+mn-ea"/>
              </a:rPr>
              <a:t>- </a:t>
            </a:r>
            <a:r>
              <a:rPr lang="ko-KR" altLang="en-US" sz="1200" smtClean="0">
                <a:latin typeface="+mn-ea"/>
              </a:rPr>
              <a:t>청소과의 </a:t>
            </a:r>
            <a:r>
              <a:rPr lang="ko-KR" altLang="en-US" sz="1200" dirty="0" smtClean="0">
                <a:latin typeface="+mn-ea"/>
              </a:rPr>
              <a:t>역할 기능 재조정 필요</a:t>
            </a:r>
            <a:endParaRPr lang="en-US" altLang="ko-KR" sz="1200" dirty="0">
              <a:latin typeface="+mn-ea"/>
            </a:endParaRPr>
          </a:p>
          <a:p>
            <a:pPr>
              <a:defRPr/>
            </a:pPr>
            <a:r>
              <a:rPr lang="en-US" altLang="ko-KR" sz="1200" smtClean="0">
                <a:latin typeface="+mn-ea"/>
              </a:rPr>
              <a:t>  - </a:t>
            </a:r>
            <a:r>
              <a:rPr lang="ko-KR" altLang="en-US" sz="1200" smtClean="0">
                <a:latin typeface="+mn-ea"/>
              </a:rPr>
              <a:t>일부 </a:t>
            </a:r>
            <a:r>
              <a:rPr lang="ko-KR" altLang="en-US" sz="1200" dirty="0" smtClean="0">
                <a:latin typeface="+mn-ea"/>
              </a:rPr>
              <a:t>사업 정합성 검증</a:t>
            </a:r>
            <a:r>
              <a:rPr lang="en-US" altLang="ko-KR" sz="1200" dirty="0" smtClean="0">
                <a:latin typeface="+mn-ea"/>
              </a:rPr>
              <a:t>  </a:t>
            </a:r>
            <a:endParaRPr lang="en-US" altLang="ko-KR" sz="800" dirty="0" smtClean="0">
              <a:latin typeface="+mn-ea"/>
            </a:endParaRPr>
          </a:p>
        </p:txBody>
      </p:sp>
      <p:sp>
        <p:nvSpPr>
          <p:cNvPr id="29" name="AutoShape 57"/>
          <p:cNvSpPr>
            <a:spLocks noChangeArrowheads="1"/>
          </p:cNvSpPr>
          <p:nvPr/>
        </p:nvSpPr>
        <p:spPr bwMode="auto">
          <a:xfrm>
            <a:off x="5779853" y="4209743"/>
            <a:ext cx="3985582" cy="337003"/>
          </a:xfrm>
          <a:prstGeom prst="roundRect">
            <a:avLst>
              <a:gd name="adj" fmla="val 0"/>
            </a:avLst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0000" anchor="ctr"/>
          <a:lstStyle>
            <a:lvl1pPr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1pPr>
            <a:lvl2pPr marL="742950" indent="-28575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2pPr>
            <a:lvl3pPr marL="11430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3pPr>
            <a:lvl4pPr marL="16002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4pPr>
            <a:lvl5pPr marL="20574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9pPr>
          </a:lstStyle>
          <a:p>
            <a:pPr algn="l" eaLnBrk="1" hangingPunct="1">
              <a:buFontTx/>
              <a:buChar char="•"/>
            </a:pPr>
            <a:endParaRPr lang="ko-KR" altLang="ko-KR" sz="1100" b="1">
              <a:solidFill>
                <a:schemeClr val="tx1"/>
              </a:solidFill>
              <a:latin typeface="+mn-ea"/>
              <a:ea typeface="+mn-ea"/>
            </a:endParaRPr>
          </a:p>
        </p:txBody>
      </p:sp>
      <p:sp>
        <p:nvSpPr>
          <p:cNvPr id="30" name="Freeform 58"/>
          <p:cNvSpPr>
            <a:spLocks/>
          </p:cNvSpPr>
          <p:nvPr/>
        </p:nvSpPr>
        <p:spPr bwMode="auto">
          <a:xfrm>
            <a:off x="5029137" y="4184272"/>
            <a:ext cx="2183350" cy="493749"/>
          </a:xfrm>
          <a:custGeom>
            <a:avLst/>
            <a:gdLst>
              <a:gd name="T0" fmla="*/ 0 w 2541"/>
              <a:gd name="T1" fmla="*/ 201095 h 374"/>
              <a:gd name="T2" fmla="*/ 126733 w 2541"/>
              <a:gd name="T3" fmla="*/ 0 h 374"/>
              <a:gd name="T4" fmla="*/ 1712912 w 2541"/>
              <a:gd name="T5" fmla="*/ 0 h 374"/>
              <a:gd name="T6" fmla="*/ 1712912 w 2541"/>
              <a:gd name="T7" fmla="*/ 81294 h 374"/>
              <a:gd name="T8" fmla="*/ 1635389 w 2541"/>
              <a:gd name="T9" fmla="*/ 204304 h 374"/>
              <a:gd name="T10" fmla="*/ 1600336 w 2541"/>
              <a:gd name="T11" fmla="*/ 204304 h 374"/>
              <a:gd name="T12" fmla="*/ 1559889 w 2541"/>
              <a:gd name="T13" fmla="*/ 268483 h 374"/>
              <a:gd name="T14" fmla="*/ 1559889 w 2541"/>
              <a:gd name="T15" fmla="*/ 324105 h 374"/>
              <a:gd name="T16" fmla="*/ 1512702 w 2541"/>
              <a:gd name="T17" fmla="*/ 398980 h 374"/>
              <a:gd name="T18" fmla="*/ 124710 w 2541"/>
              <a:gd name="T19" fmla="*/ 398980 h 374"/>
              <a:gd name="T20" fmla="*/ 0 w 2541"/>
              <a:gd name="T21" fmla="*/ 201095 h 37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541"/>
              <a:gd name="T34" fmla="*/ 0 h 374"/>
              <a:gd name="T35" fmla="*/ 2541 w 2541"/>
              <a:gd name="T36" fmla="*/ 374 h 37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541" h="374">
                <a:moveTo>
                  <a:pt x="0" y="188"/>
                </a:moveTo>
                <a:cubicBezTo>
                  <a:pt x="0" y="188"/>
                  <a:pt x="0" y="1"/>
                  <a:pt x="188" y="0"/>
                </a:cubicBezTo>
                <a:cubicBezTo>
                  <a:pt x="1364" y="0"/>
                  <a:pt x="2541" y="0"/>
                  <a:pt x="2541" y="0"/>
                </a:cubicBezTo>
                <a:lnTo>
                  <a:pt x="2541" y="76"/>
                </a:lnTo>
                <a:cubicBezTo>
                  <a:pt x="2541" y="76"/>
                  <a:pt x="2538" y="190"/>
                  <a:pt x="2426" y="191"/>
                </a:cubicBezTo>
                <a:cubicBezTo>
                  <a:pt x="2400" y="191"/>
                  <a:pt x="2374" y="191"/>
                  <a:pt x="2374" y="191"/>
                </a:cubicBezTo>
                <a:cubicBezTo>
                  <a:pt x="2311" y="195"/>
                  <a:pt x="2314" y="251"/>
                  <a:pt x="2314" y="251"/>
                </a:cubicBezTo>
                <a:cubicBezTo>
                  <a:pt x="2314" y="251"/>
                  <a:pt x="2314" y="277"/>
                  <a:pt x="2314" y="303"/>
                </a:cubicBezTo>
                <a:cubicBezTo>
                  <a:pt x="2314" y="367"/>
                  <a:pt x="2244" y="373"/>
                  <a:pt x="2244" y="373"/>
                </a:cubicBezTo>
                <a:cubicBezTo>
                  <a:pt x="2244" y="373"/>
                  <a:pt x="1214" y="373"/>
                  <a:pt x="185" y="373"/>
                </a:cubicBezTo>
                <a:cubicBezTo>
                  <a:pt x="2" y="374"/>
                  <a:pt x="0" y="188"/>
                  <a:pt x="0" y="188"/>
                </a:cubicBezTo>
                <a:close/>
              </a:path>
            </a:pathLst>
          </a:custGeom>
          <a:solidFill>
            <a:schemeClr val="bg1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1pPr>
            <a:lvl2pPr marL="742950" indent="-28575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2pPr>
            <a:lvl3pPr marL="11430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3pPr>
            <a:lvl4pPr marL="16002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4pPr>
            <a:lvl5pPr marL="20574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9pPr>
          </a:lstStyle>
          <a:p>
            <a:pPr eaLnBrk="1" hangingPunct="1"/>
            <a:endParaRPr lang="ko-KR" altLang="en-US">
              <a:latin typeface="+mn-ea"/>
              <a:ea typeface="+mn-ea"/>
            </a:endParaRPr>
          </a:p>
        </p:txBody>
      </p:sp>
      <p:sp>
        <p:nvSpPr>
          <p:cNvPr id="32" name="Freeform 59"/>
          <p:cNvSpPr>
            <a:spLocks/>
          </p:cNvSpPr>
          <p:nvPr/>
        </p:nvSpPr>
        <p:spPr bwMode="auto">
          <a:xfrm>
            <a:off x="4976526" y="4215621"/>
            <a:ext cx="2140857" cy="307613"/>
          </a:xfrm>
          <a:custGeom>
            <a:avLst/>
            <a:gdLst/>
            <a:ahLst/>
            <a:cxnLst>
              <a:cxn ang="0">
                <a:pos x="0" y="188"/>
              </a:cxn>
              <a:cxn ang="0">
                <a:pos x="188" y="0"/>
              </a:cxn>
              <a:cxn ang="0">
                <a:pos x="2541" y="0"/>
              </a:cxn>
              <a:cxn ang="0">
                <a:pos x="2541" y="76"/>
              </a:cxn>
              <a:cxn ang="0">
                <a:pos x="2426" y="191"/>
              </a:cxn>
              <a:cxn ang="0">
                <a:pos x="2374" y="191"/>
              </a:cxn>
              <a:cxn ang="0">
                <a:pos x="2314" y="251"/>
              </a:cxn>
              <a:cxn ang="0">
                <a:pos x="2314" y="303"/>
              </a:cxn>
              <a:cxn ang="0">
                <a:pos x="2244" y="373"/>
              </a:cxn>
              <a:cxn ang="0">
                <a:pos x="185" y="373"/>
              </a:cxn>
              <a:cxn ang="0">
                <a:pos x="0" y="188"/>
              </a:cxn>
            </a:cxnLst>
            <a:rect l="0" t="0" r="r" b="b"/>
            <a:pathLst>
              <a:path w="2541" h="374">
                <a:moveTo>
                  <a:pt x="0" y="188"/>
                </a:moveTo>
                <a:cubicBezTo>
                  <a:pt x="0" y="188"/>
                  <a:pt x="0" y="1"/>
                  <a:pt x="188" y="0"/>
                </a:cubicBezTo>
                <a:cubicBezTo>
                  <a:pt x="1364" y="0"/>
                  <a:pt x="2541" y="0"/>
                  <a:pt x="2541" y="0"/>
                </a:cubicBezTo>
                <a:lnTo>
                  <a:pt x="2541" y="76"/>
                </a:lnTo>
                <a:cubicBezTo>
                  <a:pt x="2541" y="76"/>
                  <a:pt x="2538" y="190"/>
                  <a:pt x="2426" y="191"/>
                </a:cubicBezTo>
                <a:cubicBezTo>
                  <a:pt x="2400" y="191"/>
                  <a:pt x="2374" y="191"/>
                  <a:pt x="2374" y="191"/>
                </a:cubicBezTo>
                <a:cubicBezTo>
                  <a:pt x="2311" y="195"/>
                  <a:pt x="2314" y="251"/>
                  <a:pt x="2314" y="251"/>
                </a:cubicBezTo>
                <a:cubicBezTo>
                  <a:pt x="2314" y="251"/>
                  <a:pt x="2314" y="277"/>
                  <a:pt x="2314" y="303"/>
                </a:cubicBezTo>
                <a:cubicBezTo>
                  <a:pt x="2314" y="367"/>
                  <a:pt x="2244" y="373"/>
                  <a:pt x="2244" y="373"/>
                </a:cubicBezTo>
                <a:cubicBezTo>
                  <a:pt x="2244" y="373"/>
                  <a:pt x="1214" y="373"/>
                  <a:pt x="185" y="373"/>
                </a:cubicBezTo>
                <a:cubicBezTo>
                  <a:pt x="2" y="374"/>
                  <a:pt x="0" y="188"/>
                  <a:pt x="0" y="188"/>
                </a:cubicBezTo>
                <a:close/>
              </a:path>
            </a:pathLst>
          </a:custGeom>
          <a:gradFill rotWithShape="1">
            <a:gsLst>
              <a:gs pos="0">
                <a:srgbClr val="FCFBF6"/>
              </a:gs>
              <a:gs pos="100000">
                <a:schemeClr val="bg2"/>
              </a:gs>
            </a:gsLst>
            <a:lin ang="2700000" scaled="1"/>
          </a:gradFill>
          <a:ln w="12700" cap="flat" cmpd="sng">
            <a:solidFill>
              <a:schemeClr val="bg2">
                <a:alpha val="60001"/>
              </a:schemeClr>
            </a:solidFill>
            <a:prstDash val="solid"/>
            <a:round/>
            <a:headEnd type="none" w="med" len="med"/>
            <a:tailEnd type="none" w="med" len="med"/>
          </a:ln>
          <a:effectLst>
            <a:outerShdw dist="17961" dir="2700000" algn="ctr" rotWithShape="0">
              <a:schemeClr val="bg2"/>
            </a:outerShdw>
          </a:effectLst>
        </p:spPr>
        <p:txBody>
          <a:bodyPr wrap="none" anchor="ctr"/>
          <a:lstStyle/>
          <a:p>
            <a:pPr>
              <a:defRPr/>
            </a:pPr>
            <a:endParaRPr lang="ko-KR" altLang="en-US">
              <a:latin typeface="+mn-ea"/>
            </a:endParaRPr>
          </a:p>
        </p:txBody>
      </p:sp>
      <p:sp>
        <p:nvSpPr>
          <p:cNvPr id="33" name="AutoShape 48"/>
          <p:cNvSpPr>
            <a:spLocks noChangeArrowheads="1"/>
          </p:cNvSpPr>
          <p:nvPr/>
        </p:nvSpPr>
        <p:spPr bwMode="auto">
          <a:xfrm>
            <a:off x="4976526" y="4203865"/>
            <a:ext cx="1936484" cy="315450"/>
          </a:xfrm>
          <a:prstGeom prst="roundRect">
            <a:avLst>
              <a:gd name="adj" fmla="val 50000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1pPr>
            <a:lvl2pPr marL="742950" indent="-28575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2pPr>
            <a:lvl3pPr marL="11430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3pPr>
            <a:lvl4pPr marL="16002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4pPr>
            <a:lvl5pPr marL="2057400" indent="-228600" eaLnBrk="0" hangingPunct="0"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kumimoji="1" sz="1000">
                <a:solidFill>
                  <a:srgbClr val="000000"/>
                </a:solidFill>
                <a:latin typeface="굴림체" panose="020B0609000101010101" pitchFamily="49" charset="-127"/>
                <a:ea typeface="굴림체" panose="020B0609000101010101" pitchFamily="49" charset="-127"/>
              </a:defRPr>
            </a:lvl9pPr>
          </a:lstStyle>
          <a:p>
            <a:pPr eaLnBrk="1" hangingPunct="1"/>
            <a:r>
              <a:rPr lang="ko-KR" altLang="en-US" sz="1100" b="1" dirty="0">
                <a:solidFill>
                  <a:schemeClr val="tx1"/>
                </a:solidFill>
                <a:latin typeface="+mn-ea"/>
                <a:ea typeface="+mn-ea"/>
              </a:rPr>
              <a:t>역할 권한 명확화</a:t>
            </a:r>
          </a:p>
        </p:txBody>
      </p:sp>
      <p:sp>
        <p:nvSpPr>
          <p:cNvPr id="34" name="AutoShape 55"/>
          <p:cNvSpPr>
            <a:spLocks noChangeArrowheads="1"/>
          </p:cNvSpPr>
          <p:nvPr/>
        </p:nvSpPr>
        <p:spPr bwMode="auto">
          <a:xfrm>
            <a:off x="4976527" y="4619241"/>
            <a:ext cx="4727416" cy="1812039"/>
          </a:xfrm>
          <a:prstGeom prst="roundRect">
            <a:avLst>
              <a:gd name="adj" fmla="val 4375"/>
            </a:avLst>
          </a:prstGeom>
          <a:gradFill rotWithShape="1">
            <a:gsLst>
              <a:gs pos="0">
                <a:srgbClr val="FCFBF6"/>
              </a:gs>
              <a:gs pos="100000">
                <a:srgbClr val="C0C0C0"/>
              </a:gs>
            </a:gsLst>
            <a:lin ang="2700000" scaled="1"/>
          </a:gradFill>
          <a:ln w="19050" algn="ctr">
            <a:solidFill>
              <a:schemeClr val="bg2">
                <a:alpha val="60001"/>
              </a:schemeClr>
            </a:solidFill>
            <a:round/>
            <a:headEnd/>
            <a:tailEnd/>
          </a:ln>
          <a:effectLst>
            <a:outerShdw dist="17961" dir="2700000" algn="ctr" rotWithShape="0">
              <a:srgbClr val="C0C0C0"/>
            </a:outerShdw>
          </a:effectLst>
        </p:spPr>
        <p:txBody>
          <a:bodyPr wrap="none" anchor="ctr"/>
          <a:lstStyle/>
          <a:p>
            <a:pPr>
              <a:defRPr/>
            </a:pPr>
            <a:endParaRPr lang="ko-KR" altLang="en-US">
              <a:latin typeface="+mn-ea"/>
            </a:endParaRPr>
          </a:p>
        </p:txBody>
      </p:sp>
      <p:sp>
        <p:nvSpPr>
          <p:cNvPr id="35" name="AutoShape 56"/>
          <p:cNvSpPr>
            <a:spLocks noChangeArrowheads="1"/>
          </p:cNvSpPr>
          <p:nvPr/>
        </p:nvSpPr>
        <p:spPr bwMode="auto">
          <a:xfrm>
            <a:off x="5010652" y="4619242"/>
            <a:ext cx="4671304" cy="1790396"/>
          </a:xfrm>
          <a:prstGeom prst="roundRect">
            <a:avLst>
              <a:gd name="adj" fmla="val 3634"/>
            </a:avLst>
          </a:prstGeom>
          <a:solidFill>
            <a:schemeClr val="bg1"/>
          </a:solidFill>
          <a:ln w="12700" algn="ctr">
            <a:solidFill>
              <a:srgbClr val="D3CF99">
                <a:alpha val="60001"/>
              </a:srgbClr>
            </a:solidFill>
            <a:round/>
            <a:headEnd/>
            <a:tailEnd/>
          </a:ln>
          <a:effectLst>
            <a:outerShdw dist="17961" dir="2700000" algn="ctr" rotWithShape="0">
              <a:schemeClr val="bg2"/>
            </a:outerShdw>
          </a:effectLst>
        </p:spPr>
        <p:txBody>
          <a:bodyPr wrap="none" anchor="ctr"/>
          <a:lstStyle/>
          <a:p>
            <a:pPr>
              <a:buBlip>
                <a:blip r:embed="rId2"/>
              </a:buBlip>
              <a:defRPr/>
            </a:pPr>
            <a:r>
              <a:rPr lang="en-US" altLang="ko-KR" sz="1400" dirty="0" smtClean="0">
                <a:latin typeface="+mn-ea"/>
              </a:rPr>
              <a:t> </a:t>
            </a:r>
            <a:r>
              <a:rPr lang="ko-KR" altLang="en-US" sz="1400" dirty="0" err="1" smtClean="0">
                <a:latin typeface="+mn-ea"/>
              </a:rPr>
              <a:t>정보감사담당관실</a:t>
            </a:r>
            <a:endParaRPr lang="ko-KR" altLang="en-US" sz="1400" dirty="0">
              <a:latin typeface="+mn-ea"/>
            </a:endParaRPr>
          </a:p>
          <a:p>
            <a:pPr>
              <a:defRPr/>
            </a:pPr>
            <a:r>
              <a:rPr lang="en-US" altLang="ko-KR" sz="1400" smtClean="0">
                <a:latin typeface="+mn-ea"/>
              </a:rPr>
              <a:t>  </a:t>
            </a:r>
            <a:r>
              <a:rPr lang="en-US" altLang="ko-KR" sz="1200" smtClean="0">
                <a:latin typeface="+mn-ea"/>
              </a:rPr>
              <a:t>- </a:t>
            </a:r>
            <a:r>
              <a:rPr lang="ko-KR" altLang="en-US" sz="1200" smtClean="0">
                <a:latin typeface="+mn-ea"/>
              </a:rPr>
              <a:t>정보 </a:t>
            </a:r>
            <a:r>
              <a:rPr lang="ko-KR" altLang="en-US" sz="1200" dirty="0" smtClean="0">
                <a:latin typeface="+mn-ea"/>
              </a:rPr>
              <a:t>기능의 분리</a:t>
            </a:r>
            <a:endParaRPr lang="en-US" altLang="ko-KR" sz="1200" dirty="0" smtClean="0">
              <a:latin typeface="+mn-ea"/>
            </a:endParaRPr>
          </a:p>
          <a:p>
            <a:pPr>
              <a:defRPr/>
            </a:pPr>
            <a:r>
              <a:rPr lang="en-US" altLang="ko-KR" sz="1200">
                <a:latin typeface="+mn-ea"/>
              </a:rPr>
              <a:t> </a:t>
            </a:r>
            <a:r>
              <a:rPr lang="en-US" altLang="ko-KR" sz="1200" smtClean="0">
                <a:latin typeface="+mn-ea"/>
              </a:rPr>
              <a:t> - </a:t>
            </a:r>
            <a:r>
              <a:rPr lang="ko-KR" altLang="en-US" sz="1200" smtClean="0">
                <a:latin typeface="+mn-ea"/>
              </a:rPr>
              <a:t>감사 </a:t>
            </a:r>
            <a:r>
              <a:rPr lang="ko-KR" altLang="en-US" sz="1200" dirty="0" smtClean="0">
                <a:latin typeface="+mn-ea"/>
              </a:rPr>
              <a:t>유관 기능 통합 </a:t>
            </a:r>
            <a:r>
              <a:rPr lang="en-US" altLang="ko-KR" sz="1200" dirty="0" smtClean="0">
                <a:latin typeface="+mn-ea"/>
              </a:rPr>
              <a:t>(</a:t>
            </a:r>
            <a:r>
              <a:rPr lang="ko-KR" altLang="en-US" sz="1200" dirty="0" smtClean="0">
                <a:latin typeface="+mn-ea"/>
              </a:rPr>
              <a:t>법무</a:t>
            </a:r>
            <a:r>
              <a:rPr lang="en-US" altLang="ko-KR" sz="1200" dirty="0" smtClean="0">
                <a:latin typeface="+mn-ea"/>
              </a:rPr>
              <a:t>, </a:t>
            </a:r>
            <a:r>
              <a:rPr lang="ko-KR" altLang="en-US" sz="1200" dirty="0" err="1" smtClean="0">
                <a:latin typeface="+mn-ea"/>
              </a:rPr>
              <a:t>특사경</a:t>
            </a:r>
            <a:r>
              <a:rPr lang="ko-KR" altLang="en-US" sz="1200" dirty="0" smtClean="0">
                <a:latin typeface="+mn-ea"/>
              </a:rPr>
              <a:t> 등</a:t>
            </a:r>
            <a:r>
              <a:rPr lang="en-US" altLang="ko-KR" sz="1200" dirty="0" smtClean="0">
                <a:latin typeface="+mn-ea"/>
              </a:rPr>
              <a:t>)</a:t>
            </a:r>
          </a:p>
          <a:p>
            <a:pPr>
              <a:defRPr/>
            </a:pPr>
            <a:endParaRPr lang="en-US" altLang="ko-KR" sz="1200" dirty="0">
              <a:latin typeface="+mn-ea"/>
            </a:endParaRPr>
          </a:p>
          <a:p>
            <a:pPr>
              <a:buBlip>
                <a:blip r:embed="rId2"/>
              </a:buBlip>
              <a:defRPr/>
            </a:pPr>
            <a:r>
              <a:rPr lang="en-US" altLang="ko-KR" sz="1400" dirty="0" smtClean="0">
                <a:latin typeface="+mn-ea"/>
              </a:rPr>
              <a:t> 5</a:t>
            </a:r>
            <a:r>
              <a:rPr lang="ko-KR" altLang="en-US" sz="1400" dirty="0">
                <a:latin typeface="+mn-ea"/>
              </a:rPr>
              <a:t>도</a:t>
            </a:r>
            <a:r>
              <a:rPr lang="en-US" altLang="ko-KR" sz="1400" dirty="0">
                <a:latin typeface="+mn-ea"/>
              </a:rPr>
              <a:t>2</a:t>
            </a:r>
            <a:r>
              <a:rPr lang="ko-KR" altLang="en-US" sz="1400" dirty="0" smtClean="0">
                <a:latin typeface="+mn-ea"/>
              </a:rPr>
              <a:t>촌과</a:t>
            </a:r>
            <a:endParaRPr lang="ko-KR" altLang="en-US" sz="1400" dirty="0">
              <a:latin typeface="+mn-ea"/>
            </a:endParaRPr>
          </a:p>
          <a:p>
            <a:pPr>
              <a:defRPr/>
            </a:pPr>
            <a:r>
              <a:rPr lang="en-US" altLang="ko-KR" sz="1400">
                <a:latin typeface="+mn-ea"/>
              </a:rPr>
              <a:t>  </a:t>
            </a:r>
            <a:r>
              <a:rPr lang="en-US" altLang="ko-KR" sz="1200" smtClean="0">
                <a:latin typeface="+mn-ea"/>
              </a:rPr>
              <a:t>- </a:t>
            </a:r>
            <a:r>
              <a:rPr lang="ko-KR" altLang="en-US" sz="1200" smtClean="0">
                <a:latin typeface="+mn-ea"/>
              </a:rPr>
              <a:t>대부분의 </a:t>
            </a:r>
            <a:r>
              <a:rPr lang="ko-KR" altLang="en-US" sz="1200" dirty="0" smtClean="0">
                <a:latin typeface="+mn-ea"/>
              </a:rPr>
              <a:t>기능이 타 부서</a:t>
            </a:r>
            <a:r>
              <a:rPr lang="en-US" altLang="ko-KR" sz="1200" dirty="0" smtClean="0">
                <a:latin typeface="+mn-ea"/>
              </a:rPr>
              <a:t>/</a:t>
            </a:r>
            <a:r>
              <a:rPr lang="ko-KR" altLang="en-US" sz="1200" dirty="0" smtClean="0">
                <a:latin typeface="+mn-ea"/>
              </a:rPr>
              <a:t>기능과 유사</a:t>
            </a:r>
            <a:r>
              <a:rPr lang="en-US" altLang="ko-KR" sz="1200" dirty="0" smtClean="0">
                <a:latin typeface="+mn-ea"/>
              </a:rPr>
              <a:t> </a:t>
            </a:r>
          </a:p>
          <a:p>
            <a:pPr>
              <a:defRPr/>
            </a:pPr>
            <a:r>
              <a:rPr lang="en-US" altLang="ko-KR" sz="1200" smtClean="0">
                <a:latin typeface="+mn-ea"/>
              </a:rPr>
              <a:t>  - </a:t>
            </a:r>
            <a:r>
              <a:rPr lang="ko-KR" altLang="en-US" sz="1200" smtClean="0">
                <a:latin typeface="+mn-ea"/>
              </a:rPr>
              <a:t>업무범위 </a:t>
            </a:r>
            <a:r>
              <a:rPr lang="ko-KR" altLang="en-US" sz="1200" dirty="0" smtClean="0">
                <a:latin typeface="+mn-ea"/>
              </a:rPr>
              <a:t>및 권한 명확화 필요</a:t>
            </a:r>
            <a:endParaRPr lang="en-US" altLang="ko-KR" sz="1200" dirty="0">
              <a:latin typeface="+mn-ea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348118" y="187786"/>
            <a:ext cx="12378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Ⅳ.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기능 분석</a:t>
            </a:r>
          </a:p>
        </p:txBody>
      </p:sp>
    </p:spTree>
    <p:extLst>
      <p:ext uri="{BB962C8B-B14F-4D97-AF65-F5344CB8AC3E}">
        <p14:creationId xmlns:p14="http://schemas.microsoft.com/office/powerpoint/2010/main" val="1789576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/>
          <p:cNvSpPr/>
          <p:nvPr/>
        </p:nvSpPr>
        <p:spPr>
          <a:xfrm flipH="1">
            <a:off x="0" y="2678620"/>
            <a:ext cx="8501122" cy="36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 smtClean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" name="Text Box 19"/>
          <p:cNvSpPr txBox="1">
            <a:spLocks noChangeArrowheads="1"/>
          </p:cNvSpPr>
          <p:nvPr/>
        </p:nvSpPr>
        <p:spPr bwMode="auto">
          <a:xfrm>
            <a:off x="5330963" y="2709634"/>
            <a:ext cx="4256452" cy="27699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tIns="0" bIns="0" anchor="t">
            <a:spAutoFit/>
          </a:bodyPr>
          <a:lstStyle/>
          <a:p>
            <a:r>
              <a:rPr lang="en-US" altLang="ko-KR" sz="2000" dirty="0">
                <a:latin typeface="맑은 고딕" panose="020B0503020000020004" pitchFamily="50" charset="-127"/>
              </a:rPr>
              <a:t>1. </a:t>
            </a:r>
            <a:r>
              <a:rPr lang="ko-KR" altLang="en-US" sz="2000" dirty="0">
                <a:latin typeface="맑은 고딕" panose="020B0503020000020004" pitchFamily="50" charset="-127"/>
              </a:rPr>
              <a:t>표준근무시간 산정</a:t>
            </a:r>
          </a:p>
          <a:p>
            <a:r>
              <a:rPr lang="en-US" altLang="ko-KR" sz="2000" dirty="0"/>
              <a:t>2. </a:t>
            </a:r>
            <a:r>
              <a:rPr lang="ko-KR" altLang="en-US" sz="2000" dirty="0"/>
              <a:t>적정인력 산출기준</a:t>
            </a:r>
          </a:p>
          <a:p>
            <a:r>
              <a:rPr lang="en-US" altLang="ko-KR" sz="2000" dirty="0"/>
              <a:t>3. </a:t>
            </a:r>
            <a:r>
              <a:rPr lang="ko-KR" altLang="en-US" sz="2000" dirty="0"/>
              <a:t>과부족 인원 산술 </a:t>
            </a:r>
            <a:r>
              <a:rPr lang="ko-KR" altLang="en-US" sz="2000" dirty="0" smtClean="0"/>
              <a:t>방법</a:t>
            </a:r>
            <a:endParaRPr lang="en-US" altLang="ko-KR" sz="2000" dirty="0" smtClean="0"/>
          </a:p>
          <a:p>
            <a:r>
              <a:rPr lang="en-US" altLang="ko-KR" sz="2000" dirty="0"/>
              <a:t>4. </a:t>
            </a:r>
            <a:r>
              <a:rPr lang="ko-KR" altLang="en-US" sz="2000" dirty="0"/>
              <a:t>과 단위 조직 </a:t>
            </a:r>
            <a:r>
              <a:rPr lang="ko-KR" altLang="en-US" sz="2000" dirty="0" smtClean="0"/>
              <a:t>산정 </a:t>
            </a:r>
            <a:endParaRPr lang="en-US" altLang="ko-KR" sz="2000" dirty="0"/>
          </a:p>
          <a:p>
            <a:r>
              <a:rPr lang="en-US" altLang="ko-KR" sz="2000" dirty="0"/>
              <a:t>5. </a:t>
            </a:r>
            <a:r>
              <a:rPr lang="ko-KR" altLang="en-US" sz="2000" dirty="0" err="1"/>
              <a:t>읍면동</a:t>
            </a:r>
            <a:r>
              <a:rPr lang="ko-KR" altLang="en-US" sz="2000" dirty="0"/>
              <a:t> 단위 인원 산정 </a:t>
            </a:r>
          </a:p>
          <a:p>
            <a:r>
              <a:rPr lang="en-US" altLang="ko-KR" sz="2000" dirty="0"/>
              <a:t>6. </a:t>
            </a:r>
            <a:r>
              <a:rPr lang="ko-KR" altLang="en-US" sz="2000" dirty="0"/>
              <a:t>인원 조정 가중치 설정 </a:t>
            </a:r>
            <a:r>
              <a:rPr lang="ko-KR" altLang="en-US" sz="2000" dirty="0" smtClean="0"/>
              <a:t>방향설계</a:t>
            </a:r>
            <a:endParaRPr lang="en-US" altLang="ko-KR" sz="2000" dirty="0" smtClean="0"/>
          </a:p>
          <a:p>
            <a:r>
              <a:rPr lang="en-US" altLang="ko-KR" sz="2000" dirty="0" smtClean="0"/>
              <a:t>7. </a:t>
            </a:r>
            <a:r>
              <a:rPr lang="ko-KR" altLang="en-US" sz="2000" dirty="0"/>
              <a:t>적정인력 산출기준</a:t>
            </a:r>
          </a:p>
          <a:p>
            <a:endParaRPr lang="ko-KR" altLang="en-US" sz="2000" dirty="0"/>
          </a:p>
          <a:p>
            <a:endParaRPr lang="ko-KR" altLang="en-US" sz="2000" dirty="0"/>
          </a:p>
        </p:txBody>
      </p:sp>
      <p:sp>
        <p:nvSpPr>
          <p:cNvPr id="9" name="직사각형 8"/>
          <p:cNvSpPr/>
          <p:nvPr/>
        </p:nvSpPr>
        <p:spPr>
          <a:xfrm>
            <a:off x="238092" y="1722426"/>
            <a:ext cx="3637214" cy="964880"/>
          </a:xfrm>
          <a:prstGeom prst="rect">
            <a:avLst/>
          </a:prstGeom>
        </p:spPr>
        <p:txBody>
          <a:bodyPr wrap="none" lIns="0" tIns="0" rIns="0" bIns="0" anchor="b">
            <a:spAutoFit/>
          </a:bodyPr>
          <a:lstStyle/>
          <a:p>
            <a:pPr>
              <a:lnSpc>
                <a:spcPct val="95000"/>
              </a:lnSpc>
            </a:pPr>
            <a:r>
              <a:rPr lang="en-US" altLang="ko-KR" sz="2800" dirty="0" smtClean="0"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Ch.</a:t>
            </a:r>
            <a:r>
              <a:rPr lang="en-US" altLang="ko-KR" sz="6600" dirty="0"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5</a:t>
            </a:r>
            <a:r>
              <a:rPr lang="en-US" altLang="ko-KR" sz="4000" dirty="0" smtClean="0"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  </a:t>
            </a:r>
            <a:r>
              <a:rPr lang="ko-KR" altLang="en-US" sz="4000" dirty="0" smtClean="0">
                <a:latin typeface="HY견고딕" pitchFamily="18" charset="-127"/>
                <a:ea typeface="HY견고딕" pitchFamily="18" charset="-127"/>
                <a:cs typeface="Arial Unicode MS" pitchFamily="50" charset="-127"/>
              </a:rPr>
              <a:t>인력 분석</a:t>
            </a:r>
          </a:p>
        </p:txBody>
      </p:sp>
    </p:spTree>
    <p:extLst>
      <p:ext uri="{BB962C8B-B14F-4D97-AF65-F5344CB8AC3E}">
        <p14:creationId xmlns:p14="http://schemas.microsoft.com/office/powerpoint/2010/main" val="2775681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3" name="Text Box 4"/>
          <p:cNvSpPr txBox="1">
            <a:spLocks noChangeArrowheads="1"/>
          </p:cNvSpPr>
          <p:nvPr/>
        </p:nvSpPr>
        <p:spPr bwMode="auto">
          <a:xfrm>
            <a:off x="3060700" y="1557338"/>
            <a:ext cx="4090988" cy="217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1pPr>
            <a:lvl2pPr marL="742950" indent="-28575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2pPr>
            <a:lvl3pPr marL="11430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3pPr>
            <a:lvl4pPr marL="16002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4pPr>
            <a:lvl5pPr marL="2057400" indent="-228600" eaLnBrk="0" hangingPunct="0"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tx1"/>
                </a:solidFill>
                <a:latin typeface="Arial" pitchFamily="34" charset="0"/>
                <a:ea typeface="돋움체" pitchFamily="49" charset="-127"/>
              </a:defRPr>
            </a:lvl9pPr>
          </a:lstStyle>
          <a:p>
            <a:pPr algn="ctr" eaLnBrk="1" latinLnBrk="0" hangingPunct="1">
              <a:lnSpc>
                <a:spcPct val="110000"/>
              </a:lnSpc>
              <a:buClr>
                <a:schemeClr val="accent1"/>
              </a:buClr>
              <a:buSzPct val="50000"/>
              <a:buFont typeface="Monotype Sorts"/>
              <a:buNone/>
            </a:pPr>
            <a:r>
              <a:rPr kumimoji="0" lang="ko-KR" altLang="en-US" sz="1400" u="sng" dirty="0">
                <a:solidFill>
                  <a:srgbClr val="000000"/>
                </a:solidFill>
                <a:ea typeface="맑은 고딕" pitchFamily="50" charset="-127"/>
              </a:rPr>
              <a:t>표준 시간 도출 결과</a:t>
            </a:r>
            <a:r>
              <a:rPr kumimoji="0" lang="en-US" altLang="ko-KR" sz="1400" u="sng" dirty="0">
                <a:solidFill>
                  <a:srgbClr val="000000"/>
                </a:solidFill>
                <a:ea typeface="맑은 고딕" pitchFamily="50" charset="-127"/>
              </a:rPr>
              <a:t>(</a:t>
            </a:r>
            <a:r>
              <a:rPr kumimoji="0" lang="en-US" altLang="ko-KR" sz="1400" u="sng" dirty="0" smtClean="0">
                <a:solidFill>
                  <a:srgbClr val="000000"/>
                </a:solidFill>
                <a:ea typeface="맑은 고딕" pitchFamily="50" charset="-127"/>
              </a:rPr>
              <a:t>2013</a:t>
            </a:r>
            <a:r>
              <a:rPr kumimoji="0" lang="ko-KR" altLang="en-US" sz="1400" u="sng" dirty="0" smtClean="0">
                <a:solidFill>
                  <a:srgbClr val="000000"/>
                </a:solidFill>
                <a:ea typeface="맑은 고딕" pitchFamily="50" charset="-127"/>
              </a:rPr>
              <a:t>년 </a:t>
            </a:r>
            <a:r>
              <a:rPr kumimoji="0" lang="en-US" altLang="ko-KR" sz="1400" u="sng" dirty="0">
                <a:solidFill>
                  <a:srgbClr val="000000"/>
                </a:solidFill>
                <a:ea typeface="맑은 고딕" pitchFamily="50" charset="-127"/>
              </a:rPr>
              <a:t>01</a:t>
            </a:r>
            <a:r>
              <a:rPr kumimoji="0" lang="ko-KR" altLang="en-US" sz="1400" u="sng" dirty="0">
                <a:solidFill>
                  <a:srgbClr val="000000"/>
                </a:solidFill>
                <a:ea typeface="맑은 고딕" pitchFamily="50" charset="-127"/>
              </a:rPr>
              <a:t>월</a:t>
            </a:r>
            <a:r>
              <a:rPr kumimoji="0" lang="en-US" altLang="ko-KR" sz="1400" u="sng" dirty="0">
                <a:solidFill>
                  <a:srgbClr val="000000"/>
                </a:solidFill>
                <a:ea typeface="맑은 고딕" pitchFamily="50" charset="-127"/>
              </a:rPr>
              <a:t>~2013</a:t>
            </a:r>
            <a:r>
              <a:rPr kumimoji="0" lang="ko-KR" altLang="en-US" sz="1400" u="sng" dirty="0">
                <a:solidFill>
                  <a:srgbClr val="000000"/>
                </a:solidFill>
                <a:ea typeface="맑은 고딕" pitchFamily="50" charset="-127"/>
              </a:rPr>
              <a:t>년 </a:t>
            </a:r>
            <a:r>
              <a:rPr kumimoji="0" lang="en-US" altLang="ko-KR" sz="1400" u="sng" dirty="0" smtClean="0">
                <a:solidFill>
                  <a:srgbClr val="000000"/>
                </a:solidFill>
                <a:ea typeface="맑은 고딕" pitchFamily="50" charset="-127"/>
              </a:rPr>
              <a:t>07</a:t>
            </a:r>
            <a:r>
              <a:rPr kumimoji="0" lang="ko-KR" altLang="en-US" sz="1400" u="sng" dirty="0" smtClean="0">
                <a:solidFill>
                  <a:srgbClr val="000000"/>
                </a:solidFill>
                <a:ea typeface="맑은 고딕" pitchFamily="50" charset="-127"/>
              </a:rPr>
              <a:t>월</a:t>
            </a:r>
            <a:r>
              <a:rPr kumimoji="0" lang="en-US" altLang="ko-KR" sz="1400" u="sng" dirty="0">
                <a:solidFill>
                  <a:srgbClr val="000000"/>
                </a:solidFill>
                <a:ea typeface="맑은 고딕" pitchFamily="50" charset="-127"/>
              </a:rPr>
              <a:t>)</a:t>
            </a:r>
          </a:p>
        </p:txBody>
      </p:sp>
      <p:graphicFrame>
        <p:nvGraphicFramePr>
          <p:cNvPr id="26666" name="Group 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3666840"/>
              </p:ext>
            </p:extLst>
          </p:nvPr>
        </p:nvGraphicFramePr>
        <p:xfrm>
          <a:off x="631825" y="2027238"/>
          <a:ext cx="8629650" cy="3281364"/>
        </p:xfrm>
        <a:graphic>
          <a:graphicData uri="http://schemas.openxmlformats.org/drawingml/2006/table">
            <a:tbl>
              <a:tblPr/>
              <a:tblGrid>
                <a:gridCol w="1522413"/>
                <a:gridCol w="3930650"/>
                <a:gridCol w="3176587"/>
              </a:tblGrid>
              <a:tr h="6016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번      호</a:t>
                      </a:r>
                    </a:p>
                  </a:txBody>
                  <a:tcPr marL="54000" marR="54000" marT="3600" marB="36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구                 분</a:t>
                      </a:r>
                    </a:p>
                  </a:txBody>
                  <a:tcPr marL="54000" marR="54000" marT="3600" marB="360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표준시간</a:t>
                      </a:r>
                    </a:p>
                  </a:txBody>
                  <a:tcPr marL="54000" marR="54000" marT="3600" marB="360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508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A</a:t>
                      </a:r>
                    </a:p>
                  </a:txBody>
                  <a:tcPr marL="54000" marR="54000" marT="3600" marB="36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총일수</a:t>
                      </a:r>
                    </a:p>
                  </a:txBody>
                  <a:tcPr marL="54000" marR="54000" marT="3600" marB="36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365</a:t>
                      </a:r>
                      <a:r>
                        <a:rPr kumimoji="1" lang="ko-KR" alt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일</a:t>
                      </a:r>
                    </a:p>
                  </a:txBody>
                  <a:tcPr marL="54000" marR="54000" marT="3600" marB="36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127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B</a:t>
                      </a:r>
                    </a:p>
                  </a:txBody>
                  <a:tcPr marL="54000" marR="54000" marT="3600" marB="36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토</a:t>
                      </a:r>
                      <a:r>
                        <a:rPr kumimoji="1" lang="en-US" altLang="ko-KR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/</a:t>
                      </a:r>
                      <a:r>
                        <a:rPr kumimoji="1" lang="ko-K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일요일</a:t>
                      </a:r>
                    </a:p>
                  </a:txBody>
                  <a:tcPr marL="54000" marR="54000" marT="3600" marB="36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(-)104 </a:t>
                      </a:r>
                      <a:r>
                        <a:rPr kumimoji="1" lang="ko-KR" alt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일</a:t>
                      </a:r>
                      <a:endParaRPr kumimoji="1" lang="en-US" altLang="ko-KR" sz="1400" b="0" i="0" u="none" strike="noStrike" cap="none" normalizeH="0" baseline="3000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Arial" charset="0"/>
                      </a:endParaRPr>
                    </a:p>
                  </a:txBody>
                  <a:tcPr marL="54000" marR="54000" marT="3600" marB="36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64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C</a:t>
                      </a:r>
                    </a:p>
                  </a:txBody>
                  <a:tcPr marL="54000" marR="54000" marT="3600" marB="36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주말 제외 국 공휴일</a:t>
                      </a:r>
                      <a:r>
                        <a:rPr kumimoji="1" lang="en-US" altLang="ko-KR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(</a:t>
                      </a:r>
                      <a:r>
                        <a:rPr kumimoji="1" lang="ko-K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명절</a:t>
                      </a:r>
                      <a:r>
                        <a:rPr kumimoji="1" lang="en-US" altLang="ko-KR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, </a:t>
                      </a:r>
                      <a:r>
                        <a:rPr kumimoji="1" lang="ko-K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국경일</a:t>
                      </a:r>
                      <a:r>
                        <a:rPr kumimoji="1" lang="en-US" altLang="ko-KR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) </a:t>
                      </a:r>
                    </a:p>
                  </a:txBody>
                  <a:tcPr marL="54000" marR="54000" marT="3600" marB="36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(-) 13</a:t>
                      </a:r>
                      <a:r>
                        <a:rPr kumimoji="1" lang="ko-KR" alt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일</a:t>
                      </a:r>
                    </a:p>
                  </a:txBody>
                  <a:tcPr marL="54000" marR="54000" marT="3600" marB="36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81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D=A-B-C</a:t>
                      </a:r>
                    </a:p>
                  </a:txBody>
                  <a:tcPr marL="54000" marR="54000" marT="3600" marB="36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2013</a:t>
                      </a:r>
                      <a:r>
                        <a:rPr kumimoji="1" lang="ko-KR" altLang="en-US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년 </a:t>
                      </a:r>
                      <a:r>
                        <a:rPr kumimoji="1" lang="en-US" altLang="ko-KR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01</a:t>
                      </a:r>
                      <a:r>
                        <a:rPr kumimoji="1" lang="ko-KR" altLang="en-US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월</a:t>
                      </a:r>
                      <a:r>
                        <a:rPr kumimoji="1" lang="en-US" altLang="ko-KR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~</a:t>
                      </a:r>
                      <a:r>
                        <a:rPr kumimoji="1" lang="ko-KR" altLang="en-US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 </a:t>
                      </a:r>
                      <a:r>
                        <a:rPr kumimoji="1" lang="en-US" altLang="ko-KR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07</a:t>
                      </a:r>
                      <a:r>
                        <a:rPr kumimoji="1" lang="ko-KR" altLang="en-US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월 중 총 근무일 수 </a:t>
                      </a:r>
                    </a:p>
                  </a:txBody>
                  <a:tcPr marL="54000" marR="54000" marT="3600" marB="36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248</a:t>
                      </a:r>
                      <a:r>
                        <a:rPr kumimoji="1" lang="ko-KR" altLang="en-US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일</a:t>
                      </a:r>
                      <a:endParaRPr kumimoji="1" lang="en-US" altLang="ko-KR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Arial" charset="0"/>
                      </a:endParaRPr>
                    </a:p>
                  </a:txBody>
                  <a:tcPr marL="54000" marR="54000" marT="3600" marB="36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5143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E=D×8</a:t>
                      </a:r>
                      <a:r>
                        <a:rPr kumimoji="1" lang="ko-KR" altLang="en-US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시간</a:t>
                      </a:r>
                    </a:p>
                  </a:txBody>
                  <a:tcPr marL="54000" marR="54000" marT="3600" marB="36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ko-K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표준 근무 시간</a:t>
                      </a:r>
                      <a:r>
                        <a:rPr kumimoji="1" lang="en-US" altLang="ko-KR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(</a:t>
                      </a:r>
                      <a:r>
                        <a:rPr kumimoji="1" lang="ko-K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근무일 </a:t>
                      </a:r>
                      <a:r>
                        <a:rPr kumimoji="1" lang="en-US" altLang="ko-KR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× </a:t>
                      </a:r>
                      <a:r>
                        <a:rPr kumimoji="1" lang="ko-K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법정근로시간</a:t>
                      </a:r>
                      <a:r>
                        <a:rPr kumimoji="1" lang="en-US" altLang="ko-KR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)</a:t>
                      </a:r>
                      <a:endParaRPr kumimoji="1" lang="ko-KR" altLang="en-US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Arial" charset="0"/>
                      </a:endParaRPr>
                    </a:p>
                  </a:txBody>
                  <a:tcPr marL="54000" marR="54000" marT="3600" marB="36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6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90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ko-KR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1,984</a:t>
                      </a:r>
                      <a:r>
                        <a:rPr kumimoji="1" lang="ko-KR" alt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  <a:cs typeface="Arial" charset="0"/>
                        </a:rPr>
                        <a:t>시간</a:t>
                      </a:r>
                      <a:endParaRPr kumimoji="1" lang="en-US" altLang="ko-KR" sz="1400" b="0" i="0" u="none" strike="noStrike" cap="none" normalizeH="0" baseline="3000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  <a:cs typeface="Arial" charset="0"/>
                      </a:endParaRPr>
                    </a:p>
                  </a:txBody>
                  <a:tcPr marL="54000" marR="54000" marT="3600" marB="360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" name="제목 3"/>
          <p:cNvSpPr txBox="1">
            <a:spLocks/>
          </p:cNvSpPr>
          <p:nvPr/>
        </p:nvSpPr>
        <p:spPr>
          <a:xfrm>
            <a:off x="225966" y="143344"/>
            <a:ext cx="2722220" cy="369332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88900" eaLnBrk="0" hangingPunct="0">
              <a:lnSpc>
                <a:spcPct val="90000"/>
              </a:lnSpc>
              <a:defRPr sz="2000">
                <a:latin typeface="+mj-lt"/>
                <a:ea typeface="맑은 고딕" panose="020B0503020000020004" pitchFamily="50" charset="-127"/>
                <a:cs typeface="+mj-cs"/>
              </a:defRPr>
            </a:lvl1pPr>
            <a:lvl2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2pPr>
            <a:lvl3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3pPr>
            <a:lvl4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4pPr>
            <a:lvl5pPr eaLnBrk="0" hangingPunct="0">
              <a:lnSpc>
                <a:spcPct val="90000"/>
              </a:lnSpc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60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defRPr>
            </a:lvl9pPr>
          </a:lstStyle>
          <a:p>
            <a:r>
              <a:rPr lang="en-US" altLang="ko-KR" dirty="0" smtClean="0">
                <a:latin typeface="맑은 고딕" panose="020B0503020000020004" pitchFamily="50" charset="-127"/>
              </a:rPr>
              <a:t>1. </a:t>
            </a:r>
            <a:r>
              <a:rPr lang="ko-KR" altLang="en-US" dirty="0">
                <a:latin typeface="맑은 고딕" panose="020B0503020000020004" pitchFamily="50" charset="-127"/>
              </a:rPr>
              <a:t>표준근무시간 산정</a:t>
            </a:r>
          </a:p>
        </p:txBody>
      </p:sp>
      <p:sp>
        <p:nvSpPr>
          <p:cNvPr id="8" name="내용 개체 틀 2"/>
          <p:cNvSpPr txBox="1">
            <a:spLocks/>
          </p:cNvSpPr>
          <p:nvPr/>
        </p:nvSpPr>
        <p:spPr>
          <a:xfrm>
            <a:off x="446998" y="690032"/>
            <a:ext cx="7194598" cy="289310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ko-KR"/>
            </a:defPPr>
            <a:lvl1pPr marL="342900" indent="-342900" eaLnBrk="0" hangingPunct="0">
              <a:lnSpc>
                <a:spcPct val="80000"/>
              </a:lnSpc>
              <a:spcBef>
                <a:spcPct val="50000"/>
              </a:spcBef>
              <a:buClr>
                <a:schemeClr val="bg2"/>
              </a:buClr>
              <a:buSzPct val="75000"/>
              <a:buFont typeface="Wingdings" pitchFamily="2" charset="2"/>
              <a:tabLst>
                <a:tab pos="287338" algn="l"/>
              </a:tabLst>
              <a:defRPr sz="1600">
                <a:latin typeface="+mn-ea"/>
                <a:ea typeface="+mn-ea"/>
              </a:defRPr>
            </a:lvl1pPr>
            <a:lvl2pPr marL="276225" indent="-274638" eaLnBrk="0" hangingPunct="0">
              <a:lnSpc>
                <a:spcPct val="110000"/>
              </a:lnSpc>
              <a:spcBef>
                <a:spcPct val="50000"/>
              </a:spcBef>
              <a:buClr>
                <a:schemeClr val="bg2"/>
              </a:buClr>
              <a:buSzPct val="65000"/>
              <a:buFont typeface="Wingdings" pitchFamily="2" charset="2"/>
              <a:buChar char="n"/>
              <a:tabLst>
                <a:tab pos="287338" algn="l"/>
              </a:tabLst>
              <a:defRPr sz="1600">
                <a:solidFill>
                  <a:schemeClr val="bg2"/>
                </a:solidFill>
                <a:latin typeface="+mn-lt"/>
                <a:ea typeface="+mn-ea"/>
              </a:defRPr>
            </a:lvl2pPr>
            <a:lvl3pPr marL="542925" indent="-26511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3pPr>
            <a:lvl4pPr marL="800100" indent="-255588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4pPr>
            <a:lvl5pPr marL="1073150" indent="-271463" eaLnBrk="0" hangingPunct="0">
              <a:lnSpc>
                <a:spcPct val="110000"/>
              </a:lnSpc>
              <a:spcBef>
                <a:spcPct val="50000"/>
              </a:spcBef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5pPr>
            <a:lvl6pPr marL="15303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6pPr>
            <a:lvl7pPr marL="19875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7pPr>
            <a:lvl8pPr marL="24447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8pPr>
            <a:lvl9pPr marL="2901950" indent="-271463" fontAlgn="base">
              <a:lnSpc>
                <a:spcPct val="110000"/>
              </a:lnSpc>
              <a:spcBef>
                <a:spcPct val="50000"/>
              </a:spcBef>
              <a:spcAft>
                <a:spcPct val="0"/>
              </a:spcAft>
              <a:buClr>
                <a:srgbClr val="777777"/>
              </a:buClr>
              <a:buSzPct val="75000"/>
              <a:buFont typeface="Symbol" pitchFamily="18" charset="2"/>
              <a:buChar char="-"/>
              <a:tabLst>
                <a:tab pos="287338" algn="l"/>
              </a:tabLst>
              <a:defRPr sz="1600">
                <a:latin typeface="+mn-lt"/>
                <a:ea typeface="+mn-ea"/>
              </a:defRPr>
            </a:lvl9pPr>
          </a:lstStyle>
          <a:p>
            <a:r>
              <a:rPr lang="ko-KR" altLang="en-US" dirty="0"/>
              <a:t>기본적으로 </a:t>
            </a:r>
            <a:r>
              <a:rPr lang="ko-KR" altLang="en-US" dirty="0" smtClean="0"/>
              <a:t>공주시 </a:t>
            </a:r>
            <a:r>
              <a:rPr lang="ko-KR" altLang="en-US" dirty="0"/>
              <a:t>내 자체 연간 표준근무시간 관련 규정에 입각하여 산정함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8348118" y="187786"/>
            <a:ext cx="12378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1400" dirty="0" smtClean="0">
                <a:solidFill>
                  <a:srgbClr val="000000"/>
                </a:solidFill>
                <a:latin typeface="+mn-ea"/>
              </a:rPr>
              <a:t>Ⅴ. </a:t>
            </a:r>
            <a:r>
              <a:rPr lang="ko-KR" altLang="en-US" sz="1400" dirty="0" smtClean="0">
                <a:solidFill>
                  <a:srgbClr val="000000"/>
                </a:solidFill>
                <a:latin typeface="+mn-ea"/>
              </a:rPr>
              <a:t>인력 </a:t>
            </a:r>
            <a:r>
              <a:rPr lang="ko-KR" altLang="en-US" sz="1400" dirty="0">
                <a:solidFill>
                  <a:srgbClr val="000000"/>
                </a:solidFill>
                <a:latin typeface="+mn-ea"/>
              </a:rPr>
              <a:t>분석</a:t>
            </a:r>
          </a:p>
        </p:txBody>
      </p:sp>
    </p:spTree>
    <p:extLst>
      <p:ext uri="{BB962C8B-B14F-4D97-AF65-F5344CB8AC3E}">
        <p14:creationId xmlns:p14="http://schemas.microsoft.com/office/powerpoint/2010/main" val="46655759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Punw_y_S0GEuQn.MpN0Yg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  <p:tag name="NAME" val="MoonHalfShap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  <p:tag name="NAME" val="MoonHalfShap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  <p:tag name="NAME" val="MoonHalfShap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  <p:tag name="NAME" val="MoonHalfShape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  <p:tag name="NAME" val="MoonHalfShap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  <p:tag name="NAME" val="MoonHalfShap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  <p:tag name="NAME" val="MoonHalfShap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  <p:tag name="NAME" val="MoonHalfShap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  <p:tag name="NAME" val="MoonHalfShap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  <p:tag name="NAME" val="MoonHalfShap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  <p:tag name="NAME" val="MoonHalfShap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  <p:tag name="NAME" val="MoonHalfShap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heme/theme1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9525">
          <a:noFill/>
        </a:ln>
      </a:spPr>
      <a:bodyPr rtlCol="0" anchor="ctr"/>
      <a:lstStyle>
        <a:defPPr>
          <a:defRPr sz="1200" dirty="0" smtClean="0">
            <a:solidFill>
              <a:schemeClr val="tx1"/>
            </a:solidFill>
            <a:latin typeface="+mn-ea"/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>
          <a:defRPr sz="1200" dirty="0" err="1" smtClean="0"/>
        </a:defPPr>
      </a:lstStyle>
    </a:txDef>
  </a:objectDefaults>
  <a:extraClrSchemeLst/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17402</TotalTime>
  <Words>31451</Words>
  <Application>Microsoft Office PowerPoint</Application>
  <PresentationFormat>A4 용지(210x297mm)</PresentationFormat>
  <Paragraphs>7800</Paragraphs>
  <Slides>148</Slides>
  <Notes>13</Notes>
  <HiddenSlides>0</HiddenSlides>
  <MMClips>0</MMClips>
  <ScaleCrop>false</ScaleCrop>
  <HeadingPairs>
    <vt:vector size="6" baseType="variant">
      <vt:variant>
        <vt:lpstr>사용한 글꼴</vt:lpstr>
      </vt:variant>
      <vt:variant>
        <vt:i4>23</vt:i4>
      </vt:variant>
      <vt:variant>
        <vt:lpstr>테마</vt:lpstr>
      </vt:variant>
      <vt:variant>
        <vt:i4>1</vt:i4>
      </vt:variant>
      <vt:variant>
        <vt:lpstr>슬라이드 제목</vt:lpstr>
      </vt:variant>
      <vt:variant>
        <vt:i4>148</vt:i4>
      </vt:variant>
    </vt:vector>
  </HeadingPairs>
  <TitlesOfParts>
    <vt:vector size="172" baseType="lpstr">
      <vt:lpstr>Arial Unicode MS</vt:lpstr>
      <vt:lpstr>HYSymbolC</vt:lpstr>
      <vt:lpstr>HYSymbolG</vt:lpstr>
      <vt:lpstr>HY견고딕</vt:lpstr>
      <vt:lpstr>HY헤드라인M</vt:lpstr>
      <vt:lpstr>Monotype Sorts</vt:lpstr>
      <vt:lpstr>가는각진제목체</vt:lpstr>
      <vt:lpstr>굴림</vt:lpstr>
      <vt:lpstr>굴림체</vt:lpstr>
      <vt:lpstr>돋움</vt:lpstr>
      <vt:lpstr>돋움체</vt:lpstr>
      <vt:lpstr>맑은 고딕</vt:lpstr>
      <vt:lpstr>바탕</vt:lpstr>
      <vt:lpstr>바탕체</vt:lpstr>
      <vt:lpstr>-윤고딕130</vt:lpstr>
      <vt:lpstr>Arial</vt:lpstr>
      <vt:lpstr>Arial Black</vt:lpstr>
      <vt:lpstr>Book Antiqua</vt:lpstr>
      <vt:lpstr>Lucida Sans</vt:lpstr>
      <vt:lpstr>Times New Roman</vt:lpstr>
      <vt:lpstr>Trebuchet MS</vt:lpstr>
      <vt:lpstr>Wingdings</vt:lpstr>
      <vt:lpstr>Wingdings 2</vt:lpstr>
      <vt:lpstr>Office 테마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참고) 변화 상황에서 구성원 몰입 단계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Jkong</dc:creator>
  <cp:lastModifiedBy>honggyu</cp:lastModifiedBy>
  <cp:revision>4337</cp:revision>
  <cp:lastPrinted>2011-10-03T23:51:08Z</cp:lastPrinted>
  <dcterms:created xsi:type="dcterms:W3CDTF">2011-07-13T08:02:34Z</dcterms:created>
  <dcterms:modified xsi:type="dcterms:W3CDTF">2014-10-26T06:36:19Z</dcterms:modified>
</cp:coreProperties>
</file>